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1" r:id="rId4"/>
    <p:sldMasterId id="2147483674" r:id="rId5"/>
    <p:sldMasterId id="2147484042" r:id="rId6"/>
  </p:sldMasterIdLst>
  <p:notesMasterIdLst>
    <p:notesMasterId r:id="rId21"/>
  </p:notesMasterIdLst>
  <p:handoutMasterIdLst>
    <p:handoutMasterId r:id="rId22"/>
  </p:handoutMasterIdLst>
  <p:sldIdLst>
    <p:sldId id="459" r:id="rId7"/>
    <p:sldId id="433" r:id="rId8"/>
    <p:sldId id="458" r:id="rId9"/>
    <p:sldId id="450" r:id="rId10"/>
    <p:sldId id="451" r:id="rId11"/>
    <p:sldId id="452" r:id="rId12"/>
    <p:sldId id="435" r:id="rId13"/>
    <p:sldId id="431" r:id="rId14"/>
    <p:sldId id="441" r:id="rId15"/>
    <p:sldId id="446" r:id="rId16"/>
    <p:sldId id="457" r:id="rId17"/>
    <p:sldId id="454" r:id="rId18"/>
    <p:sldId id="444" r:id="rId19"/>
    <p:sldId id="407" r:id="rId2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haewitz" initials="d" lastIdx="3" clrIdx="0"/>
  <p:cmAuthor id="1" name="Brownstein, Andrew" initials="A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909"/>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89837" autoAdjust="0"/>
  </p:normalViewPr>
  <p:slideViewPr>
    <p:cSldViewPr snapToGrid="0">
      <p:cViewPr varScale="1">
        <p:scale>
          <a:sx n="80" d="100"/>
          <a:sy n="80" d="100"/>
        </p:scale>
        <p:origin x="1954" y="48"/>
      </p:cViewPr>
      <p:guideLst>
        <p:guide orient="horz"/>
        <p:guide/>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2"/>
            <a:ext cx="3170583" cy="337278"/>
          </a:xfrm>
          <a:prstGeom prst="rect">
            <a:avLst/>
          </a:prstGeom>
          <a:noFill/>
          <a:ln w="9525">
            <a:noFill/>
            <a:miter lim="800000"/>
            <a:headEnd/>
            <a:tailEnd/>
          </a:ln>
        </p:spPr>
        <p:txBody>
          <a:bodyPr vert="horz" wrap="square" lIns="96830" tIns="48412" rIns="96830" bIns="48412"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4144618" y="2"/>
            <a:ext cx="3170583" cy="337278"/>
          </a:xfrm>
          <a:prstGeom prst="rect">
            <a:avLst/>
          </a:prstGeom>
          <a:noFill/>
          <a:ln w="9525">
            <a:noFill/>
            <a:miter lim="800000"/>
            <a:headEnd/>
            <a:tailEnd/>
          </a:ln>
        </p:spPr>
        <p:txBody>
          <a:bodyPr vert="horz" wrap="square" lIns="96830" tIns="48412" rIns="96830" bIns="48412"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3" y="9320134"/>
            <a:ext cx="3170583" cy="281067"/>
          </a:xfrm>
          <a:prstGeom prst="rect">
            <a:avLst/>
          </a:prstGeom>
          <a:noFill/>
          <a:ln w="9525">
            <a:noFill/>
            <a:miter lim="800000"/>
            <a:headEnd/>
            <a:tailEnd/>
          </a:ln>
        </p:spPr>
        <p:txBody>
          <a:bodyPr vert="horz" wrap="square" lIns="96830" tIns="48412" rIns="96830" bIns="48412"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4144618" y="9320134"/>
            <a:ext cx="3170583" cy="281067"/>
          </a:xfrm>
          <a:prstGeom prst="rect">
            <a:avLst/>
          </a:prstGeom>
          <a:noFill/>
          <a:ln w="9525">
            <a:noFill/>
            <a:miter lim="800000"/>
            <a:headEnd/>
            <a:tailEnd/>
          </a:ln>
        </p:spPr>
        <p:txBody>
          <a:bodyPr vert="horz" wrap="square" lIns="96830" tIns="48412" rIns="96830" bIns="48412"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170583" cy="480389"/>
          </a:xfrm>
          <a:prstGeom prst="rect">
            <a:avLst/>
          </a:prstGeom>
          <a:noFill/>
          <a:ln w="9525">
            <a:noFill/>
            <a:miter lim="800000"/>
            <a:headEnd/>
            <a:tailEnd/>
          </a:ln>
        </p:spPr>
        <p:txBody>
          <a:bodyPr vert="horz" wrap="square" lIns="96830" tIns="48412" rIns="96830" bIns="48412"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4144618" y="0"/>
            <a:ext cx="3170583" cy="480389"/>
          </a:xfrm>
          <a:prstGeom prst="rect">
            <a:avLst/>
          </a:prstGeom>
          <a:noFill/>
          <a:ln w="9525">
            <a:noFill/>
            <a:miter lim="800000"/>
            <a:headEnd/>
            <a:tailEnd/>
          </a:ln>
        </p:spPr>
        <p:txBody>
          <a:bodyPr vert="horz" wrap="square" lIns="96830" tIns="48412" rIns="96830" bIns="48412"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5693" y="4561229"/>
            <a:ext cx="5363818" cy="4320213"/>
          </a:xfrm>
          <a:prstGeom prst="rect">
            <a:avLst/>
          </a:prstGeom>
          <a:noFill/>
          <a:ln w="9525">
            <a:noFill/>
            <a:miter lim="800000"/>
            <a:headEnd/>
            <a:tailEnd/>
          </a:ln>
        </p:spPr>
        <p:txBody>
          <a:bodyPr vert="horz" wrap="square" lIns="96830" tIns="48412" rIns="96830" bIns="4841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3" y="9120816"/>
            <a:ext cx="3170583" cy="480388"/>
          </a:xfrm>
          <a:prstGeom prst="rect">
            <a:avLst/>
          </a:prstGeom>
          <a:noFill/>
          <a:ln w="9525">
            <a:noFill/>
            <a:miter lim="800000"/>
            <a:headEnd/>
            <a:tailEnd/>
          </a:ln>
        </p:spPr>
        <p:txBody>
          <a:bodyPr vert="horz" wrap="square" lIns="96830" tIns="48412" rIns="96830" bIns="48412"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618" y="9120816"/>
            <a:ext cx="3170583" cy="480388"/>
          </a:xfrm>
          <a:prstGeom prst="rect">
            <a:avLst/>
          </a:prstGeom>
          <a:noFill/>
          <a:ln w="9525">
            <a:noFill/>
            <a:miter lim="800000"/>
            <a:headEnd/>
            <a:tailEnd/>
          </a:ln>
        </p:spPr>
        <p:txBody>
          <a:bodyPr vert="horz" wrap="square" lIns="96830" tIns="48412" rIns="96830" bIns="48412"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76303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baseline="0" dirty="0" smtClean="0"/>
              <a:t>I mentioned states that appear to struggle with employing people with disabilities. Here I want to share the TOP TEN states that have </a:t>
            </a:r>
            <a:r>
              <a:rPr lang="en-US" b="1" baseline="0" dirty="0" smtClean="0"/>
              <a:t>higher </a:t>
            </a:r>
            <a:r>
              <a:rPr lang="en-US" baseline="0" dirty="0" smtClean="0"/>
              <a:t>rates of labor force participation—the largest percentages of people with disabilities who are in the labor force. </a:t>
            </a:r>
          </a:p>
          <a:p>
            <a:pPr defTabSz="950793">
              <a:defRPr/>
            </a:pPr>
            <a:endParaRPr lang="en-US" baseline="0" dirty="0" smtClean="0"/>
          </a:p>
          <a:p>
            <a:pPr defTabSz="950793">
              <a:defRPr/>
            </a:pPr>
            <a:r>
              <a:rPr lang="en-US" baseline="0" dirty="0" smtClean="0"/>
              <a:t>In particular, Wyoming, Minnesota, and Alaska have some of the highest rates of labor force participation across all categories, but for most states this pattern varies.  For example, DC is 10</a:t>
            </a:r>
            <a:r>
              <a:rPr lang="en-US" baseline="30000" dirty="0" smtClean="0"/>
              <a:t>th</a:t>
            </a:r>
            <a:r>
              <a:rPr lang="en-US" baseline="0" dirty="0" smtClean="0"/>
              <a:t> ranked for workforce participation of people with cognitive difficulties, but they are in the bottom 10 states for people with vision or hearing difficulties and self-care difficulties. </a:t>
            </a:r>
          </a:p>
          <a:p>
            <a:pPr defTabSz="950793">
              <a:defRPr/>
            </a:pPr>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380972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recognize that the</a:t>
            </a:r>
            <a:r>
              <a:rPr lang="en-US" baseline="0" dirty="0" smtClean="0"/>
              <a:t> job categories haven’t shifted in 10 years, that’s true of workers without disabilities as well. However, its important to note that the types of jobs that people with disabilities are working in are, in the main, low-wage earning with little room for growth and low likelihood of good healthcare benefits</a:t>
            </a:r>
            <a:r>
              <a:rPr lang="en-US" b="1" baseline="0" dirty="0" smtClean="0"/>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4061645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 remain for moving PWD</a:t>
            </a:r>
            <a:r>
              <a:rPr lang="en-US" baseline="0" dirty="0" smtClean="0"/>
              <a:t> into the workforce—including the huge risk of moving off income supports like social security to join a labor force where PWD have been shown to earn less, and require training in skills that employers want.  And employers remain resistant to hiring more people with disabilities. </a:t>
            </a:r>
          </a:p>
          <a:p>
            <a:endParaRPr lang="en-US" b="1" baseline="0" dirty="0" smtClean="0"/>
          </a:p>
          <a:p>
            <a:r>
              <a:rPr lang="en-US" baseline="0" dirty="0" smtClean="0"/>
              <a:t>Some of this is shifting already—with Employment First initiatives occurring in many states, there is a greater focus on employment for certain disability types. We would like to learn more about the states that are doing well and how they are succeeding.</a:t>
            </a:r>
          </a:p>
          <a:p>
            <a:endParaRPr lang="en-US" baseline="0" dirty="0" smtClean="0"/>
          </a:p>
          <a:p>
            <a:r>
              <a:rPr lang="en-US" baseline="0" dirty="0" smtClean="0"/>
              <a:t>Also, communication campaigns to employers are really important. Helping them see the benefits to hiring people and clarifying what accommodations are needed and what they really cost, and pointing them to tax incentives to support hiring.  In addition, we know very little about people with disabilities who are themselves employers or companies that are disability-owned. What industries are they in? What supports do they need and what can they offer as model employers?</a:t>
            </a:r>
          </a:p>
          <a:p>
            <a:endParaRPr lang="en-US" baseline="0" dirty="0" smtClean="0"/>
          </a:p>
          <a:p>
            <a:r>
              <a:rPr lang="en-US" baseline="0" dirty="0" smtClean="0"/>
              <a:t>While our work shows the challenges to employment for people with disabilities, this is not meant to be a discouraging note. Rather, we want to shine a light on areas of this large and complex problem to help policymakers at the federal and state level consider what strategies might work to make a difference—and what policies are needed to shift these numbers significantly. </a:t>
            </a:r>
            <a:endParaRPr lang="en-US" b="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297431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423590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53742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r>
              <a:rPr lang="en-US" baseline="0" dirty="0" smtClean="0"/>
              <a:t>Title, lead Author Michelle Yin could not be here…</a:t>
            </a:r>
          </a:p>
          <a:p>
            <a:pPr defTabSz="950793"/>
            <a:endParaRPr lang="en-US" baseline="0" dirty="0" smtClean="0"/>
          </a:p>
          <a:p>
            <a:pPr defTabSz="950793"/>
            <a:r>
              <a:rPr lang="en-US" baseline="0" dirty="0" smtClean="0"/>
              <a:t>We have seen a number of Federal policies address employment issues for people with disabilities, however, the rates of employment for this population haven’t improved. In fact, some research shows that it has actually gotten worse. This was our incentive to dig into the data and search for some ideas as to what is going on with the population of people with disabilities</a:t>
            </a:r>
            <a:r>
              <a:rPr lang="en-US" baseline="0" dirty="0" smtClean="0">
                <a:solidFill>
                  <a:schemeClr val="tx2"/>
                </a:solidFill>
              </a:rPr>
              <a:t>.</a:t>
            </a:r>
            <a:endParaRPr lang="en-US" b="1" dirty="0" smtClean="0">
              <a:solidFill>
                <a:schemeClr val="tx2"/>
              </a:solidFill>
            </a:endParaRPr>
          </a:p>
          <a:p>
            <a:endParaRPr lang="en-US" dirty="0" smtClean="0"/>
          </a:p>
          <a:p>
            <a:r>
              <a:rPr lang="en-US" b="0" dirty="0" smtClean="0"/>
              <a:t>This paper </a:t>
            </a:r>
            <a:r>
              <a:rPr lang="en-US" b="0" baseline="0" dirty="0" smtClean="0"/>
              <a:t>provides descriptive research on labor force participation </a:t>
            </a:r>
            <a:r>
              <a:rPr lang="en-US" dirty="0" smtClean="0"/>
              <a:t>a</a:t>
            </a:r>
            <a:r>
              <a:rPr lang="en-US" baseline="0" dirty="0" smtClean="0"/>
              <a:t>t the Federal and state level, and broken down by disability type. </a:t>
            </a:r>
            <a:r>
              <a:rPr lang="en-US" b="1" baseline="0" dirty="0" smtClean="0"/>
              <a:t>Labor force participation </a:t>
            </a:r>
            <a:r>
              <a:rPr lang="en-US" baseline="0" dirty="0" smtClean="0"/>
              <a:t>is the </a:t>
            </a:r>
            <a:r>
              <a:rPr lang="en-US" dirty="0" smtClean="0"/>
              <a:t>share of people who are either employed or actively looking for jobs. </a:t>
            </a:r>
            <a:r>
              <a:rPr lang="en-US" baseline="0" dirty="0" smtClean="0"/>
              <a:t>We found some interesting information by breaking down these numbers.</a:t>
            </a:r>
          </a:p>
          <a:p>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321951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 typeface="Arial" panose="020B0604020202020204" pitchFamily="34" charset="0"/>
              <a:buChar char="•"/>
            </a:pPr>
            <a:r>
              <a:rPr lang="en-US" dirty="0" smtClean="0"/>
              <a:t>Most people in the public hear about employment rates, or unemployment, but most don’t pay close attention to </a:t>
            </a:r>
            <a:r>
              <a:rPr lang="en-US" b="0" i="0" dirty="0" smtClean="0"/>
              <a:t>labor force participation</a:t>
            </a:r>
          </a:p>
          <a:p>
            <a:pPr marL="178274" indent="-178274" defTabSz="950793">
              <a:buFont typeface="Arial" panose="020B0604020202020204" pitchFamily="34" charset="0"/>
              <a:buChar char="•"/>
              <a:defRPr/>
            </a:pPr>
            <a:r>
              <a:rPr lang="en-US" dirty="0"/>
              <a:t>LFPR has decreased since the 2008 Recession for the entire nation, and we saw a greater drop for PWD, from 25% in 2001 to 16% in 2014.</a:t>
            </a:r>
          </a:p>
          <a:p>
            <a:pPr marL="178274" indent="-178274" defTabSz="950793">
              <a:buFont typeface="Arial" panose="020B0604020202020204" pitchFamily="34" charset="0"/>
              <a:buChar char="•"/>
              <a:defRPr/>
            </a:pPr>
            <a:r>
              <a:rPr lang="en-US" dirty="0"/>
              <a:t>As the economy has recovered, we haven’t seen a corresponding improvement in LFPR for PWD, despite various policies and initiatives… </a:t>
            </a:r>
          </a:p>
          <a:p>
            <a:pPr marL="178274" indent="-178274" defTabSz="950793">
              <a:buFont typeface="Arial" panose="020B0604020202020204" pitchFamily="34" charset="0"/>
              <a:buChar char="•"/>
            </a:pPr>
            <a:r>
              <a:rPr lang="en-US" dirty="0" smtClean="0"/>
              <a:t>Federal policy has shifted</a:t>
            </a:r>
            <a:r>
              <a:rPr lang="en-US" baseline="0" dirty="0" smtClean="0"/>
              <a:t> since the 1970s from income supports to promoting labor participant and employment; however, Federal policy and state implementation has not resulted in any shift in the employment picture for people with disabilities.</a:t>
            </a:r>
          </a:p>
          <a:p>
            <a:pPr marL="178274" indent="-178274" defTabSz="950793">
              <a:buFont typeface="Arial" panose="020B0604020202020204" pitchFamily="34" charset="0"/>
              <a:buChar char="•"/>
            </a:pPr>
            <a:r>
              <a:rPr lang="en-US" dirty="0" smtClean="0"/>
              <a:t>We </a:t>
            </a:r>
            <a:r>
              <a:rPr lang="en-US" dirty="0"/>
              <a:t>asked ourselves: Does </a:t>
            </a:r>
            <a:r>
              <a:rPr lang="en-US" dirty="0" smtClean="0"/>
              <a:t>one </a:t>
            </a:r>
            <a:r>
              <a:rPr lang="en-US" dirty="0"/>
              <a:t>size policy really fit all? </a:t>
            </a:r>
            <a:r>
              <a:rPr lang="en-US" dirty="0" smtClean="0"/>
              <a:t>Or, does</a:t>
            </a:r>
            <a:r>
              <a:rPr lang="en-US" baseline="0" dirty="0" smtClean="0"/>
              <a:t> policy need to be designed and implemented differently to serve people with different disabilities. [I still find the introduction of this idea confusing here…I wonder if you can cut this until you introduce it in </a:t>
            </a:r>
            <a:r>
              <a:rPr lang="en-US" baseline="0" smtClean="0"/>
              <a:t>2 slids</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93731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began by taking a national look at labor force participation.  Disability is the primary reason Americans are not in the workforce—32% of people not looking for a job reported that they are disabled; this figure continues to rise. </a:t>
            </a:r>
          </a:p>
          <a:p>
            <a:endParaRPr lang="en-US" dirty="0"/>
          </a:p>
          <a:p>
            <a:r>
              <a:rPr lang="en-US" dirty="0"/>
              <a:t>By comparison, taking care of the house or family has declined to 29% and in school or training is at 12%.  We see a blip increase in retirees around 2008 during the Great Recession, but the numbers have leveled off at 25%.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415274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graph</a:t>
            </a:r>
            <a:r>
              <a:rPr lang="en-US" baseline="0" dirty="0" smtClean="0"/>
              <a:t> we show labor force participation for working age people with disabilities, age 21-65.  This shows a steep </a:t>
            </a:r>
            <a:r>
              <a:rPr lang="en-US" b="0" baseline="0" dirty="0" smtClean="0"/>
              <a:t>8.6 percent decline in workforce participation—that </a:t>
            </a:r>
            <a:r>
              <a:rPr lang="en-US" baseline="0" dirty="0" smtClean="0"/>
              <a:t>is a decline from 25% in 2001 to 16% in 2014. </a:t>
            </a:r>
          </a:p>
          <a:p>
            <a:endParaRPr lang="en-US" baseline="0" dirty="0" smtClean="0"/>
          </a:p>
          <a:p>
            <a:r>
              <a:rPr lang="en-US" baseline="0" dirty="0" smtClean="0"/>
              <a:t>Importantly, the drop for PWD is nearly 3 times the overall decline for the entire US population.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272555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Now, here is where one size fits all comes in…</a:t>
            </a:r>
            <a:r>
              <a:rPr lang="en-US" baseline="0" dirty="0" smtClean="0"/>
              <a:t>When we dug down into the data, we found that labor force participation rates vary depending on the type of disability.  </a:t>
            </a:r>
            <a:r>
              <a:rPr lang="en-US" dirty="0" smtClean="0"/>
              <a:t>Here is a simple infographic that displays</a:t>
            </a:r>
            <a:r>
              <a:rPr lang="en-US" baseline="0" dirty="0" smtClean="0"/>
              <a:t> the rates side by side for the 4 disability types reported in the American Community Survey. </a:t>
            </a:r>
            <a:endParaRPr lang="en-US" b="1" baseline="0" dirty="0" smtClean="0"/>
          </a:p>
          <a:p>
            <a:endParaRPr lang="en-US" baseline="0" dirty="0" smtClean="0"/>
          </a:p>
          <a:p>
            <a:r>
              <a:rPr lang="en-US" dirty="0" smtClean="0"/>
              <a:t>T</a:t>
            </a:r>
            <a:r>
              <a:rPr lang="en-US" baseline="0" dirty="0" smtClean="0"/>
              <a:t>here are clear differences depending on the type of disability.  </a:t>
            </a:r>
          </a:p>
          <a:p>
            <a:pPr marL="171450" indent="-171450">
              <a:buFont typeface="Arial" panose="020B0604020202020204" pitchFamily="34" charset="0"/>
              <a:buChar char="•"/>
            </a:pPr>
            <a:r>
              <a:rPr lang="en-US" baseline="0" dirty="0" smtClean="0"/>
              <a:t>More people with vision or hearing difficulties are in the labor force than those with cognitive or ambulatory disabilities.  People with self-care difficulties have the lowest rates of workforce participation. </a:t>
            </a:r>
            <a:endParaRPr lang="en-US" b="1" baseline="0" dirty="0" smtClean="0"/>
          </a:p>
          <a:p>
            <a:pPr marL="171450" indent="-171450">
              <a:buFont typeface="Arial" panose="020B0604020202020204" pitchFamily="34" charset="0"/>
              <a:buChar char="•"/>
            </a:pPr>
            <a:r>
              <a:rPr lang="en-US" baseline="0" dirty="0" smtClean="0"/>
              <a:t>And once in the labor force, we find that people with hearing or vision difficulties also have a better time finding employment than the other categories.  We would like to know why, of course. </a:t>
            </a:r>
            <a:endParaRPr lang="en-US" b="1" baseline="0" dirty="0" smtClean="0"/>
          </a:p>
          <a:p>
            <a:pPr defTabSz="950793">
              <a:defRPr/>
            </a:pPr>
            <a:endParaRPr lang="en-US" baseline="0" dirty="0" smtClean="0"/>
          </a:p>
          <a:p>
            <a:pPr defTabSz="950793">
              <a:defRPr/>
            </a:pPr>
            <a:r>
              <a:rPr lang="en-US" baseline="0" dirty="0" smtClean="0"/>
              <a:t>We see that policies are written for people with disabilities as if this is a coherent, singular group. In fact, the needs of people with disabilities depends on the type of disability they have, and the barriers they face are different as well.  </a:t>
            </a:r>
          </a:p>
          <a:p>
            <a:pPr defTabSz="950793">
              <a:defRPr/>
            </a:pPr>
            <a:endParaRPr lang="en-US" baseline="0" dirty="0" smtClean="0"/>
          </a:p>
          <a:p>
            <a:pPr defTabSz="950793">
              <a:defRPr/>
            </a:pPr>
            <a:r>
              <a:rPr lang="en-US" baseline="0" dirty="0" smtClean="0"/>
              <a:t>We also recommend that </a:t>
            </a:r>
            <a:r>
              <a:rPr lang="en-US" b="1" baseline="0" dirty="0" smtClean="0"/>
              <a:t>national policies </a:t>
            </a:r>
            <a:r>
              <a:rPr lang="en-US" baseline="0" dirty="0" smtClean="0"/>
              <a:t>to support people with disabilities to enter competitive employment </a:t>
            </a:r>
            <a:r>
              <a:rPr lang="en-US" b="1" baseline="0" dirty="0" smtClean="0"/>
              <a:t>need to be differentiated </a:t>
            </a:r>
            <a:r>
              <a:rPr lang="en-US" baseline="0" dirty="0" smtClean="0"/>
              <a:t>to address the inconsistencies in employment and labor force participation rates.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79130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t>I hope you enjoy maps, because I’ve got three sets. Here you see the labor force participation rate for the 4 disability categories—pay close attention to the lightly shaded states where participation rates are lowest. </a:t>
            </a:r>
          </a:p>
          <a:p>
            <a:pPr defTabSz="950793">
              <a:defRPr/>
            </a:pPr>
            <a:endParaRPr lang="en-US" dirty="0" smtClean="0"/>
          </a:p>
          <a:p>
            <a:pPr defTabSz="950793">
              <a:defRPr/>
            </a:pPr>
            <a:r>
              <a:rPr lang="en-US" dirty="0" smtClean="0"/>
              <a:t>For those who cannot see the maps, the states with the lightest shading include states</a:t>
            </a:r>
            <a:r>
              <a:rPr lang="en-US" baseline="0" dirty="0" smtClean="0"/>
              <a:t> that are mostly in the south and southwest.</a:t>
            </a:r>
          </a:p>
          <a:p>
            <a:pPr defTabSz="950793">
              <a:defRPr/>
            </a:pPr>
            <a:endParaRPr lang="en-US" baseline="0" dirty="0" smtClean="0"/>
          </a:p>
          <a:p>
            <a:pPr defTabSz="950793">
              <a:defRPr/>
            </a:pPr>
            <a:r>
              <a:rPr lang="en-US" b="1" i="1" baseline="0" dirty="0" smtClean="0"/>
              <a:t>[If asked:  </a:t>
            </a:r>
            <a:r>
              <a:rPr lang="en-US" b="1" i="1" dirty="0" smtClean="0"/>
              <a:t>West</a:t>
            </a:r>
            <a:r>
              <a:rPr lang="en-US" b="1" i="1" baseline="0" dirty="0" smtClean="0"/>
              <a:t> Virginia, Kentucky, Tennessee, Mississippi, Alabama, Louisiana, Arkansas, Missouri, Arizona, New Mexico, and Idaho.]</a:t>
            </a:r>
            <a:endParaRPr lang="en-US" b="1" i="1" dirty="0" smtClean="0"/>
          </a:p>
          <a:p>
            <a:endParaRPr lang="en-US" b="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73322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keep in</a:t>
            </a:r>
            <a:r>
              <a:rPr lang="en-US" baseline="0" dirty="0" smtClean="0"/>
              <a:t> mind the previous map as we look at the next set—this set reflects disability </a:t>
            </a:r>
            <a:r>
              <a:rPr lang="en-US" b="1" baseline="0" dirty="0" smtClean="0"/>
              <a:t>rates</a:t>
            </a:r>
            <a:r>
              <a:rPr lang="en-US" baseline="0" dirty="0" smtClean="0"/>
              <a:t>, again by type of disability and by state.  Here look at the </a:t>
            </a:r>
            <a:r>
              <a:rPr lang="en-US" u="sng" baseline="0" dirty="0" smtClean="0"/>
              <a:t>darkest </a:t>
            </a:r>
            <a:r>
              <a:rPr lang="en-US" baseline="0" dirty="0" smtClean="0"/>
              <a:t>shading—for those who cannot see the slide, the darkest shaded states are those with the highest disability rates.  Compared to the previous slide, </a:t>
            </a:r>
            <a:r>
              <a:rPr lang="en-US" dirty="0" smtClean="0"/>
              <a:t>many of </a:t>
            </a:r>
            <a:r>
              <a:rPr lang="en-US" baseline="0" dirty="0" smtClean="0"/>
              <a:t>these states with the highest disability rates also have the lowest workforce participation rates. </a:t>
            </a:r>
          </a:p>
          <a:p>
            <a:endParaRPr lang="en-US" baseline="0" dirty="0" smtClean="0"/>
          </a:p>
          <a:p>
            <a:r>
              <a:rPr lang="en-US" baseline="0" dirty="0" smtClean="0"/>
              <a:t>Again, the states with the highest disability rates are primarily those in the south and southwest. Most of the same states we noticed in the previous map.</a:t>
            </a:r>
          </a:p>
          <a:p>
            <a:endParaRPr lang="en-US" baseline="0" dirty="0" smtClean="0"/>
          </a:p>
          <a:p>
            <a:r>
              <a:rPr lang="en-US" b="1" i="1" baseline="0" dirty="0" smtClean="0"/>
              <a:t>[If asked: West Virginia, Kentucky, Tennessee, Mississippi, Alabama, Louisiana, Arkansas, Oklahoma, and New Mexico.]</a:t>
            </a:r>
          </a:p>
          <a:p>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255590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baseline="0" dirty="0" smtClean="0"/>
              <a:t>On this slide we present employment rates by state and disability type—again, we see a similar pattern.  Those states with low employment rates are the same as some of those we presented on the previous two slides.  </a:t>
            </a:r>
          </a:p>
          <a:p>
            <a:pPr defTabSz="950793">
              <a:defRPr/>
            </a:pPr>
            <a:endParaRPr lang="en-US" baseline="0" dirty="0" smtClean="0"/>
          </a:p>
          <a:p>
            <a:r>
              <a:rPr lang="en-US" baseline="0" dirty="0" smtClean="0"/>
              <a:t>What does this mean for people with disabilities?  They are in higher concentrations in states where they are less likely to be part of the labor force. States that face economic challenges have less opportunity for employment, and this affects people with disabilities at a greater magnitude than non-disabled workers.</a:t>
            </a:r>
          </a:p>
          <a:p>
            <a:endParaRPr lang="en-US" baseline="0" dirty="0" smtClean="0"/>
          </a:p>
          <a:p>
            <a:r>
              <a:rPr lang="en-US" baseline="0" dirty="0" smtClean="0"/>
              <a:t>The loss of potential employees is tremendous—people who could be working but are not in the labor force at all. And when they are in the labor force, they struggle to find employment. </a:t>
            </a:r>
          </a:p>
          <a:p>
            <a:pPr defTabSz="950793">
              <a:defRPr/>
            </a:pPr>
            <a:endParaRPr lang="en-US" dirty="0"/>
          </a:p>
          <a:p>
            <a:pPr marL="0" marR="0" indent="0" algn="l" defTabSz="950793" rtl="0" eaLnBrk="0" fontAlgn="base" latinLnBrk="0" hangingPunct="0">
              <a:lnSpc>
                <a:spcPct val="100000"/>
              </a:lnSpc>
              <a:spcBef>
                <a:spcPct val="30000"/>
              </a:spcBef>
              <a:spcAft>
                <a:spcPct val="0"/>
              </a:spcAft>
              <a:buClrTx/>
              <a:buSzTx/>
              <a:buFontTx/>
              <a:buNone/>
              <a:tabLst/>
              <a:defRPr/>
            </a:pPr>
            <a:r>
              <a:rPr lang="en-US" b="1" i="1" baseline="0" dirty="0" smtClean="0"/>
              <a:t>[If asked: West Virginia, Kentucky, Tennessee, Mississippi, Alabama, Louisiana, Arkansas, Missouri, Idaho, also in some cases the Carolinas, Florida, Michigan and Washington. ]</a:t>
            </a:r>
          </a:p>
          <a:p>
            <a:pPr defTabSz="950793">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384586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air.org/resource/one-size-does-not-fit-all-new-look-labor-force-participation-people-disabiliti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air.org/resource/uneven-playing-field-lack-equal-pay-people-disabiliti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262188"/>
            <a:ext cx="8229600" cy="769441"/>
          </a:xfrm>
        </p:spPr>
        <p:txBody>
          <a:bodyPr/>
          <a:lstStyle/>
          <a:p>
            <a:r>
              <a:rPr lang="en-US" dirty="0" smtClean="0"/>
              <a:t>Join us on Twitter</a:t>
            </a:r>
            <a:endParaRPr lang="en-US" dirty="0"/>
          </a:p>
        </p:txBody>
      </p:sp>
      <p:sp>
        <p:nvSpPr>
          <p:cNvPr id="3" name="Text Placeholder 2"/>
          <p:cNvSpPr>
            <a:spLocks noGrp="1"/>
          </p:cNvSpPr>
          <p:nvPr>
            <p:ph idx="1"/>
          </p:nvPr>
        </p:nvSpPr>
        <p:spPr>
          <a:xfrm>
            <a:off x="687388" y="3176589"/>
            <a:ext cx="8229600" cy="1389062"/>
          </a:xfrm>
        </p:spPr>
        <p:txBody>
          <a:bodyPr/>
          <a:lstStyle/>
          <a:p>
            <a:r>
              <a:rPr lang="en-US" dirty="0" smtClean="0"/>
              <a:t>@</a:t>
            </a:r>
            <a:r>
              <a:rPr lang="en-US" dirty="0" err="1" smtClean="0"/>
              <a:t>AIR_Info</a:t>
            </a:r>
            <a:endParaRPr lang="en-US" dirty="0" smtClean="0"/>
          </a:p>
          <a:p>
            <a:r>
              <a:rPr lang="en-US" dirty="0" smtClean="0"/>
              <a:t>#</a:t>
            </a:r>
            <a:r>
              <a:rPr lang="en-US" dirty="0"/>
              <a:t>#</a:t>
            </a:r>
            <a:r>
              <a:rPr lang="en-US" dirty="0" err="1"/>
              <a:t>DisabilityLabor</a:t>
            </a:r>
            <a:endParaRPr lang="en-US" dirty="0"/>
          </a:p>
        </p:txBody>
      </p:sp>
      <p:sp>
        <p:nvSpPr>
          <p:cNvPr id="8" name="Slide Number Placeholder 7"/>
          <p:cNvSpPr>
            <a:spLocks noGrp="1"/>
          </p:cNvSpPr>
          <p:nvPr>
            <p:ph type="sldNum" sz="quarter" idx="12"/>
          </p:nvPr>
        </p:nvSpPr>
        <p:spPr/>
        <p:txBody>
          <a:bodyPr/>
          <a:lstStyle/>
          <a:p>
            <a:fld id="{A1A8B8B9-B651-4439-A868-E8F04EF81465}" type="slidenum">
              <a:rPr lang="en-US" smtClean="0"/>
              <a:pPr/>
              <a:t>1</a:t>
            </a:fld>
            <a:endParaRPr lang="en-US" dirty="0"/>
          </a:p>
        </p:txBody>
      </p:sp>
    </p:spTree>
    <p:extLst>
      <p:ext uri="{BB962C8B-B14F-4D97-AF65-F5344CB8AC3E}">
        <p14:creationId xmlns:p14="http://schemas.microsoft.com/office/powerpoint/2010/main" val="16043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altLang="en-US" sz="4400" b="1" dirty="0"/>
              <a:t>LFPR by Disability Type by State in 2013, Top 10 States</a:t>
            </a:r>
            <a:endParaRPr lang="en-US" sz="4400"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4943341"/>
              </p:ext>
            </p:extLst>
          </p:nvPr>
        </p:nvGraphicFramePr>
        <p:xfrm>
          <a:off x="0" y="1842250"/>
          <a:ext cx="9144002" cy="5015750"/>
        </p:xfrm>
        <a:graphic>
          <a:graphicData uri="http://schemas.openxmlformats.org/drawingml/2006/table">
            <a:tbl>
              <a:tblPr firstRow="1" firstCol="1" bandRow="1">
                <a:tableStyleId>{5C22544A-7EE6-4342-B048-85BDC9FD1C3A}</a:tableStyleId>
              </a:tblPr>
              <a:tblGrid>
                <a:gridCol w="682390"/>
                <a:gridCol w="1774209"/>
                <a:gridCol w="627797"/>
                <a:gridCol w="1501254"/>
                <a:gridCol w="586853"/>
                <a:gridCol w="1501254"/>
                <a:gridCol w="600502"/>
                <a:gridCol w="1241946"/>
                <a:gridCol w="627797"/>
              </a:tblGrid>
              <a:tr h="636921">
                <a:tc>
                  <a:txBody>
                    <a:bodyPr/>
                    <a:lstStyle/>
                    <a:p>
                      <a:pPr marL="0" marR="0" algn="ctr">
                        <a:spcBef>
                          <a:spcPts val="200"/>
                        </a:spcBef>
                        <a:spcAft>
                          <a:spcPts val="200"/>
                        </a:spcAft>
                      </a:pPr>
                      <a:r>
                        <a:rPr lang="en-US" sz="1800" dirty="0" smtClean="0">
                          <a:effectLst/>
                        </a:rPr>
                        <a:t>Rank</a:t>
                      </a:r>
                      <a:endParaRPr lang="en-US" sz="1800" b="1" dirty="0">
                        <a:effectLst/>
                        <a:latin typeface="Arial"/>
                        <a:ea typeface="Times New Roman"/>
                        <a:cs typeface="Times New Roman"/>
                      </a:endParaRPr>
                    </a:p>
                  </a:txBody>
                  <a:tcPr marL="45720" marR="45720" marT="18415" marB="18415" anchor="b"/>
                </a:tc>
                <a:tc gridSpan="2">
                  <a:txBody>
                    <a:bodyPr/>
                    <a:lstStyle/>
                    <a:p>
                      <a:pPr marL="0" marR="0" algn="ctr">
                        <a:spcBef>
                          <a:spcPts val="200"/>
                        </a:spcBef>
                        <a:spcAft>
                          <a:spcPts val="200"/>
                        </a:spcAft>
                      </a:pPr>
                      <a:r>
                        <a:rPr lang="en-US" sz="1800">
                          <a:effectLst/>
                        </a:rPr>
                        <a:t>Cognitive</a:t>
                      </a:r>
                      <a:br>
                        <a:rPr lang="en-US" sz="1800">
                          <a:effectLst/>
                        </a:rPr>
                      </a:br>
                      <a:r>
                        <a:rPr lang="en-US" sz="1800">
                          <a:effectLst/>
                        </a:rPr>
                        <a:t>difficulties</a:t>
                      </a:r>
                      <a:endParaRPr lang="en-US" sz="1800" b="1">
                        <a:effectLst/>
                        <a:latin typeface="Arial"/>
                        <a:ea typeface="Times New Roman"/>
                        <a:cs typeface="Times New Roman"/>
                      </a:endParaRPr>
                    </a:p>
                  </a:txBody>
                  <a:tcPr marL="45720" marR="45720" marT="18415" marB="18415" anchor="b"/>
                </a:tc>
                <a:tc hMerge="1">
                  <a:txBody>
                    <a:bodyPr/>
                    <a:lstStyle/>
                    <a:p>
                      <a:endParaRPr lang="en-US"/>
                    </a:p>
                  </a:txBody>
                  <a:tcPr/>
                </a:tc>
                <a:tc gridSpan="2">
                  <a:txBody>
                    <a:bodyPr/>
                    <a:lstStyle/>
                    <a:p>
                      <a:pPr marL="0" marR="0" algn="ctr">
                        <a:spcBef>
                          <a:spcPts val="200"/>
                        </a:spcBef>
                        <a:spcAft>
                          <a:spcPts val="200"/>
                        </a:spcAft>
                      </a:pPr>
                      <a:r>
                        <a:rPr lang="en-US" sz="1800">
                          <a:effectLst/>
                        </a:rPr>
                        <a:t>Ambulatory</a:t>
                      </a:r>
                      <a:br>
                        <a:rPr lang="en-US" sz="1800">
                          <a:effectLst/>
                        </a:rPr>
                      </a:br>
                      <a:r>
                        <a:rPr lang="en-US" sz="1800">
                          <a:effectLst/>
                        </a:rPr>
                        <a:t>difficulties</a:t>
                      </a:r>
                      <a:endParaRPr lang="en-US" sz="1800" b="1">
                        <a:effectLst/>
                        <a:latin typeface="Arial"/>
                        <a:ea typeface="Times New Roman"/>
                        <a:cs typeface="Times New Roman"/>
                      </a:endParaRPr>
                    </a:p>
                  </a:txBody>
                  <a:tcPr marL="45720" marR="45720" marT="18415" marB="18415" anchor="b"/>
                </a:tc>
                <a:tc hMerge="1">
                  <a:txBody>
                    <a:bodyPr/>
                    <a:lstStyle/>
                    <a:p>
                      <a:endParaRPr lang="en-US"/>
                    </a:p>
                  </a:txBody>
                  <a:tcPr/>
                </a:tc>
                <a:tc gridSpan="2">
                  <a:txBody>
                    <a:bodyPr/>
                    <a:lstStyle/>
                    <a:p>
                      <a:pPr marL="0" marR="0" algn="ctr">
                        <a:spcBef>
                          <a:spcPts val="200"/>
                        </a:spcBef>
                        <a:spcAft>
                          <a:spcPts val="200"/>
                        </a:spcAft>
                      </a:pPr>
                      <a:r>
                        <a:rPr lang="en-US" sz="1800">
                          <a:effectLst/>
                        </a:rPr>
                        <a:t>Vision or hearing</a:t>
                      </a:r>
                      <a:br>
                        <a:rPr lang="en-US" sz="1800">
                          <a:effectLst/>
                        </a:rPr>
                      </a:br>
                      <a:r>
                        <a:rPr lang="en-US" sz="1800">
                          <a:effectLst/>
                        </a:rPr>
                        <a:t>difficulties</a:t>
                      </a:r>
                      <a:endParaRPr lang="en-US" sz="1800" b="1">
                        <a:effectLst/>
                        <a:latin typeface="Arial"/>
                        <a:ea typeface="Times New Roman"/>
                        <a:cs typeface="Times New Roman"/>
                      </a:endParaRPr>
                    </a:p>
                  </a:txBody>
                  <a:tcPr marL="45720" marR="45720" marT="18415" marB="18415" anchor="b"/>
                </a:tc>
                <a:tc hMerge="1">
                  <a:txBody>
                    <a:bodyPr/>
                    <a:lstStyle/>
                    <a:p>
                      <a:endParaRPr lang="en-US"/>
                    </a:p>
                  </a:txBody>
                  <a:tcPr/>
                </a:tc>
                <a:tc gridSpan="2">
                  <a:txBody>
                    <a:bodyPr/>
                    <a:lstStyle/>
                    <a:p>
                      <a:pPr marL="0" marR="0" algn="ctr">
                        <a:spcBef>
                          <a:spcPts val="200"/>
                        </a:spcBef>
                        <a:spcAft>
                          <a:spcPts val="200"/>
                        </a:spcAft>
                      </a:pPr>
                      <a:r>
                        <a:rPr lang="en-US" sz="1800" dirty="0">
                          <a:effectLst/>
                        </a:rPr>
                        <a:t>Self-care</a:t>
                      </a:r>
                      <a:br>
                        <a:rPr lang="en-US" sz="1800" dirty="0">
                          <a:effectLst/>
                        </a:rPr>
                      </a:br>
                      <a:r>
                        <a:rPr lang="en-US" sz="1800" dirty="0">
                          <a:effectLst/>
                        </a:rPr>
                        <a:t>difficulties</a:t>
                      </a:r>
                      <a:endParaRPr lang="en-US" sz="1800" b="1" dirty="0">
                        <a:effectLst/>
                        <a:latin typeface="Arial"/>
                        <a:ea typeface="Times New Roman"/>
                        <a:cs typeface="Times New Roman"/>
                      </a:endParaRPr>
                    </a:p>
                  </a:txBody>
                  <a:tcPr marL="45720" marR="45720" marT="18415" marB="18415" anchor="b"/>
                </a:tc>
                <a:tc hMerge="1">
                  <a:txBody>
                    <a:bodyPr/>
                    <a:lstStyle/>
                    <a:p>
                      <a:endParaRPr lang="en-US"/>
                    </a:p>
                  </a:txBody>
                  <a:tcPr/>
                </a:tc>
              </a:tr>
              <a:tr h="352792">
                <a:tc>
                  <a:txBody>
                    <a:bodyPr/>
                    <a:lstStyle/>
                    <a:p>
                      <a:pPr marL="0" marR="0" algn="ctr">
                        <a:spcBef>
                          <a:spcPts val="200"/>
                        </a:spcBef>
                        <a:spcAft>
                          <a:spcPts val="200"/>
                        </a:spcAft>
                      </a:pPr>
                      <a:r>
                        <a:rPr lang="en-US" sz="1800">
                          <a:effectLst/>
                        </a:rPr>
                        <a:t>1</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dirty="0">
                          <a:effectLst/>
                        </a:rPr>
                        <a:t>Connecticut</a:t>
                      </a:r>
                      <a:endParaRPr lang="en-US" sz="1800" dirty="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40%</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Wyoming</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43%</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Wyoming</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72%</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Alaska</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34%</a:t>
                      </a:r>
                      <a:endParaRPr lang="en-US" sz="1800">
                        <a:effectLst/>
                        <a:latin typeface="Arial"/>
                        <a:ea typeface="Times New Roman"/>
                        <a:cs typeface="Times New Roman"/>
                      </a:endParaRPr>
                    </a:p>
                  </a:txBody>
                  <a:tcPr marL="45720" marR="45720" marT="18415" marB="18415" anchor="ctr"/>
                </a:tc>
              </a:tr>
              <a:tr h="352792">
                <a:tc>
                  <a:txBody>
                    <a:bodyPr/>
                    <a:lstStyle/>
                    <a:p>
                      <a:pPr marL="0" marR="0" algn="ctr">
                        <a:spcBef>
                          <a:spcPts val="200"/>
                        </a:spcBef>
                        <a:spcAft>
                          <a:spcPts val="200"/>
                        </a:spcAft>
                      </a:pPr>
                      <a:r>
                        <a:rPr lang="en-US" sz="1800">
                          <a:effectLst/>
                        </a:rPr>
                        <a:t>2</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Minnesota</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40%</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Alaska</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42%</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Nebraska</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66%</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Wyoming</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33%</a:t>
                      </a:r>
                      <a:endParaRPr lang="en-US" sz="1800">
                        <a:effectLst/>
                        <a:latin typeface="Arial"/>
                        <a:ea typeface="Times New Roman"/>
                        <a:cs typeface="Times New Roman"/>
                      </a:endParaRPr>
                    </a:p>
                  </a:txBody>
                  <a:tcPr marL="45720" marR="45720" marT="18415" marB="18415" anchor="ctr"/>
                </a:tc>
              </a:tr>
              <a:tr h="352792">
                <a:tc>
                  <a:txBody>
                    <a:bodyPr/>
                    <a:lstStyle/>
                    <a:p>
                      <a:pPr marL="0" marR="0" algn="ctr">
                        <a:spcBef>
                          <a:spcPts val="200"/>
                        </a:spcBef>
                        <a:spcAft>
                          <a:spcPts val="200"/>
                        </a:spcAft>
                      </a:pPr>
                      <a:r>
                        <a:rPr lang="en-US" sz="1800">
                          <a:effectLst/>
                        </a:rPr>
                        <a:t>3</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Alaska</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38%</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dirty="0">
                          <a:solidFill>
                            <a:schemeClr val="tx1"/>
                          </a:solidFill>
                          <a:effectLst/>
                        </a:rPr>
                        <a:t>Maryland</a:t>
                      </a:r>
                      <a:endParaRPr lang="en-US" sz="1800" dirty="0">
                        <a:solidFill>
                          <a:schemeClr val="tx1"/>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36%</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dirty="0" smtClean="0">
                          <a:effectLst/>
                        </a:rPr>
                        <a:t>South </a:t>
                      </a:r>
                      <a:r>
                        <a:rPr lang="en-US" sz="1800" dirty="0">
                          <a:effectLst/>
                        </a:rPr>
                        <a:t>Dakota</a:t>
                      </a:r>
                      <a:endParaRPr lang="en-US" sz="1800" dirty="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65%</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Montana</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32%</a:t>
                      </a:r>
                      <a:endParaRPr lang="en-US" sz="1800">
                        <a:effectLst/>
                        <a:latin typeface="Arial"/>
                        <a:ea typeface="Times New Roman"/>
                        <a:cs typeface="Times New Roman"/>
                      </a:endParaRPr>
                    </a:p>
                  </a:txBody>
                  <a:tcPr marL="45720" marR="45720" marT="18415" marB="18415" anchor="ctr"/>
                </a:tc>
              </a:tr>
              <a:tr h="352792">
                <a:tc>
                  <a:txBody>
                    <a:bodyPr/>
                    <a:lstStyle/>
                    <a:p>
                      <a:pPr marL="0" marR="0" algn="ctr">
                        <a:spcBef>
                          <a:spcPts val="200"/>
                        </a:spcBef>
                        <a:spcAft>
                          <a:spcPts val="200"/>
                        </a:spcAft>
                      </a:pPr>
                      <a:r>
                        <a:rPr lang="en-US" sz="1800">
                          <a:effectLst/>
                        </a:rPr>
                        <a:t>4</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Wyoming</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38%</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Minnesota</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35%</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Connecticut</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64%</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Minnesota</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26%</a:t>
                      </a:r>
                      <a:endParaRPr lang="en-US" sz="1800">
                        <a:effectLst/>
                        <a:latin typeface="Arial"/>
                        <a:ea typeface="Times New Roman"/>
                        <a:cs typeface="Times New Roman"/>
                      </a:endParaRPr>
                    </a:p>
                  </a:txBody>
                  <a:tcPr marL="45720" marR="45720" marT="18415" marB="18415" anchor="ctr"/>
                </a:tc>
              </a:tr>
              <a:tr h="636182">
                <a:tc>
                  <a:txBody>
                    <a:bodyPr/>
                    <a:lstStyle/>
                    <a:p>
                      <a:pPr marL="0" marR="0" algn="ctr">
                        <a:spcBef>
                          <a:spcPts val="200"/>
                        </a:spcBef>
                        <a:spcAft>
                          <a:spcPts val="200"/>
                        </a:spcAft>
                      </a:pPr>
                      <a:r>
                        <a:rPr lang="en-US" sz="1800">
                          <a:effectLst/>
                        </a:rPr>
                        <a:t>5</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dirty="0" smtClean="0">
                          <a:effectLst/>
                        </a:rPr>
                        <a:t>North Dakota</a:t>
                      </a:r>
                      <a:endParaRPr lang="en-US" sz="1800" dirty="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38%</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Connecticut</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34%</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Minnesota</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64%</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spc="-20">
                          <a:effectLst/>
                        </a:rPr>
                        <a:t>Rhode Island</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25%</a:t>
                      </a:r>
                      <a:endParaRPr lang="en-US" sz="1800">
                        <a:effectLst/>
                        <a:latin typeface="Arial"/>
                        <a:ea typeface="Times New Roman"/>
                        <a:cs typeface="Times New Roman"/>
                      </a:endParaRPr>
                    </a:p>
                  </a:txBody>
                  <a:tcPr marL="45720" marR="45720" marT="18415" marB="18415" anchor="ctr"/>
                </a:tc>
              </a:tr>
              <a:tr h="352792">
                <a:tc>
                  <a:txBody>
                    <a:bodyPr/>
                    <a:lstStyle/>
                    <a:p>
                      <a:pPr marL="0" marR="0" algn="ctr">
                        <a:spcBef>
                          <a:spcPts val="200"/>
                        </a:spcBef>
                        <a:spcAft>
                          <a:spcPts val="200"/>
                        </a:spcAft>
                      </a:pPr>
                      <a:r>
                        <a:rPr lang="en-US" sz="1800">
                          <a:effectLst/>
                        </a:rPr>
                        <a:t>6</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Wisconsin</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37%</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dirty="0">
                          <a:effectLst/>
                        </a:rPr>
                        <a:t>Nevada</a:t>
                      </a:r>
                      <a:endParaRPr lang="en-US" sz="1800" dirty="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33%</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North Dakota</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62%</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Kansas</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25%</a:t>
                      </a:r>
                      <a:endParaRPr lang="en-US" sz="1800">
                        <a:effectLst/>
                        <a:latin typeface="Arial"/>
                        <a:ea typeface="Times New Roman"/>
                        <a:cs typeface="Times New Roman"/>
                      </a:endParaRPr>
                    </a:p>
                  </a:txBody>
                  <a:tcPr marL="45720" marR="45720" marT="18415" marB="18415" anchor="ctr"/>
                </a:tc>
              </a:tr>
              <a:tr h="352792">
                <a:tc>
                  <a:txBody>
                    <a:bodyPr/>
                    <a:lstStyle/>
                    <a:p>
                      <a:pPr marL="0" marR="0" algn="ctr">
                        <a:spcBef>
                          <a:spcPts val="200"/>
                        </a:spcBef>
                        <a:spcAft>
                          <a:spcPts val="200"/>
                        </a:spcAft>
                      </a:pPr>
                      <a:r>
                        <a:rPr lang="en-US" sz="1800">
                          <a:effectLst/>
                        </a:rPr>
                        <a:t>7</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New Hampshire</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36%</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dirty="0" smtClean="0">
                          <a:effectLst/>
                        </a:rPr>
                        <a:t>South </a:t>
                      </a:r>
                      <a:r>
                        <a:rPr lang="en-US" sz="1800" dirty="0">
                          <a:effectLst/>
                        </a:rPr>
                        <a:t>Dakota</a:t>
                      </a:r>
                      <a:endParaRPr lang="en-US" sz="1800" dirty="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32%</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Hawaii</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61%</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Maryland</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24%</a:t>
                      </a:r>
                      <a:endParaRPr lang="en-US" sz="1800">
                        <a:effectLst/>
                        <a:latin typeface="Arial"/>
                        <a:ea typeface="Times New Roman"/>
                        <a:cs typeface="Times New Roman"/>
                      </a:endParaRPr>
                    </a:p>
                  </a:txBody>
                  <a:tcPr marL="45720" marR="45720" marT="18415" marB="18415" anchor="ctr"/>
                </a:tc>
              </a:tr>
              <a:tr h="636182">
                <a:tc>
                  <a:txBody>
                    <a:bodyPr/>
                    <a:lstStyle/>
                    <a:p>
                      <a:pPr marL="0" marR="0" algn="ctr">
                        <a:spcBef>
                          <a:spcPts val="200"/>
                        </a:spcBef>
                        <a:spcAft>
                          <a:spcPts val="200"/>
                        </a:spcAft>
                      </a:pPr>
                      <a:r>
                        <a:rPr lang="en-US" sz="1800">
                          <a:effectLst/>
                        </a:rPr>
                        <a:t>8</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South Dakota</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36%</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spc="-10">
                          <a:effectLst/>
                        </a:rPr>
                        <a:t>New Hampshire</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32%</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dirty="0">
                          <a:solidFill>
                            <a:srgbClr val="C00000"/>
                          </a:solidFill>
                          <a:effectLst/>
                        </a:rPr>
                        <a:t>Alaska</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61%</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Utah</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23%</a:t>
                      </a:r>
                      <a:endParaRPr lang="en-US" sz="1800">
                        <a:effectLst/>
                        <a:latin typeface="Arial"/>
                        <a:ea typeface="Times New Roman"/>
                        <a:cs typeface="Times New Roman"/>
                      </a:endParaRPr>
                    </a:p>
                  </a:txBody>
                  <a:tcPr marL="45720" marR="45720" marT="18415" marB="18415" anchor="ctr"/>
                </a:tc>
              </a:tr>
              <a:tr h="352792">
                <a:tc>
                  <a:txBody>
                    <a:bodyPr/>
                    <a:lstStyle/>
                    <a:p>
                      <a:pPr marL="0" marR="0" algn="ctr">
                        <a:spcBef>
                          <a:spcPts val="200"/>
                        </a:spcBef>
                        <a:spcAft>
                          <a:spcPts val="200"/>
                        </a:spcAft>
                      </a:pPr>
                      <a:r>
                        <a:rPr lang="en-US" sz="1800">
                          <a:effectLst/>
                        </a:rPr>
                        <a:t>9</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Iowa</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36%</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Montana</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32%</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Maryland</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60%</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Wisconsin</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22%</a:t>
                      </a:r>
                      <a:endParaRPr lang="en-US" sz="1800">
                        <a:effectLst/>
                        <a:latin typeface="Arial"/>
                        <a:ea typeface="Times New Roman"/>
                        <a:cs typeface="Times New Roman"/>
                      </a:endParaRPr>
                    </a:p>
                  </a:txBody>
                  <a:tcPr marL="45720" marR="45720" marT="18415" marB="18415" anchor="ctr"/>
                </a:tc>
              </a:tr>
              <a:tr h="636921">
                <a:tc>
                  <a:txBody>
                    <a:bodyPr/>
                    <a:lstStyle/>
                    <a:p>
                      <a:pPr marL="0" marR="0" algn="ctr">
                        <a:spcBef>
                          <a:spcPts val="200"/>
                        </a:spcBef>
                        <a:spcAft>
                          <a:spcPts val="200"/>
                        </a:spcAft>
                      </a:pPr>
                      <a:r>
                        <a:rPr lang="en-US" sz="1800">
                          <a:effectLst/>
                        </a:rPr>
                        <a:t>10</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b="1" spc="-10" dirty="0" smtClean="0">
                          <a:solidFill>
                            <a:srgbClr val="C00000"/>
                          </a:solidFill>
                          <a:effectLst/>
                        </a:rPr>
                        <a:t>District of Columbia</a:t>
                      </a:r>
                      <a:endParaRPr lang="en-US" sz="1800" b="1" dirty="0">
                        <a:solidFill>
                          <a:srgbClr val="C00000"/>
                        </a:solidFill>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36%</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New Jersey</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32%</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Iowa</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60%</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a:effectLst/>
                        </a:rPr>
                        <a:t>Hawaii</a:t>
                      </a:r>
                      <a:endParaRPr lang="en-US" sz="1800">
                        <a:effectLst/>
                        <a:latin typeface="Arial"/>
                        <a:ea typeface="Times New Roman"/>
                        <a:cs typeface="Times New Roman"/>
                      </a:endParaRPr>
                    </a:p>
                  </a:txBody>
                  <a:tcPr marL="45720" marR="45720" marT="18415" marB="18415" anchor="ctr"/>
                </a:tc>
                <a:tc>
                  <a:txBody>
                    <a:bodyPr/>
                    <a:lstStyle/>
                    <a:p>
                      <a:pPr marL="0" marR="0" algn="ctr">
                        <a:spcBef>
                          <a:spcPts val="200"/>
                        </a:spcBef>
                        <a:spcAft>
                          <a:spcPts val="200"/>
                        </a:spcAft>
                      </a:pPr>
                      <a:r>
                        <a:rPr lang="en-US" sz="1800" dirty="0">
                          <a:effectLst/>
                        </a:rPr>
                        <a:t>22%</a:t>
                      </a:r>
                      <a:endParaRPr lang="en-US" sz="1800" dirty="0">
                        <a:effectLst/>
                        <a:latin typeface="Arial"/>
                        <a:ea typeface="Times New Roman"/>
                        <a:cs typeface="Times New Roman"/>
                      </a:endParaRPr>
                    </a:p>
                  </a:txBody>
                  <a:tcPr marL="45720" marR="45720" marT="18415" marB="18415" anchor="ctr"/>
                </a:tc>
              </a:tr>
            </a:tbl>
          </a:graphicData>
        </a:graphic>
      </p:graphicFrame>
    </p:spTree>
    <p:extLst>
      <p:ext uri="{BB962C8B-B14F-4D97-AF65-F5344CB8AC3E}">
        <p14:creationId xmlns:p14="http://schemas.microsoft.com/office/powerpoint/2010/main" val="349173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Top 10 Occupations for People with Disabilities in </a:t>
            </a:r>
            <a:r>
              <a:rPr lang="en-US" sz="4400" b="1" dirty="0" smtClean="0"/>
              <a:t>2013</a:t>
            </a:r>
            <a:endParaRPr lang="en-US" sz="4400"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11</a:t>
            </a:fld>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908415586"/>
              </p:ext>
            </p:extLst>
          </p:nvPr>
        </p:nvGraphicFramePr>
        <p:xfrm>
          <a:off x="1" y="1869744"/>
          <a:ext cx="9251576" cy="4988256"/>
        </p:xfrm>
        <a:graphic>
          <a:graphicData uri="http://schemas.openxmlformats.org/drawingml/2006/table">
            <a:tbl>
              <a:tblPr firstRow="1" firstCol="1" bandRow="1">
                <a:tableStyleId>{5C22544A-7EE6-4342-B048-85BDC9FD1C3A}</a:tableStyleId>
              </a:tblPr>
              <a:tblGrid>
                <a:gridCol w="819080"/>
                <a:gridCol w="8432496"/>
              </a:tblGrid>
              <a:tr h="552815">
                <a:tc>
                  <a:txBody>
                    <a:bodyPr/>
                    <a:lstStyle/>
                    <a:p>
                      <a:pPr marL="0" marR="0" algn="ctr">
                        <a:lnSpc>
                          <a:spcPct val="115000"/>
                        </a:lnSpc>
                        <a:spcBef>
                          <a:spcPts val="0"/>
                        </a:spcBef>
                        <a:spcAft>
                          <a:spcPts val="0"/>
                        </a:spcAft>
                      </a:pPr>
                      <a:r>
                        <a:rPr lang="en-US" sz="2000" dirty="0" smtClean="0">
                          <a:effectLst/>
                        </a:rPr>
                        <a:t>Rank</a:t>
                      </a:r>
                      <a:endParaRPr lang="en-US" sz="2000" dirty="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2013</a:t>
                      </a:r>
                      <a:endParaRPr lang="en-US" sz="2000" dirty="0">
                        <a:solidFill>
                          <a:srgbClr val="365F91"/>
                        </a:solidFill>
                        <a:effectLst/>
                        <a:latin typeface="Calibri"/>
                        <a:ea typeface="Calibri"/>
                        <a:cs typeface="Times New Roman"/>
                      </a:endParaRPr>
                    </a:p>
                  </a:txBody>
                  <a:tcPr marL="68580" marR="68580" marT="0" marB="0" anchor="ctr"/>
                </a:tc>
              </a:tr>
              <a:tr h="357227">
                <a:tc>
                  <a:txBody>
                    <a:bodyPr/>
                    <a:lstStyle/>
                    <a:p>
                      <a:pPr marL="0" marR="0" algn="ctr">
                        <a:lnSpc>
                          <a:spcPct val="115000"/>
                        </a:lnSpc>
                        <a:spcBef>
                          <a:spcPts val="0"/>
                        </a:spcBef>
                        <a:spcAft>
                          <a:spcPts val="0"/>
                        </a:spcAft>
                      </a:pPr>
                      <a:r>
                        <a:rPr lang="en-US" sz="2000">
                          <a:effectLst/>
                        </a:rPr>
                        <a:t>1</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Janitors and Building Cleaners</a:t>
                      </a:r>
                      <a:endParaRPr lang="en-US" sz="2000" b="0" dirty="0">
                        <a:solidFill>
                          <a:srgbClr val="365F91"/>
                        </a:solidFill>
                        <a:effectLst/>
                        <a:latin typeface="Calibri"/>
                        <a:ea typeface="Calibri"/>
                        <a:cs typeface="Times New Roman"/>
                      </a:endParaRPr>
                    </a:p>
                  </a:txBody>
                  <a:tcPr marL="68580" marR="68580" marT="0" marB="0" anchor="ctr"/>
                </a:tc>
              </a:tr>
              <a:tr h="357227">
                <a:tc>
                  <a:txBody>
                    <a:bodyPr/>
                    <a:lstStyle/>
                    <a:p>
                      <a:pPr marL="0" marR="0" algn="ctr">
                        <a:lnSpc>
                          <a:spcPct val="115000"/>
                        </a:lnSpc>
                        <a:spcBef>
                          <a:spcPts val="0"/>
                        </a:spcBef>
                        <a:spcAft>
                          <a:spcPts val="0"/>
                        </a:spcAft>
                      </a:pPr>
                      <a:r>
                        <a:rPr lang="en-US" sz="2000">
                          <a:effectLst/>
                        </a:rPr>
                        <a:t>2</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Cashiers</a:t>
                      </a:r>
                      <a:endParaRPr lang="en-US" sz="2000" b="0" dirty="0">
                        <a:solidFill>
                          <a:srgbClr val="365F91"/>
                        </a:solidFill>
                        <a:effectLst/>
                        <a:latin typeface="Calibri"/>
                        <a:ea typeface="Calibri"/>
                        <a:cs typeface="Times New Roman"/>
                      </a:endParaRPr>
                    </a:p>
                  </a:txBody>
                  <a:tcPr marL="68580" marR="68580" marT="0" marB="0" anchor="ctr"/>
                </a:tc>
              </a:tr>
              <a:tr h="552815">
                <a:tc>
                  <a:txBody>
                    <a:bodyPr/>
                    <a:lstStyle/>
                    <a:p>
                      <a:pPr marL="0" marR="0" algn="ctr">
                        <a:lnSpc>
                          <a:spcPct val="115000"/>
                        </a:lnSpc>
                        <a:spcBef>
                          <a:spcPts val="0"/>
                        </a:spcBef>
                        <a:spcAft>
                          <a:spcPts val="0"/>
                        </a:spcAft>
                      </a:pPr>
                      <a:r>
                        <a:rPr lang="en-US" sz="2000">
                          <a:effectLst/>
                        </a:rPr>
                        <a:t>3</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Laborers and Freight, Stock, and Material Movers, Hand</a:t>
                      </a:r>
                      <a:endParaRPr lang="en-US" sz="2000" b="0" dirty="0">
                        <a:solidFill>
                          <a:srgbClr val="365F91"/>
                        </a:solidFill>
                        <a:effectLst/>
                        <a:latin typeface="Calibri"/>
                        <a:ea typeface="Calibri"/>
                        <a:cs typeface="Times New Roman"/>
                      </a:endParaRPr>
                    </a:p>
                  </a:txBody>
                  <a:tcPr marL="68580" marR="68580" marT="0" marB="0" anchor="ctr"/>
                </a:tc>
              </a:tr>
              <a:tr h="357227">
                <a:tc>
                  <a:txBody>
                    <a:bodyPr/>
                    <a:lstStyle/>
                    <a:p>
                      <a:pPr marL="0" marR="0" algn="ctr">
                        <a:lnSpc>
                          <a:spcPct val="115000"/>
                        </a:lnSpc>
                        <a:spcBef>
                          <a:spcPts val="0"/>
                        </a:spcBef>
                        <a:spcAft>
                          <a:spcPts val="0"/>
                        </a:spcAft>
                      </a:pPr>
                      <a:r>
                        <a:rPr lang="en-US" sz="2000">
                          <a:effectLst/>
                        </a:rPr>
                        <a:t>4</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Driver/Sales Workers and Truck Drivers</a:t>
                      </a:r>
                      <a:endParaRPr lang="en-US" sz="2000" b="0" dirty="0">
                        <a:solidFill>
                          <a:srgbClr val="365F91"/>
                        </a:solidFill>
                        <a:effectLst/>
                        <a:latin typeface="Calibri"/>
                        <a:ea typeface="Calibri"/>
                        <a:cs typeface="Times New Roman"/>
                      </a:endParaRPr>
                    </a:p>
                  </a:txBody>
                  <a:tcPr marL="68580" marR="68580" marT="0" marB="0" anchor="ctr"/>
                </a:tc>
              </a:tr>
              <a:tr h="357227">
                <a:tc>
                  <a:txBody>
                    <a:bodyPr/>
                    <a:lstStyle/>
                    <a:p>
                      <a:pPr marL="0" marR="0" algn="ctr">
                        <a:lnSpc>
                          <a:spcPct val="115000"/>
                        </a:lnSpc>
                        <a:spcBef>
                          <a:spcPts val="0"/>
                        </a:spcBef>
                        <a:spcAft>
                          <a:spcPts val="0"/>
                        </a:spcAft>
                      </a:pPr>
                      <a:r>
                        <a:rPr lang="en-US" sz="2000">
                          <a:effectLst/>
                        </a:rPr>
                        <a:t>5</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Cooks</a:t>
                      </a:r>
                      <a:endParaRPr lang="en-US" sz="2000" b="0" dirty="0">
                        <a:solidFill>
                          <a:srgbClr val="365F91"/>
                        </a:solidFill>
                        <a:effectLst/>
                        <a:latin typeface="Calibri"/>
                        <a:ea typeface="Calibri"/>
                        <a:cs typeface="Times New Roman"/>
                      </a:endParaRPr>
                    </a:p>
                  </a:txBody>
                  <a:tcPr marL="68580" marR="68580" marT="0" marB="0" anchor="ctr"/>
                </a:tc>
              </a:tr>
              <a:tr h="357227">
                <a:tc>
                  <a:txBody>
                    <a:bodyPr/>
                    <a:lstStyle/>
                    <a:p>
                      <a:pPr marL="0" marR="0" algn="ctr">
                        <a:lnSpc>
                          <a:spcPct val="115000"/>
                        </a:lnSpc>
                        <a:spcBef>
                          <a:spcPts val="0"/>
                        </a:spcBef>
                        <a:spcAft>
                          <a:spcPts val="0"/>
                        </a:spcAft>
                      </a:pPr>
                      <a:r>
                        <a:rPr lang="en-US" sz="2000">
                          <a:effectLst/>
                        </a:rPr>
                        <a:t>6</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Retail Salespersons</a:t>
                      </a:r>
                      <a:endParaRPr lang="en-US" sz="2000" b="0" dirty="0">
                        <a:solidFill>
                          <a:srgbClr val="365F91"/>
                        </a:solidFill>
                        <a:effectLst/>
                        <a:latin typeface="Calibri"/>
                        <a:ea typeface="Calibri"/>
                        <a:cs typeface="Times New Roman"/>
                      </a:endParaRPr>
                    </a:p>
                  </a:txBody>
                  <a:tcPr marL="68580" marR="68580" marT="0" marB="0" anchor="ctr"/>
                </a:tc>
              </a:tr>
              <a:tr h="552815">
                <a:tc>
                  <a:txBody>
                    <a:bodyPr/>
                    <a:lstStyle/>
                    <a:p>
                      <a:pPr marL="0" marR="0" algn="ctr">
                        <a:lnSpc>
                          <a:spcPct val="115000"/>
                        </a:lnSpc>
                        <a:spcBef>
                          <a:spcPts val="0"/>
                        </a:spcBef>
                        <a:spcAft>
                          <a:spcPts val="0"/>
                        </a:spcAft>
                      </a:pPr>
                      <a:r>
                        <a:rPr lang="en-US" sz="2000">
                          <a:effectLst/>
                        </a:rPr>
                        <a:t>7</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Nursing, Psychiatric, and Home Health Aides</a:t>
                      </a:r>
                      <a:endParaRPr lang="en-US" sz="2000" b="0" dirty="0">
                        <a:solidFill>
                          <a:srgbClr val="365F91"/>
                        </a:solidFill>
                        <a:effectLst/>
                        <a:latin typeface="Calibri"/>
                        <a:ea typeface="Calibri"/>
                        <a:cs typeface="Times New Roman"/>
                      </a:endParaRPr>
                    </a:p>
                  </a:txBody>
                  <a:tcPr marL="68580" marR="68580" marT="0" marB="0" anchor="ctr"/>
                </a:tc>
              </a:tr>
              <a:tr h="357227">
                <a:tc>
                  <a:txBody>
                    <a:bodyPr/>
                    <a:lstStyle/>
                    <a:p>
                      <a:pPr marL="0" marR="0" algn="ctr">
                        <a:lnSpc>
                          <a:spcPct val="115000"/>
                        </a:lnSpc>
                        <a:spcBef>
                          <a:spcPts val="0"/>
                        </a:spcBef>
                        <a:spcAft>
                          <a:spcPts val="0"/>
                        </a:spcAft>
                      </a:pPr>
                      <a:r>
                        <a:rPr lang="en-US" sz="2000">
                          <a:effectLst/>
                        </a:rPr>
                        <a:t>8</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Stock Clerks and Order Fillers</a:t>
                      </a:r>
                      <a:endParaRPr lang="en-US" sz="2000" b="0" dirty="0">
                        <a:solidFill>
                          <a:srgbClr val="365F91"/>
                        </a:solidFill>
                        <a:effectLst/>
                        <a:latin typeface="Calibri"/>
                        <a:ea typeface="Calibri"/>
                        <a:cs typeface="Times New Roman"/>
                      </a:endParaRPr>
                    </a:p>
                  </a:txBody>
                  <a:tcPr marL="68580" marR="68580" marT="0" marB="0" anchor="ctr"/>
                </a:tc>
              </a:tr>
              <a:tr h="829222">
                <a:tc>
                  <a:txBody>
                    <a:bodyPr/>
                    <a:lstStyle/>
                    <a:p>
                      <a:pPr marL="0" marR="0" algn="ctr">
                        <a:lnSpc>
                          <a:spcPct val="115000"/>
                        </a:lnSpc>
                        <a:spcBef>
                          <a:spcPts val="0"/>
                        </a:spcBef>
                        <a:spcAft>
                          <a:spcPts val="0"/>
                        </a:spcAft>
                      </a:pPr>
                      <a:r>
                        <a:rPr lang="en-US" sz="2000">
                          <a:effectLst/>
                        </a:rPr>
                        <a:t>9</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Other production workers including semiconductor processors and cooling and freezing equipment operators</a:t>
                      </a:r>
                      <a:endParaRPr lang="en-US" sz="2000" b="0" dirty="0">
                        <a:solidFill>
                          <a:srgbClr val="365F91"/>
                        </a:solidFill>
                        <a:effectLst/>
                        <a:latin typeface="Calibri"/>
                        <a:ea typeface="Calibri"/>
                        <a:cs typeface="Times New Roman"/>
                      </a:endParaRPr>
                    </a:p>
                  </a:txBody>
                  <a:tcPr marL="68580" marR="68580" marT="0" marB="0" anchor="ctr"/>
                </a:tc>
              </a:tr>
              <a:tr h="357227">
                <a:tc>
                  <a:txBody>
                    <a:bodyPr/>
                    <a:lstStyle/>
                    <a:p>
                      <a:pPr marL="0" marR="0" algn="ctr">
                        <a:lnSpc>
                          <a:spcPct val="115000"/>
                        </a:lnSpc>
                        <a:spcBef>
                          <a:spcPts val="0"/>
                        </a:spcBef>
                        <a:spcAft>
                          <a:spcPts val="0"/>
                        </a:spcAft>
                      </a:pPr>
                      <a:r>
                        <a:rPr lang="en-US" sz="2000">
                          <a:effectLst/>
                        </a:rPr>
                        <a:t>10</a:t>
                      </a:r>
                      <a:endParaRPr lang="en-US" sz="20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b="0" dirty="0">
                          <a:effectLst/>
                        </a:rPr>
                        <a:t>Secretaries and Administrative Assistants</a:t>
                      </a:r>
                      <a:endParaRPr lang="en-US" sz="2000" b="0" dirty="0">
                        <a:solidFill>
                          <a:srgbClr val="365F91"/>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61093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Challenges:</a:t>
            </a:r>
          </a:p>
          <a:p>
            <a:pPr lvl="1"/>
            <a:r>
              <a:rPr lang="en-US" sz="2000" dirty="0" smtClean="0"/>
              <a:t>Joining the labor force is high risk; payoff is 37% less</a:t>
            </a:r>
          </a:p>
          <a:p>
            <a:pPr lvl="1"/>
            <a:r>
              <a:rPr lang="en-US" sz="2000" dirty="0" smtClean="0"/>
              <a:t>Job opportunities require education/training/skills</a:t>
            </a:r>
          </a:p>
          <a:p>
            <a:pPr lvl="1"/>
            <a:r>
              <a:rPr lang="en-US" sz="2000" dirty="0" smtClean="0"/>
              <a:t>Employers may resist hiring people with disabilities</a:t>
            </a:r>
            <a:endParaRPr lang="en-US" dirty="0" smtClean="0"/>
          </a:p>
          <a:p>
            <a:r>
              <a:rPr lang="en-US" dirty="0" smtClean="0"/>
              <a:t>Next Steps:</a:t>
            </a:r>
          </a:p>
          <a:p>
            <a:pPr lvl="1"/>
            <a:r>
              <a:rPr lang="en-US" sz="2000" dirty="0" smtClean="0"/>
              <a:t>Federal policy to look at disability types</a:t>
            </a:r>
          </a:p>
          <a:p>
            <a:pPr lvl="1"/>
            <a:r>
              <a:rPr lang="en-US" sz="2000" dirty="0" smtClean="0"/>
              <a:t>State policy &amp; implementation analysis – what’s working and why? </a:t>
            </a:r>
          </a:p>
          <a:p>
            <a:pPr lvl="1"/>
            <a:r>
              <a:rPr lang="en-US" sz="2000" dirty="0" smtClean="0"/>
              <a:t>Communicating with employers</a:t>
            </a:r>
          </a:p>
          <a:p>
            <a:pPr lvl="1"/>
            <a:r>
              <a:rPr lang="en-US" sz="2000" dirty="0" smtClean="0"/>
              <a:t>Examining disability-owned companies</a:t>
            </a:r>
            <a:endParaRPr lang="en-US" sz="2000" dirty="0"/>
          </a:p>
        </p:txBody>
      </p:sp>
      <p:sp>
        <p:nvSpPr>
          <p:cNvPr id="3" name="Title 2"/>
          <p:cNvSpPr>
            <a:spLocks noGrp="1"/>
          </p:cNvSpPr>
          <p:nvPr>
            <p:ph type="title"/>
          </p:nvPr>
        </p:nvSpPr>
        <p:spPr/>
        <p:txBody>
          <a:bodyPr/>
          <a:lstStyle/>
          <a:p>
            <a:r>
              <a:rPr lang="en-US" b="1" dirty="0" smtClean="0"/>
              <a:t>Challenges &amp; Next Steps</a:t>
            </a:r>
            <a:endParaRPr lang="en-US" b="1"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57052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 </a:t>
            </a:r>
            <a:r>
              <a:rPr lang="en-US" dirty="0"/>
              <a:t>Size Does Not Fit </a:t>
            </a:r>
            <a:r>
              <a:rPr lang="en-US" dirty="0" smtClean="0"/>
              <a:t>All: A </a:t>
            </a:r>
            <a:r>
              <a:rPr lang="en-US" dirty="0"/>
              <a:t>New Look at the Labor</a:t>
            </a:r>
            <a:br>
              <a:rPr lang="en-US" dirty="0"/>
            </a:br>
            <a:r>
              <a:rPr lang="en-US" dirty="0"/>
              <a:t>Force Participation </a:t>
            </a:r>
            <a:r>
              <a:rPr lang="en-US" dirty="0" smtClean="0"/>
              <a:t>of People </a:t>
            </a:r>
            <a:r>
              <a:rPr lang="en-US" dirty="0"/>
              <a:t>With </a:t>
            </a:r>
            <a:r>
              <a:rPr lang="en-US" dirty="0" smtClean="0"/>
              <a:t>Disabilities </a:t>
            </a:r>
          </a:p>
          <a:p>
            <a:pPr marL="230187" lvl="1" indent="0">
              <a:buNone/>
            </a:pPr>
            <a:r>
              <a:rPr lang="en-US" sz="2000" dirty="0"/>
              <a:t>Research Brief </a:t>
            </a:r>
            <a:r>
              <a:rPr lang="en-US" sz="2000" dirty="0" smtClean="0"/>
              <a:t>examines employment by disability type, </a:t>
            </a:r>
            <a:r>
              <a:rPr lang="en-US" sz="2000" dirty="0" smtClean="0">
                <a:hlinkClick r:id="rId3"/>
              </a:rPr>
              <a:t>http</a:t>
            </a:r>
            <a:r>
              <a:rPr lang="en-US" sz="2000" dirty="0">
                <a:hlinkClick r:id="rId3"/>
              </a:rPr>
              <a:t>://</a:t>
            </a:r>
            <a:r>
              <a:rPr lang="en-US" sz="2000" dirty="0" smtClean="0">
                <a:hlinkClick r:id="rId3"/>
              </a:rPr>
              <a:t>www.air.org/resource/one-size-does-not-fit-all-new-look-labor-force-participation-people-disabilities</a:t>
            </a:r>
            <a:r>
              <a:rPr lang="en-US" sz="2000" dirty="0" smtClean="0"/>
              <a:t> </a:t>
            </a:r>
          </a:p>
          <a:p>
            <a:r>
              <a:rPr lang="en-US" dirty="0" smtClean="0"/>
              <a:t>An Uneven Playing Field: The Lack of Equal Pay for People With Disabilities</a:t>
            </a:r>
          </a:p>
          <a:p>
            <a:pPr marL="230187" lvl="1" indent="0">
              <a:buNone/>
            </a:pPr>
            <a:r>
              <a:rPr lang="en-US" sz="2000" dirty="0" smtClean="0"/>
              <a:t>Research Brief highlights income disparities of people with disabilities, </a:t>
            </a:r>
            <a:r>
              <a:rPr lang="en-US" sz="2000" dirty="0" smtClean="0">
                <a:hlinkClick r:id="rId4"/>
              </a:rPr>
              <a:t>http</a:t>
            </a:r>
            <a:r>
              <a:rPr lang="en-US" sz="2000" dirty="0">
                <a:hlinkClick r:id="rId4"/>
              </a:rPr>
              <a:t>://</a:t>
            </a:r>
            <a:r>
              <a:rPr lang="en-US" sz="2000" dirty="0" smtClean="0">
                <a:hlinkClick r:id="rId4"/>
              </a:rPr>
              <a:t>www.air.org/resource/uneven-playing-field-lack-equal-pay-people-disabilities</a:t>
            </a:r>
            <a:endParaRPr lang="en-US" sz="2000" dirty="0" smtClean="0"/>
          </a:p>
        </p:txBody>
      </p:sp>
      <p:sp>
        <p:nvSpPr>
          <p:cNvPr id="3" name="Title 2"/>
          <p:cNvSpPr>
            <a:spLocks noGrp="1"/>
          </p:cNvSpPr>
          <p:nvPr>
            <p:ph type="title"/>
          </p:nvPr>
        </p:nvSpPr>
        <p:spPr/>
        <p:txBody>
          <a:bodyPr/>
          <a:lstStyle/>
          <a:p>
            <a:r>
              <a:rPr lang="en-US" b="1" dirty="0" smtClean="0"/>
              <a:t>For Your Metro Reading</a:t>
            </a:r>
            <a:endParaRPr lang="en-US" b="1"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414300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dirty="0" smtClean="0"/>
              <a:t>Dahlia Shaewitz</a:t>
            </a:r>
          </a:p>
          <a:p>
            <a:pPr lvl="0"/>
            <a:r>
              <a:rPr lang="en-US" dirty="0" smtClean="0"/>
              <a:t>202-403-6840</a:t>
            </a:r>
          </a:p>
          <a:p>
            <a:pPr lvl="0"/>
            <a:r>
              <a:rPr lang="en-US" dirty="0" smtClean="0"/>
              <a:t>dshaewitz@air.org</a:t>
            </a:r>
          </a:p>
          <a:p>
            <a:pPr lvl="0"/>
            <a:endParaRPr lang="en-US" dirty="0" smtClean="0"/>
          </a:p>
          <a:p>
            <a:pPr lvl="0"/>
            <a:r>
              <a:rPr lang="en-US" dirty="0" smtClean="0"/>
              <a:t>1000 Thomas Jefferson Street NW</a:t>
            </a:r>
          </a:p>
          <a:p>
            <a:pPr lvl="0"/>
            <a:r>
              <a:rPr lang="en-US" dirty="0" smtClean="0"/>
              <a:t>Washington, DC 20007</a:t>
            </a:r>
          </a:p>
          <a:p>
            <a:pPr lvl="0"/>
            <a:r>
              <a:rPr lang="en-US" dirty="0" smtClean="0"/>
              <a:t>TTY: 887-334-3499</a:t>
            </a:r>
          </a:p>
          <a:p>
            <a:pPr lvl="0"/>
            <a:r>
              <a:rPr lang="en-US" dirty="0" smtClean="0"/>
              <a:t>www.air.org</a:t>
            </a:r>
          </a:p>
        </p:txBody>
      </p:sp>
      <p:sp>
        <p:nvSpPr>
          <p:cNvPr id="4" name="Slide Number Placeholder 3"/>
          <p:cNvSpPr>
            <a:spLocks noGrp="1"/>
          </p:cNvSpPr>
          <p:nvPr>
            <p:ph type="sldNum" sz="quarter" idx="11"/>
          </p:nvPr>
        </p:nvSpPr>
        <p:spPr>
          <a:xfrm>
            <a:off x="8771161" y="6110288"/>
            <a:ext cx="141064" cy="153888"/>
          </a:xfrm>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228140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432441"/>
            <a:ext cx="8229600" cy="3046988"/>
          </a:xfrm>
        </p:spPr>
        <p:txBody>
          <a:bodyPr/>
          <a:lstStyle/>
          <a:p>
            <a:r>
              <a:rPr lang="en-US" sz="4800" dirty="0"/>
              <a:t>One Size Does Not Fit All:</a:t>
            </a:r>
            <a:br>
              <a:rPr lang="en-US" sz="4800" dirty="0"/>
            </a:br>
            <a:r>
              <a:rPr lang="en-US" sz="4800" dirty="0"/>
              <a:t>A New Look at the Labor</a:t>
            </a:r>
            <a:br>
              <a:rPr lang="en-US" sz="4800" dirty="0"/>
            </a:br>
            <a:r>
              <a:rPr lang="en-US" sz="4800" dirty="0"/>
              <a:t>Force Participation of</a:t>
            </a:r>
            <a:br>
              <a:rPr lang="en-US" sz="4800" dirty="0"/>
            </a:br>
            <a:r>
              <a:rPr lang="en-US" sz="4800" dirty="0"/>
              <a:t>People With Disabilities</a:t>
            </a:r>
          </a:p>
        </p:txBody>
      </p:sp>
      <p:sp>
        <p:nvSpPr>
          <p:cNvPr id="3" name="Content Placeholder 2"/>
          <p:cNvSpPr>
            <a:spLocks noGrp="1"/>
          </p:cNvSpPr>
          <p:nvPr>
            <p:ph idx="1"/>
          </p:nvPr>
        </p:nvSpPr>
        <p:spPr/>
        <p:txBody>
          <a:bodyPr/>
          <a:lstStyle/>
          <a:p>
            <a:r>
              <a:rPr lang="en-US" dirty="0"/>
              <a:t>Authors: Dr. Michelle Yin, Dahlia Shaewitz</a:t>
            </a:r>
          </a:p>
        </p:txBody>
      </p:sp>
      <p:sp>
        <p:nvSpPr>
          <p:cNvPr id="4" name="Slide Number Placeholder 3"/>
          <p:cNvSpPr>
            <a:spLocks noGrp="1"/>
          </p:cNvSpPr>
          <p:nvPr>
            <p:ph type="sldNum" sz="quarter" idx="12"/>
          </p:nvPr>
        </p:nvSpPr>
        <p:spPr/>
        <p:txBody>
          <a:bodyPr/>
          <a:lstStyle/>
          <a:p>
            <a:fld id="{A1A8B8B9-B651-4439-A868-E8F04EF81465}" type="slidenum">
              <a:rPr lang="en-US" smtClean="0"/>
              <a:pPr/>
              <a:t>2</a:t>
            </a:fld>
            <a:endParaRPr lang="en-US" dirty="0"/>
          </a:p>
        </p:txBody>
      </p:sp>
    </p:spTree>
    <p:extLst>
      <p:ext uri="{BB962C8B-B14F-4D97-AF65-F5344CB8AC3E}">
        <p14:creationId xmlns:p14="http://schemas.microsoft.com/office/powerpoint/2010/main" val="78845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3363" lvl="1">
              <a:buFont typeface="Wingdings" pitchFamily="2" charset="2"/>
              <a:buChar char="§"/>
            </a:pPr>
            <a:r>
              <a:rPr lang="en-US" sz="3600" dirty="0" smtClean="0"/>
              <a:t>Labor Force Participation Rate Continues to Drop</a:t>
            </a:r>
          </a:p>
          <a:p>
            <a:pPr marL="233363" lvl="1">
              <a:buFont typeface="Wingdings" pitchFamily="2" charset="2"/>
              <a:buChar char="§"/>
            </a:pPr>
            <a:r>
              <a:rPr lang="en-US" sz="3600" dirty="0" smtClean="0"/>
              <a:t>25</a:t>
            </a:r>
            <a:r>
              <a:rPr lang="en-US" sz="3600" dirty="0"/>
              <a:t>% </a:t>
            </a:r>
            <a:r>
              <a:rPr lang="en-US" sz="3600" dirty="0" smtClean="0"/>
              <a:t>in 2001 to </a:t>
            </a:r>
            <a:r>
              <a:rPr lang="en-US" sz="3600" dirty="0"/>
              <a:t>16% </a:t>
            </a:r>
            <a:r>
              <a:rPr lang="en-US" sz="3600" dirty="0" smtClean="0"/>
              <a:t>in 2014 for People with Disabilities </a:t>
            </a:r>
          </a:p>
          <a:p>
            <a:r>
              <a:rPr lang="en-US" sz="3600" dirty="0" smtClean="0"/>
              <a:t>No improvement, despite policies</a:t>
            </a:r>
          </a:p>
          <a:p>
            <a:r>
              <a:rPr lang="en-US" sz="3600" dirty="0" smtClean="0"/>
              <a:t>Does one size fit all?</a:t>
            </a:r>
            <a:endParaRPr lang="en-US" sz="3600" dirty="0"/>
          </a:p>
          <a:p>
            <a:pPr lvl="0"/>
            <a:endParaRPr lang="en-US" sz="3600" dirty="0" smtClean="0"/>
          </a:p>
        </p:txBody>
      </p:sp>
      <p:sp>
        <p:nvSpPr>
          <p:cNvPr id="3" name="Title 2"/>
          <p:cNvSpPr>
            <a:spLocks noGrp="1"/>
          </p:cNvSpPr>
          <p:nvPr>
            <p:ph type="title"/>
          </p:nvPr>
        </p:nvSpPr>
        <p:spPr/>
        <p:txBody>
          <a:bodyPr/>
          <a:lstStyle/>
          <a:p>
            <a:r>
              <a:rPr lang="en-US" b="1" dirty="0" smtClean="0"/>
              <a:t>Overview</a:t>
            </a:r>
            <a:endParaRPr lang="en-US" b="1"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349910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Reasons for Disengagement from the Workforce</a:t>
            </a:r>
            <a:endParaRPr lang="en-US" sz="4400"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a:t>
            </a:fld>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362309" y="1869643"/>
            <a:ext cx="8229601" cy="4168848"/>
          </a:xfrm>
          <a:prstGeom prst="rect">
            <a:avLst/>
          </a:prstGeom>
          <a:noFill/>
          <a:ln>
            <a:noFill/>
          </a:ln>
        </p:spPr>
      </p:pic>
    </p:spTree>
    <p:extLst>
      <p:ext uri="{BB962C8B-B14F-4D97-AF65-F5344CB8AC3E}">
        <p14:creationId xmlns:p14="http://schemas.microsoft.com/office/powerpoint/2010/main" val="333538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Labor Force Participation Rate for People With Disabilities Ages 21–65</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5</a:t>
            </a:fld>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724622" y="1846054"/>
            <a:ext cx="7901796" cy="3847380"/>
          </a:xfrm>
          <a:prstGeom prst="rect">
            <a:avLst/>
          </a:prstGeom>
          <a:noFill/>
          <a:ln>
            <a:noFill/>
          </a:ln>
        </p:spPr>
      </p:pic>
    </p:spTree>
    <p:extLst>
      <p:ext uri="{BB962C8B-B14F-4D97-AF65-F5344CB8AC3E}">
        <p14:creationId xmlns:p14="http://schemas.microsoft.com/office/powerpoint/2010/main" val="17710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877"/>
            <a:ext cx="9203167" cy="5303520"/>
          </a:xfrm>
          <a:prstGeom prst="rect">
            <a:avLst/>
          </a:prstGeom>
        </p:spPr>
      </p:pic>
    </p:spTree>
    <p:extLst>
      <p:ext uri="{BB962C8B-B14F-4D97-AF65-F5344CB8AC3E}">
        <p14:creationId xmlns:p14="http://schemas.microsoft.com/office/powerpoint/2010/main" val="103929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18053"/>
            <a:ext cx="8224837" cy="820634"/>
          </a:xfrm>
        </p:spPr>
        <p:txBody>
          <a:bodyPr>
            <a:normAutofit/>
          </a:bodyPr>
          <a:lstStyle/>
          <a:p>
            <a:r>
              <a:rPr lang="en-US" sz="4000" b="1" dirty="0" smtClean="0"/>
              <a:t>LFPR by State and Disability Type, 2013</a:t>
            </a:r>
            <a:endParaRPr lang="en-US" sz="4000"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7</a:t>
            </a:fld>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8022"/>
          <a:stretch/>
        </p:blipFill>
        <p:spPr bwMode="auto">
          <a:xfrm>
            <a:off x="500331" y="1242204"/>
            <a:ext cx="8540151" cy="5615796"/>
          </a:xfrm>
          <a:prstGeom prst="rect">
            <a:avLst/>
          </a:prstGeom>
          <a:noFill/>
          <a:ln>
            <a:noFill/>
          </a:ln>
        </p:spPr>
      </p:pic>
    </p:spTree>
    <p:extLst>
      <p:ext uri="{BB962C8B-B14F-4D97-AF65-F5344CB8AC3E}">
        <p14:creationId xmlns:p14="http://schemas.microsoft.com/office/powerpoint/2010/main" val="276443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18053"/>
            <a:ext cx="8224837" cy="872392"/>
          </a:xfrm>
        </p:spPr>
        <p:txBody>
          <a:bodyPr>
            <a:noAutofit/>
          </a:bodyPr>
          <a:lstStyle/>
          <a:p>
            <a:r>
              <a:rPr lang="en-US" sz="4200" b="1" dirty="0" smtClean="0"/>
              <a:t>Disability Rate by State and Type,  2013</a:t>
            </a:r>
            <a:endParaRPr lang="en-US" sz="4200"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8</a:t>
            </a:fld>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7758"/>
          <a:stretch/>
        </p:blipFill>
        <p:spPr bwMode="auto">
          <a:xfrm>
            <a:off x="448571" y="1362975"/>
            <a:ext cx="8695429" cy="5564038"/>
          </a:xfrm>
          <a:prstGeom prst="rect">
            <a:avLst/>
          </a:prstGeom>
          <a:noFill/>
          <a:ln>
            <a:noFill/>
          </a:ln>
        </p:spPr>
      </p:pic>
    </p:spTree>
    <p:extLst>
      <p:ext uri="{BB962C8B-B14F-4D97-AF65-F5344CB8AC3E}">
        <p14:creationId xmlns:p14="http://schemas.microsoft.com/office/powerpoint/2010/main" val="309760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18053"/>
            <a:ext cx="8224837" cy="803381"/>
          </a:xfrm>
        </p:spPr>
        <p:txBody>
          <a:bodyPr>
            <a:normAutofit/>
          </a:bodyPr>
          <a:lstStyle/>
          <a:p>
            <a:r>
              <a:rPr lang="en-US" sz="4400" b="1" dirty="0" smtClean="0"/>
              <a:t>ER by State and Disability Type, 2013</a:t>
            </a:r>
            <a:endParaRPr lang="en-US" sz="4400"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9</a:t>
            </a:fld>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7196"/>
          <a:stretch/>
        </p:blipFill>
        <p:spPr bwMode="auto">
          <a:xfrm>
            <a:off x="172529" y="1242204"/>
            <a:ext cx="8643668" cy="5615797"/>
          </a:xfrm>
          <a:prstGeom prst="rect">
            <a:avLst/>
          </a:prstGeom>
          <a:noFill/>
          <a:ln>
            <a:noFill/>
          </a:ln>
        </p:spPr>
      </p:pic>
    </p:spTree>
    <p:extLst>
      <p:ext uri="{BB962C8B-B14F-4D97-AF65-F5344CB8AC3E}">
        <p14:creationId xmlns:p14="http://schemas.microsoft.com/office/powerpoint/2010/main" val="153630770"/>
      </p:ext>
    </p:extLst>
  </p:cSld>
  <p:clrMapOvr>
    <a:masterClrMapping/>
  </p:clrMapOvr>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9B28DBA724FF40A77CEE9529A3253E" ma:contentTypeVersion="0" ma:contentTypeDescription="Create a new document." ma:contentTypeScope="" ma:versionID="23f10665cc41c248700740ee0b95b9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CDD69D93-F714-4170-B3F6-97DBD552A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078DE03-1B1E-4BB3-BFB8-1FE8E8D90566}">
  <ds:schemaRefs>
    <ds:schemaRef ds:uri="http://purl.org/dc/dcmitype/"/>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AIR_PowerPoint_Template_082814</Template>
  <TotalTime>3825</TotalTime>
  <Words>1928</Words>
  <Application>Microsoft Office PowerPoint</Application>
  <PresentationFormat>On-screen Show (4:3)</PresentationFormat>
  <Paragraphs>240</Paragraphs>
  <Slides>14</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ＭＳ Ｐゴシック</vt:lpstr>
      <vt:lpstr>Arial</vt:lpstr>
      <vt:lpstr>Arial Narrow</vt:lpstr>
      <vt:lpstr>Calibri</vt:lpstr>
      <vt:lpstr>Courier New</vt:lpstr>
      <vt:lpstr>Franklin Gothic Book</vt:lpstr>
      <vt:lpstr>Franklin Gothic Demi</vt:lpstr>
      <vt:lpstr>FranklinGothic</vt:lpstr>
      <vt:lpstr>ITC Franklin Gothic Std Bk Cd</vt:lpstr>
      <vt:lpstr>Times New Roman</vt:lpstr>
      <vt:lpstr>Wingdings</vt:lpstr>
      <vt:lpstr>Divider Master</vt:lpstr>
      <vt:lpstr>Basic</vt:lpstr>
      <vt:lpstr>Contact</vt:lpstr>
      <vt:lpstr>Join us on Twitter</vt:lpstr>
      <vt:lpstr>One Size Does Not Fit All: A New Look at the Labor Force Participation of People With Disabilities</vt:lpstr>
      <vt:lpstr>Overview</vt:lpstr>
      <vt:lpstr>Reasons for Disengagement from the Workforce</vt:lpstr>
      <vt:lpstr>Labor Force Participation Rate for People With Disabilities Ages 21–65</vt:lpstr>
      <vt:lpstr>PowerPoint Presentation</vt:lpstr>
      <vt:lpstr>LFPR by State and Disability Type, 2013</vt:lpstr>
      <vt:lpstr>Disability Rate by State and Type,  2013</vt:lpstr>
      <vt:lpstr>ER by State and Disability Type, 2013</vt:lpstr>
      <vt:lpstr>LFPR by Disability Type by State in 2013, Top 10 States</vt:lpstr>
      <vt:lpstr>Top 10 Occupations for People with Disabilities in 2013</vt:lpstr>
      <vt:lpstr>Challenges &amp; Next Steps</vt:lpstr>
      <vt:lpstr>For Your Metro Reading</vt:lpstr>
      <vt:lpstr>PowerPoint Presentation</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Huynh, Diana</dc:creator>
  <cp:lastModifiedBy>Bogle, Lara</cp:lastModifiedBy>
  <cp:revision>93</cp:revision>
  <cp:lastPrinted>2015-09-29T18:53:55Z</cp:lastPrinted>
  <dcterms:created xsi:type="dcterms:W3CDTF">2015-01-15T18:20:22Z</dcterms:created>
  <dcterms:modified xsi:type="dcterms:W3CDTF">2017-10-12T12:30:59Z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0x010100EB9B28DBA724FF40A77CEE9529A3253E</vt:lpwstr>
  </property>
</Properties>
</file>