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5"/>
  </p:sldMasterIdLst>
  <p:notesMasterIdLst>
    <p:notesMasterId r:id="rId51"/>
  </p:notesMasterIdLst>
  <p:handoutMasterIdLst>
    <p:handoutMasterId r:id="rId52"/>
  </p:handoutMasterIdLst>
  <p:sldIdLst>
    <p:sldId id="410" r:id="rId6"/>
    <p:sldId id="415" r:id="rId7"/>
    <p:sldId id="621" r:id="rId8"/>
    <p:sldId id="513" r:id="rId9"/>
    <p:sldId id="402" r:id="rId10"/>
    <p:sldId id="622" r:id="rId11"/>
    <p:sldId id="549" r:id="rId12"/>
    <p:sldId id="550" r:id="rId13"/>
    <p:sldId id="551" r:id="rId14"/>
    <p:sldId id="552" r:id="rId15"/>
    <p:sldId id="472" r:id="rId16"/>
    <p:sldId id="639" r:id="rId17"/>
    <p:sldId id="638" r:id="rId18"/>
    <p:sldId id="629" r:id="rId19"/>
    <p:sldId id="640" r:id="rId20"/>
    <p:sldId id="627" r:id="rId21"/>
    <p:sldId id="630" r:id="rId22"/>
    <p:sldId id="631" r:id="rId23"/>
    <p:sldId id="257" r:id="rId24"/>
    <p:sldId id="1839" r:id="rId25"/>
    <p:sldId id="1840" r:id="rId26"/>
    <p:sldId id="528" r:id="rId27"/>
    <p:sldId id="624" r:id="rId28"/>
    <p:sldId id="634" r:id="rId29"/>
    <p:sldId id="529" r:id="rId30"/>
    <p:sldId id="530" r:id="rId31"/>
    <p:sldId id="531" r:id="rId32"/>
    <p:sldId id="532" r:id="rId33"/>
    <p:sldId id="533" r:id="rId34"/>
    <p:sldId id="534" r:id="rId35"/>
    <p:sldId id="535" r:id="rId36"/>
    <p:sldId id="536" r:id="rId37"/>
    <p:sldId id="635" r:id="rId38"/>
    <p:sldId id="1841" r:id="rId39"/>
    <p:sldId id="357" r:id="rId40"/>
    <p:sldId id="642" r:id="rId41"/>
    <p:sldId id="362" r:id="rId42"/>
    <p:sldId id="489" r:id="rId43"/>
    <p:sldId id="1838" r:id="rId44"/>
    <p:sldId id="372" r:id="rId45"/>
    <p:sldId id="399" r:id="rId46"/>
    <p:sldId id="363" r:id="rId47"/>
    <p:sldId id="632" r:id="rId48"/>
    <p:sldId id="633" r:id="rId49"/>
    <p:sldId id="414" r:id="rId50"/>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39" userDrawn="1">
          <p15:clr>
            <a:srgbClr val="A4A3A4"/>
          </p15:clr>
        </p15:guide>
        <p15:guide id="2" pos="2021" userDrawn="1">
          <p15:clr>
            <a:srgbClr val="A4A3A4"/>
          </p15:clr>
        </p15:guide>
        <p15:guide id="3" orient="horz" pos="552" userDrawn="1">
          <p15:clr>
            <a:srgbClr val="A4A3A4"/>
          </p15:clr>
        </p15:guide>
        <p15:guide id="4" orient="horz" pos="800" userDrawn="1">
          <p15:clr>
            <a:srgbClr val="A4A3A4"/>
          </p15:clr>
        </p15:guide>
        <p15:guide id="5" pos="288" userDrawn="1">
          <p15:clr>
            <a:srgbClr val="A4A3A4"/>
          </p15:clr>
        </p15:guide>
        <p15:guide id="6" pos="74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773C75"/>
    <a:srgbClr val="33618E"/>
    <a:srgbClr val="2F9693"/>
    <a:srgbClr val="2B9E60"/>
    <a:srgbClr val="2EA627"/>
    <a:srgbClr val="73AF23"/>
    <a:srgbClr val="0080A8"/>
    <a:srgbClr val="006685"/>
    <a:srgbClr val="00789E"/>
    <a:srgbClr val="007B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81199" autoAdjust="0"/>
  </p:normalViewPr>
  <p:slideViewPr>
    <p:cSldViewPr snapToGrid="0">
      <p:cViewPr varScale="1">
        <p:scale>
          <a:sx n="92" d="100"/>
          <a:sy n="92" d="100"/>
        </p:scale>
        <p:origin x="1200" y="96"/>
      </p:cViewPr>
      <p:guideLst>
        <p:guide orient="horz" pos="3739"/>
        <p:guide pos="2021"/>
        <p:guide orient="horz" pos="552"/>
        <p:guide orient="horz" pos="800"/>
        <p:guide pos="288"/>
        <p:guide pos="7416"/>
      </p:guideLst>
    </p:cSldViewPr>
  </p:slideViewPr>
  <p:outlineViewPr>
    <p:cViewPr>
      <p:scale>
        <a:sx n="33" d="100"/>
        <a:sy n="33" d="100"/>
      </p:scale>
      <p:origin x="0" y="-5275"/>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73" d="100"/>
          <a:sy n="73" d="100"/>
        </p:scale>
        <p:origin x="3400"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94" y="93642"/>
            <a:ext cx="1196088" cy="457200"/>
          </a:xfrm>
          <a:prstGeom prst="rect">
            <a:avLst/>
          </a:prstGeom>
        </p:spPr>
      </p:pic>
      <p:pic>
        <p:nvPicPr>
          <p:cNvPr id="6" name="Picture 5">
            <a:extLst>
              <a:ext uri="{FF2B5EF4-FFF2-40B4-BE49-F238E27FC236}">
                <a16:creationId xmlns:a16="http://schemas.microsoft.com/office/drawing/2014/main" id="{719B8F6D-24F0-4177-A6DB-F7E1A16F0C05}"/>
              </a:ext>
            </a:extLst>
          </p:cNvPr>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694966" y="115590"/>
            <a:ext cx="1875272" cy="413305"/>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pic>
        <p:nvPicPr>
          <p:cNvPr id="8" name="Picture 7">
            <a:extLst>
              <a:ext uri="{FF2B5EF4-FFF2-40B4-BE49-F238E27FC236}">
                <a16:creationId xmlns:a16="http://schemas.microsoft.com/office/drawing/2014/main" id="{53486A4E-55D7-40CA-8326-3AFE6A6BCB2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3094" y="93642"/>
            <a:ext cx="1196088" cy="457200"/>
          </a:xfrm>
          <a:prstGeom prst="rect">
            <a:avLst/>
          </a:prstGeom>
        </p:spPr>
      </p:pic>
      <p:pic>
        <p:nvPicPr>
          <p:cNvPr id="9" name="Picture 8">
            <a:extLst>
              <a:ext uri="{FF2B5EF4-FFF2-40B4-BE49-F238E27FC236}">
                <a16:creationId xmlns:a16="http://schemas.microsoft.com/office/drawing/2014/main" id="{01FF179C-9834-4AA0-A957-FFC84566A3C7}"/>
              </a:ext>
            </a:extLst>
          </p:cNvPr>
          <p:cNvPicPr>
            <a:picLocks noChangeAspect="1"/>
          </p:cNvPicPr>
          <p:nvPr/>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1694966" y="115590"/>
            <a:ext cx="1875272" cy="413305"/>
          </a:xfrm>
          <a:prstGeom prst="rect">
            <a:avLst/>
          </a:prstGeom>
        </p:spPr>
      </p:pic>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C9DFD-5A8B-4AA9-9B4B-23BA4E43DB75}" type="slidenum">
              <a:rPr lang="en-US" smtClean="0"/>
              <a:pPr/>
              <a:t>3</a:t>
            </a:fld>
            <a:endParaRPr lang="en-US" dirty="0"/>
          </a:p>
        </p:txBody>
      </p:sp>
    </p:spTree>
    <p:extLst>
      <p:ext uri="{BB962C8B-B14F-4D97-AF65-F5344CB8AC3E}">
        <p14:creationId xmlns:p14="http://schemas.microsoft.com/office/powerpoint/2010/main" val="3415448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1815044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a:xfrm>
            <a:off x="4486865" y="6747773"/>
            <a:ext cx="335370" cy="273804"/>
          </a:xfrm>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307963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4059620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486865" y="6747773"/>
            <a:ext cx="335370" cy="273804"/>
          </a:xfrm>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41685994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486865" y="6747773"/>
            <a:ext cx="335370" cy="273804"/>
          </a:xfrm>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3907510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486865" y="6747773"/>
            <a:ext cx="335370" cy="273804"/>
          </a:xfrm>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507097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D5554F-AEDC-415E-8DD5-4D842A05706C}" type="slidenum">
              <a:rPr lang="en-US" smtClean="0"/>
              <a:t>19</a:t>
            </a:fld>
            <a:endParaRPr lang="en-US" dirty="0"/>
          </a:p>
        </p:txBody>
      </p:sp>
    </p:spTree>
    <p:extLst>
      <p:ext uri="{BB962C8B-B14F-4D97-AF65-F5344CB8AC3E}">
        <p14:creationId xmlns:p14="http://schemas.microsoft.com/office/powerpoint/2010/main" val="3835128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83658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28400" indent="-280154" eaLnBrk="0" hangingPunct="0">
              <a:defRPr sz="2300">
                <a:solidFill>
                  <a:schemeClr val="tx1"/>
                </a:solidFill>
                <a:latin typeface="Arial" pitchFamily="34" charset="0"/>
                <a:ea typeface="ＭＳ Ｐゴシック" pitchFamily="34" charset="-128"/>
              </a:defRPr>
            </a:lvl2pPr>
            <a:lvl3pPr marL="1120616" indent="-224123" eaLnBrk="0" hangingPunct="0">
              <a:defRPr sz="2300">
                <a:solidFill>
                  <a:schemeClr val="tx1"/>
                </a:solidFill>
                <a:latin typeface="Arial" pitchFamily="34" charset="0"/>
                <a:ea typeface="ＭＳ Ｐゴシック" pitchFamily="34" charset="-128"/>
              </a:defRPr>
            </a:lvl3pPr>
            <a:lvl4pPr marL="1568862" indent="-224123" eaLnBrk="0" hangingPunct="0">
              <a:defRPr sz="2300">
                <a:solidFill>
                  <a:schemeClr val="tx1"/>
                </a:solidFill>
                <a:latin typeface="Arial" pitchFamily="34" charset="0"/>
                <a:ea typeface="ＭＳ Ｐゴシック" pitchFamily="34" charset="-128"/>
              </a:defRPr>
            </a:lvl4pPr>
            <a:lvl5pPr marL="2017108" indent="-224123" eaLnBrk="0" hangingPunct="0">
              <a:defRPr sz="2300">
                <a:solidFill>
                  <a:schemeClr val="tx1"/>
                </a:solidFill>
                <a:latin typeface="Arial" pitchFamily="34" charset="0"/>
                <a:ea typeface="ＭＳ Ｐゴシック" pitchFamily="34" charset="-128"/>
              </a:defRPr>
            </a:lvl5pPr>
            <a:lvl6pPr marL="2465354"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913601"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361848"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810093"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26D16C06-A1EA-47BB-B578-CCD731F5DFFF}" type="slidenum">
              <a:rPr lang="en-US" sz="1200"/>
              <a:pPr/>
              <a:t>22</a:t>
            </a:fld>
            <a:endParaRPr lang="en-US" sz="1200" dirty="0"/>
          </a:p>
        </p:txBody>
      </p:sp>
      <p:sp>
        <p:nvSpPr>
          <p:cNvPr id="25603" name="Rectangle 7"/>
          <p:cNvSpPr txBox="1">
            <a:spLocks noGrp="1" noChangeArrowheads="1"/>
          </p:cNvSpPr>
          <p:nvPr/>
        </p:nvSpPr>
        <p:spPr bwMode="auto">
          <a:xfrm>
            <a:off x="3837746" y="8455764"/>
            <a:ext cx="2934748" cy="44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8" tIns="44825" rIns="89648" bIns="44825"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B6D216E1-7288-4A07-80EF-B19CEACD1535}" type="slidenum">
              <a:rPr lang="en-US" sz="1200"/>
              <a:pPr algn="r"/>
              <a:t>22</a:t>
            </a:fld>
            <a:endParaRPr lang="en-US" sz="1200" dirty="0"/>
          </a:p>
        </p:txBody>
      </p:sp>
      <p:sp>
        <p:nvSpPr>
          <p:cNvPr id="256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8612">
              <a:defRPr/>
            </a:pPr>
            <a:endParaRPr lang="en-US" dirty="0">
              <a:latin typeface="Arial"/>
              <a:cs typeface="Arial"/>
            </a:endParaRPr>
          </a:p>
        </p:txBody>
      </p:sp>
    </p:spTree>
    <p:extLst>
      <p:ext uri="{BB962C8B-B14F-4D97-AF65-F5344CB8AC3E}">
        <p14:creationId xmlns:p14="http://schemas.microsoft.com/office/powerpoint/2010/main" val="1715745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28400" indent="-280154" eaLnBrk="0" hangingPunct="0">
              <a:defRPr sz="2300">
                <a:solidFill>
                  <a:schemeClr val="tx1"/>
                </a:solidFill>
                <a:latin typeface="Arial" pitchFamily="34" charset="0"/>
                <a:ea typeface="ＭＳ Ｐゴシック" pitchFamily="34" charset="-128"/>
              </a:defRPr>
            </a:lvl2pPr>
            <a:lvl3pPr marL="1120616" indent="-224123" eaLnBrk="0" hangingPunct="0">
              <a:defRPr sz="2300">
                <a:solidFill>
                  <a:schemeClr val="tx1"/>
                </a:solidFill>
                <a:latin typeface="Arial" pitchFamily="34" charset="0"/>
                <a:ea typeface="ＭＳ Ｐゴシック" pitchFamily="34" charset="-128"/>
              </a:defRPr>
            </a:lvl3pPr>
            <a:lvl4pPr marL="1568862" indent="-224123" eaLnBrk="0" hangingPunct="0">
              <a:defRPr sz="2300">
                <a:solidFill>
                  <a:schemeClr val="tx1"/>
                </a:solidFill>
                <a:latin typeface="Arial" pitchFamily="34" charset="0"/>
                <a:ea typeface="ＭＳ Ｐゴシック" pitchFamily="34" charset="-128"/>
              </a:defRPr>
            </a:lvl4pPr>
            <a:lvl5pPr marL="2017108" indent="-224123" eaLnBrk="0" hangingPunct="0">
              <a:defRPr sz="2300">
                <a:solidFill>
                  <a:schemeClr val="tx1"/>
                </a:solidFill>
                <a:latin typeface="Arial" pitchFamily="34" charset="0"/>
                <a:ea typeface="ＭＳ Ｐゴシック" pitchFamily="34" charset="-128"/>
              </a:defRPr>
            </a:lvl5pPr>
            <a:lvl6pPr marL="2465354"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913601"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361848"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810093"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26D16C06-A1EA-47BB-B578-CCD731F5DFFF}" type="slidenum">
              <a:rPr lang="en-US" sz="1200"/>
              <a:pPr/>
              <a:t>23</a:t>
            </a:fld>
            <a:endParaRPr lang="en-US" sz="1200" dirty="0"/>
          </a:p>
        </p:txBody>
      </p:sp>
      <p:sp>
        <p:nvSpPr>
          <p:cNvPr id="25603" name="Rectangle 7"/>
          <p:cNvSpPr txBox="1">
            <a:spLocks noGrp="1" noChangeArrowheads="1"/>
          </p:cNvSpPr>
          <p:nvPr/>
        </p:nvSpPr>
        <p:spPr bwMode="auto">
          <a:xfrm>
            <a:off x="3837746" y="8455764"/>
            <a:ext cx="2934748" cy="44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8" tIns="44825" rIns="89648" bIns="44825"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B6D216E1-7288-4A07-80EF-B19CEACD1535}" type="slidenum">
              <a:rPr lang="en-US" sz="1200"/>
              <a:pPr algn="r"/>
              <a:t>23</a:t>
            </a:fld>
            <a:endParaRPr lang="en-US" sz="1200" dirty="0"/>
          </a:p>
        </p:txBody>
      </p:sp>
      <p:sp>
        <p:nvSpPr>
          <p:cNvPr id="256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886774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924929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716004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mn-cs"/>
            </a:endParaRPr>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25</a:t>
            </a:fld>
            <a:endParaRPr lang="en-US" dirty="0"/>
          </a:p>
        </p:txBody>
      </p:sp>
    </p:spTree>
    <p:extLst>
      <p:ext uri="{BB962C8B-B14F-4D97-AF65-F5344CB8AC3E}">
        <p14:creationId xmlns:p14="http://schemas.microsoft.com/office/powerpoint/2010/main" val="777876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26</a:t>
            </a:fld>
            <a:endParaRPr lang="en-US" dirty="0"/>
          </a:p>
        </p:txBody>
      </p:sp>
    </p:spTree>
    <p:extLst>
      <p:ext uri="{BB962C8B-B14F-4D97-AF65-F5344CB8AC3E}">
        <p14:creationId xmlns:p14="http://schemas.microsoft.com/office/powerpoint/2010/main" val="3270300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27</a:t>
            </a:fld>
            <a:endParaRPr lang="en-US" dirty="0"/>
          </a:p>
        </p:txBody>
      </p:sp>
    </p:spTree>
    <p:extLst>
      <p:ext uri="{BB962C8B-B14F-4D97-AF65-F5344CB8AC3E}">
        <p14:creationId xmlns:p14="http://schemas.microsoft.com/office/powerpoint/2010/main" val="3392823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Arial" panose="020B0604020202020204" pitchFamily="34" charset="0"/>
              <a:ea typeface="+mn-ea"/>
              <a:cs typeface="+mn-cs"/>
            </a:endParaRPr>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28</a:t>
            </a:fld>
            <a:endParaRPr lang="en-US" dirty="0"/>
          </a:p>
        </p:txBody>
      </p:sp>
    </p:spTree>
    <p:extLst>
      <p:ext uri="{BB962C8B-B14F-4D97-AF65-F5344CB8AC3E}">
        <p14:creationId xmlns:p14="http://schemas.microsoft.com/office/powerpoint/2010/main" val="3523130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mn-cs"/>
            </a:endParaRPr>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p:txBody>
          <a:bodyPr/>
          <a:lstStyle/>
          <a:p>
            <a:fld id="{79F9670F-B05C-4E29-9927-D8558D7BA470}" type="slidenum">
              <a:rPr lang="en-US" smtClean="0"/>
              <a:pPr/>
              <a:t>29</a:t>
            </a:fld>
            <a:endParaRPr lang="en-US" dirty="0"/>
          </a:p>
        </p:txBody>
      </p:sp>
    </p:spTree>
    <p:extLst>
      <p:ext uri="{BB962C8B-B14F-4D97-AF65-F5344CB8AC3E}">
        <p14:creationId xmlns:p14="http://schemas.microsoft.com/office/powerpoint/2010/main" val="31519312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effectLst/>
              <a:latin typeface="Arial" panose="020B0604020202020204" pitchFamily="34" charset="0"/>
              <a:ea typeface="+mn-ea"/>
              <a:cs typeface="+mn-cs"/>
            </a:endParaRPr>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p:txBody>
          <a:bodyPr/>
          <a:lstStyle/>
          <a:p>
            <a:fld id="{79F9670F-B05C-4E29-9927-D8558D7BA470}" type="slidenum">
              <a:rPr lang="en-US" smtClean="0"/>
              <a:pPr/>
              <a:t>30</a:t>
            </a:fld>
            <a:endParaRPr lang="en-US" dirty="0"/>
          </a:p>
        </p:txBody>
      </p:sp>
    </p:spTree>
    <p:extLst>
      <p:ext uri="{BB962C8B-B14F-4D97-AF65-F5344CB8AC3E}">
        <p14:creationId xmlns:p14="http://schemas.microsoft.com/office/powerpoint/2010/main" val="2238433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p:txBody>
          <a:bodyPr/>
          <a:lstStyle/>
          <a:p>
            <a:fld id="{79F9670F-B05C-4E29-9927-D8558D7BA470}" type="slidenum">
              <a:rPr lang="en-US" smtClean="0"/>
              <a:pPr/>
              <a:t>31</a:t>
            </a:fld>
            <a:endParaRPr lang="en-US" dirty="0"/>
          </a:p>
        </p:txBody>
      </p:sp>
    </p:spTree>
    <p:extLst>
      <p:ext uri="{BB962C8B-B14F-4D97-AF65-F5344CB8AC3E}">
        <p14:creationId xmlns:p14="http://schemas.microsoft.com/office/powerpoint/2010/main" val="30397342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p:txBody>
          <a:bodyPr/>
          <a:lstStyle/>
          <a:p>
            <a:fld id="{79F9670F-B05C-4E29-9927-D8558D7BA470}" type="slidenum">
              <a:rPr lang="en-US" smtClean="0"/>
              <a:pPr/>
              <a:t>32</a:t>
            </a:fld>
            <a:endParaRPr lang="en-US" dirty="0"/>
          </a:p>
        </p:txBody>
      </p:sp>
    </p:spTree>
    <p:extLst>
      <p:ext uri="{BB962C8B-B14F-4D97-AF65-F5344CB8AC3E}">
        <p14:creationId xmlns:p14="http://schemas.microsoft.com/office/powerpoint/2010/main" val="259481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112806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vert="horz" lIns="98652" tIns="49327" rIns="98652" bIns="49327" rtlCol="0"/>
          <a:lstStyle/>
          <a:p>
            <a:endParaRPr lang="en-US" dirty="0"/>
          </a:p>
        </p:txBody>
      </p:sp>
      <p:sp>
        <p:nvSpPr>
          <p:cNvPr id="4" name="Date Placeholder 3"/>
          <p:cNvSpPr>
            <a:spLocks noGrp="1"/>
          </p:cNvSpPr>
          <p:nvPr>
            <p:ph type="dt" idx="10"/>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11"/>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12"/>
          </p:nvPr>
        </p:nvSpPr>
        <p:spPr>
          <a:xfrm>
            <a:off x="3472277" y="9036539"/>
            <a:ext cx="78548" cy="231784"/>
          </a:xfrm>
        </p:spPr>
        <p:txBody>
          <a:bodyPr/>
          <a:lstStyle/>
          <a:p>
            <a:fld id="{79F9670F-B05C-4E29-9927-D8558D7BA470}" type="slidenum">
              <a:rPr lang="en-US" smtClean="0"/>
              <a:pPr/>
              <a:t>5</a:t>
            </a:fld>
            <a:endParaRPr lang="en-US" dirty="0"/>
          </a:p>
        </p:txBody>
      </p:sp>
    </p:spTree>
    <p:extLst>
      <p:ext uri="{BB962C8B-B14F-4D97-AF65-F5344CB8AC3E}">
        <p14:creationId xmlns:p14="http://schemas.microsoft.com/office/powerpoint/2010/main" val="383585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337453" y="9033277"/>
            <a:ext cx="348195" cy="273804"/>
          </a:xfrm>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30561124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a:xfrm>
            <a:off x="3337453" y="9033277"/>
            <a:ext cx="348195" cy="273804"/>
          </a:xfrm>
        </p:spPr>
        <p:txBody>
          <a:bodyPr/>
          <a:lstStyle/>
          <a:p>
            <a:fld id="{79F9670F-B05C-4E29-9927-D8558D7BA470}" type="slidenum">
              <a:rPr lang="en-US" smtClean="0"/>
              <a:pPr/>
              <a:t>36</a:t>
            </a:fld>
            <a:endParaRPr lang="en-US" dirty="0"/>
          </a:p>
        </p:txBody>
      </p:sp>
    </p:spTree>
    <p:extLst>
      <p:ext uri="{BB962C8B-B14F-4D97-AF65-F5344CB8AC3E}">
        <p14:creationId xmlns:p14="http://schemas.microsoft.com/office/powerpoint/2010/main" val="33732608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337453" y="9033277"/>
            <a:ext cx="348195" cy="273804"/>
          </a:xfrm>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21694521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337453" y="9033277"/>
            <a:ext cx="348195" cy="273804"/>
          </a:xfrm>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4222695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a:pPr>
                <a:defRPr/>
              </a:pPr>
              <a:t>39</a:t>
            </a:fld>
            <a:endParaRPr lang="en-US" dirty="0"/>
          </a:p>
        </p:txBody>
      </p:sp>
    </p:spTree>
    <p:extLst>
      <p:ext uri="{BB962C8B-B14F-4D97-AF65-F5344CB8AC3E}">
        <p14:creationId xmlns:p14="http://schemas.microsoft.com/office/powerpoint/2010/main" val="24305330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337453" y="9033277"/>
            <a:ext cx="348195" cy="273804"/>
          </a:xfrm>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15185718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486865" y="6747773"/>
            <a:ext cx="335370" cy="273804"/>
          </a:xfrm>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4067384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1381">
              <a:defRPr/>
            </a:pPr>
            <a:endParaRPr lang="en-US" baseline="0" dirty="0"/>
          </a:p>
          <a:p>
            <a:pPr defTabSz="441381">
              <a:defRPr/>
            </a:pPr>
            <a:endParaRPr lang="en-US" baseline="0" dirty="0"/>
          </a:p>
          <a:p>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a:xfrm>
            <a:off x="4486865" y="6747773"/>
            <a:ext cx="335370" cy="273804"/>
          </a:xfrm>
        </p:spPr>
        <p:txBody>
          <a:bodyPr/>
          <a:lstStyle/>
          <a:p>
            <a:fld id="{79F9670F-B05C-4E29-9927-D8558D7BA470}" type="slidenum">
              <a:rPr lang="en-US" smtClean="0"/>
              <a:pPr/>
              <a:t>42</a:t>
            </a:fld>
            <a:endParaRPr lang="en-US" dirty="0"/>
          </a:p>
        </p:txBody>
      </p:sp>
    </p:spTree>
    <p:extLst>
      <p:ext uri="{BB962C8B-B14F-4D97-AF65-F5344CB8AC3E}">
        <p14:creationId xmlns:p14="http://schemas.microsoft.com/office/powerpoint/2010/main" val="29276144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a:xfrm>
            <a:off x="4486865" y="6747773"/>
            <a:ext cx="335370" cy="273804"/>
          </a:xfrm>
        </p:spPr>
        <p:txBody>
          <a:bodyPr/>
          <a:lstStyle/>
          <a:p>
            <a:fld id="{79F9670F-B05C-4E29-9927-D8558D7BA470}" type="slidenum">
              <a:rPr lang="en-US" smtClean="0"/>
              <a:pPr/>
              <a:t>43</a:t>
            </a:fld>
            <a:endParaRPr lang="en-US" dirty="0"/>
          </a:p>
        </p:txBody>
      </p:sp>
    </p:spTree>
    <p:extLst>
      <p:ext uri="{BB962C8B-B14F-4D97-AF65-F5344CB8AC3E}">
        <p14:creationId xmlns:p14="http://schemas.microsoft.com/office/powerpoint/2010/main" val="22109752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a:xfrm>
            <a:off x="4486865" y="6747773"/>
            <a:ext cx="335370" cy="273804"/>
          </a:xfrm>
        </p:spPr>
        <p:txBody>
          <a:bodyPr/>
          <a:lstStyle/>
          <a:p>
            <a:fld id="{79F9670F-B05C-4E29-9927-D8558D7BA470}" type="slidenum">
              <a:rPr lang="en-US" smtClean="0"/>
              <a:pPr/>
              <a:t>44</a:t>
            </a:fld>
            <a:endParaRPr lang="en-US" dirty="0"/>
          </a:p>
        </p:txBody>
      </p:sp>
    </p:spTree>
    <p:extLst>
      <p:ext uri="{BB962C8B-B14F-4D97-AF65-F5344CB8AC3E}">
        <p14:creationId xmlns:p14="http://schemas.microsoft.com/office/powerpoint/2010/main" val="49526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526138" y="6747773"/>
            <a:ext cx="256823" cy="273804"/>
          </a:xfrm>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37263144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45</a:t>
            </a:fld>
            <a:endParaRPr lang="en-US" dirty="0"/>
          </a:p>
        </p:txBody>
      </p:sp>
    </p:spTree>
    <p:extLst>
      <p:ext uri="{BB962C8B-B14F-4D97-AF65-F5344CB8AC3E}">
        <p14:creationId xmlns:p14="http://schemas.microsoft.com/office/powerpoint/2010/main" val="1833448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526138" y="6747773"/>
            <a:ext cx="256823" cy="273804"/>
          </a:xfrm>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1426704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4526138" y="6747773"/>
            <a:ext cx="256823" cy="273804"/>
          </a:xfrm>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326999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pitchFamily="34" charset="0"/>
                <a:ea typeface="ＭＳ Ｐゴシック" pitchFamily="34" charset="-128"/>
              </a:defRPr>
            </a:lvl1pPr>
            <a:lvl2pPr marL="728400" indent="-280154" eaLnBrk="0" hangingPunct="0">
              <a:defRPr sz="2300">
                <a:solidFill>
                  <a:schemeClr val="tx1"/>
                </a:solidFill>
                <a:latin typeface="Arial" pitchFamily="34" charset="0"/>
                <a:ea typeface="ＭＳ Ｐゴシック" pitchFamily="34" charset="-128"/>
              </a:defRPr>
            </a:lvl2pPr>
            <a:lvl3pPr marL="1120616" indent="-224123" eaLnBrk="0" hangingPunct="0">
              <a:defRPr sz="2300">
                <a:solidFill>
                  <a:schemeClr val="tx1"/>
                </a:solidFill>
                <a:latin typeface="Arial" pitchFamily="34" charset="0"/>
                <a:ea typeface="ＭＳ Ｐゴシック" pitchFamily="34" charset="-128"/>
              </a:defRPr>
            </a:lvl3pPr>
            <a:lvl4pPr marL="1568862" indent="-224123" eaLnBrk="0" hangingPunct="0">
              <a:defRPr sz="2300">
                <a:solidFill>
                  <a:schemeClr val="tx1"/>
                </a:solidFill>
                <a:latin typeface="Arial" pitchFamily="34" charset="0"/>
                <a:ea typeface="ＭＳ Ｐゴシック" pitchFamily="34" charset="-128"/>
              </a:defRPr>
            </a:lvl4pPr>
            <a:lvl5pPr marL="2017108" indent="-224123" eaLnBrk="0" hangingPunct="0">
              <a:defRPr sz="2300">
                <a:solidFill>
                  <a:schemeClr val="tx1"/>
                </a:solidFill>
                <a:latin typeface="Arial" pitchFamily="34" charset="0"/>
                <a:ea typeface="ＭＳ Ｐゴシック" pitchFamily="34" charset="-128"/>
              </a:defRPr>
            </a:lvl5pPr>
            <a:lvl6pPr marL="2465354"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6pPr>
            <a:lvl7pPr marL="2913601"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7pPr>
            <a:lvl8pPr marL="3361848"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8pPr>
            <a:lvl9pPr marL="3810093" indent="-224123" defTabSz="448246" eaLnBrk="0" fontAlgn="base" hangingPunct="0">
              <a:spcBef>
                <a:spcPct val="0"/>
              </a:spcBef>
              <a:spcAft>
                <a:spcPct val="0"/>
              </a:spcAft>
              <a:defRPr sz="2300">
                <a:solidFill>
                  <a:schemeClr val="tx1"/>
                </a:solidFill>
                <a:latin typeface="Arial" pitchFamily="34" charset="0"/>
                <a:ea typeface="ＭＳ Ｐゴシック" pitchFamily="34" charset="-128"/>
              </a:defRPr>
            </a:lvl9pPr>
          </a:lstStyle>
          <a:p>
            <a:fld id="{26D16C06-A1EA-47BB-B578-CCD731F5DFFF}" type="slidenum">
              <a:rPr lang="en-US" sz="1200"/>
              <a:pPr/>
              <a:t>10</a:t>
            </a:fld>
            <a:endParaRPr lang="en-US" sz="1200" dirty="0"/>
          </a:p>
        </p:txBody>
      </p:sp>
      <p:sp>
        <p:nvSpPr>
          <p:cNvPr id="25603" name="Rectangle 7"/>
          <p:cNvSpPr txBox="1">
            <a:spLocks noGrp="1" noChangeArrowheads="1"/>
          </p:cNvSpPr>
          <p:nvPr/>
        </p:nvSpPr>
        <p:spPr bwMode="auto">
          <a:xfrm>
            <a:off x="3837746" y="8455764"/>
            <a:ext cx="2934748" cy="44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48" tIns="44825" rIns="89648" bIns="44825"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a:fld id="{B6D216E1-7288-4A07-80EF-B19CEACD1535}" type="slidenum">
              <a:rPr lang="en-US" sz="1200"/>
              <a:pPr algn="r"/>
              <a:t>10</a:t>
            </a:fld>
            <a:endParaRPr lang="en-US" sz="1200" dirty="0"/>
          </a:p>
        </p:txBody>
      </p:sp>
      <p:sp>
        <p:nvSpPr>
          <p:cNvPr id="2560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Arial"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41892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dirty="0"/>
              <a:t>Presentation Title (added from Insert tab, Header &amp; Footer icon)</a:t>
            </a:r>
          </a:p>
        </p:txBody>
      </p:sp>
      <p:sp>
        <p:nvSpPr>
          <p:cNvPr id="5" name="Date Placeholder 4"/>
          <p:cNvSpPr>
            <a:spLocks noGrp="1"/>
          </p:cNvSpPr>
          <p:nvPr>
            <p:ph type="dt" idx="11"/>
          </p:nvPr>
        </p:nvSpPr>
        <p:spPr/>
        <p:txBody>
          <a:bodyPr/>
          <a:lstStyle/>
          <a:p>
            <a:r>
              <a:rPr lang="en-US" dirty="0"/>
              <a:t>(added from Insert tab, Header &amp; Footer icon, Fixed Date and time) 9/28/2015</a:t>
            </a:r>
          </a:p>
        </p:txBody>
      </p:sp>
      <p:sp>
        <p:nvSpPr>
          <p:cNvPr id="6" name="Slide Number Placeholder 5"/>
          <p:cNvSpPr>
            <a:spLocks noGrp="1"/>
          </p:cNvSpPr>
          <p:nvPr>
            <p:ph type="sldNum" sz="quarter" idx="12"/>
          </p:nvPr>
        </p:nvSpPr>
        <p:spPr>
          <a:xfrm>
            <a:off x="4486865" y="6747773"/>
            <a:ext cx="335370" cy="273804"/>
          </a:xfrm>
        </p:spPr>
        <p:txBody>
          <a:bodyPr/>
          <a:lstStyle/>
          <a:p>
            <a:fld id="{79F9670F-B05C-4E29-9927-D8558D7BA470}" type="slidenum">
              <a:rPr lang="en-US" smtClean="0"/>
              <a:pPr/>
              <a:t>11</a:t>
            </a:fld>
            <a:endParaRPr lang="en-US" dirty="0"/>
          </a:p>
        </p:txBody>
      </p:sp>
    </p:spTree>
    <p:extLst>
      <p:ext uri="{BB962C8B-B14F-4D97-AF65-F5344CB8AC3E}">
        <p14:creationId xmlns:p14="http://schemas.microsoft.com/office/powerpoint/2010/main" val="210171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3023101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ight">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EC0DB5-C34F-49E2-9BE5-70C4CD4285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 r="957"/>
          <a:stretch/>
        </p:blipFill>
        <p:spPr>
          <a:xfrm>
            <a:off x="426720" y="5739653"/>
            <a:ext cx="4061883" cy="685801"/>
          </a:xfrm>
          <a:prstGeom prst="rect">
            <a:avLst/>
          </a:prstGeom>
        </p:spPr>
      </p:pic>
      <p:pic>
        <p:nvPicPr>
          <p:cNvPr id="24" name="Picture 23">
            <a:extLst>
              <a:ext uri="{FF2B5EF4-FFF2-40B4-BE49-F238E27FC236}">
                <a16:creationId xmlns:a16="http://schemas.microsoft.com/office/drawing/2014/main" id="{23EFCC46-1E25-4A4E-B184-FBC2B168DD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8182" y="5739653"/>
            <a:ext cx="1656679" cy="640080"/>
          </a:xfrm>
          <a:prstGeom prst="rect">
            <a:avLst/>
          </a:prstGeom>
        </p:spPr>
      </p:pic>
      <p:cxnSp>
        <p:nvCxnSpPr>
          <p:cNvPr id="16" name="Straight Connector 15">
            <a:extLst>
              <a:ext uri="{FF2B5EF4-FFF2-40B4-BE49-F238E27FC236}">
                <a16:creationId xmlns:a16="http://schemas.microsoft.com/office/drawing/2014/main" id="{C8F195BF-EAA8-4666-8123-B1E7264A548B}"/>
              </a:ext>
            </a:extLst>
          </p:cNvPr>
          <p:cNvCxnSpPr>
            <a:cxnSpLocks/>
          </p:cNvCxnSpPr>
          <p:nvPr userDrawn="1"/>
        </p:nvCxnSpPr>
        <p:spPr>
          <a:xfrm>
            <a:off x="0" y="5432141"/>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175648-8553-4D57-B732-3F653FCF84CD}"/>
              </a:ext>
            </a:extLst>
          </p:cNvPr>
          <p:cNvCxnSpPr>
            <a:cxnSpLocks/>
          </p:cNvCxnSpPr>
          <p:nvPr userDrawn="1"/>
        </p:nvCxnSpPr>
        <p:spPr>
          <a:xfrm>
            <a:off x="426720" y="5432141"/>
            <a:ext cx="405993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hasCustomPrompt="1"/>
          </p:nvPr>
        </p:nvSpPr>
        <p:spPr>
          <a:xfrm>
            <a:off x="426720" y="1251373"/>
            <a:ext cx="10077368" cy="1439332"/>
          </a:xfrm>
        </p:spPr>
        <p:txBody>
          <a:bodyPr anchor="b" anchorCtr="0">
            <a:normAutofit/>
          </a:bodyPr>
          <a:lstStyle>
            <a:lvl1pPr algn="l">
              <a:defRPr sz="5000">
                <a:solidFill>
                  <a:srgbClr val="0088B1"/>
                </a:solidFill>
                <a:latin typeface="+mn-lt"/>
              </a:defRPr>
            </a:lvl1pPr>
          </a:lstStyle>
          <a:p>
            <a:r>
              <a:rPr lang="en-US" dirty="0"/>
              <a:t>Presentation Title</a:t>
            </a:r>
          </a:p>
        </p:txBody>
      </p:sp>
      <p:sp>
        <p:nvSpPr>
          <p:cNvPr id="3" name="Subtitle 2"/>
          <p:cNvSpPr>
            <a:spLocks noGrp="1"/>
          </p:cNvSpPr>
          <p:nvPr userDrawn="1">
            <p:ph type="subTitle" idx="1" hasCustomPrompt="1"/>
          </p:nvPr>
        </p:nvSpPr>
        <p:spPr>
          <a:xfrm>
            <a:off x="426720" y="2817704"/>
            <a:ext cx="10077368" cy="533401"/>
          </a:xfrm>
        </p:spPr>
        <p:txBody>
          <a:bodyPr>
            <a:normAutofit/>
          </a:bodyPr>
          <a:lstStyle>
            <a:lvl1pPr marL="0" indent="0" algn="l">
              <a:buNone/>
              <a:defRPr sz="3200">
                <a:solidFill>
                  <a:srgbClr val="0088B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34" name="Name"/>
          <p:cNvSpPr>
            <a:spLocks noGrp="1"/>
          </p:cNvSpPr>
          <p:nvPr userDrawn="1">
            <p:ph type="body" sz="quarter" idx="10" hasCustomPrompt="1"/>
          </p:nvPr>
        </p:nvSpPr>
        <p:spPr>
          <a:xfrm>
            <a:off x="42672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dirty="0"/>
              <a:t>Presenter’s Name | Presenter’s Name | Presenter’s Name</a:t>
            </a:r>
          </a:p>
        </p:txBody>
      </p:sp>
      <p:sp>
        <p:nvSpPr>
          <p:cNvPr id="36" name="Month"/>
          <p:cNvSpPr>
            <a:spLocks noGrp="1"/>
          </p:cNvSpPr>
          <p:nvPr userDrawn="1">
            <p:ph type="body" sz="quarter" idx="11" hasCustomPrompt="1"/>
          </p:nvPr>
        </p:nvSpPr>
        <p:spPr>
          <a:xfrm>
            <a:off x="426720" y="4723852"/>
            <a:ext cx="1138132" cy="246221"/>
          </a:xfrm>
        </p:spPr>
        <p:txBody>
          <a:bodyPr wrap="none">
            <a:spAutoFit/>
          </a:bodyPr>
          <a:lstStyle>
            <a:lvl1pPr marL="0" indent="0" algn="l">
              <a:buNone/>
              <a:defRPr sz="16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dirty="0"/>
              <a:t>Month 20XX</a:t>
            </a:r>
          </a:p>
        </p:txBody>
      </p:sp>
      <p:sp>
        <p:nvSpPr>
          <p:cNvPr id="38" name="Copyright"/>
          <p:cNvSpPr>
            <a:spLocks noGrp="1"/>
          </p:cNvSpPr>
          <p:nvPr userDrawn="1">
            <p:ph type="body" sz="quarter" idx="12" hasCustomPrompt="1"/>
          </p:nvPr>
        </p:nvSpPr>
        <p:spPr>
          <a:xfrm>
            <a:off x="8762855" y="6576578"/>
            <a:ext cx="3002425" cy="123111"/>
          </a:xfrm>
        </p:spPr>
        <p:txBody>
          <a:bodyPr wrap="none">
            <a:spAutoFit/>
          </a:bodyPr>
          <a:lstStyle>
            <a:lvl1pPr marL="0" indent="0" algn="l">
              <a:buNone/>
              <a:defRPr sz="800">
                <a:solidFill>
                  <a:schemeClr val="tx1"/>
                </a:solidFill>
              </a:defRPr>
            </a:lvl1pPr>
            <a:lvl2pPr>
              <a:defRPr sz="800"/>
            </a:lvl2pPr>
            <a:lvl3pPr>
              <a:defRPr sz="800"/>
            </a:lvl3pPr>
            <a:lvl4pPr>
              <a:defRPr sz="800"/>
            </a:lvl4pPr>
            <a:lvl5pPr>
              <a:defRPr sz="800"/>
            </a:lvl5pPr>
          </a:lstStyle>
          <a:p>
            <a:r>
              <a:rPr lang="en-US" dirty="0"/>
              <a:t>Copyright © 2019 American Institutes for Research®. All rights reserved.</a:t>
            </a:r>
          </a:p>
        </p:txBody>
      </p:sp>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l">
              <a:buNone/>
              <a:defRPr sz="600">
                <a:solidFill>
                  <a:schemeClr val="tx1"/>
                </a:solidFill>
              </a:defRPr>
            </a:lvl1pPr>
            <a:lvl2pPr>
              <a:defRPr sz="600"/>
            </a:lvl2pPr>
            <a:lvl3pPr>
              <a:defRPr sz="600"/>
            </a:lvl3pPr>
            <a:lvl4pPr>
              <a:defRPr sz="600"/>
            </a:lvl4pPr>
            <a:lvl5pPr>
              <a:defRPr sz="600"/>
            </a:lvl5pPr>
          </a:lstStyle>
          <a:p>
            <a:pPr lvl="0"/>
            <a:r>
              <a:rPr lang="en-US" dirty="0"/>
              <a:t>XXXX_MM/YY</a:t>
            </a:r>
          </a:p>
        </p:txBody>
      </p: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Ordered List Layout</a:t>
            </a:r>
          </a:p>
        </p:txBody>
      </p:sp>
      <p:sp>
        <p:nvSpPr>
          <p:cNvPr id="5" name="Content"/>
          <p:cNvSpPr>
            <a:spLocks noGrp="1"/>
          </p:cNvSpPr>
          <p:nvPr>
            <p:ph sz="quarter" idx="17" hasCustomPrompt="1"/>
          </p:nvPr>
        </p:nvSpPr>
        <p:spPr>
          <a:xfrm>
            <a:off x="457200" y="114300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dirty="0"/>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Tree>
    <p:extLst>
      <p:ext uri="{BB962C8B-B14F-4D97-AF65-F5344CB8AC3E}">
        <p14:creationId xmlns:p14="http://schemas.microsoft.com/office/powerpoint/2010/main" val="382735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Two Content Ordered List Layout</a:t>
            </a:r>
          </a:p>
        </p:txBody>
      </p:sp>
      <p:sp>
        <p:nvSpPr>
          <p:cNvPr id="14" name="Left Content"/>
          <p:cNvSpPr>
            <a:spLocks noGrp="1"/>
          </p:cNvSpPr>
          <p:nvPr>
            <p:ph sz="quarter" idx="18" hasCustomPrompt="1"/>
          </p:nvPr>
        </p:nvSpPr>
        <p:spPr>
          <a:xfrm>
            <a:off x="457200" y="114300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114300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dirty="0"/>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Tree>
    <p:extLst>
      <p:ext uri="{BB962C8B-B14F-4D97-AF65-F5344CB8AC3E}">
        <p14:creationId xmlns:p14="http://schemas.microsoft.com/office/powerpoint/2010/main" val="365855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10" name="Content"/>
          <p:cNvSpPr>
            <a:spLocks noGrp="1"/>
          </p:cNvSpPr>
          <p:nvPr>
            <p:ph type="body" sz="quarter" idx="13" hasCustomPrompt="1"/>
          </p:nvPr>
        </p:nvSpPr>
        <p:spPr>
          <a:xfrm>
            <a:off x="457200" y="1143000"/>
            <a:ext cx="11338560" cy="5193792"/>
          </a:xfrm>
        </p:spPr>
        <p:txBody>
          <a:bodyPr>
            <a:noAutofit/>
          </a:bodyPr>
          <a:lstStyle>
            <a:lvl1pPr marL="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dirty="0"/>
          </a:p>
        </p:txBody>
      </p:sp>
      <p:sp>
        <p:nvSpPr>
          <p:cNvPr id="4" name="Title 3"/>
          <p:cNvSpPr>
            <a:spLocks noGrp="1"/>
          </p:cNvSpPr>
          <p:nvPr>
            <p:ph type="title" hasCustomPrompt="1"/>
          </p:nvPr>
        </p:nvSpPr>
        <p:spPr/>
        <p:txBody>
          <a:bodyPr/>
          <a:lstStyle>
            <a:lvl1pPr>
              <a:defRPr/>
            </a:lvl1pPr>
          </a:lstStyle>
          <a:p>
            <a:r>
              <a:rPr lang="en-US" dirty="0"/>
              <a:t>References</a:t>
            </a:r>
          </a:p>
        </p:txBody>
      </p:sp>
    </p:spTree>
    <p:extLst>
      <p:ext uri="{BB962C8B-B14F-4D97-AF65-F5344CB8AC3E}">
        <p14:creationId xmlns:p14="http://schemas.microsoft.com/office/powerpoint/2010/main" val="148938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11338560" cy="996696"/>
          </a:xfrm>
        </p:spPr>
        <p:txBody>
          <a:bodyPr/>
          <a:lstStyle>
            <a:lvl1pPr>
              <a:defRPr/>
            </a:lvl1pPr>
          </a:lstStyle>
          <a:p>
            <a:r>
              <a:rPr lang="en-US" dirty="0"/>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6" name="Name 1"/>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7" name="Bio 1"/>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9" name="Name 1"/>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10" name="Bio 1"/>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2" name="Name 1"/>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13" name="Bio 1"/>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5" name="Name 1"/>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16" name="Bio 1"/>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18" name="Name 1"/>
          <p:cNvSpPr>
            <a:spLocks noGrp="1"/>
          </p:cNvSpPr>
          <p:nvPr>
            <p:ph type="body" sz="quarter" idx="34"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19" name="Bio 1"/>
          <p:cNvSpPr>
            <a:spLocks noGrp="1"/>
          </p:cNvSpPr>
          <p:nvPr>
            <p:ph type="body" sz="quarter" idx="35"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89999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Text Heavy Layout for Instructional Text</a:t>
            </a:r>
          </a:p>
        </p:txBody>
      </p:sp>
      <p:sp>
        <p:nvSpPr>
          <p:cNvPr id="10" name="Content Placeholder"/>
          <p:cNvSpPr>
            <a:spLocks noGrp="1"/>
          </p:cNvSpPr>
          <p:nvPr>
            <p:ph idx="1" hasCustomPrompt="1"/>
          </p:nvPr>
        </p:nvSpPr>
        <p:spPr>
          <a:xfrm>
            <a:off x="457200" y="114300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solidFill>
                  <a:schemeClr val="tx1"/>
                </a:solidFill>
              </a:defRPr>
            </a:lvl1pPr>
            <a:lvl2pPr marL="228600" indent="-228600">
              <a:lnSpc>
                <a:spcPct val="105000"/>
              </a:lnSpc>
              <a:spcBef>
                <a:spcPts val="600"/>
              </a:spcBef>
              <a:buClr>
                <a:schemeClr val="accent1"/>
              </a:buClr>
              <a:buFont typeface="Arial" panose="020B0604020202020204" pitchFamily="34" charset="0"/>
              <a:buChar char="•"/>
              <a:defRPr sz="1800">
                <a:solidFill>
                  <a:schemeClr val="tx1"/>
                </a:solidFill>
              </a:defRPr>
            </a:lvl2pPr>
            <a:lvl3pPr marL="457200" indent="-228600">
              <a:lnSpc>
                <a:spcPct val="105000"/>
              </a:lnSpc>
              <a:spcBef>
                <a:spcPts val="600"/>
              </a:spcBef>
              <a:buClr>
                <a:schemeClr val="accent1"/>
              </a:buClr>
              <a:buFont typeface="Calibri" panose="020F0502020204030204" pitchFamily="34" charset="0"/>
              <a:buChar char="–"/>
              <a:defRPr sz="1800">
                <a:solidFill>
                  <a:schemeClr val="tx1"/>
                </a:solidFill>
              </a:defRPr>
            </a:lvl3pPr>
            <a:lvl4pPr marL="685800" indent="-228600">
              <a:lnSpc>
                <a:spcPct val="105000"/>
              </a:lnSpc>
              <a:spcBef>
                <a:spcPts val="600"/>
              </a:spcBef>
              <a:buClr>
                <a:schemeClr val="accent1"/>
              </a:buClr>
              <a:buFont typeface="Calibri" panose="020F0502020204030204" pitchFamily="34" charset="0"/>
              <a:buChar char="»"/>
              <a:defRPr sz="1800">
                <a:solidFill>
                  <a:schemeClr val="tx1"/>
                </a:solidFill>
              </a:defRPr>
            </a:lvl4pPr>
            <a:lvl5pPr marL="914400" indent="-228600">
              <a:lnSpc>
                <a:spcPct val="105000"/>
              </a:lnSpc>
              <a:spcBef>
                <a:spcPts val="600"/>
              </a:spcBef>
              <a:buClr>
                <a:schemeClr val="accent1"/>
              </a:buClr>
              <a:buSzPct val="110000"/>
              <a:buFont typeface="Calibri" panose="020F0502020204030204" pitchFamily="34" charset="0"/>
              <a:buChar char="◦"/>
              <a:defRPr sz="1800">
                <a:solidFill>
                  <a:schemeClr val="tx1"/>
                </a:solidFill>
              </a:defRPr>
            </a:lvl5pPr>
            <a:lvl6pPr marL="1143000" indent="-228600">
              <a:lnSpc>
                <a:spcPct val="105000"/>
              </a:lnSpc>
              <a:spcBef>
                <a:spcPts val="600"/>
              </a:spcBef>
              <a:buClr>
                <a:schemeClr val="accent1"/>
              </a:buClr>
              <a:buFont typeface="Calibri" panose="020F0502020204030204" pitchFamily="34" charset="0"/>
              <a:buChar char="›"/>
              <a:defRPr sz="18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Tree>
    <p:extLst>
      <p:ext uri="{BB962C8B-B14F-4D97-AF65-F5344CB8AC3E}">
        <p14:creationId xmlns:p14="http://schemas.microsoft.com/office/powerpoint/2010/main" val="234241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F33DBF12-BF8D-43AE-A4C9-FE35D672436F}"/>
              </a:ext>
            </a:extLst>
          </p:cNvPr>
          <p:cNvCxnSpPr>
            <a:cxnSpLocks/>
          </p:cNvCxnSpPr>
          <p:nvPr userDrawn="1"/>
        </p:nvCxnSpPr>
        <p:spPr>
          <a:xfrm>
            <a:off x="0" y="5208326"/>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769661EB-9870-4BFA-A1D1-4DB694313145}"/>
              </a:ext>
            </a:extLst>
          </p:cNvPr>
          <p:cNvSpPr/>
          <p:nvPr userDrawn="1"/>
        </p:nvSpPr>
        <p:spPr>
          <a:xfrm>
            <a:off x="0" y="6007569"/>
            <a:ext cx="12192000" cy="850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dirty="0"/>
          </a:p>
        </p:txBody>
      </p:sp>
      <p:sp>
        <p:nvSpPr>
          <p:cNvPr id="2" name="Title"/>
          <p:cNvSpPr>
            <a:spLocks noGrp="1"/>
          </p:cNvSpPr>
          <p:nvPr userDrawn="1">
            <p:ph type="ctrTitle" hasCustomPrompt="1"/>
          </p:nvPr>
        </p:nvSpPr>
        <p:spPr>
          <a:xfrm>
            <a:off x="426719" y="1714016"/>
            <a:ext cx="5581229" cy="307777"/>
          </a:xfrm>
        </p:spPr>
        <p:txBody>
          <a:bodyPr wrap="square" anchor="b">
            <a:spAutoFit/>
          </a:bodyPr>
          <a:lstStyle>
            <a:lvl1pPr algn="l">
              <a:lnSpc>
                <a:spcPct val="100000"/>
              </a:lnSpc>
              <a:defRPr sz="2000">
                <a:solidFill>
                  <a:schemeClr val="accent1"/>
                </a:solidFill>
              </a:defRPr>
            </a:lvl1pPr>
          </a:lstStyle>
          <a:p>
            <a:r>
              <a:rPr lang="en-US" dirty="0"/>
              <a:t>Contact Name</a:t>
            </a:r>
          </a:p>
        </p:txBody>
      </p:sp>
      <p:sp>
        <p:nvSpPr>
          <p:cNvPr id="3" name="Subtitle"/>
          <p:cNvSpPr>
            <a:spLocks noGrp="1"/>
          </p:cNvSpPr>
          <p:nvPr userDrawn="1">
            <p:ph type="subTitle" idx="1" hasCustomPrompt="1"/>
          </p:nvPr>
        </p:nvSpPr>
        <p:spPr>
          <a:xfrm>
            <a:off x="426719" y="202179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XXX-XXX-XXXX</a:t>
            </a:r>
          </a:p>
          <a:p>
            <a:pPr lvl="0"/>
            <a:r>
              <a:rPr lang="en-US" dirty="0"/>
              <a:t>email@air.org</a:t>
            </a:r>
          </a:p>
          <a:p>
            <a:pPr lvl="0"/>
            <a:endParaRPr lang="en-US" dirty="0"/>
          </a:p>
          <a:p>
            <a:pPr lvl="0"/>
            <a:r>
              <a:rPr lang="en-US" dirty="0"/>
              <a:t>1000 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295710"/>
            <a:ext cx="7825140" cy="400110"/>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dirty="0"/>
              <a:t>Notice of Trademark: “American Institutes for Research” and “AIR” are registered trademarks. All other brand, product, or company names are trademarks or registered trademarks of their respective owners.</a:t>
            </a:r>
          </a:p>
          <a:p>
            <a:pPr lvl="0"/>
            <a:r>
              <a:rPr lang="en-US" dirty="0"/>
              <a:t>Copyright © 2019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www.air.org.</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dirty="0"/>
              <a:t>XXXX_MO/YR</a:t>
            </a:r>
          </a:p>
        </p:txBody>
      </p:sp>
      <p:sp>
        <p:nvSpPr>
          <p:cNvPr id="18" name="Text Placeholder 7">
            <a:extLst>
              <a:ext uri="{FF2B5EF4-FFF2-40B4-BE49-F238E27FC236}">
                <a16:creationId xmlns:a16="http://schemas.microsoft.com/office/drawing/2014/main" id="{DFB76972-DBC9-4C02-8A6A-D129DED28447}"/>
              </a:ext>
            </a:extLst>
          </p:cNvPr>
          <p:cNvSpPr>
            <a:spLocks noGrp="1"/>
          </p:cNvSpPr>
          <p:nvPr>
            <p:ph type="body" sz="quarter" idx="16" hasCustomPrompt="1"/>
          </p:nvPr>
        </p:nvSpPr>
        <p:spPr>
          <a:xfrm>
            <a:off x="6094413" y="1713459"/>
            <a:ext cx="5580916" cy="307777"/>
          </a:xfrm>
        </p:spPr>
        <p:txBody>
          <a:bodyPr vert="horz" wrap="square" lIns="0" tIns="0" rIns="0" bIns="0" rtlCol="0" anchor="b" anchorCtr="0">
            <a:spAutoFit/>
          </a:bodyPr>
          <a:lstStyle>
            <a:lvl1pPr>
              <a:defRPr lang="en-US" sz="2000" baseline="0" dirty="0" smtClean="0">
                <a:solidFill>
                  <a:schemeClr val="accent1"/>
                </a:solidFill>
                <a:latin typeface="+mj-lt"/>
                <a:ea typeface="+mj-ea"/>
              </a:defRPr>
            </a:lvl1pPr>
            <a:lvl2pPr>
              <a:defRPr lang="en-US" dirty="0" smtClean="0"/>
            </a:lvl2pPr>
            <a:lvl3pPr>
              <a:defRPr lang="en-US" dirty="0" smtClean="0"/>
            </a:lvl3pPr>
            <a:lvl4pPr>
              <a:defRPr lang="en-US" dirty="0" smtClean="0"/>
            </a:lvl4pPr>
            <a:lvl5pPr>
              <a:defRPr lang="en-US" dirty="0"/>
            </a:lvl5pPr>
          </a:lstStyle>
          <a:p>
            <a:pPr lvl="0">
              <a:lnSpc>
                <a:spcPct val="100000"/>
              </a:lnSpc>
              <a:spcBef>
                <a:spcPct val="0"/>
              </a:spcBef>
              <a:buNone/>
            </a:pPr>
            <a:r>
              <a:rPr lang="en-US" dirty="0"/>
              <a:t>Contact Name</a:t>
            </a:r>
          </a:p>
        </p:txBody>
      </p:sp>
      <p:sp>
        <p:nvSpPr>
          <p:cNvPr id="19" name="Text Placeholder 9">
            <a:extLst>
              <a:ext uri="{FF2B5EF4-FFF2-40B4-BE49-F238E27FC236}">
                <a16:creationId xmlns:a16="http://schemas.microsoft.com/office/drawing/2014/main" id="{FA949B2F-5969-4EF5-8170-1F34EA6AEEE8}"/>
              </a:ext>
            </a:extLst>
          </p:cNvPr>
          <p:cNvSpPr>
            <a:spLocks noGrp="1"/>
          </p:cNvSpPr>
          <p:nvPr>
            <p:ph type="body" sz="quarter" idx="17" hasCustomPrompt="1"/>
          </p:nvPr>
        </p:nvSpPr>
        <p:spPr>
          <a:xfrm>
            <a:off x="6094413" y="2021491"/>
            <a:ext cx="5580916" cy="2462213"/>
          </a:xfrm>
          <a:ln>
            <a:noFill/>
          </a:ln>
        </p:spPr>
        <p:txBody>
          <a:bodyPr vert="horz" lIns="0" tIns="0" rIns="0" bIns="0" rtlCol="0">
            <a:noAutofit/>
          </a:bodyPr>
          <a:lstStyle>
            <a:lvl1pPr marL="0" indent="0">
              <a:spcBef>
                <a:spcPts val="0"/>
              </a:spcBef>
              <a:buNone/>
              <a:defRPr lang="en-US" sz="2000" smtClean="0">
                <a:solidFill>
                  <a:schemeClr val="tx1"/>
                </a:solidFill>
              </a:defRPr>
            </a:lvl1pPr>
            <a:lvl2pPr>
              <a:defRPr lang="en-US" sz="2000" smtClean="0"/>
            </a:lvl2pPr>
            <a:lvl3pPr>
              <a:defRPr lang="en-US" sz="1800" smtClean="0"/>
            </a:lvl3pPr>
            <a:lvl4pPr>
              <a:defRPr lang="en-US" sz="1600" smtClean="0"/>
            </a:lvl4pPr>
            <a:lvl5pPr>
              <a:defRPr lang="en-US" sz="1600"/>
            </a:lvl5pPr>
          </a:lstStyle>
          <a:p>
            <a:pPr lvl="0"/>
            <a:r>
              <a:rPr lang="en-US" dirty="0"/>
              <a:t>XXX-XXX-XXXX</a:t>
            </a:r>
          </a:p>
          <a:p>
            <a:pPr lvl="0"/>
            <a:r>
              <a:rPr lang="en-US" dirty="0"/>
              <a:t>email@air.org</a:t>
            </a:r>
          </a:p>
          <a:p>
            <a:pPr lvl="0"/>
            <a:endParaRPr lang="en-US" dirty="0"/>
          </a:p>
          <a:p>
            <a:pPr lvl="0"/>
            <a:r>
              <a:rPr lang="en-US" dirty="0"/>
              <a:t>1000 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cxnSp>
        <p:nvCxnSpPr>
          <p:cNvPr id="26" name="Straight Connector 25">
            <a:extLst>
              <a:ext uri="{FF2B5EF4-FFF2-40B4-BE49-F238E27FC236}">
                <a16:creationId xmlns:a16="http://schemas.microsoft.com/office/drawing/2014/main" id="{881AB3EF-3DF5-4F31-AE64-08735F1D25F1}"/>
              </a:ext>
            </a:extLst>
          </p:cNvPr>
          <p:cNvCxnSpPr>
            <a:cxnSpLocks/>
          </p:cNvCxnSpPr>
          <p:nvPr userDrawn="1"/>
        </p:nvCxnSpPr>
        <p:spPr>
          <a:xfrm>
            <a:off x="426720" y="5208326"/>
            <a:ext cx="405993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D8E06028-5883-4EBC-B1E4-92CB1B22A1B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 r="957"/>
          <a:stretch/>
        </p:blipFill>
        <p:spPr>
          <a:xfrm>
            <a:off x="426720" y="5515838"/>
            <a:ext cx="4061883" cy="685801"/>
          </a:xfrm>
          <a:prstGeom prst="rect">
            <a:avLst/>
          </a:prstGeom>
        </p:spPr>
      </p:pic>
      <p:pic>
        <p:nvPicPr>
          <p:cNvPr id="17" name="Picture 16">
            <a:extLst>
              <a:ext uri="{FF2B5EF4-FFF2-40B4-BE49-F238E27FC236}">
                <a16:creationId xmlns:a16="http://schemas.microsoft.com/office/drawing/2014/main" id="{C7CED591-ADB8-4A9E-B94C-63EDA0AB3F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8182" y="5515838"/>
            <a:ext cx="1656679" cy="640080"/>
          </a:xfrm>
          <a:prstGeom prst="rect">
            <a:avLst/>
          </a:prstGeom>
        </p:spPr>
      </p:pic>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Drk">
    <p:bg>
      <p:bgRef idx="1001">
        <a:schemeClr val="bg1"/>
      </p:bgRef>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AEEDDBC-5771-4D8B-BAD2-2FB79FDBE930}"/>
              </a:ext>
            </a:extLst>
          </p:cNvPr>
          <p:cNvSpPr/>
          <p:nvPr userDrawn="1"/>
        </p:nvSpPr>
        <p:spPr>
          <a:xfrm>
            <a:off x="0" y="1"/>
            <a:ext cx="12188952" cy="52083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34" name="Picture 33">
            <a:extLst>
              <a:ext uri="{FF2B5EF4-FFF2-40B4-BE49-F238E27FC236}">
                <a16:creationId xmlns:a16="http://schemas.microsoft.com/office/drawing/2014/main" id="{F5568ADD-8EA0-4BE9-9D6A-0D119BEDADF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 r="957"/>
          <a:stretch/>
        </p:blipFill>
        <p:spPr>
          <a:xfrm>
            <a:off x="426720" y="5515838"/>
            <a:ext cx="4061883" cy="685801"/>
          </a:xfrm>
          <a:prstGeom prst="rect">
            <a:avLst/>
          </a:prstGeom>
        </p:spPr>
      </p:pic>
      <p:pic>
        <p:nvPicPr>
          <p:cNvPr id="35" name="Picture 34">
            <a:extLst>
              <a:ext uri="{FF2B5EF4-FFF2-40B4-BE49-F238E27FC236}">
                <a16:creationId xmlns:a16="http://schemas.microsoft.com/office/drawing/2014/main" id="{E09E3142-4DC9-49B9-AF5A-492E87ECE60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8182" y="5515838"/>
            <a:ext cx="1656679" cy="640080"/>
          </a:xfrm>
          <a:prstGeom prst="rect">
            <a:avLst/>
          </a:prstGeom>
        </p:spPr>
      </p:pic>
      <p:cxnSp>
        <p:nvCxnSpPr>
          <p:cNvPr id="36" name="Straight Connector 35">
            <a:extLst>
              <a:ext uri="{FF2B5EF4-FFF2-40B4-BE49-F238E27FC236}">
                <a16:creationId xmlns:a16="http://schemas.microsoft.com/office/drawing/2014/main" id="{D862E52F-DA36-444B-BC38-D7DC196AF5DE}"/>
              </a:ext>
            </a:extLst>
          </p:cNvPr>
          <p:cNvCxnSpPr>
            <a:cxnSpLocks/>
          </p:cNvCxnSpPr>
          <p:nvPr userDrawn="1"/>
        </p:nvCxnSpPr>
        <p:spPr>
          <a:xfrm>
            <a:off x="0" y="5208326"/>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1714016"/>
            <a:ext cx="5581229" cy="307777"/>
          </a:xfrm>
        </p:spPr>
        <p:txBody>
          <a:bodyPr wrap="square" anchor="b">
            <a:spAutoFit/>
          </a:bodyPr>
          <a:lstStyle>
            <a:lvl1pPr algn="l">
              <a:lnSpc>
                <a:spcPct val="100000"/>
              </a:lnSpc>
              <a:defRPr sz="2000">
                <a:solidFill>
                  <a:schemeClr val="bg1"/>
                </a:solidFill>
              </a:defRPr>
            </a:lvl1pPr>
          </a:lstStyle>
          <a:p>
            <a:r>
              <a:rPr lang="en-US" dirty="0"/>
              <a:t>Contact Name</a:t>
            </a:r>
          </a:p>
        </p:txBody>
      </p:sp>
      <p:sp>
        <p:nvSpPr>
          <p:cNvPr id="3" name="Subtitle"/>
          <p:cNvSpPr>
            <a:spLocks noGrp="1"/>
          </p:cNvSpPr>
          <p:nvPr userDrawn="1">
            <p:ph type="subTitle" idx="1" hasCustomPrompt="1"/>
          </p:nvPr>
        </p:nvSpPr>
        <p:spPr>
          <a:xfrm>
            <a:off x="426719" y="2021792"/>
            <a:ext cx="5581229" cy="2462213"/>
          </a:xfrm>
        </p:spPr>
        <p:txBody>
          <a:bodyPr>
            <a:noAutofit/>
          </a:bodyPr>
          <a:lstStyle>
            <a:lvl1pPr marL="0" indent="0" algn="l">
              <a:lnSpc>
                <a:spcPct val="100000"/>
              </a:lnSpc>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XXX-XXX-XXXX</a:t>
            </a:r>
          </a:p>
          <a:p>
            <a:pPr lvl="0"/>
            <a:r>
              <a:rPr lang="en-US" dirty="0"/>
              <a:t>email@air.org</a:t>
            </a:r>
          </a:p>
          <a:p>
            <a:pPr lvl="0"/>
            <a:endParaRPr lang="en-US" dirty="0"/>
          </a:p>
          <a:p>
            <a:pPr lvl="0"/>
            <a:r>
              <a:rPr lang="en-US" dirty="0"/>
              <a:t>1000 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295710"/>
            <a:ext cx="7825140" cy="400110"/>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dirty="0"/>
              <a:t>Notice of Trademark: “American Institutes for Research” and “AIR” are registered trademarks. All other brand, product, or company names are trademarks or registered trademarks of their respective owners.</a:t>
            </a:r>
          </a:p>
          <a:p>
            <a:pPr lvl="0"/>
            <a:r>
              <a:rPr lang="en-US" dirty="0"/>
              <a:t>Copyright © 2019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www.air.org.</a:t>
            </a:r>
          </a:p>
        </p:txBody>
      </p:sp>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dirty="0"/>
              <a:t>XXXX_MO/YR</a:t>
            </a:r>
          </a:p>
        </p:txBody>
      </p:sp>
      <p:sp>
        <p:nvSpPr>
          <p:cNvPr id="18" name="Text Placeholder 7">
            <a:extLst>
              <a:ext uri="{FF2B5EF4-FFF2-40B4-BE49-F238E27FC236}">
                <a16:creationId xmlns:a16="http://schemas.microsoft.com/office/drawing/2014/main" id="{DFB76972-DBC9-4C02-8A6A-D129DED28447}"/>
              </a:ext>
            </a:extLst>
          </p:cNvPr>
          <p:cNvSpPr>
            <a:spLocks noGrp="1"/>
          </p:cNvSpPr>
          <p:nvPr>
            <p:ph type="body" sz="quarter" idx="16" hasCustomPrompt="1"/>
          </p:nvPr>
        </p:nvSpPr>
        <p:spPr>
          <a:xfrm>
            <a:off x="6094413" y="1713459"/>
            <a:ext cx="5580916" cy="307777"/>
          </a:xfrm>
        </p:spPr>
        <p:txBody>
          <a:bodyPr vert="horz" wrap="square" lIns="0" tIns="0" rIns="0" bIns="0" rtlCol="0" anchor="b" anchorCtr="0">
            <a:spAutoFit/>
          </a:bodyPr>
          <a:lstStyle>
            <a:lvl1pPr>
              <a:defRPr lang="en-US" sz="2000" baseline="0" dirty="0" smtClean="0">
                <a:solidFill>
                  <a:schemeClr val="bg1"/>
                </a:solidFill>
                <a:latin typeface="+mj-lt"/>
                <a:ea typeface="+mj-ea"/>
              </a:defRPr>
            </a:lvl1pPr>
            <a:lvl2pPr>
              <a:defRPr lang="en-US" dirty="0" smtClean="0"/>
            </a:lvl2pPr>
            <a:lvl3pPr>
              <a:defRPr lang="en-US" dirty="0" smtClean="0"/>
            </a:lvl3pPr>
            <a:lvl4pPr>
              <a:defRPr lang="en-US" dirty="0" smtClean="0"/>
            </a:lvl4pPr>
            <a:lvl5pPr>
              <a:defRPr lang="en-US" dirty="0"/>
            </a:lvl5pPr>
          </a:lstStyle>
          <a:p>
            <a:pPr lvl="0">
              <a:lnSpc>
                <a:spcPct val="100000"/>
              </a:lnSpc>
              <a:spcBef>
                <a:spcPct val="0"/>
              </a:spcBef>
              <a:buNone/>
            </a:pPr>
            <a:r>
              <a:rPr lang="en-US" dirty="0"/>
              <a:t>Contact Name</a:t>
            </a:r>
          </a:p>
        </p:txBody>
      </p:sp>
      <p:sp>
        <p:nvSpPr>
          <p:cNvPr id="19" name="Text Placeholder 9">
            <a:extLst>
              <a:ext uri="{FF2B5EF4-FFF2-40B4-BE49-F238E27FC236}">
                <a16:creationId xmlns:a16="http://schemas.microsoft.com/office/drawing/2014/main" id="{FA949B2F-5969-4EF5-8170-1F34EA6AEEE8}"/>
              </a:ext>
            </a:extLst>
          </p:cNvPr>
          <p:cNvSpPr>
            <a:spLocks noGrp="1"/>
          </p:cNvSpPr>
          <p:nvPr>
            <p:ph type="body" sz="quarter" idx="17" hasCustomPrompt="1"/>
          </p:nvPr>
        </p:nvSpPr>
        <p:spPr>
          <a:xfrm>
            <a:off x="6094413" y="2021491"/>
            <a:ext cx="5580916" cy="2462213"/>
          </a:xfrm>
          <a:ln>
            <a:noFill/>
          </a:ln>
        </p:spPr>
        <p:txBody>
          <a:bodyPr vert="horz" lIns="0" tIns="0" rIns="0" bIns="0" rtlCol="0">
            <a:noAutofit/>
          </a:bodyPr>
          <a:lstStyle>
            <a:lvl1pPr marL="0" indent="0">
              <a:spcBef>
                <a:spcPts val="0"/>
              </a:spcBef>
              <a:buNone/>
              <a:defRPr lang="en-US" sz="2000" smtClean="0">
                <a:solidFill>
                  <a:schemeClr val="bg1"/>
                </a:solidFill>
              </a:defRPr>
            </a:lvl1pPr>
            <a:lvl2pPr>
              <a:defRPr lang="en-US" sz="2000" smtClean="0"/>
            </a:lvl2pPr>
            <a:lvl3pPr>
              <a:defRPr lang="en-US" sz="1800" smtClean="0"/>
            </a:lvl3pPr>
            <a:lvl4pPr>
              <a:defRPr lang="en-US" sz="1600" smtClean="0"/>
            </a:lvl4pPr>
            <a:lvl5pPr>
              <a:defRPr lang="en-US" sz="1600"/>
            </a:lvl5pPr>
          </a:lstStyle>
          <a:p>
            <a:pPr lvl="0"/>
            <a:r>
              <a:rPr lang="en-US" dirty="0"/>
              <a:t>XXX-XXX-XXXX</a:t>
            </a:r>
          </a:p>
          <a:p>
            <a:pPr lvl="0"/>
            <a:r>
              <a:rPr lang="en-US" dirty="0"/>
              <a:t>email@air.org</a:t>
            </a:r>
          </a:p>
          <a:p>
            <a:pPr lvl="0"/>
            <a:endParaRPr lang="en-US" dirty="0"/>
          </a:p>
          <a:p>
            <a:pPr lvl="0"/>
            <a:r>
              <a:rPr lang="en-US" dirty="0"/>
              <a:t>1000 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spTree>
    <p:extLst>
      <p:ext uri="{BB962C8B-B14F-4D97-AF65-F5344CB8AC3E}">
        <p14:creationId xmlns:p14="http://schemas.microsoft.com/office/powerpoint/2010/main" val="148253769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1831975"/>
            <a:ext cx="10966449" cy="3956576"/>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a:t>Click to edit Master text</a:t>
            </a:r>
          </a:p>
          <a:p>
            <a:pPr lvl="1"/>
            <a:r>
              <a:rPr lang="en-US"/>
              <a:t> </a:t>
            </a:r>
          </a:p>
          <a:p>
            <a:pPr lvl="2"/>
            <a:r>
              <a:rPr lang="en-US"/>
              <a:t> </a:t>
            </a:r>
          </a:p>
          <a:p>
            <a:pPr lvl="3"/>
            <a:r>
              <a:rPr lang="en-US"/>
              <a:t> </a:t>
            </a:r>
          </a:p>
          <a:p>
            <a:pPr lvl="4"/>
            <a:r>
              <a:rPr lang="en-US"/>
              <a:t> </a:t>
            </a:r>
          </a:p>
          <a:p>
            <a:pPr lvl="5"/>
            <a:r>
              <a:rPr lang="en-US"/>
              <a:t> </a:t>
            </a:r>
          </a:p>
          <a:p>
            <a:pPr lvl="6"/>
            <a:r>
              <a:rPr lang="en-US"/>
              <a:t> </a:t>
            </a:r>
          </a:p>
          <a:p>
            <a:pPr lvl="7"/>
            <a:r>
              <a:rPr lang="en-US"/>
              <a:t> </a:t>
            </a:r>
          </a:p>
          <a:p>
            <a:pPr lvl="8"/>
            <a:r>
              <a:rPr lang="en-US"/>
              <a:t> </a:t>
            </a:r>
          </a:p>
        </p:txBody>
      </p:sp>
      <p:sp>
        <p:nvSpPr>
          <p:cNvPr id="2" name="Title 1"/>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32285" y="6507316"/>
            <a:ext cx="150682"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87717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31975"/>
            <a:ext cx="10966265"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3"/>
          <p:cNvSpPr>
            <a:spLocks noGrp="1"/>
          </p:cNvSpPr>
          <p:nvPr>
            <p:ph type="sldNum" sz="quarter" idx="10"/>
          </p:nvPr>
        </p:nvSpPr>
        <p:spPr bwMode="gray">
          <a:xfrm>
            <a:off x="11732285" y="6507316"/>
            <a:ext cx="150682"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712821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xt/Content">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a:t>Click to edit Master title style</a:t>
            </a:r>
          </a:p>
        </p:txBody>
      </p:sp>
      <p:sp>
        <p:nvSpPr>
          <p:cNvPr id="6" name="Content Placeholder 1"/>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7697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Drk">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D26E23F-19E3-4C14-8907-F47E46530043}"/>
              </a:ext>
            </a:extLst>
          </p:cNvPr>
          <p:cNvSpPr/>
          <p:nvPr userDrawn="1"/>
        </p:nvSpPr>
        <p:spPr>
          <a:xfrm>
            <a:off x="0" y="0"/>
            <a:ext cx="12188952" cy="5424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6" name="Picture 5">
            <a:extLst>
              <a:ext uri="{FF2B5EF4-FFF2-40B4-BE49-F238E27FC236}">
                <a16:creationId xmlns:a16="http://schemas.microsoft.com/office/drawing/2014/main" id="{33EC0DB5-C34F-49E2-9BE5-70C4CD4285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 r="957"/>
          <a:stretch/>
        </p:blipFill>
        <p:spPr>
          <a:xfrm>
            <a:off x="426720" y="5739653"/>
            <a:ext cx="4061883" cy="685801"/>
          </a:xfrm>
          <a:prstGeom prst="rect">
            <a:avLst/>
          </a:prstGeom>
        </p:spPr>
      </p:pic>
      <p:pic>
        <p:nvPicPr>
          <p:cNvPr id="24" name="Picture 23">
            <a:extLst>
              <a:ext uri="{FF2B5EF4-FFF2-40B4-BE49-F238E27FC236}">
                <a16:creationId xmlns:a16="http://schemas.microsoft.com/office/drawing/2014/main" id="{23EFCC46-1E25-4A4E-B184-FBC2B168DD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48182" y="5739653"/>
            <a:ext cx="1656679" cy="640080"/>
          </a:xfrm>
          <a:prstGeom prst="rect">
            <a:avLst/>
          </a:prstGeom>
        </p:spPr>
      </p:pic>
      <p:cxnSp>
        <p:nvCxnSpPr>
          <p:cNvPr id="16" name="Straight Connector 15">
            <a:extLst>
              <a:ext uri="{FF2B5EF4-FFF2-40B4-BE49-F238E27FC236}">
                <a16:creationId xmlns:a16="http://schemas.microsoft.com/office/drawing/2014/main" id="{C8F195BF-EAA8-4666-8123-B1E7264A548B}"/>
              </a:ext>
            </a:extLst>
          </p:cNvPr>
          <p:cNvCxnSpPr>
            <a:cxnSpLocks/>
          </p:cNvCxnSpPr>
          <p:nvPr userDrawn="1"/>
        </p:nvCxnSpPr>
        <p:spPr>
          <a:xfrm>
            <a:off x="0" y="5432141"/>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ctrTitle" hasCustomPrompt="1"/>
          </p:nvPr>
        </p:nvSpPr>
        <p:spPr>
          <a:xfrm>
            <a:off x="426720" y="1251373"/>
            <a:ext cx="10077368" cy="1439332"/>
          </a:xfrm>
        </p:spPr>
        <p:txBody>
          <a:bodyPr anchor="b" anchorCtr="0">
            <a:normAutofit/>
          </a:bodyPr>
          <a:lstStyle>
            <a:lvl1pPr algn="l">
              <a:defRPr sz="5000">
                <a:solidFill>
                  <a:schemeClr val="bg1"/>
                </a:solidFill>
                <a:latin typeface="+mn-lt"/>
              </a:defRPr>
            </a:lvl1pPr>
          </a:lstStyle>
          <a:p>
            <a:r>
              <a:rPr lang="en-US" dirty="0"/>
              <a:t>Presentation Title</a:t>
            </a:r>
          </a:p>
        </p:txBody>
      </p:sp>
      <p:sp>
        <p:nvSpPr>
          <p:cNvPr id="3" name="Subtitle 2"/>
          <p:cNvSpPr>
            <a:spLocks noGrp="1"/>
          </p:cNvSpPr>
          <p:nvPr userDrawn="1">
            <p:ph type="subTitle" idx="1" hasCustomPrompt="1"/>
          </p:nvPr>
        </p:nvSpPr>
        <p:spPr>
          <a:xfrm>
            <a:off x="426720" y="2817704"/>
            <a:ext cx="10077368" cy="533401"/>
          </a:xfrm>
        </p:spPr>
        <p:txBody>
          <a:bodyPr>
            <a:norm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34" name="Name"/>
          <p:cNvSpPr>
            <a:spLocks noGrp="1"/>
          </p:cNvSpPr>
          <p:nvPr userDrawn="1">
            <p:ph type="body" sz="quarter" idx="10" hasCustomPrompt="1"/>
          </p:nvPr>
        </p:nvSpPr>
        <p:spPr>
          <a:xfrm>
            <a:off x="426720" y="3706748"/>
            <a:ext cx="10077368" cy="822325"/>
          </a:xfrm>
        </p:spPr>
        <p:txBody>
          <a:bodyPr/>
          <a:lstStyle>
            <a:lvl1pPr marL="0" indent="0">
              <a:spcAft>
                <a:spcPts val="600"/>
              </a:spcAft>
              <a:buNone/>
              <a:defRPr>
                <a:solidFill>
                  <a:schemeClr val="bg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dirty="0"/>
              <a:t>Presenter’s Name | Presenter’s Name | Presenter’s Name</a:t>
            </a:r>
          </a:p>
        </p:txBody>
      </p:sp>
      <p:sp>
        <p:nvSpPr>
          <p:cNvPr id="36" name="Month"/>
          <p:cNvSpPr>
            <a:spLocks noGrp="1"/>
          </p:cNvSpPr>
          <p:nvPr userDrawn="1">
            <p:ph type="body" sz="quarter" idx="11" hasCustomPrompt="1"/>
          </p:nvPr>
        </p:nvSpPr>
        <p:spPr>
          <a:xfrm>
            <a:off x="426720" y="4723852"/>
            <a:ext cx="1138132" cy="246221"/>
          </a:xfrm>
        </p:spPr>
        <p:txBody>
          <a:bodyPr wrap="none">
            <a:spAutoFit/>
          </a:bodyPr>
          <a:lstStyle>
            <a:lvl1pPr marL="0" indent="0" algn="l">
              <a:buNone/>
              <a:defRPr sz="1600" cap="all" baseline="0">
                <a:solidFill>
                  <a:schemeClr val="bg1"/>
                </a:solidFill>
                <a:latin typeface="+mn-lt"/>
              </a:defRPr>
            </a:lvl1pPr>
            <a:lvl2pPr algn="r">
              <a:defRPr sz="1000"/>
            </a:lvl2pPr>
            <a:lvl3pPr algn="r">
              <a:defRPr sz="1000"/>
            </a:lvl3pPr>
            <a:lvl4pPr algn="r">
              <a:defRPr sz="1000"/>
            </a:lvl4pPr>
            <a:lvl5pPr algn="r">
              <a:defRPr sz="1000"/>
            </a:lvl5pPr>
          </a:lstStyle>
          <a:p>
            <a:pPr lvl="0"/>
            <a:r>
              <a:rPr lang="en-US" dirty="0"/>
              <a:t>Month 20XX</a:t>
            </a:r>
          </a:p>
        </p:txBody>
      </p:sp>
      <p:sp>
        <p:nvSpPr>
          <p:cNvPr id="38" name="Copyright"/>
          <p:cNvSpPr>
            <a:spLocks noGrp="1"/>
          </p:cNvSpPr>
          <p:nvPr userDrawn="1">
            <p:ph type="body" sz="quarter" idx="12" hasCustomPrompt="1"/>
          </p:nvPr>
        </p:nvSpPr>
        <p:spPr>
          <a:xfrm>
            <a:off x="8762855" y="6576578"/>
            <a:ext cx="3002425" cy="123111"/>
          </a:xfrm>
        </p:spPr>
        <p:txBody>
          <a:bodyPr wrap="none">
            <a:spAutoFit/>
          </a:bodyPr>
          <a:lstStyle>
            <a:lvl1pPr marL="0" indent="0" algn="l">
              <a:buNone/>
              <a:defRPr sz="800">
                <a:solidFill>
                  <a:schemeClr val="tx1"/>
                </a:solidFill>
              </a:defRPr>
            </a:lvl1pPr>
            <a:lvl2pPr>
              <a:defRPr sz="800"/>
            </a:lvl2pPr>
            <a:lvl3pPr>
              <a:defRPr sz="800"/>
            </a:lvl3pPr>
            <a:lvl4pPr>
              <a:defRPr sz="800"/>
            </a:lvl4pPr>
            <a:lvl5pPr>
              <a:defRPr sz="800"/>
            </a:lvl5pPr>
          </a:lstStyle>
          <a:p>
            <a:r>
              <a:rPr lang="en-US" dirty="0"/>
              <a:t>Copyright © 2019 American Institutes for Research®. All rights reserved.</a:t>
            </a:r>
          </a:p>
        </p:txBody>
      </p:sp>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l">
              <a:buNone/>
              <a:defRPr sz="600">
                <a:solidFill>
                  <a:schemeClr val="tx1"/>
                </a:solidFill>
              </a:defRPr>
            </a:lvl1pPr>
            <a:lvl2pPr>
              <a:defRPr sz="600"/>
            </a:lvl2pPr>
            <a:lvl3pPr>
              <a:defRPr sz="600"/>
            </a:lvl3pPr>
            <a:lvl4pPr>
              <a:defRPr sz="600"/>
            </a:lvl4pPr>
            <a:lvl5pPr>
              <a:defRPr sz="600"/>
            </a:lvl5pPr>
          </a:lstStyle>
          <a:p>
            <a:pPr lvl="0"/>
            <a:r>
              <a:rPr lang="en-US" dirty="0"/>
              <a:t>XXXX_MM/YY</a:t>
            </a:r>
          </a:p>
        </p:txBody>
      </p:sp>
    </p:spTree>
    <p:extLst>
      <p:ext uri="{BB962C8B-B14F-4D97-AF65-F5344CB8AC3E}">
        <p14:creationId xmlns:p14="http://schemas.microsoft.com/office/powerpoint/2010/main" val="408836098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p:txBody>
      </p:sp>
      <p:sp>
        <p:nvSpPr>
          <p:cNvPr id="6" name="Slide Number Placeholder 5"/>
          <p:cNvSpPr>
            <a:spLocks noGrp="1"/>
          </p:cNvSpPr>
          <p:nvPr>
            <p:ph type="sldNum" sz="quarter" idx="12"/>
          </p:nvPr>
        </p:nvSpPr>
        <p:spPr>
          <a:xfrm>
            <a:off x="11732284" y="6507316"/>
            <a:ext cx="150682"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1230943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Slide Number Placeholder 3"/>
          <p:cNvSpPr>
            <a:spLocks noGrp="1"/>
          </p:cNvSpPr>
          <p:nvPr>
            <p:ph type="sldNum" sz="quarter" idx="10"/>
          </p:nvPr>
        </p:nvSpPr>
        <p:spPr bwMode="gray">
          <a:xfrm>
            <a:off x="11732285" y="6507316"/>
            <a:ext cx="150682"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173536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ortrait 2">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31975"/>
            <a:ext cx="8425343"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a:xfrm>
            <a:off x="916518" y="121788"/>
            <a:ext cx="9672711" cy="1486894"/>
          </a:xfrm>
        </p:spPr>
        <p:txBody>
          <a:bodyPr/>
          <a:lstStyle/>
          <a:p>
            <a:r>
              <a:rPr lang="en-US"/>
              <a:t>Click to edit Master title style</a:t>
            </a:r>
          </a:p>
        </p:txBody>
      </p:sp>
      <p:sp>
        <p:nvSpPr>
          <p:cNvPr id="5" name="Slide Number Placeholder 3"/>
          <p:cNvSpPr>
            <a:spLocks noGrp="1"/>
          </p:cNvSpPr>
          <p:nvPr>
            <p:ph type="sldNum" sz="quarter" idx="10"/>
          </p:nvPr>
        </p:nvSpPr>
        <p:spPr bwMode="gray">
          <a:xfrm>
            <a:off x="11732285" y="6507316"/>
            <a:ext cx="150682" cy="153888"/>
          </a:xfrm>
        </p:spPr>
        <p:txBody>
          <a:bodyPr wrap="none" anchor="b" anchorCtr="0"/>
          <a:lstStyle/>
          <a:p>
            <a:pPr algn="r"/>
            <a:fld id="{F3477EC8-074D-41C4-94AE-E9EA7CEEA348}" type="slidenum">
              <a:rPr lang="en-US" smtClean="0"/>
              <a:pPr algn="r"/>
              <a:t>‹#›</a:t>
            </a:fld>
            <a:endParaRPr lang="en-US" dirty="0"/>
          </a:p>
        </p:txBody>
      </p:sp>
      <p:sp>
        <p:nvSpPr>
          <p:cNvPr id="11" name="Rectangle 10"/>
          <p:cNvSpPr/>
          <p:nvPr/>
        </p:nvSpPr>
        <p:spPr>
          <a:xfrm>
            <a:off x="6356277" y="5452660"/>
            <a:ext cx="5835723" cy="477750"/>
          </a:xfrm>
          <a:prstGeom prst="rect">
            <a:avLst/>
          </a:prstGeom>
          <a:gradFill>
            <a:gsLst>
              <a:gs pos="0">
                <a:srgbClr val="642F6C">
                  <a:alpha val="0"/>
                </a:srgbClr>
              </a:gs>
              <a:gs pos="100000">
                <a:srgbClr val="642F6C"/>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rot="16200000">
            <a:off x="8822630" y="1766600"/>
            <a:ext cx="5135969" cy="1602771"/>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12" descr="LST079 Reading.jpg"/>
          <p:cNvPicPr>
            <a:picLocks noChangeAspect="1"/>
          </p:cNvPicPr>
          <p:nvPr/>
        </p:nvPicPr>
        <p:blipFill rotWithShape="1">
          <a:blip r:embed="rId2" cstate="print"/>
          <a:srcRect t="8489"/>
          <a:stretch/>
        </p:blipFill>
        <p:spPr bwMode="auto">
          <a:xfrm>
            <a:off x="9906000" y="3573496"/>
            <a:ext cx="2286000" cy="2356915"/>
          </a:xfrm>
          <a:prstGeom prst="rect">
            <a:avLst/>
          </a:prstGeom>
          <a:noFill/>
          <a:ln w="9525">
            <a:noFill/>
            <a:miter lim="800000"/>
            <a:headEnd/>
            <a:tailEnd/>
          </a:ln>
        </p:spPr>
      </p:pic>
    </p:spTree>
    <p:extLst>
      <p:ext uri="{BB962C8B-B14F-4D97-AF65-F5344CB8AC3E}">
        <p14:creationId xmlns:p14="http://schemas.microsoft.com/office/powerpoint/2010/main" val="7980177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andscap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3" y="1831975"/>
            <a:ext cx="7773067"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a:xfrm>
            <a:off x="916518" y="121788"/>
            <a:ext cx="9723399" cy="1486894"/>
          </a:xfrm>
        </p:spPr>
        <p:txBody>
          <a:bodyPr/>
          <a:lstStyle/>
          <a:p>
            <a:r>
              <a:rPr lang="en-US"/>
              <a:t>Click to edit Master title style</a:t>
            </a:r>
          </a:p>
        </p:txBody>
      </p:sp>
      <p:sp>
        <p:nvSpPr>
          <p:cNvPr id="5" name="Slide Number Placeholder 3"/>
          <p:cNvSpPr>
            <a:spLocks noGrp="1"/>
          </p:cNvSpPr>
          <p:nvPr>
            <p:ph type="sldNum" sz="quarter" idx="10"/>
          </p:nvPr>
        </p:nvSpPr>
        <p:spPr bwMode="gray">
          <a:xfrm>
            <a:off x="11732285" y="6507316"/>
            <a:ext cx="150682" cy="153888"/>
          </a:xfrm>
        </p:spPr>
        <p:txBody>
          <a:bodyPr wrap="none" anchor="b" anchorCtr="0"/>
          <a:lstStyle/>
          <a:p>
            <a:pPr algn="r"/>
            <a:fld id="{F3477EC8-074D-41C4-94AE-E9EA7CEEA348}" type="slidenum">
              <a:rPr lang="en-US" smtClean="0"/>
              <a:pPr algn="r"/>
              <a:t>‹#›</a:t>
            </a:fld>
            <a:endParaRPr lang="en-US" dirty="0"/>
          </a:p>
        </p:txBody>
      </p:sp>
      <p:grpSp>
        <p:nvGrpSpPr>
          <p:cNvPr id="10" name="Group 9"/>
          <p:cNvGrpSpPr/>
          <p:nvPr userDrawn="1"/>
        </p:nvGrpSpPr>
        <p:grpSpPr>
          <a:xfrm>
            <a:off x="8689768" y="-1089"/>
            <a:ext cx="3502232" cy="5924625"/>
            <a:chOff x="6517326" y="-1089"/>
            <a:chExt cx="2626674" cy="5924625"/>
          </a:xfrm>
        </p:grpSpPr>
        <p:sp>
          <p:nvSpPr>
            <p:cNvPr id="11" name="Rectangle 10"/>
            <p:cNvSpPr/>
            <p:nvPr/>
          </p:nvSpPr>
          <p:spPr>
            <a:xfrm rot="16200000">
              <a:off x="5218937" y="2902077"/>
              <a:ext cx="3713692" cy="1116914"/>
            </a:xfrm>
            <a:prstGeom prst="rect">
              <a:avLst/>
            </a:prstGeom>
            <a:gradFill>
              <a:gsLst>
                <a:gs pos="0">
                  <a:srgbClr val="009CDE">
                    <a:alpha val="0"/>
                  </a:srgbClr>
                </a:gs>
                <a:gs pos="100000">
                  <a:srgbClr val="009CDE"/>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p:nvSpPr>
          <p:spPr>
            <a:xfrm rot="5400000">
              <a:off x="5973360" y="2014310"/>
              <a:ext cx="3821157" cy="1116915"/>
            </a:xfrm>
            <a:prstGeom prst="rect">
              <a:avLst/>
            </a:prstGeom>
            <a:gradFill>
              <a:gsLst>
                <a:gs pos="0">
                  <a:srgbClr val="D57800">
                    <a:alpha val="0"/>
                  </a:srgbClr>
                </a:gs>
                <a:gs pos="100000">
                  <a:srgbClr val="D57800"/>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p:nvSpPr>
          <p:spPr>
            <a:xfrm rot="5400000">
              <a:off x="6123602" y="1908028"/>
              <a:ext cx="4929513" cy="1111279"/>
            </a:xfrm>
            <a:prstGeom prst="rect">
              <a:avLst/>
            </a:prstGeom>
            <a:gradFill>
              <a:gsLst>
                <a:gs pos="0">
                  <a:srgbClr val="4C8C2B"/>
                </a:gs>
                <a:gs pos="100000">
                  <a:srgbClr val="4C8C2B">
                    <a:alpha val="0"/>
                  </a:srgb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4" name="Picture 13" descr="http://www.colourbox.com/preview/2326589-978287-young-business-people-working-together-in-office.jpg"/>
            <p:cNvPicPr>
              <a:picLocks noChangeAspect="1" noChangeArrowheads="1"/>
            </p:cNvPicPr>
            <p:nvPr/>
          </p:nvPicPr>
          <p:blipFill rotWithShape="1">
            <a:blip r:embed="rId2" cstate="print"/>
            <a:srcRect l="6975"/>
            <a:stretch/>
          </p:blipFill>
          <p:spPr bwMode="auto">
            <a:xfrm>
              <a:off x="6517326" y="4349478"/>
              <a:ext cx="2626674" cy="1574058"/>
            </a:xfrm>
            <a:prstGeom prst="rect">
              <a:avLst/>
            </a:prstGeom>
            <a:noFill/>
          </p:spPr>
        </p:pic>
      </p:grpSp>
    </p:spTree>
    <p:extLst>
      <p:ext uri="{BB962C8B-B14F-4D97-AF65-F5344CB8AC3E}">
        <p14:creationId xmlns:p14="http://schemas.microsoft.com/office/powerpoint/2010/main" val="4182239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1831975"/>
            <a:ext cx="529683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4" name="Content Placeholder 2"/>
          <p:cNvSpPr>
            <a:spLocks noGrp="1"/>
          </p:cNvSpPr>
          <p:nvPr>
            <p:ph idx="10"/>
          </p:nvPr>
        </p:nvSpPr>
        <p:spPr bwMode="gray">
          <a:xfrm>
            <a:off x="6586129" y="1831975"/>
            <a:ext cx="5296839" cy="4075844"/>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a:t>
            </a:r>
          </a:p>
          <a:p>
            <a:pPr lvl="4"/>
            <a:r>
              <a:rPr lang="en-US"/>
              <a:t>Five</a:t>
            </a:r>
          </a:p>
          <a:p>
            <a:pPr lvl="5"/>
            <a:r>
              <a:rPr lang="en-US"/>
              <a:t>Six</a:t>
            </a:r>
          </a:p>
          <a:p>
            <a:pPr lvl="6"/>
            <a:r>
              <a:rPr lang="en-US"/>
              <a:t>Seven	</a:t>
            </a:r>
          </a:p>
          <a:p>
            <a:pPr lvl="7"/>
            <a:r>
              <a:rPr lang="en-US"/>
              <a:t>Eight</a:t>
            </a:r>
          </a:p>
          <a:p>
            <a:pPr lvl="8"/>
            <a:r>
              <a:rPr lang="en-US"/>
              <a:t>Nine</a:t>
            </a:r>
          </a:p>
        </p:txBody>
      </p:sp>
      <p:sp>
        <p:nvSpPr>
          <p:cNvPr id="2" name="Title 1"/>
          <p:cNvSpPr>
            <a:spLocks noGrp="1"/>
          </p:cNvSpPr>
          <p:nvPr>
            <p:ph type="title"/>
          </p:nvPr>
        </p:nvSpPr>
        <p:spPr/>
        <p:txBody>
          <a:bodyPr/>
          <a:lstStyle/>
          <a:p>
            <a:r>
              <a:rPr lang="en-US"/>
              <a:t>Click to edit Master title style</a:t>
            </a:r>
          </a:p>
        </p:txBody>
      </p:sp>
      <p:sp>
        <p:nvSpPr>
          <p:cNvPr id="6" name="Slide Number Placeholder 3"/>
          <p:cNvSpPr>
            <a:spLocks noGrp="1"/>
          </p:cNvSpPr>
          <p:nvPr>
            <p:ph type="sldNum" sz="quarter" idx="11"/>
          </p:nvPr>
        </p:nvSpPr>
        <p:spPr bwMode="gray">
          <a:xfrm>
            <a:off x="11732285" y="6507316"/>
            <a:ext cx="150682"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08287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Agenda Layout</a:t>
            </a:r>
          </a:p>
        </p:txBody>
      </p:sp>
      <p:sp>
        <p:nvSpPr>
          <p:cNvPr id="24" name="Text Placeholder"/>
          <p:cNvSpPr>
            <a:spLocks noGrp="1"/>
          </p:cNvSpPr>
          <p:nvPr userDrawn="1">
            <p:ph type="body" sz="quarter" idx="10" hasCustomPrompt="1"/>
          </p:nvPr>
        </p:nvSpPr>
        <p:spPr>
          <a:xfrm>
            <a:off x="457200" y="114300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400" baseline="0"/>
            </a:lvl1pPr>
            <a:lvl2pPr marL="914400" indent="-457200">
              <a:lnSpc>
                <a:spcPct val="100000"/>
              </a:lnSpc>
              <a:spcBef>
                <a:spcPts val="1200"/>
              </a:spcBef>
              <a:buClr>
                <a:schemeClr val="tx1"/>
              </a:buClr>
              <a:buFont typeface="+mj-lt"/>
              <a:buAutoNum type="alphaLcPeriod"/>
              <a:defRPr sz="2400"/>
            </a:lvl2pPr>
            <a:lvl3pPr marL="1371600" indent="-457200">
              <a:lnSpc>
                <a:spcPct val="100000"/>
              </a:lnSpc>
              <a:spcBef>
                <a:spcPts val="1200"/>
              </a:spcBef>
              <a:buClr>
                <a:schemeClr val="tx1"/>
              </a:buClr>
              <a:buFont typeface="+mj-lt"/>
              <a:buAutoNum type="romanLcPeriod"/>
              <a:defRPr sz="2400"/>
            </a:lvl3pPr>
            <a:lvl4pPr marL="1828800" indent="-457200">
              <a:lnSpc>
                <a:spcPct val="100000"/>
              </a:lnSpc>
              <a:spcBef>
                <a:spcPts val="1200"/>
              </a:spcBef>
              <a:buClr>
                <a:schemeClr val="tx1"/>
              </a:buClr>
              <a:buSzPct val="100000"/>
              <a:buFont typeface="+mj-lt"/>
              <a:buAutoNum type="arabicParenR"/>
              <a:defRPr sz="2400" baseline="0"/>
            </a:lvl4pPr>
            <a:lvl5pPr marL="2286000" indent="-457200">
              <a:lnSpc>
                <a:spcPct val="100000"/>
              </a:lnSpc>
              <a:spcBef>
                <a:spcPts val="1200"/>
              </a:spcBef>
              <a:buClr>
                <a:schemeClr val="tx1"/>
              </a:buClr>
              <a:buFont typeface="+mj-lt"/>
              <a:buAutoNum type="alphaLcParenR"/>
              <a:defRPr sz="24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140155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ight">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dirty="0"/>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pic>
        <p:nvPicPr>
          <p:cNvPr id="14" name="Picture 13">
            <a:extLst>
              <a:ext uri="{FF2B5EF4-FFF2-40B4-BE49-F238E27FC236}">
                <a16:creationId xmlns:a16="http://schemas.microsoft.com/office/drawing/2014/main" id="{7FD32753-141E-46ED-9D13-F901C4915B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 r="957"/>
          <a:stretch/>
        </p:blipFill>
        <p:spPr>
          <a:xfrm>
            <a:off x="426720" y="5739653"/>
            <a:ext cx="4061883" cy="685801"/>
          </a:xfrm>
          <a:prstGeom prst="rect">
            <a:avLst/>
          </a:prstGeom>
        </p:spPr>
      </p:pic>
      <p:cxnSp>
        <p:nvCxnSpPr>
          <p:cNvPr id="18" name="Straight Connector 17">
            <a:extLst>
              <a:ext uri="{FF2B5EF4-FFF2-40B4-BE49-F238E27FC236}">
                <a16:creationId xmlns:a16="http://schemas.microsoft.com/office/drawing/2014/main" id="{178C65AD-CCE2-41B1-A511-4BF65DFC9D47}"/>
              </a:ext>
            </a:extLst>
          </p:cNvPr>
          <p:cNvCxnSpPr>
            <a:cxnSpLocks/>
          </p:cNvCxnSpPr>
          <p:nvPr userDrawn="1"/>
        </p:nvCxnSpPr>
        <p:spPr>
          <a:xfrm>
            <a:off x="0" y="5432141"/>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2FEAB0C-6463-40BC-9072-5D01C1DCF677}"/>
              </a:ext>
            </a:extLst>
          </p:cNvPr>
          <p:cNvCxnSpPr>
            <a:cxnSpLocks/>
          </p:cNvCxnSpPr>
          <p:nvPr userDrawn="1"/>
        </p:nvCxnSpPr>
        <p:spPr>
          <a:xfrm>
            <a:off x="426720" y="5432141"/>
            <a:ext cx="405993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Dark">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B4834DF-9FCB-4922-A00A-41780861D18E}"/>
              </a:ext>
            </a:extLst>
          </p:cNvPr>
          <p:cNvSpPr/>
          <p:nvPr userDrawn="1"/>
        </p:nvSpPr>
        <p:spPr>
          <a:xfrm>
            <a:off x="0" y="0"/>
            <a:ext cx="12188952" cy="54243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bg1"/>
                </a:solidFill>
                <a:latin typeface="+mn-lt"/>
              </a:defRPr>
            </a:lvl1pPr>
          </a:lstStyle>
          <a:p>
            <a:r>
              <a:rPr lang="en-US" dirty="0"/>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dirty="0"/>
          </a:p>
        </p:txBody>
      </p:sp>
      <p:pic>
        <p:nvPicPr>
          <p:cNvPr id="14" name="Picture 13">
            <a:extLst>
              <a:ext uri="{FF2B5EF4-FFF2-40B4-BE49-F238E27FC236}">
                <a16:creationId xmlns:a16="http://schemas.microsoft.com/office/drawing/2014/main" id="{7FD32753-141E-46ED-9D13-F901C4915B1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29" r="957"/>
          <a:stretch/>
        </p:blipFill>
        <p:spPr>
          <a:xfrm>
            <a:off x="426720" y="5739653"/>
            <a:ext cx="4061883" cy="685801"/>
          </a:xfrm>
          <a:prstGeom prst="rect">
            <a:avLst/>
          </a:prstGeom>
        </p:spPr>
      </p:pic>
      <p:cxnSp>
        <p:nvCxnSpPr>
          <p:cNvPr id="18" name="Straight Connector 17">
            <a:extLst>
              <a:ext uri="{FF2B5EF4-FFF2-40B4-BE49-F238E27FC236}">
                <a16:creationId xmlns:a16="http://schemas.microsoft.com/office/drawing/2014/main" id="{178C65AD-CCE2-41B1-A511-4BF65DFC9D47}"/>
              </a:ext>
            </a:extLst>
          </p:cNvPr>
          <p:cNvCxnSpPr>
            <a:cxnSpLocks/>
          </p:cNvCxnSpPr>
          <p:nvPr userDrawn="1"/>
        </p:nvCxnSpPr>
        <p:spPr>
          <a:xfrm>
            <a:off x="0" y="5432141"/>
            <a:ext cx="12188952" cy="0"/>
          </a:xfrm>
          <a:prstGeom prst="line">
            <a:avLst/>
          </a:prstGeom>
          <a:ln w="571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79087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1143000"/>
            <a:ext cx="11338560" cy="4846320"/>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defRPr baseline="0"/>
            </a:lvl1pPr>
          </a:lstStyle>
          <a:p>
            <a:r>
              <a:rPr lang="en-US" dirty="0"/>
              <a:t>The Title and Content Layout Is Used for Bullet Lists, Tables, Graphs, SmartArt, or Pictures</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dirty="0"/>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Tree>
    <p:extLst>
      <p:ext uri="{BB962C8B-B14F-4D97-AF65-F5344CB8AC3E}">
        <p14:creationId xmlns:p14="http://schemas.microsoft.com/office/powerpoint/2010/main" val="253078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996696"/>
          </a:xfrm>
        </p:spPr>
        <p:txBody>
          <a:bodyPr/>
          <a:lstStyle>
            <a:lvl1pPr>
              <a:defRPr baseline="0"/>
            </a:lvl1pPr>
          </a:lstStyle>
          <a:p>
            <a:r>
              <a:rPr lang="en-US" dirty="0"/>
              <a:t>The Two Content Layout Can Have a Bullet List, Table, Graph, SmartArt, or Picture on Either Side</a:t>
            </a:r>
          </a:p>
        </p:txBody>
      </p:sp>
      <p:sp>
        <p:nvSpPr>
          <p:cNvPr id="3" name="Left Content"/>
          <p:cNvSpPr>
            <a:spLocks noGrp="1"/>
          </p:cNvSpPr>
          <p:nvPr>
            <p:ph sz="half" idx="1" hasCustomPrompt="1"/>
          </p:nvPr>
        </p:nvSpPr>
        <p:spPr>
          <a:xfrm>
            <a:off x="457200"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1143000"/>
            <a:ext cx="5568696" cy="4846320"/>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dirty="0"/>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Tree>
    <p:extLst>
      <p:ext uri="{BB962C8B-B14F-4D97-AF65-F5344CB8AC3E}">
        <p14:creationId xmlns:p14="http://schemas.microsoft.com/office/powerpoint/2010/main" val="368084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dirty="0"/>
              <a:t>First Level No Bullet Layout</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dirty="0"/>
          </a:p>
        </p:txBody>
      </p:sp>
      <p:sp>
        <p:nvSpPr>
          <p:cNvPr id="4" name="Content Placeholder 3"/>
          <p:cNvSpPr>
            <a:spLocks noGrp="1"/>
          </p:cNvSpPr>
          <p:nvPr>
            <p:ph sz="quarter" idx="14" hasCustomPrompt="1"/>
          </p:nvPr>
        </p:nvSpPr>
        <p:spPr>
          <a:xfrm>
            <a:off x="457200" y="1143000"/>
            <a:ext cx="11338560" cy="4846320"/>
          </a:xfrm>
        </p:spPr>
        <p:txBody>
          <a:bodyPr>
            <a:noAutofit/>
          </a:bodyPr>
          <a:lstStyle>
            <a:lvl1pPr marL="0" indent="0">
              <a:lnSpc>
                <a:spcPct val="100000"/>
              </a:lnSpc>
              <a:spcBef>
                <a:spcPts val="1800"/>
              </a:spcBef>
              <a:buClr>
                <a:schemeClr val="tx1"/>
              </a:buClr>
              <a:buNone/>
              <a:defRPr sz="2400">
                <a:solidFill>
                  <a:schemeClr val="tx1"/>
                </a:solidFill>
              </a:defRPr>
            </a:lvl1pPr>
            <a:lvl2pPr marL="320040" indent="-320040">
              <a:lnSpc>
                <a:spcPct val="100000"/>
              </a:lnSpc>
              <a:spcBef>
                <a:spcPts val="600"/>
              </a:spcBef>
              <a:buClr>
                <a:schemeClr val="accent1"/>
              </a:buClr>
              <a:buFont typeface="Times New Roman" panose="02020603050405020304" pitchFamily="18" charset="0"/>
              <a:buChar char="•"/>
              <a:defRPr sz="2400">
                <a:solidFill>
                  <a:schemeClr val="tx1"/>
                </a:solidFill>
              </a:defRPr>
            </a:lvl2pPr>
            <a:lvl3pPr marL="640080" indent="-320040">
              <a:lnSpc>
                <a:spcPct val="100000"/>
              </a:lnSpc>
              <a:spcBef>
                <a:spcPts val="600"/>
              </a:spcBef>
              <a:buClr>
                <a:schemeClr val="accent1"/>
              </a:buClr>
              <a:buFont typeface="Arial Narrow" panose="020B0606020202030204" pitchFamily="34" charset="0"/>
              <a:buChar char="–"/>
              <a:defRPr sz="2400">
                <a:solidFill>
                  <a:schemeClr val="tx1"/>
                </a:solidFill>
              </a:defRPr>
            </a:lvl3pPr>
            <a:lvl4pPr marL="960120" indent="-320040">
              <a:lnSpc>
                <a:spcPct val="100000"/>
              </a:lnSpc>
              <a:spcBef>
                <a:spcPts val="600"/>
              </a:spcBef>
              <a:buClr>
                <a:schemeClr val="accent1"/>
              </a:buClr>
              <a:buFont typeface="Arial Narrow" panose="020B0606020202030204" pitchFamily="34" charset="0"/>
              <a:buChar char="»"/>
              <a:defRPr sz="2400">
                <a:solidFill>
                  <a:schemeClr val="tx1"/>
                </a:solidFill>
              </a:defRPr>
            </a:lvl4pPr>
            <a:lvl5pPr marL="1280160" indent="-320040">
              <a:lnSpc>
                <a:spcPct val="100000"/>
              </a:lnSpc>
              <a:spcBef>
                <a:spcPts val="600"/>
              </a:spcBef>
              <a:buClr>
                <a:schemeClr val="accent1"/>
              </a:buClr>
              <a:buFont typeface="Arial Narrow" panose="020B0606020202030204" pitchFamily="34" charset="0"/>
              <a:buChar char="◦"/>
              <a:defRPr sz="2400">
                <a:solidFill>
                  <a:schemeClr val="tx1"/>
                </a:solidFill>
              </a:defRPr>
            </a:lvl5pPr>
            <a:lvl6pPr marL="1600200" indent="-320040">
              <a:lnSpc>
                <a:spcPct val="100000"/>
              </a:lnSpc>
              <a:spcBef>
                <a:spcPts val="600"/>
              </a:spcBef>
              <a:buClr>
                <a:schemeClr val="accent1"/>
              </a:buClr>
              <a:buFont typeface="Arial Narrow" panose="020B0606020202030204" pitchFamily="34" charset="0"/>
              <a:buChar char="›"/>
              <a:defRPr sz="24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Tree>
    <p:extLst>
      <p:ext uri="{BB962C8B-B14F-4D97-AF65-F5344CB8AC3E}">
        <p14:creationId xmlns:p14="http://schemas.microsoft.com/office/powerpoint/2010/main" val="98457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defRPr sz="1800">
                <a:solidFill>
                  <a:schemeClr val="tx1"/>
                </a:solidFill>
              </a:defRPr>
            </a:lvl1pPr>
            <a:lvl2pPr>
              <a:lnSpc>
                <a:spcPct val="100000"/>
              </a:lnSpc>
              <a:spcBef>
                <a:spcPts val="400"/>
              </a:spcBef>
              <a:defRPr sz="1800">
                <a:solidFill>
                  <a:schemeClr val="tx1"/>
                </a:solidFill>
              </a:defRPr>
            </a:lvl2pPr>
            <a:lvl3pPr>
              <a:lnSpc>
                <a:spcPct val="100000"/>
              </a:lnSpc>
              <a:spcBef>
                <a:spcPts val="400"/>
              </a:spcBef>
              <a:defRPr sz="1800">
                <a:solidFill>
                  <a:schemeClr val="tx1"/>
                </a:solidFill>
              </a:defRPr>
            </a:lvl3pPr>
            <a:lvl4pPr>
              <a:lnSpc>
                <a:spcPct val="100000"/>
              </a:lnSpc>
              <a:spcBef>
                <a:spcPts val="400"/>
              </a:spcBef>
              <a:defRPr sz="1800">
                <a:solidFill>
                  <a:schemeClr val="tx1"/>
                </a:solidFill>
              </a:defRPr>
            </a:lvl4pPr>
            <a:lvl5pPr>
              <a:lnSpc>
                <a:spcPct val="100000"/>
              </a:lnSpc>
              <a:spcBef>
                <a:spcPts val="400"/>
              </a:spcBef>
              <a:defRPr sz="1800">
                <a:solidFill>
                  <a:schemeClr val="tx1"/>
                </a:solidFill>
              </a:defRPr>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p:txBody>
          <a:bodyPr/>
          <a:lstStyle>
            <a:lvl1pPr>
              <a:lnSpc>
                <a:spcPct val="100000"/>
              </a:lnSpc>
              <a:defRPr baseline="0"/>
            </a:lvl1pPr>
          </a:lstStyle>
          <a:p>
            <a:r>
              <a:rPr lang="en-US" dirty="0"/>
              <a:t>Object With Lead-In Text Layout Is Used With Tables, Graphs, SmartArt, or Pictures</a:t>
            </a:r>
          </a:p>
        </p:txBody>
      </p:sp>
      <p:sp>
        <p:nvSpPr>
          <p:cNvPr id="8" name="Text Placeholder 7"/>
          <p:cNvSpPr>
            <a:spLocks noGrp="1"/>
          </p:cNvSpPr>
          <p:nvPr>
            <p:ph type="body" sz="quarter" idx="15" hasCustomPrompt="1"/>
          </p:nvPr>
        </p:nvSpPr>
        <p:spPr>
          <a:xfrm>
            <a:off x="457200" y="1133855"/>
            <a:ext cx="11338560" cy="1188720"/>
          </a:xfrm>
        </p:spPr>
        <p:txBody>
          <a:bodyPr>
            <a:normAutofit/>
          </a:bodyPr>
          <a:lstStyle>
            <a:lvl1pPr marL="0" indent="0">
              <a:lnSpc>
                <a:spcPct val="100000"/>
              </a:lnSpc>
              <a:spcBef>
                <a:spcPts val="0"/>
              </a:spcBef>
              <a:buNone/>
              <a:defRPr sz="1800" baseline="0">
                <a:solidFill>
                  <a:schemeClr val="tx1"/>
                </a:solidFill>
              </a:defRPr>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dirty="0"/>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dirty="0"/>
              <a:t>Source: Placeholder for sources and permissions (if needed).</a:t>
            </a:r>
          </a:p>
        </p:txBody>
      </p:sp>
    </p:spTree>
    <p:extLst>
      <p:ext uri="{BB962C8B-B14F-4D97-AF65-F5344CB8AC3E}">
        <p14:creationId xmlns:p14="http://schemas.microsoft.com/office/powerpoint/2010/main" val="421528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grey box">
            <a:extLst>
              <a:ext uri="{FF2B5EF4-FFF2-40B4-BE49-F238E27FC236}">
                <a16:creationId xmlns:a16="http://schemas.microsoft.com/office/drawing/2014/main" id="{DBEEA714-EC7F-4DBE-8AAF-94FD9007675E}"/>
              </a:ext>
            </a:extLst>
          </p:cNvPr>
          <p:cNvSpPr/>
          <p:nvPr userDrawn="1"/>
        </p:nvSpPr>
        <p:spPr>
          <a:xfrm>
            <a:off x="0" y="0"/>
            <a:ext cx="12192000" cy="64648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a:endParaRP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lumMod val="40000"/>
                    <a:lumOff val="60000"/>
                  </a:schemeClr>
                </a:solidFill>
                <a:latin typeface="Calibri"/>
                <a:ea typeface="Calibri"/>
                <a:cs typeface="Calibri"/>
              </a:defRPr>
            </a:lvl1pPr>
          </a:lstStyle>
          <a:p>
            <a:endParaRPr lang="en-US" dirty="0"/>
          </a:p>
        </p:txBody>
      </p:sp>
      <p:sp>
        <p:nvSpPr>
          <p:cNvPr id="13" name="Rectangle 12">
            <a:extLst>
              <a:ext uri="{FF2B5EF4-FFF2-40B4-BE49-F238E27FC236}">
                <a16:creationId xmlns:a16="http://schemas.microsoft.com/office/drawing/2014/main" id="{3B19FE59-A15D-4EF7-8978-1A9E0E58DC88}"/>
              </a:ext>
            </a:extLst>
          </p:cNvPr>
          <p:cNvSpPr/>
          <p:nvPr/>
        </p:nvSpPr>
        <p:spPr>
          <a:xfrm>
            <a:off x="0" y="646480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5000087" cy="213776"/>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1200" b="0" i="0" spc="0" baseline="0" dirty="0">
                <a:solidFill>
                  <a:schemeClr val="tx1"/>
                </a:solidFill>
                <a:latin typeface="Calibri"/>
                <a:ea typeface="Calibri"/>
                <a:cs typeface="Calibri"/>
              </a:rPr>
              <a:t>Center on </a:t>
            </a:r>
            <a:r>
              <a:rPr lang="en-US" sz="1200" b="1" i="0" spc="0" baseline="0" dirty="0">
                <a:solidFill>
                  <a:schemeClr val="accent1"/>
                </a:solidFill>
                <a:latin typeface="Calibri"/>
                <a:ea typeface="Calibri"/>
                <a:cs typeface="Calibri"/>
              </a:rPr>
              <a:t>GREAT TEACHERS </a:t>
            </a:r>
            <a:r>
              <a:rPr lang="en-US" sz="1200" b="0" i="0" spc="0" baseline="0" dirty="0">
                <a:solidFill>
                  <a:srgbClr val="939598"/>
                </a:solidFill>
                <a:latin typeface="Calibri"/>
                <a:ea typeface="Calibri"/>
                <a:cs typeface="Calibri"/>
              </a:rPr>
              <a:t>&amp;</a:t>
            </a:r>
            <a:r>
              <a:rPr lang="en-US" sz="1200" b="0" i="0" spc="0" baseline="0" dirty="0">
                <a:solidFill>
                  <a:schemeClr val="tx1"/>
                </a:solidFill>
                <a:latin typeface="Calibri"/>
                <a:ea typeface="Calibri"/>
                <a:cs typeface="Calibri"/>
              </a:rPr>
              <a:t> </a:t>
            </a:r>
            <a:r>
              <a:rPr lang="en-US" sz="1200" b="1" i="0" spc="0" baseline="0" dirty="0">
                <a:solidFill>
                  <a:schemeClr val="accent1"/>
                </a:solidFill>
                <a:latin typeface="Calibri"/>
                <a:ea typeface="Calibri"/>
                <a:cs typeface="Calibri"/>
              </a:rPr>
              <a:t>LEADERS</a:t>
            </a:r>
            <a:r>
              <a:rPr lang="en-US" sz="1200" b="0" i="0" spc="0" baseline="0" dirty="0">
                <a:solidFill>
                  <a:schemeClr val="tx1"/>
                </a:solidFill>
                <a:latin typeface="Calibri"/>
                <a:ea typeface="Calibri"/>
                <a:cs typeface="Calibri"/>
              </a:rPr>
              <a:t> at the American Institutes for Research®</a:t>
            </a:r>
          </a:p>
        </p:txBody>
      </p:sp>
      <p:cxnSp>
        <p:nvCxnSpPr>
          <p:cNvPr id="15" name="Straight Connector 14">
            <a:extLst>
              <a:ext uri="{FF2B5EF4-FFF2-40B4-BE49-F238E27FC236}">
                <a16:creationId xmlns:a16="http://schemas.microsoft.com/office/drawing/2014/main" id="{B134CEEF-F96A-4F0A-A6C1-D5047BCD67E9}"/>
              </a:ext>
            </a:extLst>
          </p:cNvPr>
          <p:cNvCxnSpPr>
            <a:cxnSpLocks/>
          </p:cNvCxnSpPr>
          <p:nvPr/>
        </p:nvCxnSpPr>
        <p:spPr>
          <a:xfrm>
            <a:off x="0" y="6464808"/>
            <a:ext cx="12188952"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7FC2FC-D0C5-47E3-A1F8-CF826B3F369C}"/>
              </a:ext>
            </a:extLst>
          </p:cNvPr>
          <p:cNvCxnSpPr>
            <a:cxnSpLocks/>
          </p:cNvCxnSpPr>
          <p:nvPr/>
        </p:nvCxnSpPr>
        <p:spPr>
          <a:xfrm>
            <a:off x="457198" y="6464808"/>
            <a:ext cx="5000089"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996696"/>
          </a:xfrm>
          <a:prstGeom prst="rect">
            <a:avLst/>
          </a:prstGeom>
        </p:spPr>
        <p:txBody>
          <a:bodyPr vert="horz" lIns="0" tIns="0" rIns="0" bIns="0" rtlCol="0" anchor="b" anchorCtr="0">
            <a:normAutofit/>
          </a:bodyPr>
          <a:lstStyle/>
          <a:p>
            <a:r>
              <a:rPr lang="en-US" dirty="0"/>
              <a:t>Wide Screen Slide Titles Are 36 Points (pts.), Accent 1 Color </a:t>
            </a:r>
            <a:br>
              <a:rPr lang="en-US" dirty="0"/>
            </a:br>
            <a:r>
              <a:rPr lang="en-US" dirty="0"/>
              <a:t>(RGB 0/94/184)</a:t>
            </a:r>
          </a:p>
        </p:txBody>
      </p:sp>
      <p:sp>
        <p:nvSpPr>
          <p:cNvPr id="12" name="Text Placeholder"/>
          <p:cNvSpPr>
            <a:spLocks noGrp="1"/>
          </p:cNvSpPr>
          <p:nvPr userDrawn="1">
            <p:ph type="body" idx="1"/>
          </p:nvPr>
        </p:nvSpPr>
        <p:spPr>
          <a:xfrm>
            <a:off x="457200" y="1143000"/>
            <a:ext cx="11338560" cy="5029200"/>
          </a:xfrm>
          <a:prstGeom prst="rect">
            <a:avLst/>
          </a:prstGeom>
          <a:ln>
            <a:noFill/>
          </a:ln>
        </p:spPr>
        <p:txBody>
          <a:bodyPr vert="horz" lIns="0" tIns="0" rIns="0" bIns="0" rtlCol="0">
            <a:normAutofit/>
          </a:bodyPr>
          <a:lstStyle/>
          <a:p>
            <a:pPr lvl="0"/>
            <a:r>
              <a:rPr lang="en-US" dirty="0"/>
              <a:t>Bullet 1, bullet character 149. Wide screen content and all bullet text is Calibri 24 pts., black.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dirty="0"/>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78" r:id="rId2"/>
    <p:sldLayoutId id="2147483674" r:id="rId3"/>
    <p:sldLayoutId id="2147483676" r:id="rId4"/>
    <p:sldLayoutId id="2147483679" r:id="rId5"/>
    <p:sldLayoutId id="2147483662"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82" r:id="rId15"/>
    <p:sldLayoutId id="2147483665"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Lst>
  <p:hf hdr="0" ftr="0" dt="0"/>
  <p:txStyles>
    <p:titleStyle>
      <a:lvl1pPr algn="l" defTabSz="685800" rtl="0" eaLnBrk="1" latinLnBrk="0" hangingPunct="1">
        <a:lnSpc>
          <a:spcPct val="90000"/>
        </a:lnSpc>
        <a:spcBef>
          <a:spcPct val="0"/>
        </a:spcBef>
        <a:buNone/>
        <a:defRPr sz="3600" b="0" i="0" kern="1200" baseline="0">
          <a:solidFill>
            <a:schemeClr val="accent1"/>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accent1"/>
        </a:buClr>
        <a:buSzPct val="100000"/>
        <a:buFont typeface="Times New Roman" panose="02020603050405020304" pitchFamily="18" charset="0"/>
        <a:buChar char="•"/>
        <a:tabLst/>
        <a:defRPr sz="24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24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24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accent1"/>
        </a:buClr>
        <a:buSzPct val="110000"/>
        <a:buFont typeface="Calibri" panose="020F0502020204030204" pitchFamily="34" charset="0"/>
        <a:buChar char="◦"/>
        <a:tabLst/>
        <a:defRPr sz="24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accent1"/>
        </a:buClr>
        <a:buSzTx/>
        <a:buFont typeface="Calibri" panose="020F0502020204030204" pitchFamily="34" charset="0"/>
        <a:buChar char="›"/>
        <a:tabLst/>
        <a:defRPr sz="24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7.sv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3.sv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3.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gtlcenter.org/sites/default/files/14-2591_GTL_Talent_Dev_Framework-ed_110714.pdf"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hyperlink" Target="http://www.nea.org/assets/docs/HE/mf_wcreport.pdf"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hyperlink" Target="http://teachingconditions.org/constructs"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hyperlink" Target="https://unsplash.com/@linkedinsalesnavigator?utm_source=unsplash&amp;utm_medium=referral&amp;utm_content=creditCopyText" TargetMode="External"/><Relationship Id="rId3" Type="http://schemas.openxmlformats.org/officeDocument/2006/relationships/image" Target="../media/image13.jpeg"/><Relationship Id="rId7" Type="http://schemas.openxmlformats.org/officeDocument/2006/relationships/hyperlink" Target="https://unsplash.com/?utm_source=unsplash&amp;utm_medium=referral&amp;utm_content=creditCopyText"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unsplash.com/@sbk202?utm_source=unsplash&amp;utm_medium=referral&amp;utm_content=creditCopyText" TargetMode="External"/><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hyperlink" Target="https://unsplash.com/@illest_shinobi?utm_source=unsplash&amp;utm_medium=referral&amp;utm_content=creditCopyTex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C9427-621E-4490-A5FF-7BEF6855A811}"/>
              </a:ext>
            </a:extLst>
          </p:cNvPr>
          <p:cNvSpPr>
            <a:spLocks noGrp="1"/>
          </p:cNvSpPr>
          <p:nvPr>
            <p:ph type="ctrTitle"/>
          </p:nvPr>
        </p:nvSpPr>
        <p:spPr/>
        <p:txBody>
          <a:bodyPr/>
          <a:lstStyle/>
          <a:p>
            <a:r>
              <a:rPr lang="en-US" dirty="0"/>
              <a:t>Understanding Teaching Conditions</a:t>
            </a:r>
          </a:p>
        </p:txBody>
      </p:sp>
      <p:sp>
        <p:nvSpPr>
          <p:cNvPr id="3" name="Subtitle 2">
            <a:extLst>
              <a:ext uri="{FF2B5EF4-FFF2-40B4-BE49-F238E27FC236}">
                <a16:creationId xmlns:a16="http://schemas.microsoft.com/office/drawing/2014/main" id="{0384FE71-AB12-480A-9A8F-36619293741E}"/>
              </a:ext>
            </a:extLst>
          </p:cNvPr>
          <p:cNvSpPr>
            <a:spLocks noGrp="1"/>
          </p:cNvSpPr>
          <p:nvPr>
            <p:ph type="subTitle" idx="1"/>
          </p:nvPr>
        </p:nvSpPr>
        <p:spPr/>
        <p:txBody>
          <a:bodyPr/>
          <a:lstStyle/>
          <a:p>
            <a:r>
              <a:rPr lang="en-US" dirty="0"/>
              <a:t>Module 1: Teaching Conditions Overview</a:t>
            </a:r>
          </a:p>
        </p:txBody>
      </p:sp>
      <p:sp>
        <p:nvSpPr>
          <p:cNvPr id="4" name="Text Placeholder 3">
            <a:extLst>
              <a:ext uri="{FF2B5EF4-FFF2-40B4-BE49-F238E27FC236}">
                <a16:creationId xmlns:a16="http://schemas.microsoft.com/office/drawing/2014/main" id="{E22B3B36-0950-4F8B-BFFA-E33824787A40}"/>
              </a:ext>
            </a:extLst>
          </p:cNvPr>
          <p:cNvSpPr>
            <a:spLocks noGrp="1"/>
          </p:cNvSpPr>
          <p:nvPr>
            <p:ph type="body" sz="quarter" idx="10"/>
          </p:nvPr>
        </p:nvSpPr>
        <p:spPr/>
        <p:txBody>
          <a:bodyPr/>
          <a:lstStyle/>
          <a:p>
            <a:r>
              <a:rPr lang="en-US" dirty="0"/>
              <a:t>Presenter’s Name | Presenter’s Name | Presenter’s Name</a:t>
            </a:r>
          </a:p>
        </p:txBody>
      </p:sp>
      <p:sp>
        <p:nvSpPr>
          <p:cNvPr id="5" name="Text Placeholder 4">
            <a:extLst>
              <a:ext uri="{FF2B5EF4-FFF2-40B4-BE49-F238E27FC236}">
                <a16:creationId xmlns:a16="http://schemas.microsoft.com/office/drawing/2014/main" id="{91246623-38CF-4234-8C6B-CD44E4496E86}"/>
              </a:ext>
            </a:extLst>
          </p:cNvPr>
          <p:cNvSpPr>
            <a:spLocks noGrp="1"/>
          </p:cNvSpPr>
          <p:nvPr>
            <p:ph type="body" sz="quarter" idx="11"/>
          </p:nvPr>
        </p:nvSpPr>
        <p:spPr>
          <a:xfrm>
            <a:off x="426720" y="4723852"/>
            <a:ext cx="1231299" cy="246221"/>
          </a:xfrm>
        </p:spPr>
        <p:txBody>
          <a:bodyPr/>
          <a:lstStyle/>
          <a:p>
            <a:r>
              <a:rPr lang="en-US" dirty="0"/>
              <a:t>January 2020</a:t>
            </a:r>
          </a:p>
        </p:txBody>
      </p:sp>
      <p:sp>
        <p:nvSpPr>
          <p:cNvPr id="30" name="Text Placeholder 29">
            <a:extLst>
              <a:ext uri="{FF2B5EF4-FFF2-40B4-BE49-F238E27FC236}">
                <a16:creationId xmlns:a16="http://schemas.microsoft.com/office/drawing/2014/main" id="{7A0C25D9-9A35-4EB1-B980-0AE1A6D586D8}"/>
              </a:ext>
            </a:extLst>
          </p:cNvPr>
          <p:cNvSpPr>
            <a:spLocks noGrp="1"/>
          </p:cNvSpPr>
          <p:nvPr>
            <p:ph type="body" sz="quarter" idx="13"/>
          </p:nvPr>
        </p:nvSpPr>
        <p:spPr>
          <a:xfrm>
            <a:off x="11330867" y="6719889"/>
            <a:ext cx="415178" cy="92333"/>
          </a:xfrm>
        </p:spPr>
        <p:txBody>
          <a:bodyPr/>
          <a:lstStyle/>
          <a:p>
            <a:r>
              <a:rPr lang="en-US" dirty="0"/>
              <a:t>10300_12/19</a:t>
            </a:r>
          </a:p>
        </p:txBody>
      </p:sp>
      <p:sp>
        <p:nvSpPr>
          <p:cNvPr id="32" name="Text Placeholder 31">
            <a:extLst>
              <a:ext uri="{FF2B5EF4-FFF2-40B4-BE49-F238E27FC236}">
                <a16:creationId xmlns:a16="http://schemas.microsoft.com/office/drawing/2014/main" id="{78144810-2CE8-430C-88E5-405678516264}"/>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9258248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2"/>
          <p:cNvSpPr>
            <a:spLocks noGrp="1"/>
          </p:cNvSpPr>
          <p:nvPr>
            <p:ph type="title"/>
          </p:nvPr>
        </p:nvSpPr>
        <p:spPr/>
        <p:txBody>
          <a:bodyPr>
            <a:normAutofit/>
          </a:bodyPr>
          <a:lstStyle/>
          <a:p>
            <a:r>
              <a:rPr lang="en-US" dirty="0"/>
              <a:t>What Are Teaching Conditions?</a:t>
            </a:r>
          </a:p>
        </p:txBody>
      </p:sp>
      <p:sp>
        <p:nvSpPr>
          <p:cNvPr id="4" name="Text Placeholder 3">
            <a:extLst>
              <a:ext uri="{FF2B5EF4-FFF2-40B4-BE49-F238E27FC236}">
                <a16:creationId xmlns:a16="http://schemas.microsoft.com/office/drawing/2014/main" id="{9E0D0D53-90E0-405A-B991-D3AA15349D70}"/>
              </a:ext>
            </a:extLst>
          </p:cNvPr>
          <p:cNvSpPr>
            <a:spLocks noGrp="1"/>
          </p:cNvSpPr>
          <p:nvPr>
            <p:ph type="body" sz="quarter" idx="16"/>
          </p:nvPr>
        </p:nvSpPr>
        <p:spPr/>
        <p:txBody>
          <a:bodyPr/>
          <a:lstStyle/>
          <a:p>
            <a:r>
              <a:rPr lang="en-US" dirty="0">
                <a:solidFill>
                  <a:schemeClr val="tx2">
                    <a:lumMod val="75000"/>
                  </a:schemeClr>
                </a:solidFill>
              </a:rPr>
              <a:t>Source: http://teachingconditions.org/constructs</a:t>
            </a:r>
          </a:p>
        </p:txBody>
      </p:sp>
      <p:grpSp>
        <p:nvGrpSpPr>
          <p:cNvPr id="46" name="Group 45">
            <a:extLst>
              <a:ext uri="{FF2B5EF4-FFF2-40B4-BE49-F238E27FC236}">
                <a16:creationId xmlns:a16="http://schemas.microsoft.com/office/drawing/2014/main" id="{84B1D034-1D7B-4EF9-BA48-C78106071677}"/>
              </a:ext>
            </a:extLst>
          </p:cNvPr>
          <p:cNvGrpSpPr/>
          <p:nvPr/>
        </p:nvGrpSpPr>
        <p:grpSpPr>
          <a:xfrm>
            <a:off x="478671" y="1282699"/>
            <a:ext cx="11316453" cy="4635501"/>
            <a:chOff x="460375" y="1864697"/>
            <a:chExt cx="8229600" cy="3587524"/>
          </a:xfrm>
        </p:grpSpPr>
        <p:grpSp>
          <p:nvGrpSpPr>
            <p:cNvPr id="47" name="Group 46">
              <a:extLst>
                <a:ext uri="{FF2B5EF4-FFF2-40B4-BE49-F238E27FC236}">
                  <a16:creationId xmlns:a16="http://schemas.microsoft.com/office/drawing/2014/main" id="{14A5ED9A-EBBB-4C97-B3D8-456E17F71CFF}"/>
                </a:ext>
              </a:extLst>
            </p:cNvPr>
            <p:cNvGrpSpPr/>
            <p:nvPr/>
          </p:nvGrpSpPr>
          <p:grpSpPr>
            <a:xfrm>
              <a:off x="460375" y="1873824"/>
              <a:ext cx="3973512" cy="3578397"/>
              <a:chOff x="460375" y="1873824"/>
              <a:chExt cx="3973512" cy="3356874"/>
            </a:xfrm>
          </p:grpSpPr>
          <p:sp>
            <p:nvSpPr>
              <p:cNvPr id="57" name="Rectangle 56">
                <a:extLst>
                  <a:ext uri="{FF2B5EF4-FFF2-40B4-BE49-F238E27FC236}">
                    <a16:creationId xmlns:a16="http://schemas.microsoft.com/office/drawing/2014/main" id="{B607EFD5-1766-43D6-9D9E-2AF7278BEA15}"/>
                  </a:ext>
                </a:extLst>
              </p:cNvPr>
              <p:cNvSpPr/>
              <p:nvPr/>
            </p:nvSpPr>
            <p:spPr>
              <a:xfrm>
                <a:off x="460375" y="2165490"/>
                <a:ext cx="3973512" cy="428897"/>
              </a:xfrm>
              <a:prstGeom prst="rect">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8" name="Freeform 7">
                <a:extLst>
                  <a:ext uri="{FF2B5EF4-FFF2-40B4-BE49-F238E27FC236}">
                    <a16:creationId xmlns:a16="http://schemas.microsoft.com/office/drawing/2014/main" id="{7251062E-F0CA-4FD8-95E8-1D6C84AD96FD}"/>
                  </a:ext>
                </a:extLst>
              </p:cNvPr>
              <p:cNvSpPr/>
              <p:nvPr/>
            </p:nvSpPr>
            <p:spPr>
              <a:xfrm>
                <a:off x="674088" y="1873824"/>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dirty="0"/>
                  <a:t>1. Time</a:t>
                </a:r>
              </a:p>
            </p:txBody>
          </p:sp>
          <p:sp>
            <p:nvSpPr>
              <p:cNvPr id="59" name="Rectangle 58">
                <a:extLst>
                  <a:ext uri="{FF2B5EF4-FFF2-40B4-BE49-F238E27FC236}">
                    <a16:creationId xmlns:a16="http://schemas.microsoft.com/office/drawing/2014/main" id="{72A6B754-AE59-4AC8-A4E8-67AC92750820}"/>
                  </a:ext>
                </a:extLst>
              </p:cNvPr>
              <p:cNvSpPr/>
              <p:nvPr/>
            </p:nvSpPr>
            <p:spPr>
              <a:xfrm>
                <a:off x="460375" y="3056817"/>
                <a:ext cx="3973512" cy="428897"/>
              </a:xfrm>
              <a:prstGeom prst="rect">
                <a:avLst/>
              </a:prstGeom>
              <a:ln>
                <a:solidFill>
                  <a:srgbClr val="2EA62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0" name="Freeform 9">
                <a:extLst>
                  <a:ext uri="{FF2B5EF4-FFF2-40B4-BE49-F238E27FC236}">
                    <a16:creationId xmlns:a16="http://schemas.microsoft.com/office/drawing/2014/main" id="{2B871015-DED9-43AF-BF40-71144FFB8FAD}"/>
                  </a:ext>
                </a:extLst>
              </p:cNvPr>
              <p:cNvSpPr/>
              <p:nvPr/>
            </p:nvSpPr>
            <p:spPr>
              <a:xfrm>
                <a:off x="658856" y="2734917"/>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a:solidFill>
                <a:srgbClr val="2EA627"/>
              </a:solidFill>
            </p:spPr>
            <p:style>
              <a:lnRef idx="2">
                <a:schemeClr val="lt1">
                  <a:hueOff val="0"/>
                  <a:satOff val="0"/>
                  <a:lumOff val="0"/>
                  <a:alphaOff val="0"/>
                </a:schemeClr>
              </a:lnRef>
              <a:fillRef idx="1">
                <a:scrgbClr r="0" g="0" b="0"/>
              </a:fillRef>
              <a:effectRef idx="0">
                <a:schemeClr val="accent3">
                  <a:hueOff val="4326340"/>
                  <a:satOff val="-11235"/>
                  <a:lumOff val="-2026"/>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dirty="0"/>
                  <a:t>2. Facilities and Resources</a:t>
                </a:r>
              </a:p>
            </p:txBody>
          </p:sp>
          <p:sp>
            <p:nvSpPr>
              <p:cNvPr id="61" name="Rectangle 60">
                <a:extLst>
                  <a:ext uri="{FF2B5EF4-FFF2-40B4-BE49-F238E27FC236}">
                    <a16:creationId xmlns:a16="http://schemas.microsoft.com/office/drawing/2014/main" id="{6D2F9558-5B66-4648-87B8-60619F9180C0}"/>
                  </a:ext>
                </a:extLst>
              </p:cNvPr>
              <p:cNvSpPr/>
              <p:nvPr/>
            </p:nvSpPr>
            <p:spPr>
              <a:xfrm>
                <a:off x="460375" y="3927134"/>
                <a:ext cx="3973512" cy="428897"/>
              </a:xfrm>
              <a:prstGeom prst="rect">
                <a:avLst/>
              </a:prstGeom>
              <a:ln>
                <a:solidFill>
                  <a:srgbClr val="2B9E6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2" name="Freeform 12">
                <a:extLst>
                  <a:ext uri="{FF2B5EF4-FFF2-40B4-BE49-F238E27FC236}">
                    <a16:creationId xmlns:a16="http://schemas.microsoft.com/office/drawing/2014/main" id="{3F87813E-61EA-4DFC-AEFD-D6525BA4B9C2}"/>
                  </a:ext>
                </a:extLst>
              </p:cNvPr>
              <p:cNvSpPr/>
              <p:nvPr/>
            </p:nvSpPr>
            <p:spPr>
              <a:xfrm>
                <a:off x="658856" y="3617758"/>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a:solidFill>
                <a:srgbClr val="2B9E60"/>
              </a:solidFill>
            </p:spPr>
            <p:style>
              <a:lnRef idx="2">
                <a:schemeClr val="lt1">
                  <a:hueOff val="0"/>
                  <a:satOff val="0"/>
                  <a:lumOff val="0"/>
                  <a:alphaOff val="0"/>
                </a:schemeClr>
              </a:lnRef>
              <a:fillRef idx="1">
                <a:scrgbClr r="0" g="0" b="0"/>
              </a:fillRef>
              <a:effectRef idx="0">
                <a:schemeClr val="accent3">
                  <a:hueOff val="8652681"/>
                  <a:satOff val="-22471"/>
                  <a:lumOff val="-4053"/>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dirty="0"/>
                  <a:t>3. Community Support and Involvement</a:t>
                </a:r>
              </a:p>
            </p:txBody>
          </p:sp>
          <p:sp>
            <p:nvSpPr>
              <p:cNvPr id="63" name="Rectangle 62">
                <a:extLst>
                  <a:ext uri="{FF2B5EF4-FFF2-40B4-BE49-F238E27FC236}">
                    <a16:creationId xmlns:a16="http://schemas.microsoft.com/office/drawing/2014/main" id="{F12A12FF-3699-441D-AC36-8197327CA570}"/>
                  </a:ext>
                </a:extLst>
              </p:cNvPr>
              <p:cNvSpPr/>
              <p:nvPr/>
            </p:nvSpPr>
            <p:spPr>
              <a:xfrm>
                <a:off x="460375" y="4801801"/>
                <a:ext cx="3973512" cy="428897"/>
              </a:xfrm>
              <a:prstGeom prst="rect">
                <a:avLst/>
              </a:prstGeom>
              <a:ln>
                <a:solidFill>
                  <a:srgbClr val="2F969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Freeform 14">
                <a:extLst>
                  <a:ext uri="{FF2B5EF4-FFF2-40B4-BE49-F238E27FC236}">
                    <a16:creationId xmlns:a16="http://schemas.microsoft.com/office/drawing/2014/main" id="{BF87FE4E-4071-45D5-9F38-01E2A691C64B}"/>
                  </a:ext>
                </a:extLst>
              </p:cNvPr>
              <p:cNvSpPr/>
              <p:nvPr/>
            </p:nvSpPr>
            <p:spPr>
              <a:xfrm>
                <a:off x="658856" y="4500600"/>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a:solidFill>
                <a:srgbClr val="2F9693"/>
              </a:solidFill>
            </p:spPr>
            <p:style>
              <a:lnRef idx="2">
                <a:schemeClr val="lt1">
                  <a:hueOff val="0"/>
                  <a:satOff val="0"/>
                  <a:lumOff val="0"/>
                  <a:alphaOff val="0"/>
                </a:schemeClr>
              </a:lnRef>
              <a:fillRef idx="1">
                <a:scrgbClr r="0" g="0" b="0"/>
              </a:fillRef>
              <a:effectRef idx="0">
                <a:schemeClr val="accent3">
                  <a:hueOff val="12979021"/>
                  <a:satOff val="-33706"/>
                  <a:lumOff val="-6079"/>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dirty="0"/>
                  <a:t>4. Managing Student Conduct</a:t>
                </a:r>
              </a:p>
            </p:txBody>
          </p:sp>
        </p:grpSp>
        <p:grpSp>
          <p:nvGrpSpPr>
            <p:cNvPr id="48" name="Group 47">
              <a:extLst>
                <a:ext uri="{FF2B5EF4-FFF2-40B4-BE49-F238E27FC236}">
                  <a16:creationId xmlns:a16="http://schemas.microsoft.com/office/drawing/2014/main" id="{CC04BF40-ECAD-4652-B3FB-448E659EAECB}"/>
                </a:ext>
              </a:extLst>
            </p:cNvPr>
            <p:cNvGrpSpPr/>
            <p:nvPr/>
          </p:nvGrpSpPr>
          <p:grpSpPr>
            <a:xfrm>
              <a:off x="4714874" y="1864697"/>
              <a:ext cx="3975101" cy="3582515"/>
              <a:chOff x="4714874" y="1864407"/>
              <a:chExt cx="3975101" cy="3455910"/>
            </a:xfrm>
          </p:grpSpPr>
          <p:sp>
            <p:nvSpPr>
              <p:cNvPr id="49" name="Rectangle 48">
                <a:extLst>
                  <a:ext uri="{FF2B5EF4-FFF2-40B4-BE49-F238E27FC236}">
                    <a16:creationId xmlns:a16="http://schemas.microsoft.com/office/drawing/2014/main" id="{72C39F83-6181-4A37-914D-537A3D459EFA}"/>
                  </a:ext>
                </a:extLst>
              </p:cNvPr>
              <p:cNvSpPr/>
              <p:nvPr/>
            </p:nvSpPr>
            <p:spPr>
              <a:xfrm>
                <a:off x="4714874" y="2168074"/>
                <a:ext cx="3971925" cy="441043"/>
              </a:xfrm>
              <a:prstGeom prst="rect">
                <a:avLst/>
              </a:prstGeom>
              <a:ln>
                <a:solidFill>
                  <a:srgbClr val="015B9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Freeform 17">
                <a:extLst>
                  <a:ext uri="{FF2B5EF4-FFF2-40B4-BE49-F238E27FC236}">
                    <a16:creationId xmlns:a16="http://schemas.microsoft.com/office/drawing/2014/main" id="{5DFDB78B-BBBE-49A6-9517-419F4962A0FE}"/>
                  </a:ext>
                </a:extLst>
              </p:cNvPr>
              <p:cNvSpPr/>
              <p:nvPr/>
            </p:nvSpPr>
            <p:spPr>
              <a:xfrm>
                <a:off x="4913471" y="1864407"/>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a:solidFill>
                <a:srgbClr val="33618E"/>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dirty="0"/>
                  <a:t>5. Teacher Leadership</a:t>
                </a:r>
              </a:p>
            </p:txBody>
          </p:sp>
          <p:sp>
            <p:nvSpPr>
              <p:cNvPr id="51" name="Rectangle 50">
                <a:extLst>
                  <a:ext uri="{FF2B5EF4-FFF2-40B4-BE49-F238E27FC236}">
                    <a16:creationId xmlns:a16="http://schemas.microsoft.com/office/drawing/2014/main" id="{82939B47-1328-418E-AC19-C72427C44567}"/>
                  </a:ext>
                </a:extLst>
              </p:cNvPr>
              <p:cNvSpPr/>
              <p:nvPr/>
            </p:nvSpPr>
            <p:spPr>
              <a:xfrm>
                <a:off x="4718050" y="3084749"/>
                <a:ext cx="3971925" cy="441043"/>
              </a:xfrm>
              <a:prstGeom prst="rect">
                <a:avLst/>
              </a:prstGeom>
              <a:ln>
                <a:solidFill>
                  <a:srgbClr val="36368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2" name="Freeform 19">
                <a:extLst>
                  <a:ext uri="{FF2B5EF4-FFF2-40B4-BE49-F238E27FC236}">
                    <a16:creationId xmlns:a16="http://schemas.microsoft.com/office/drawing/2014/main" id="{02F51376-4F44-46E9-B525-F0D0C09D9DB4}"/>
                  </a:ext>
                </a:extLst>
              </p:cNvPr>
              <p:cNvSpPr/>
              <p:nvPr/>
            </p:nvSpPr>
            <p:spPr>
              <a:xfrm>
                <a:off x="4913471" y="2758689"/>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a:solidFill>
                <a:srgbClr val="363686"/>
              </a:solidFill>
            </p:spPr>
            <p:style>
              <a:lnRef idx="2">
                <a:schemeClr val="lt1">
                  <a:hueOff val="0"/>
                  <a:satOff val="0"/>
                  <a:lumOff val="0"/>
                  <a:alphaOff val="0"/>
                </a:schemeClr>
              </a:lnRef>
              <a:fillRef idx="1">
                <a:scrgbClr r="0" g="0" b="0"/>
              </a:fillRef>
              <a:effectRef idx="0">
                <a:schemeClr val="accent3">
                  <a:hueOff val="4326340"/>
                  <a:satOff val="-11235"/>
                  <a:lumOff val="-2026"/>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dirty="0"/>
                  <a:t>6. School Leadership</a:t>
                </a:r>
              </a:p>
            </p:txBody>
          </p:sp>
          <p:sp>
            <p:nvSpPr>
              <p:cNvPr id="53" name="Rectangle 52">
                <a:extLst>
                  <a:ext uri="{FF2B5EF4-FFF2-40B4-BE49-F238E27FC236}">
                    <a16:creationId xmlns:a16="http://schemas.microsoft.com/office/drawing/2014/main" id="{46192BF5-38CD-4E76-BD52-A8A166D0DBEA}"/>
                  </a:ext>
                </a:extLst>
              </p:cNvPr>
              <p:cNvSpPr/>
              <p:nvPr/>
            </p:nvSpPr>
            <p:spPr>
              <a:xfrm>
                <a:off x="4714875" y="3984581"/>
                <a:ext cx="3971925" cy="441043"/>
              </a:xfrm>
              <a:prstGeom prst="rect">
                <a:avLst/>
              </a:prstGeom>
              <a:ln>
                <a:solidFill>
                  <a:srgbClr val="5D397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4" name="Freeform 21">
                <a:extLst>
                  <a:ext uri="{FF2B5EF4-FFF2-40B4-BE49-F238E27FC236}">
                    <a16:creationId xmlns:a16="http://schemas.microsoft.com/office/drawing/2014/main" id="{5A5FB441-A5F1-46CB-ABD9-0015F70BC2EB}"/>
                  </a:ext>
                </a:extLst>
              </p:cNvPr>
              <p:cNvSpPr/>
              <p:nvPr/>
            </p:nvSpPr>
            <p:spPr>
              <a:xfrm>
                <a:off x="4913471" y="3666532"/>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a:solidFill>
                <a:srgbClr val="5D397E"/>
              </a:solidFill>
            </p:spPr>
            <p:style>
              <a:lnRef idx="2">
                <a:schemeClr val="lt1">
                  <a:hueOff val="0"/>
                  <a:satOff val="0"/>
                  <a:lumOff val="0"/>
                  <a:alphaOff val="0"/>
                </a:schemeClr>
              </a:lnRef>
              <a:fillRef idx="1">
                <a:scrgbClr r="0" g="0" b="0"/>
              </a:fillRef>
              <a:effectRef idx="0">
                <a:schemeClr val="accent3">
                  <a:hueOff val="8652681"/>
                  <a:satOff val="-22471"/>
                  <a:lumOff val="-4053"/>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dirty="0"/>
                  <a:t>7. Professional Development</a:t>
                </a:r>
              </a:p>
            </p:txBody>
          </p:sp>
          <p:sp>
            <p:nvSpPr>
              <p:cNvPr id="55" name="Rectangle 54">
                <a:extLst>
                  <a:ext uri="{FF2B5EF4-FFF2-40B4-BE49-F238E27FC236}">
                    <a16:creationId xmlns:a16="http://schemas.microsoft.com/office/drawing/2014/main" id="{9E11AD60-ADBE-485B-AD25-C6DC64603364}"/>
                  </a:ext>
                </a:extLst>
              </p:cNvPr>
              <p:cNvSpPr/>
              <p:nvPr/>
            </p:nvSpPr>
            <p:spPr>
              <a:xfrm>
                <a:off x="4714875" y="4879274"/>
                <a:ext cx="3971925" cy="441043"/>
              </a:xfrm>
              <a:prstGeom prst="rect">
                <a:avLst/>
              </a:prstGeom>
            </p:spPr>
            <p:style>
              <a:lnRef idx="2">
                <a:schemeClr val="accent3">
                  <a:hueOff val="12979021"/>
                  <a:satOff val="-33706"/>
                  <a:lumOff val="-607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6" name="Freeform 23">
                <a:extLst>
                  <a:ext uri="{FF2B5EF4-FFF2-40B4-BE49-F238E27FC236}">
                    <a16:creationId xmlns:a16="http://schemas.microsoft.com/office/drawing/2014/main" id="{22A9B185-0393-41A1-A316-19DA04541BE6}"/>
                  </a:ext>
                </a:extLst>
              </p:cNvPr>
              <p:cNvSpPr/>
              <p:nvPr/>
            </p:nvSpPr>
            <p:spPr>
              <a:xfrm>
                <a:off x="4913471" y="4578332"/>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p:spPr>
            <p:style>
              <a:lnRef idx="2">
                <a:schemeClr val="lt1">
                  <a:hueOff val="0"/>
                  <a:satOff val="0"/>
                  <a:lumOff val="0"/>
                  <a:alphaOff val="0"/>
                </a:schemeClr>
              </a:lnRef>
              <a:fillRef idx="1">
                <a:schemeClr val="accent3">
                  <a:hueOff val="12979021"/>
                  <a:satOff val="-33706"/>
                  <a:lumOff val="-6079"/>
                  <a:alphaOff val="0"/>
                </a:schemeClr>
              </a:fillRef>
              <a:effectRef idx="0">
                <a:schemeClr val="accent3">
                  <a:hueOff val="12979021"/>
                  <a:satOff val="-33706"/>
                  <a:lumOff val="-6079"/>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dirty="0"/>
                  <a:t>8. Instructional Practices and Support</a:t>
                </a:r>
              </a:p>
            </p:txBody>
          </p:sp>
        </p:grpSp>
      </p:grpSp>
      <p:sp>
        <p:nvSpPr>
          <p:cNvPr id="5" name="Slide Number Placeholder 4">
            <a:extLst>
              <a:ext uri="{FF2B5EF4-FFF2-40B4-BE49-F238E27FC236}">
                <a16:creationId xmlns:a16="http://schemas.microsoft.com/office/drawing/2014/main" id="{BD3FF585-A8D1-4285-8846-F09EEDDE90EA}"/>
              </a:ext>
            </a:extLst>
          </p:cNvPr>
          <p:cNvSpPr>
            <a:spLocks noGrp="1"/>
          </p:cNvSpPr>
          <p:nvPr>
            <p:ph type="sldNum" sz="quarter" idx="14"/>
          </p:nvPr>
        </p:nvSpPr>
        <p:spPr/>
        <p:txBody>
          <a:bodyPr/>
          <a:lstStyle/>
          <a:p>
            <a:fld id="{99A20822-4A49-4D36-86E3-300BA48D3F00}" type="slidenum">
              <a:rPr lang="en-US" smtClean="0"/>
              <a:pPr/>
              <a:t>10</a:t>
            </a:fld>
            <a:endParaRPr lang="en-US" dirty="0"/>
          </a:p>
        </p:txBody>
      </p:sp>
    </p:spTree>
    <p:custDataLst>
      <p:tags r:id="rId1"/>
    </p:custDataLst>
    <p:extLst>
      <p:ext uri="{BB962C8B-B14F-4D97-AF65-F5344CB8AC3E}">
        <p14:creationId xmlns:p14="http://schemas.microsoft.com/office/powerpoint/2010/main" val="2432927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Why Do Teaching Conditions Matter?</a:t>
            </a:r>
          </a:p>
        </p:txBody>
      </p:sp>
      <p:sp>
        <p:nvSpPr>
          <p:cNvPr id="3" name="Slide Number Placeholder 2">
            <a:extLst>
              <a:ext uri="{FF2B5EF4-FFF2-40B4-BE49-F238E27FC236}">
                <a16:creationId xmlns:a16="http://schemas.microsoft.com/office/drawing/2014/main" id="{2EA89CD6-142F-4605-BFB5-8BDB4726B814}"/>
              </a:ext>
            </a:extLst>
          </p:cNvPr>
          <p:cNvSpPr>
            <a:spLocks noGrp="1"/>
          </p:cNvSpPr>
          <p:nvPr>
            <p:ph type="sldNum" sz="quarter" idx="11"/>
          </p:nvPr>
        </p:nvSpPr>
        <p:spPr/>
        <p:txBody>
          <a:bodyPr/>
          <a:lstStyle/>
          <a:p>
            <a:fld id="{99A20822-4A49-4D36-86E3-300BA48D3F00}" type="slidenum">
              <a:rPr lang="en-US" smtClean="0"/>
              <a:pPr/>
              <a:t>11</a:t>
            </a:fld>
            <a:endParaRPr lang="en-US" dirty="0"/>
          </a:p>
        </p:txBody>
      </p:sp>
    </p:spTree>
    <p:extLst>
      <p:ext uri="{BB962C8B-B14F-4D97-AF65-F5344CB8AC3E}">
        <p14:creationId xmlns:p14="http://schemas.microsoft.com/office/powerpoint/2010/main" val="3591350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008BA7A-C337-407B-81EC-30C921611D36}"/>
              </a:ext>
            </a:extLst>
          </p:cNvPr>
          <p:cNvSpPr>
            <a:spLocks noGrp="1"/>
          </p:cNvSpPr>
          <p:nvPr>
            <p:ph sz="quarter" idx="15"/>
          </p:nvPr>
        </p:nvSpPr>
        <p:spPr/>
        <p:txBody>
          <a:bodyPr>
            <a:normAutofit/>
          </a:bodyPr>
          <a:lstStyle/>
          <a:p>
            <a:pPr marL="0" indent="0">
              <a:buNone/>
            </a:pPr>
            <a:r>
              <a:rPr lang="en-US" sz="3200" dirty="0"/>
              <a:t>Teaching conditions impact:</a:t>
            </a:r>
          </a:p>
          <a:p>
            <a:pPr marL="914400" indent="-457200">
              <a:spcBef>
                <a:spcPts val="3000"/>
              </a:spcBef>
            </a:pPr>
            <a:r>
              <a:rPr lang="en-US" sz="3200" dirty="0"/>
              <a:t>Teachers individually </a:t>
            </a:r>
          </a:p>
          <a:p>
            <a:pPr marL="914400" indent="-457200">
              <a:spcBef>
                <a:spcPts val="3000"/>
              </a:spcBef>
            </a:pPr>
            <a:r>
              <a:rPr lang="en-US" sz="3200" dirty="0"/>
              <a:t>Teachers collectively</a:t>
            </a:r>
          </a:p>
          <a:p>
            <a:pPr marL="914400" indent="-457200">
              <a:spcBef>
                <a:spcPts val="3000"/>
              </a:spcBef>
            </a:pPr>
            <a:r>
              <a:rPr lang="en-US" sz="3200" dirty="0"/>
              <a:t>School performance</a:t>
            </a:r>
          </a:p>
          <a:p>
            <a:pPr marL="914400" indent="-457200">
              <a:spcBef>
                <a:spcPts val="3000"/>
              </a:spcBef>
            </a:pPr>
            <a:r>
              <a:rPr lang="en-US" sz="3200" dirty="0"/>
              <a:t>Student performance</a:t>
            </a:r>
          </a:p>
        </p:txBody>
      </p:sp>
      <p:sp>
        <p:nvSpPr>
          <p:cNvPr id="2" name="Title 1">
            <a:extLst>
              <a:ext uri="{FF2B5EF4-FFF2-40B4-BE49-F238E27FC236}">
                <a16:creationId xmlns:a16="http://schemas.microsoft.com/office/drawing/2014/main" id="{0724AA0A-03B9-432F-87B8-095B7AAD29AA}"/>
              </a:ext>
            </a:extLst>
          </p:cNvPr>
          <p:cNvSpPr>
            <a:spLocks noGrp="1"/>
          </p:cNvSpPr>
          <p:nvPr>
            <p:ph type="title"/>
          </p:nvPr>
        </p:nvSpPr>
        <p:spPr/>
        <p:txBody>
          <a:bodyPr/>
          <a:lstStyle/>
          <a:p>
            <a:r>
              <a:rPr lang="en-US" dirty="0"/>
              <a:t>Teaching Conditions Matter!</a:t>
            </a:r>
          </a:p>
        </p:txBody>
      </p:sp>
      <p:sp>
        <p:nvSpPr>
          <p:cNvPr id="3" name="Slide Number Placeholder 2">
            <a:extLst>
              <a:ext uri="{FF2B5EF4-FFF2-40B4-BE49-F238E27FC236}">
                <a16:creationId xmlns:a16="http://schemas.microsoft.com/office/drawing/2014/main" id="{CE2B57CC-2449-4952-9846-99EC369A631B}"/>
              </a:ext>
            </a:extLst>
          </p:cNvPr>
          <p:cNvSpPr>
            <a:spLocks noGrp="1"/>
          </p:cNvSpPr>
          <p:nvPr>
            <p:ph type="sldNum" sz="quarter" idx="14"/>
          </p:nvPr>
        </p:nvSpPr>
        <p:spPr/>
        <p:txBody>
          <a:bodyPr/>
          <a:lstStyle/>
          <a:p>
            <a:pPr algn="r"/>
            <a:fld id="{F3477EC8-074D-41C4-94AE-E9EA7CEEA348}" type="slidenum">
              <a:rPr lang="en-US" smtClean="0"/>
              <a:pPr algn="r"/>
              <a:t>12</a:t>
            </a:fld>
            <a:endParaRPr lang="en-US" dirty="0"/>
          </a:p>
        </p:txBody>
      </p:sp>
      <p:pic>
        <p:nvPicPr>
          <p:cNvPr id="6" name="Graphic 5" descr="User">
            <a:extLst>
              <a:ext uri="{FF2B5EF4-FFF2-40B4-BE49-F238E27FC236}">
                <a16:creationId xmlns:a16="http://schemas.microsoft.com/office/drawing/2014/main" id="{F4D575EF-D6CD-4466-B21D-FDF86D6886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30578" y="1752461"/>
            <a:ext cx="914400" cy="914400"/>
          </a:xfrm>
          <a:prstGeom prst="rect">
            <a:avLst/>
          </a:prstGeom>
        </p:spPr>
      </p:pic>
      <p:pic>
        <p:nvPicPr>
          <p:cNvPr id="8" name="Graphic 7" descr="Users">
            <a:extLst>
              <a:ext uri="{FF2B5EF4-FFF2-40B4-BE49-F238E27FC236}">
                <a16:creationId xmlns:a16="http://schemas.microsoft.com/office/drawing/2014/main" id="{2A05B02F-8E24-4045-AC32-60B9A92A966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0578" y="2665582"/>
            <a:ext cx="914400" cy="914400"/>
          </a:xfrm>
          <a:prstGeom prst="rect">
            <a:avLst/>
          </a:prstGeom>
        </p:spPr>
      </p:pic>
      <p:pic>
        <p:nvPicPr>
          <p:cNvPr id="10" name="Graphic 9" descr="Schoolhouse">
            <a:extLst>
              <a:ext uri="{FF2B5EF4-FFF2-40B4-BE49-F238E27FC236}">
                <a16:creationId xmlns:a16="http://schemas.microsoft.com/office/drawing/2014/main" id="{3732EF35-9E0D-41B3-A675-5A45502B272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0578" y="3502503"/>
            <a:ext cx="914400" cy="914400"/>
          </a:xfrm>
          <a:prstGeom prst="rect">
            <a:avLst/>
          </a:prstGeom>
        </p:spPr>
      </p:pic>
      <p:pic>
        <p:nvPicPr>
          <p:cNvPr id="12" name="Graphic 11" descr="Graduation cap">
            <a:extLst>
              <a:ext uri="{FF2B5EF4-FFF2-40B4-BE49-F238E27FC236}">
                <a16:creationId xmlns:a16="http://schemas.microsoft.com/office/drawing/2014/main" id="{DA6F4D6C-B3EC-4625-8E94-B9015DCD3C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30578" y="4395666"/>
            <a:ext cx="914400" cy="914400"/>
          </a:xfrm>
          <a:prstGeom prst="rect">
            <a:avLst/>
          </a:prstGeom>
        </p:spPr>
      </p:pic>
    </p:spTree>
    <p:extLst>
      <p:ext uri="{BB962C8B-B14F-4D97-AF65-F5344CB8AC3E}">
        <p14:creationId xmlns:p14="http://schemas.microsoft.com/office/powerpoint/2010/main" val="3835601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FA3D1B-E04B-485B-B864-3DACC442001E}"/>
              </a:ext>
            </a:extLst>
          </p:cNvPr>
          <p:cNvPicPr/>
          <p:nvPr/>
        </p:nvPicPr>
        <p:blipFill rotWithShape="1">
          <a:blip r:embed="rId3"/>
          <a:srcRect l="32379" t="33711" r="36313" b="29396"/>
          <a:stretch/>
        </p:blipFill>
        <p:spPr bwMode="auto">
          <a:xfrm>
            <a:off x="2529721" y="1535012"/>
            <a:ext cx="7132558" cy="4727697"/>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F7901D8D-7C04-46CF-B867-E365FB88F759}"/>
              </a:ext>
            </a:extLst>
          </p:cNvPr>
          <p:cNvSpPr>
            <a:spLocks noGrp="1"/>
          </p:cNvSpPr>
          <p:nvPr>
            <p:ph type="title"/>
          </p:nvPr>
        </p:nvSpPr>
        <p:spPr>
          <a:xfrm>
            <a:off x="457200" y="503011"/>
            <a:ext cx="11338560" cy="996696"/>
          </a:xfrm>
        </p:spPr>
        <p:txBody>
          <a:bodyPr anchor="t"/>
          <a:lstStyle/>
          <a:p>
            <a:r>
              <a:rPr lang="en-US" dirty="0"/>
              <a:t>Teaching Conditions as Part of Educator</a:t>
            </a:r>
            <a:br>
              <a:rPr lang="en-US" dirty="0"/>
            </a:br>
            <a:r>
              <a:rPr lang="en-US" dirty="0"/>
              <a:t>Talent Management</a:t>
            </a:r>
          </a:p>
        </p:txBody>
      </p:sp>
      <p:sp>
        <p:nvSpPr>
          <p:cNvPr id="3" name="Slide Number Placeholder 2">
            <a:extLst>
              <a:ext uri="{FF2B5EF4-FFF2-40B4-BE49-F238E27FC236}">
                <a16:creationId xmlns:a16="http://schemas.microsoft.com/office/drawing/2014/main" id="{03EB87D8-5705-48F6-939E-9E824553A862}"/>
              </a:ext>
            </a:extLst>
          </p:cNvPr>
          <p:cNvSpPr>
            <a:spLocks noGrp="1"/>
          </p:cNvSpPr>
          <p:nvPr>
            <p:ph type="sldNum" sz="quarter" idx="14"/>
          </p:nvPr>
        </p:nvSpPr>
        <p:spPr/>
        <p:txBody>
          <a:bodyPr/>
          <a:lstStyle/>
          <a:p>
            <a:pPr algn="r"/>
            <a:fld id="{F3477EC8-074D-41C4-94AE-E9EA7CEEA348}" type="slidenum">
              <a:rPr lang="en-US" smtClean="0"/>
              <a:pPr algn="r"/>
              <a:t>13</a:t>
            </a:fld>
            <a:endParaRPr lang="en-US" dirty="0"/>
          </a:p>
        </p:txBody>
      </p:sp>
      <p:sp>
        <p:nvSpPr>
          <p:cNvPr id="8" name="Text Placeholder 7">
            <a:extLst>
              <a:ext uri="{FF2B5EF4-FFF2-40B4-BE49-F238E27FC236}">
                <a16:creationId xmlns:a16="http://schemas.microsoft.com/office/drawing/2014/main" id="{68875166-7208-4973-A9EE-5A7758B62EBC}"/>
              </a:ext>
            </a:extLst>
          </p:cNvPr>
          <p:cNvSpPr>
            <a:spLocks noGrp="1"/>
          </p:cNvSpPr>
          <p:nvPr>
            <p:ph type="body" sz="quarter" idx="16"/>
          </p:nvPr>
        </p:nvSpPr>
        <p:spPr/>
        <p:txBody>
          <a:bodyPr/>
          <a:lstStyle/>
          <a:p>
            <a:r>
              <a:rPr lang="en-US" dirty="0"/>
              <a:t>Source: Center on Great Teachers and Leaders, 2014</a:t>
            </a:r>
          </a:p>
        </p:txBody>
      </p:sp>
      <p:pic>
        <p:nvPicPr>
          <p:cNvPr id="6" name="Graphic 5" descr="User">
            <a:extLst>
              <a:ext uri="{FF2B5EF4-FFF2-40B4-BE49-F238E27FC236}">
                <a16:creationId xmlns:a16="http://schemas.microsoft.com/office/drawing/2014/main" id="{3C95305E-51E5-4100-A98B-1DE0FD7861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027192" y="382434"/>
            <a:ext cx="914400" cy="914400"/>
          </a:xfrm>
          <a:prstGeom prst="rect">
            <a:avLst/>
          </a:prstGeom>
        </p:spPr>
      </p:pic>
      <p:sp>
        <p:nvSpPr>
          <p:cNvPr id="7" name="Arrow: Right 6">
            <a:extLst>
              <a:ext uri="{FF2B5EF4-FFF2-40B4-BE49-F238E27FC236}">
                <a16:creationId xmlns:a16="http://schemas.microsoft.com/office/drawing/2014/main" id="{33905ED0-6A2B-4AB7-BC31-EA25282DAE51}"/>
              </a:ext>
            </a:extLst>
          </p:cNvPr>
          <p:cNvSpPr/>
          <p:nvPr/>
        </p:nvSpPr>
        <p:spPr>
          <a:xfrm rot="10800000">
            <a:off x="8534446" y="5451176"/>
            <a:ext cx="717755" cy="5034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334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p:cNvSpPr>
          <p:nvPr>
            <p:ph type="title"/>
          </p:nvPr>
        </p:nvSpPr>
        <p:spPr/>
        <p:txBody>
          <a:bodyPr>
            <a:normAutofit/>
          </a:bodyPr>
          <a:lstStyle/>
          <a:p>
            <a:r>
              <a:rPr lang="en-US" dirty="0"/>
              <a:t>It’s About Keeping Effective Teachers</a:t>
            </a:r>
          </a:p>
        </p:txBody>
      </p:sp>
      <p:sp>
        <p:nvSpPr>
          <p:cNvPr id="3" name="Text Placeholder 2">
            <a:extLst>
              <a:ext uri="{FF2B5EF4-FFF2-40B4-BE49-F238E27FC236}">
                <a16:creationId xmlns:a16="http://schemas.microsoft.com/office/drawing/2014/main" id="{6D6F4931-508E-4966-AEFF-CD78A610EEDB}"/>
              </a:ext>
            </a:extLst>
          </p:cNvPr>
          <p:cNvSpPr>
            <a:spLocks noGrp="1"/>
          </p:cNvSpPr>
          <p:nvPr>
            <p:ph type="body" sz="quarter" idx="16"/>
          </p:nvPr>
        </p:nvSpPr>
        <p:spPr/>
        <p:txBody>
          <a:bodyPr/>
          <a:lstStyle/>
          <a:p>
            <a:r>
              <a:rPr lang="en-US" dirty="0">
                <a:latin typeface="Arial"/>
                <a:cs typeface="Arial" pitchFamily="34" charset="0"/>
              </a:rPr>
              <a:t>Source:</a:t>
            </a:r>
            <a:r>
              <a:rPr lang="en-US" i="1" dirty="0">
                <a:latin typeface="Arial"/>
                <a:cs typeface="Arial" pitchFamily="34" charset="0"/>
              </a:rPr>
              <a:t> </a:t>
            </a:r>
            <a:r>
              <a:rPr lang="en-US" dirty="0">
                <a:latin typeface="Arial"/>
                <a:cs typeface="Arial" pitchFamily="34" charset="0"/>
              </a:rPr>
              <a:t>North Carolina </a:t>
            </a:r>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499666529"/>
              </p:ext>
            </p:extLst>
          </p:nvPr>
        </p:nvGraphicFramePr>
        <p:xfrm>
          <a:off x="457200" y="1270000"/>
          <a:ext cx="10261600" cy="4721447"/>
        </p:xfrm>
        <a:graphic>
          <a:graphicData uri="http://schemas.openxmlformats.org/drawingml/2006/table">
            <a:tbl>
              <a:tblPr firstRow="1" bandRow="1">
                <a:tableStyleId>{31832965-C026-47F6-861E-5072A00C4E13}</a:tableStyleId>
              </a:tblPr>
              <a:tblGrid>
                <a:gridCol w="5521581">
                  <a:extLst>
                    <a:ext uri="{9D8B030D-6E8A-4147-A177-3AD203B41FA5}">
                      <a16:colId xmlns:a16="http://schemas.microsoft.com/office/drawing/2014/main" val="20000"/>
                    </a:ext>
                  </a:extLst>
                </a:gridCol>
                <a:gridCol w="1631377">
                  <a:extLst>
                    <a:ext uri="{9D8B030D-6E8A-4147-A177-3AD203B41FA5}">
                      <a16:colId xmlns:a16="http://schemas.microsoft.com/office/drawing/2014/main" val="20001"/>
                    </a:ext>
                  </a:extLst>
                </a:gridCol>
                <a:gridCol w="1505884">
                  <a:extLst>
                    <a:ext uri="{9D8B030D-6E8A-4147-A177-3AD203B41FA5}">
                      <a16:colId xmlns:a16="http://schemas.microsoft.com/office/drawing/2014/main" val="20002"/>
                    </a:ext>
                  </a:extLst>
                </a:gridCol>
                <a:gridCol w="1602758">
                  <a:extLst>
                    <a:ext uri="{9D8B030D-6E8A-4147-A177-3AD203B41FA5}">
                      <a16:colId xmlns:a16="http://schemas.microsoft.com/office/drawing/2014/main" val="20003"/>
                    </a:ext>
                  </a:extLst>
                </a:gridCol>
              </a:tblGrid>
              <a:tr h="637119">
                <a:tc rowSpan="2">
                  <a:txBody>
                    <a:bodyPr/>
                    <a:lstStyle/>
                    <a:p>
                      <a:pPr marL="228600" marR="0" indent="-228600" algn="ctr">
                        <a:spcBef>
                          <a:spcPts val="0"/>
                        </a:spcBef>
                        <a:spcAft>
                          <a:spcPts val="0"/>
                        </a:spcAft>
                      </a:pPr>
                      <a:r>
                        <a:rPr lang="en-US" sz="1800" baseline="0" dirty="0"/>
                        <a:t>North Carolina Survey </a:t>
                      </a:r>
                      <a:r>
                        <a:rPr lang="en-US" sz="1800" dirty="0"/>
                        <a:t>Item</a:t>
                      </a:r>
                      <a:endParaRPr lang="en-US" sz="1800" b="1" dirty="0">
                        <a:latin typeface="Arial" pitchFamily="34" charset="0"/>
                        <a:ea typeface="Times New Roman"/>
                        <a:cs typeface="Arial" pitchFamily="34" charset="0"/>
                      </a:endParaRPr>
                    </a:p>
                  </a:txBody>
                  <a:tcPr anchor="ctr"/>
                </a:tc>
                <a:tc gridSpan="2">
                  <a:txBody>
                    <a:bodyPr/>
                    <a:lstStyle/>
                    <a:p>
                      <a:pPr marL="0" marR="0" indent="0" algn="ctr">
                        <a:spcBef>
                          <a:spcPts val="0"/>
                        </a:spcBef>
                        <a:spcAft>
                          <a:spcPts val="0"/>
                        </a:spcAft>
                      </a:pPr>
                      <a:r>
                        <a:rPr lang="en-US" sz="1400" kern="1200" dirty="0"/>
                        <a:t>Future Employment Plans of Educators</a:t>
                      </a:r>
                      <a:endParaRPr lang="en-US" sz="1400" b="1" dirty="0">
                        <a:solidFill>
                          <a:schemeClr val="bg1"/>
                        </a:solidFill>
                        <a:latin typeface="Arial" pitchFamily="34" charset="0"/>
                        <a:ea typeface="Times New Roman"/>
                        <a:cs typeface="Arial" pitchFamily="34" charset="0"/>
                      </a:endParaRPr>
                    </a:p>
                  </a:txBody>
                  <a:tcPr anchor="ctr">
                    <a:lnB w="9525" cap="flat" cmpd="sng" algn="ctr">
                      <a:solidFill>
                        <a:schemeClr val="bg1"/>
                      </a:solidFill>
                      <a:prstDash val="solid"/>
                      <a:round/>
                      <a:headEnd type="none" w="med" len="med"/>
                      <a:tailEnd type="none" w="med" len="med"/>
                    </a:lnB>
                    <a:solidFill>
                      <a:schemeClr val="accent1">
                        <a:lumMod val="75000"/>
                      </a:schemeClr>
                    </a:solidFill>
                  </a:tcPr>
                </a:tc>
                <a:tc hMerge="1">
                  <a:txBody>
                    <a:bodyPr/>
                    <a:lstStyle/>
                    <a:p>
                      <a:endParaRPr lang="en-US"/>
                    </a:p>
                  </a:txBody>
                  <a:tcPr/>
                </a:tc>
                <a:tc rowSpan="2">
                  <a:txBody>
                    <a:bodyPr/>
                    <a:lstStyle/>
                    <a:p>
                      <a:pPr algn="ctr"/>
                      <a:endParaRPr lang="en-US" sz="1400" kern="1200" dirty="0"/>
                    </a:p>
                    <a:p>
                      <a:pPr algn="ctr"/>
                      <a:r>
                        <a:rPr lang="en-US" sz="1400" kern="1200" dirty="0"/>
                        <a:t>Stayers Minus</a:t>
                      </a:r>
                      <a:r>
                        <a:rPr lang="en-US" sz="1400" kern="1200" baseline="0" dirty="0"/>
                        <a:t> </a:t>
                      </a:r>
                    </a:p>
                    <a:p>
                      <a:pPr algn="ctr"/>
                      <a:r>
                        <a:rPr lang="en-US" sz="1400" kern="1200" dirty="0"/>
                        <a:t>Movers</a:t>
                      </a:r>
                      <a:endParaRPr lang="en-US" sz="1400" b="1" dirty="0">
                        <a:solidFill>
                          <a:schemeClr val="bg1"/>
                        </a:solidFill>
                        <a:latin typeface="Arial" pitchFamily="34" charset="0"/>
                        <a:ea typeface="Times New Roman"/>
                        <a:cs typeface="Arial" pitchFamily="34" charset="0"/>
                      </a:endParaRPr>
                    </a:p>
                  </a:txBody>
                  <a:tcPr anchor="ctr"/>
                </a:tc>
                <a:extLst>
                  <a:ext uri="{0D108BD9-81ED-4DB2-BD59-A6C34878D82A}">
                    <a16:rowId xmlns:a16="http://schemas.microsoft.com/office/drawing/2014/main" val="10000"/>
                  </a:ext>
                </a:extLst>
              </a:tr>
              <a:tr h="736658">
                <a:tc vMerge="1">
                  <a:txBody>
                    <a:bodyPr/>
                    <a:lstStyle/>
                    <a:p>
                      <a:endParaRPr lang="en-US"/>
                    </a:p>
                  </a:txBody>
                  <a:tcPr/>
                </a:tc>
                <a:tc>
                  <a:txBody>
                    <a:bodyPr/>
                    <a:lstStyle/>
                    <a:p>
                      <a:pPr algn="ctr"/>
                      <a:r>
                        <a:rPr lang="en-US" sz="1400" kern="1200" dirty="0">
                          <a:solidFill>
                            <a:schemeClr val="bg1"/>
                          </a:solidFill>
                        </a:rPr>
                        <a:t>Stayers</a:t>
                      </a:r>
                    </a:p>
                    <a:p>
                      <a:pPr algn="ctr"/>
                      <a:r>
                        <a:rPr lang="en-US" sz="1400" i="1" kern="1200" dirty="0">
                          <a:solidFill>
                            <a:schemeClr val="bg1"/>
                          </a:solidFill>
                        </a:rPr>
                        <a:t>n</a:t>
                      </a:r>
                      <a:r>
                        <a:rPr lang="en-US" sz="1400" kern="1200" dirty="0">
                          <a:solidFill>
                            <a:schemeClr val="bg1"/>
                          </a:solidFill>
                        </a:rPr>
                        <a:t> = 74,954</a:t>
                      </a:r>
                    </a:p>
                    <a:p>
                      <a:pPr algn="ctr"/>
                      <a:r>
                        <a:rPr lang="en-US" sz="1400" kern="1200" dirty="0">
                          <a:solidFill>
                            <a:schemeClr val="bg1"/>
                          </a:solidFill>
                        </a:rPr>
                        <a:t>82.3%</a:t>
                      </a:r>
                      <a:endParaRPr lang="en-US" sz="1400" b="1" dirty="0">
                        <a:solidFill>
                          <a:schemeClr val="bg1"/>
                        </a:solidFill>
                        <a:latin typeface="Arial" pitchFamily="34" charset="0"/>
                        <a:ea typeface="Times New Roman"/>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75000"/>
                      </a:schemeClr>
                    </a:solidFill>
                  </a:tcPr>
                </a:tc>
                <a:tc>
                  <a:txBody>
                    <a:bodyPr/>
                    <a:lstStyle/>
                    <a:p>
                      <a:pPr algn="ctr"/>
                      <a:r>
                        <a:rPr lang="en-US" sz="1400" kern="1200" dirty="0">
                          <a:solidFill>
                            <a:schemeClr val="bg1"/>
                          </a:solidFill>
                        </a:rPr>
                        <a:t>Movers</a:t>
                      </a:r>
                    </a:p>
                    <a:p>
                      <a:pPr algn="ctr"/>
                      <a:r>
                        <a:rPr lang="en-US" sz="1400" i="1" kern="1200" dirty="0">
                          <a:solidFill>
                            <a:schemeClr val="bg1"/>
                          </a:solidFill>
                        </a:rPr>
                        <a:t>n</a:t>
                      </a:r>
                      <a:r>
                        <a:rPr lang="en-US" sz="1400" kern="1200" dirty="0">
                          <a:solidFill>
                            <a:schemeClr val="bg1"/>
                          </a:solidFill>
                        </a:rPr>
                        <a:t> = 6,906</a:t>
                      </a:r>
                    </a:p>
                    <a:p>
                      <a:pPr algn="ctr"/>
                      <a:r>
                        <a:rPr lang="en-US" sz="1400" kern="1200" dirty="0">
                          <a:solidFill>
                            <a:schemeClr val="bg1"/>
                          </a:solidFill>
                        </a:rPr>
                        <a:t> 7.6%</a:t>
                      </a:r>
                      <a:endParaRPr lang="en-US" sz="1400" b="1" dirty="0">
                        <a:solidFill>
                          <a:schemeClr val="bg1"/>
                        </a:solidFill>
                        <a:latin typeface="Arial" pitchFamily="34" charset="0"/>
                        <a:ea typeface="Times New Roman"/>
                        <a:cs typeface="Arial" pitchFamily="34" charset="0"/>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lumMod val="75000"/>
                      </a:schemeClr>
                    </a:solidFill>
                  </a:tcPr>
                </a:tc>
                <a:tc vMerge="1">
                  <a:txBody>
                    <a:bodyPr/>
                    <a:lstStyle/>
                    <a:p>
                      <a:endParaRPr lang="en-US"/>
                    </a:p>
                  </a:txBody>
                  <a:tcPr/>
                </a:tc>
                <a:extLst>
                  <a:ext uri="{0D108BD9-81ED-4DB2-BD59-A6C34878D82A}">
                    <a16:rowId xmlns:a16="http://schemas.microsoft.com/office/drawing/2014/main" val="10001"/>
                  </a:ext>
                </a:extLst>
              </a:tr>
              <a:tr h="447199">
                <a:tc>
                  <a:txBody>
                    <a:bodyPr/>
                    <a:lstStyle/>
                    <a:p>
                      <a:pPr algn="l" rtl="0" fontAlgn="ctr"/>
                      <a:r>
                        <a:rPr lang="en-US" sz="1800" u="none" strike="noStrike" dirty="0">
                          <a:solidFill>
                            <a:schemeClr val="tx1"/>
                          </a:solidFill>
                        </a:rPr>
                        <a:t>School Leadership</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76.0%</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34.8%</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41.2%</a:t>
                      </a:r>
                      <a:endParaRPr lang="en-US" sz="1800" b="0" i="0" u="none" strike="noStrike"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2"/>
                  </a:ext>
                </a:extLst>
              </a:tr>
              <a:tr h="454595">
                <a:tc>
                  <a:txBody>
                    <a:bodyPr/>
                    <a:lstStyle/>
                    <a:p>
                      <a:pPr algn="l" rtl="0" fontAlgn="ctr"/>
                      <a:r>
                        <a:rPr lang="en-US" sz="1800" u="none" strike="noStrike" dirty="0">
                          <a:solidFill>
                            <a:schemeClr val="tx1"/>
                          </a:solidFill>
                        </a:rPr>
                        <a:t>Teacher Leadership</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70.3%</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37.0%</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33.3%</a:t>
                      </a:r>
                      <a:endParaRPr lang="en-US" sz="1800" b="0" i="0" u="none" strike="noStrike"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3"/>
                  </a:ext>
                </a:extLst>
              </a:tr>
              <a:tr h="440819">
                <a:tc>
                  <a:txBody>
                    <a:bodyPr/>
                    <a:lstStyle/>
                    <a:p>
                      <a:pPr algn="l" rtl="0" fontAlgn="ctr"/>
                      <a:r>
                        <a:rPr lang="en-US" sz="1800" u="none" strike="noStrike" dirty="0">
                          <a:solidFill>
                            <a:schemeClr val="tx1"/>
                          </a:solidFill>
                        </a:rPr>
                        <a:t>Managing Student Conduct</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82.8%</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50.4%</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32.4%</a:t>
                      </a:r>
                      <a:endParaRPr lang="en-US" sz="1800" b="0" i="0" u="none" strike="noStrike"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4"/>
                  </a:ext>
                </a:extLst>
              </a:tr>
              <a:tr h="427045">
                <a:tc>
                  <a:txBody>
                    <a:bodyPr/>
                    <a:lstStyle/>
                    <a:p>
                      <a:pPr algn="l" rtl="0" fontAlgn="ctr"/>
                      <a:r>
                        <a:rPr lang="en-US" sz="1800" u="none" strike="noStrike" dirty="0">
                          <a:solidFill>
                            <a:schemeClr val="tx1"/>
                          </a:solidFill>
                        </a:rPr>
                        <a:t>Instructional Practices and Support</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69.6%</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40.7%</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29.0%</a:t>
                      </a:r>
                      <a:endParaRPr lang="en-US" sz="1800" b="0" i="0" u="none" strike="noStrike"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5"/>
                  </a:ext>
                </a:extLst>
              </a:tr>
              <a:tr h="440819">
                <a:tc>
                  <a:txBody>
                    <a:bodyPr/>
                    <a:lstStyle/>
                    <a:p>
                      <a:pPr algn="l" rtl="0" fontAlgn="ctr"/>
                      <a:r>
                        <a:rPr lang="en-US" sz="1800" u="none" strike="noStrike" dirty="0">
                          <a:solidFill>
                            <a:schemeClr val="tx1"/>
                          </a:solidFill>
                        </a:rPr>
                        <a:t>Time</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72.0%</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47.1%</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24.9%</a:t>
                      </a:r>
                      <a:endParaRPr lang="en-US" sz="1800" b="0" i="0" u="none" strike="noStrike"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6"/>
                  </a:ext>
                </a:extLst>
              </a:tr>
              <a:tr h="399492">
                <a:tc>
                  <a:txBody>
                    <a:bodyPr/>
                    <a:lstStyle/>
                    <a:p>
                      <a:pPr algn="l" rtl="0" fontAlgn="ctr"/>
                      <a:r>
                        <a:rPr lang="en-US" sz="1800" u="none" strike="noStrike" dirty="0">
                          <a:solidFill>
                            <a:schemeClr val="tx1"/>
                          </a:solidFill>
                        </a:rPr>
                        <a:t>Community Support</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76.3%</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51.6%</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24.7%</a:t>
                      </a:r>
                      <a:endParaRPr lang="en-US" sz="1800" b="0" i="0" u="none" strike="noStrike"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7"/>
                  </a:ext>
                </a:extLst>
              </a:tr>
              <a:tr h="330614">
                <a:tc>
                  <a:txBody>
                    <a:bodyPr/>
                    <a:lstStyle/>
                    <a:p>
                      <a:pPr algn="l" rtl="0" fontAlgn="ctr"/>
                      <a:r>
                        <a:rPr lang="en-US" sz="1800" u="none" strike="noStrike" dirty="0">
                          <a:solidFill>
                            <a:schemeClr val="tx1"/>
                          </a:solidFill>
                        </a:rPr>
                        <a:t>Professional</a:t>
                      </a:r>
                      <a:r>
                        <a:rPr lang="en-US" sz="1800" u="none" strike="noStrike" baseline="0" dirty="0">
                          <a:solidFill>
                            <a:schemeClr val="tx1"/>
                          </a:solidFill>
                        </a:rPr>
                        <a:t> Development</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65.9%</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41.3%</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24.6%</a:t>
                      </a:r>
                      <a:endParaRPr lang="en-US" sz="1800" b="0" i="0" u="none" strike="noStrike"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8"/>
                  </a:ext>
                </a:extLst>
              </a:tr>
              <a:tr h="371941">
                <a:tc>
                  <a:txBody>
                    <a:bodyPr/>
                    <a:lstStyle/>
                    <a:p>
                      <a:pPr algn="l" rtl="0" fontAlgn="ctr"/>
                      <a:r>
                        <a:rPr lang="en-US" sz="1800" u="none" strike="noStrike" dirty="0">
                          <a:solidFill>
                            <a:schemeClr val="tx1"/>
                          </a:solidFill>
                        </a:rPr>
                        <a:t>Resources</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84.1%</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65.2%</a:t>
                      </a:r>
                      <a:endParaRPr lang="en-US" sz="1800" b="0" i="0" u="none" strike="noStrike" dirty="0">
                        <a:solidFill>
                          <a:schemeClr val="tx1"/>
                        </a:solidFill>
                        <a:latin typeface="Arial" pitchFamily="34" charset="0"/>
                        <a:cs typeface="Arial" pitchFamily="34" charset="0"/>
                      </a:endParaRPr>
                    </a:p>
                  </a:txBody>
                  <a:tcPr anchor="ctr"/>
                </a:tc>
                <a:tc>
                  <a:txBody>
                    <a:bodyPr/>
                    <a:lstStyle/>
                    <a:p>
                      <a:pPr algn="ctr" rtl="0" fontAlgn="ctr"/>
                      <a:r>
                        <a:rPr lang="en-US" sz="1800" u="none" strike="noStrike" dirty="0">
                          <a:solidFill>
                            <a:schemeClr val="tx1"/>
                          </a:solidFill>
                        </a:rPr>
                        <a:t>18.9%</a:t>
                      </a:r>
                      <a:endParaRPr lang="en-US" sz="1800" b="0" i="0" u="none" strike="noStrike"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val="10009"/>
                  </a:ext>
                </a:extLst>
              </a:tr>
            </a:tbl>
          </a:graphicData>
        </a:graphic>
      </p:graphicFrame>
      <p:pic>
        <p:nvPicPr>
          <p:cNvPr id="7" name="Graphic 6" descr="Users">
            <a:extLst>
              <a:ext uri="{FF2B5EF4-FFF2-40B4-BE49-F238E27FC236}">
                <a16:creationId xmlns:a16="http://schemas.microsoft.com/office/drawing/2014/main" id="{887617D2-6D51-40E0-916C-D0FE6D4F6F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88236" y="203200"/>
            <a:ext cx="1104900" cy="1104900"/>
          </a:xfrm>
          <a:prstGeom prst="rect">
            <a:avLst/>
          </a:prstGeom>
        </p:spPr>
      </p:pic>
      <p:sp>
        <p:nvSpPr>
          <p:cNvPr id="4" name="Slide Number Placeholder 3">
            <a:extLst>
              <a:ext uri="{FF2B5EF4-FFF2-40B4-BE49-F238E27FC236}">
                <a16:creationId xmlns:a16="http://schemas.microsoft.com/office/drawing/2014/main" id="{AD41F14A-9E11-4332-84B8-318A4CEC6E75}"/>
              </a:ext>
            </a:extLst>
          </p:cNvPr>
          <p:cNvSpPr>
            <a:spLocks noGrp="1"/>
          </p:cNvSpPr>
          <p:nvPr>
            <p:ph type="sldNum" sz="quarter" idx="14"/>
          </p:nvPr>
        </p:nvSpPr>
        <p:spPr/>
        <p:txBody>
          <a:bodyPr/>
          <a:lstStyle/>
          <a:p>
            <a:fld id="{99A20822-4A49-4D36-86E3-300BA48D3F00}" type="slidenum">
              <a:rPr lang="en-US" smtClean="0"/>
              <a:pPr/>
              <a:t>14</a:t>
            </a:fld>
            <a:endParaRPr lang="en-US" dirty="0"/>
          </a:p>
        </p:txBody>
      </p:sp>
    </p:spTree>
    <p:extLst>
      <p:ext uri="{BB962C8B-B14F-4D97-AF65-F5344CB8AC3E}">
        <p14:creationId xmlns:p14="http://schemas.microsoft.com/office/powerpoint/2010/main" val="164817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998AB3-EDE4-4775-BA07-D9A050EA7836}"/>
              </a:ext>
            </a:extLst>
          </p:cNvPr>
          <p:cNvSpPr>
            <a:spLocks noGrp="1"/>
          </p:cNvSpPr>
          <p:nvPr>
            <p:ph sz="quarter" idx="15"/>
          </p:nvPr>
        </p:nvSpPr>
        <p:spPr>
          <a:xfrm>
            <a:off x="457200" y="1143000"/>
            <a:ext cx="8064500" cy="4846320"/>
          </a:xfrm>
        </p:spPr>
        <p:txBody>
          <a:bodyPr>
            <a:normAutofit/>
          </a:bodyPr>
          <a:lstStyle/>
          <a:p>
            <a:r>
              <a:rPr lang="en-US" sz="2800" dirty="0"/>
              <a:t>Teacher quality has the </a:t>
            </a:r>
            <a:r>
              <a:rPr lang="en-US" sz="3200" b="1" dirty="0"/>
              <a:t>greatest</a:t>
            </a:r>
            <a:r>
              <a:rPr lang="en-US" sz="2800" dirty="0"/>
              <a:t> impact on student achievement among school-related factors. </a:t>
            </a:r>
          </a:p>
          <a:p>
            <a:pPr>
              <a:spcBef>
                <a:spcPts val="3000"/>
              </a:spcBef>
            </a:pPr>
            <a:r>
              <a:rPr lang="en-US" sz="2800" dirty="0"/>
              <a:t>School leadership is </a:t>
            </a:r>
            <a:r>
              <a:rPr lang="en-US" sz="3200" b="1" dirty="0"/>
              <a:t>second only </a:t>
            </a:r>
            <a:r>
              <a:rPr lang="en-US" sz="2800" dirty="0"/>
              <a:t>to teacher quality in its impact on student achievement. </a:t>
            </a:r>
          </a:p>
          <a:p>
            <a:endParaRPr lang="en-US" sz="2800" dirty="0"/>
          </a:p>
        </p:txBody>
      </p:sp>
      <p:sp>
        <p:nvSpPr>
          <p:cNvPr id="3" name="Title 2">
            <a:extLst>
              <a:ext uri="{FF2B5EF4-FFF2-40B4-BE49-F238E27FC236}">
                <a16:creationId xmlns:a16="http://schemas.microsoft.com/office/drawing/2014/main" id="{B710EFD8-95C2-4B59-B098-53A2DCD8539C}"/>
              </a:ext>
            </a:extLst>
          </p:cNvPr>
          <p:cNvSpPr>
            <a:spLocks noGrp="1"/>
          </p:cNvSpPr>
          <p:nvPr>
            <p:ph type="title"/>
          </p:nvPr>
        </p:nvSpPr>
        <p:spPr/>
        <p:txBody>
          <a:bodyPr/>
          <a:lstStyle/>
          <a:p>
            <a:r>
              <a:rPr lang="en-US" dirty="0"/>
              <a:t>Great Teachers Matter</a:t>
            </a:r>
          </a:p>
        </p:txBody>
      </p:sp>
      <p:sp>
        <p:nvSpPr>
          <p:cNvPr id="4" name="Slide Number Placeholder 3">
            <a:extLst>
              <a:ext uri="{FF2B5EF4-FFF2-40B4-BE49-F238E27FC236}">
                <a16:creationId xmlns:a16="http://schemas.microsoft.com/office/drawing/2014/main" id="{EF981638-BEDC-4660-9222-44131DBF0471}"/>
              </a:ext>
            </a:extLst>
          </p:cNvPr>
          <p:cNvSpPr>
            <a:spLocks noGrp="1"/>
          </p:cNvSpPr>
          <p:nvPr>
            <p:ph type="sldNum" sz="quarter" idx="14"/>
          </p:nvPr>
        </p:nvSpPr>
        <p:spPr/>
        <p:txBody>
          <a:bodyPr/>
          <a:lstStyle/>
          <a:p>
            <a:fld id="{F3477EC8-074D-41C4-94AE-E9EA7CEEA348}" type="slidenum">
              <a:rPr lang="en-US" smtClean="0"/>
              <a:pPr/>
              <a:t>15</a:t>
            </a:fld>
            <a:endParaRPr lang="en-US" dirty="0"/>
          </a:p>
        </p:txBody>
      </p:sp>
      <p:sp>
        <p:nvSpPr>
          <p:cNvPr id="8" name="Text Placeholder 7">
            <a:extLst>
              <a:ext uri="{FF2B5EF4-FFF2-40B4-BE49-F238E27FC236}">
                <a16:creationId xmlns:a16="http://schemas.microsoft.com/office/drawing/2014/main" id="{4168F496-D360-4795-A2BB-26BDB0FE5825}"/>
              </a:ext>
            </a:extLst>
          </p:cNvPr>
          <p:cNvSpPr>
            <a:spLocks noGrp="1"/>
          </p:cNvSpPr>
          <p:nvPr>
            <p:ph type="body" sz="quarter" idx="16"/>
          </p:nvPr>
        </p:nvSpPr>
        <p:spPr/>
        <p:txBody>
          <a:bodyPr/>
          <a:lstStyle/>
          <a:p>
            <a:r>
              <a:rPr lang="en-US" dirty="0"/>
              <a:t>Sources: Chetty, Friedman, &amp; Rockoff, 2011; The New Teacher Project., n.d.</a:t>
            </a:r>
          </a:p>
        </p:txBody>
      </p:sp>
      <p:pic>
        <p:nvPicPr>
          <p:cNvPr id="6" name="Graphic 5" descr="Graduation cap">
            <a:extLst>
              <a:ext uri="{FF2B5EF4-FFF2-40B4-BE49-F238E27FC236}">
                <a16:creationId xmlns:a16="http://schemas.microsoft.com/office/drawing/2014/main" id="{879E3307-7309-41CC-8C07-0E0B7FDA1C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9830" y="261860"/>
            <a:ext cx="914400" cy="914400"/>
          </a:xfrm>
          <a:prstGeom prst="rect">
            <a:avLst/>
          </a:prstGeom>
        </p:spPr>
      </p:pic>
      <p:pic>
        <p:nvPicPr>
          <p:cNvPr id="7" name="Graphic 6" descr="Schoolhouse">
            <a:extLst>
              <a:ext uri="{FF2B5EF4-FFF2-40B4-BE49-F238E27FC236}">
                <a16:creationId xmlns:a16="http://schemas.microsoft.com/office/drawing/2014/main" id="{292E4F9C-5438-42D8-B8AC-7D43776293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9830" y="963372"/>
            <a:ext cx="914400" cy="914400"/>
          </a:xfrm>
          <a:prstGeom prst="rect">
            <a:avLst/>
          </a:prstGeom>
        </p:spPr>
      </p:pic>
    </p:spTree>
    <p:extLst>
      <p:ext uri="{BB962C8B-B14F-4D97-AF65-F5344CB8AC3E}">
        <p14:creationId xmlns:p14="http://schemas.microsoft.com/office/powerpoint/2010/main" val="152428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normAutofit/>
          </a:bodyPr>
          <a:lstStyle/>
          <a:p>
            <a:r>
              <a:rPr lang="en-US" sz="2800" dirty="0"/>
              <a:t>Multiple components of the teaching environment </a:t>
            </a:r>
            <a:br>
              <a:rPr lang="en-US" sz="2800" dirty="0"/>
            </a:br>
            <a:r>
              <a:rPr lang="en-US" sz="2800" dirty="0"/>
              <a:t>can predict:</a:t>
            </a:r>
          </a:p>
          <a:p>
            <a:pPr lvl="1"/>
            <a:r>
              <a:rPr lang="en-US" sz="2800" dirty="0"/>
              <a:t>Student learning gains </a:t>
            </a:r>
          </a:p>
          <a:p>
            <a:pPr lvl="1"/>
            <a:r>
              <a:rPr lang="en-US" sz="2800" dirty="0"/>
              <a:t>Student perceptions of support and rigor</a:t>
            </a:r>
          </a:p>
          <a:p>
            <a:pPr>
              <a:spcBef>
                <a:spcPts val="3000"/>
              </a:spcBef>
            </a:pPr>
            <a:r>
              <a:rPr lang="en-US" sz="2800" dirty="0"/>
              <a:t>Teacher working conditions can influence how effective a teacher is in a particular school. </a:t>
            </a:r>
          </a:p>
          <a:p>
            <a:endParaRPr lang="en-US" sz="2800" dirty="0"/>
          </a:p>
        </p:txBody>
      </p:sp>
      <p:sp>
        <p:nvSpPr>
          <p:cNvPr id="2" name="Title 1"/>
          <p:cNvSpPr>
            <a:spLocks noGrp="1"/>
          </p:cNvSpPr>
          <p:nvPr>
            <p:ph type="title"/>
          </p:nvPr>
        </p:nvSpPr>
        <p:spPr/>
        <p:txBody>
          <a:bodyPr/>
          <a:lstStyle/>
          <a:p>
            <a:r>
              <a:rPr lang="en-US" dirty="0"/>
              <a:t>It’s About Kids</a:t>
            </a:r>
          </a:p>
        </p:txBody>
      </p:sp>
      <p:sp>
        <p:nvSpPr>
          <p:cNvPr id="10" name="Slide Number Placeholder 9">
            <a:extLst>
              <a:ext uri="{FF2B5EF4-FFF2-40B4-BE49-F238E27FC236}">
                <a16:creationId xmlns:a16="http://schemas.microsoft.com/office/drawing/2014/main" id="{3245E4DD-752D-43D6-BE2A-3BDDB3DE02D6}"/>
              </a:ext>
            </a:extLst>
          </p:cNvPr>
          <p:cNvSpPr>
            <a:spLocks noGrp="1"/>
          </p:cNvSpPr>
          <p:nvPr>
            <p:ph type="sldNum" sz="quarter" idx="14"/>
          </p:nvPr>
        </p:nvSpPr>
        <p:spPr/>
        <p:txBody>
          <a:bodyPr/>
          <a:lstStyle/>
          <a:p>
            <a:fld id="{99A20822-4A49-4D36-86E3-300BA48D3F00}" type="slidenum">
              <a:rPr lang="en-US" smtClean="0"/>
              <a:pPr/>
              <a:t>16</a:t>
            </a:fld>
            <a:endParaRPr lang="en-US" dirty="0"/>
          </a:p>
        </p:txBody>
      </p:sp>
      <p:sp>
        <p:nvSpPr>
          <p:cNvPr id="4" name="Text Placeholder 3">
            <a:extLst>
              <a:ext uri="{FF2B5EF4-FFF2-40B4-BE49-F238E27FC236}">
                <a16:creationId xmlns:a16="http://schemas.microsoft.com/office/drawing/2014/main" id="{C532A5BE-DEBC-43B3-A96C-6161CE302983}"/>
              </a:ext>
            </a:extLst>
          </p:cNvPr>
          <p:cNvSpPr>
            <a:spLocks noGrp="1"/>
          </p:cNvSpPr>
          <p:nvPr>
            <p:ph type="body" sz="quarter" idx="16"/>
          </p:nvPr>
        </p:nvSpPr>
        <p:spPr/>
        <p:txBody>
          <a:bodyPr/>
          <a:lstStyle/>
          <a:p>
            <a:r>
              <a:rPr lang="en-US" dirty="0"/>
              <a:t>Sources: Boyd et al., 2011; Ferguson &amp; Hirsch, 2014b; Johnson, 2006; Johnson, Kraft, &amp; Papay, 2012; Ladd, 2011</a:t>
            </a:r>
          </a:p>
        </p:txBody>
      </p:sp>
      <p:pic>
        <p:nvPicPr>
          <p:cNvPr id="8" name="Graphic 7" descr="Graduation cap">
            <a:extLst>
              <a:ext uri="{FF2B5EF4-FFF2-40B4-BE49-F238E27FC236}">
                <a16:creationId xmlns:a16="http://schemas.microsoft.com/office/drawing/2014/main" id="{B5F0CCDB-D85F-44AD-A4EB-DF51E8FD4D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9830" y="261860"/>
            <a:ext cx="914400" cy="914400"/>
          </a:xfrm>
          <a:prstGeom prst="rect">
            <a:avLst/>
          </a:prstGeom>
        </p:spPr>
      </p:pic>
      <p:pic>
        <p:nvPicPr>
          <p:cNvPr id="9" name="Graphic 8" descr="Schoolhouse">
            <a:extLst>
              <a:ext uri="{FF2B5EF4-FFF2-40B4-BE49-F238E27FC236}">
                <a16:creationId xmlns:a16="http://schemas.microsoft.com/office/drawing/2014/main" id="{F27F7C4A-9656-4356-BE66-318CE8707B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49830" y="963372"/>
            <a:ext cx="914400" cy="914400"/>
          </a:xfrm>
          <a:prstGeom prst="rect">
            <a:avLst/>
          </a:prstGeom>
        </p:spPr>
      </p:pic>
    </p:spTree>
    <p:extLst>
      <p:ext uri="{BB962C8B-B14F-4D97-AF65-F5344CB8AC3E}">
        <p14:creationId xmlns:p14="http://schemas.microsoft.com/office/powerpoint/2010/main" val="385538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sz="quarter" idx="15"/>
          </p:nvPr>
        </p:nvSpPr>
        <p:spPr/>
        <p:txBody>
          <a:bodyPr>
            <a:normAutofit/>
          </a:bodyPr>
          <a:lstStyle/>
          <a:p>
            <a:endParaRPr lang="en-US" sz="3200" dirty="0"/>
          </a:p>
          <a:p>
            <a:pPr marL="0" indent="0">
              <a:buNone/>
            </a:pPr>
            <a:r>
              <a:rPr lang="en-US" sz="3200" dirty="0"/>
              <a:t>Where You Sit Shapes How You See Things</a:t>
            </a:r>
          </a:p>
          <a:p>
            <a:endParaRPr lang="en-US" sz="3200" dirty="0"/>
          </a:p>
        </p:txBody>
      </p:sp>
      <p:sp>
        <p:nvSpPr>
          <p:cNvPr id="14338" name="Title 1"/>
          <p:cNvSpPr>
            <a:spLocks noGrp="1"/>
          </p:cNvSpPr>
          <p:nvPr>
            <p:ph type="title"/>
          </p:nvPr>
        </p:nvSpPr>
        <p:spPr>
          <a:xfrm>
            <a:off x="457200" y="498284"/>
            <a:ext cx="11338560" cy="996696"/>
          </a:xfrm>
        </p:spPr>
        <p:txBody>
          <a:bodyPr/>
          <a:lstStyle/>
          <a:p>
            <a:r>
              <a:rPr lang="en-US" dirty="0"/>
              <a:t>Measuring and Examining Teaching Conditions Matters Because…</a:t>
            </a:r>
          </a:p>
        </p:txBody>
      </p:sp>
      <p:sp>
        <p:nvSpPr>
          <p:cNvPr id="7" name="Slide Number Placeholder 6">
            <a:extLst>
              <a:ext uri="{FF2B5EF4-FFF2-40B4-BE49-F238E27FC236}">
                <a16:creationId xmlns:a16="http://schemas.microsoft.com/office/drawing/2014/main" id="{C5568F33-24F4-47AE-B5A0-89C06035467F}"/>
              </a:ext>
            </a:extLst>
          </p:cNvPr>
          <p:cNvSpPr>
            <a:spLocks noGrp="1"/>
          </p:cNvSpPr>
          <p:nvPr>
            <p:ph type="sldNum" sz="quarter" idx="14"/>
          </p:nvPr>
        </p:nvSpPr>
        <p:spPr/>
        <p:txBody>
          <a:bodyPr/>
          <a:lstStyle/>
          <a:p>
            <a:fld id="{99A20822-4A49-4D36-86E3-300BA48D3F00}" type="slidenum">
              <a:rPr lang="en-US" smtClean="0"/>
              <a:pPr/>
              <a:t>17</a:t>
            </a:fld>
            <a:endParaRPr lang="en-US" dirty="0"/>
          </a:p>
        </p:txBody>
      </p:sp>
    </p:spTree>
    <p:extLst>
      <p:ext uri="{BB962C8B-B14F-4D97-AF65-F5344CB8AC3E}">
        <p14:creationId xmlns:p14="http://schemas.microsoft.com/office/powerpoint/2010/main" val="2419319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FC0CAAA2-3AB6-429C-9192-073352EB646E}"/>
              </a:ext>
            </a:extLst>
          </p:cNvPr>
          <p:cNvGraphicFramePr>
            <a:graphicFrameLocks noGrp="1"/>
          </p:cNvGraphicFramePr>
          <p:nvPr>
            <p:ph sz="quarter" idx="15"/>
            <p:extLst>
              <p:ext uri="{D42A27DB-BD31-4B8C-83A1-F6EECF244321}">
                <p14:modId xmlns:p14="http://schemas.microsoft.com/office/powerpoint/2010/main" val="3596253047"/>
              </p:ext>
            </p:extLst>
          </p:nvPr>
        </p:nvGraphicFramePr>
        <p:xfrm>
          <a:off x="457200" y="1274430"/>
          <a:ext cx="11338543" cy="4754879"/>
        </p:xfrm>
        <a:graphic>
          <a:graphicData uri="http://schemas.openxmlformats.org/drawingml/2006/table">
            <a:tbl>
              <a:tblPr firstRow="1" bandRow="1">
                <a:tableStyleId>{31832965-C026-47F6-861E-5072A00C4E13}</a:tableStyleId>
              </a:tblPr>
              <a:tblGrid>
                <a:gridCol w="7192447">
                  <a:extLst>
                    <a:ext uri="{9D8B030D-6E8A-4147-A177-3AD203B41FA5}">
                      <a16:colId xmlns:a16="http://schemas.microsoft.com/office/drawing/2014/main" val="4124307137"/>
                    </a:ext>
                  </a:extLst>
                </a:gridCol>
                <a:gridCol w="1382032">
                  <a:extLst>
                    <a:ext uri="{9D8B030D-6E8A-4147-A177-3AD203B41FA5}">
                      <a16:colId xmlns:a16="http://schemas.microsoft.com/office/drawing/2014/main" val="3778973036"/>
                    </a:ext>
                  </a:extLst>
                </a:gridCol>
                <a:gridCol w="1382032">
                  <a:extLst>
                    <a:ext uri="{9D8B030D-6E8A-4147-A177-3AD203B41FA5}">
                      <a16:colId xmlns:a16="http://schemas.microsoft.com/office/drawing/2014/main" val="166460557"/>
                    </a:ext>
                  </a:extLst>
                </a:gridCol>
                <a:gridCol w="1382032">
                  <a:extLst>
                    <a:ext uri="{9D8B030D-6E8A-4147-A177-3AD203B41FA5}">
                      <a16:colId xmlns:a16="http://schemas.microsoft.com/office/drawing/2014/main" val="1462096974"/>
                    </a:ext>
                  </a:extLst>
                </a:gridCol>
              </a:tblGrid>
              <a:tr h="353007">
                <a:tc rowSpan="2">
                  <a:txBody>
                    <a:bodyPr/>
                    <a:lstStyle/>
                    <a:p>
                      <a:pPr algn="l" fontAlgn="t"/>
                      <a:r>
                        <a:rPr lang="en-US" sz="1600" u="none" strike="noStrike" dirty="0">
                          <a:effectLst/>
                        </a:rPr>
                        <a:t>2013 TELL Kentucky Questions</a:t>
                      </a:r>
                      <a:r>
                        <a:rPr lang="en-US" sz="1600" u="none" strike="noStrike" baseline="0" dirty="0">
                          <a:effectLst/>
                        </a:rPr>
                        <a:t> With the Greatest Difference Between Principals and Teachers</a:t>
                      </a:r>
                      <a:endParaRPr lang="en-US" sz="1600" b="1" i="0" u="none" strike="noStrike" dirty="0">
                        <a:solidFill>
                          <a:schemeClr val="bg1"/>
                        </a:solidFill>
                        <a:effectLst/>
                        <a:latin typeface="+mn-lt"/>
                      </a:endParaRPr>
                    </a:p>
                  </a:txBody>
                  <a:tcPr anchor="ctr">
                    <a:lnR w="9525" cap="flat" cmpd="sng" algn="ctr">
                      <a:solidFill>
                        <a:schemeClr val="bg1"/>
                      </a:solidFill>
                      <a:prstDash val="solid"/>
                      <a:round/>
                      <a:headEnd type="none" w="med" len="med"/>
                      <a:tailEnd type="none" w="med" len="med"/>
                    </a:lnR>
                  </a:tcPr>
                </a:tc>
                <a:tc gridSpan="3">
                  <a:txBody>
                    <a:bodyPr/>
                    <a:lstStyle/>
                    <a:p>
                      <a:pPr algn="ctr" fontAlgn="b"/>
                      <a:r>
                        <a:rPr lang="en-US" sz="1600" u="none" strike="noStrike" dirty="0">
                          <a:effectLst/>
                        </a:rPr>
                        <a:t>Percent Agreement</a:t>
                      </a:r>
                      <a:endParaRPr lang="en-US" sz="1600" b="1" i="0" u="none" strike="noStrike" dirty="0">
                        <a:solidFill>
                          <a:schemeClr val="bg1"/>
                        </a:solidFill>
                        <a:effectLst/>
                        <a:latin typeface="+mn-lt"/>
                      </a:endParaRPr>
                    </a:p>
                  </a:txBody>
                  <a:tcPr anchor="ctr">
                    <a:lnL w="9525"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tcPr>
                </a:tc>
                <a:tc hMerge="1">
                  <a:txBody>
                    <a:bodyPr/>
                    <a:lstStyle/>
                    <a:p>
                      <a:pPr algn="ctr" fontAlgn="b"/>
                      <a:endParaRPr lang="en-US" sz="900" b="0" i="0" u="none" strike="noStrike">
                        <a:solidFill>
                          <a:srgbClr val="000000"/>
                        </a:solidFill>
                        <a:effectLst/>
                        <a:latin typeface="Arial"/>
                      </a:endParaRPr>
                    </a:p>
                  </a:txBody>
                  <a:tcPr marL="12700" marR="12700" marT="12700" marB="0" anchor="ctr"/>
                </a:tc>
                <a:tc hMerge="1">
                  <a:txBody>
                    <a:bodyPr/>
                    <a:lstStyle/>
                    <a:p>
                      <a:endParaRPr lang="en-US"/>
                    </a:p>
                  </a:txBody>
                  <a:tcPr marL="12700" marR="12700" marT="12700" marB="0" anchor="ctr"/>
                </a:tc>
                <a:extLst>
                  <a:ext uri="{0D108BD9-81ED-4DB2-BD59-A6C34878D82A}">
                    <a16:rowId xmlns:a16="http://schemas.microsoft.com/office/drawing/2014/main" val="2181319268"/>
                  </a:ext>
                </a:extLst>
              </a:tr>
              <a:tr h="353007">
                <a:tc vMerge="1">
                  <a:txBody>
                    <a:bodyPr/>
                    <a:lstStyle/>
                    <a:p>
                      <a:pPr algn="ctr" fontAlgn="t"/>
                      <a:endParaRPr lang="en-US" sz="900" b="0" i="0" u="none" strike="noStrike">
                        <a:solidFill>
                          <a:srgbClr val="000000"/>
                        </a:solidFill>
                        <a:effectLst/>
                        <a:latin typeface="Arial"/>
                      </a:endParaRPr>
                    </a:p>
                  </a:txBody>
                  <a:tcPr marL="12700" marR="12700" marT="12700" marB="0" anchor="ctr"/>
                </a:tc>
                <a:tc>
                  <a:txBody>
                    <a:bodyPr/>
                    <a:lstStyle/>
                    <a:p>
                      <a:pPr algn="ctr" fontAlgn="b"/>
                      <a:r>
                        <a:rPr lang="en-US" sz="1600" u="none" strike="noStrike" dirty="0">
                          <a:solidFill>
                            <a:schemeClr val="bg1"/>
                          </a:solidFill>
                          <a:effectLst/>
                        </a:rPr>
                        <a:t>Principals</a:t>
                      </a:r>
                      <a:endParaRPr lang="en-US" sz="1600" b="1" i="0" u="none" strike="noStrike" dirty="0">
                        <a:solidFill>
                          <a:schemeClr val="bg1"/>
                        </a:solidFill>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solidFill>
                  </a:tcPr>
                </a:tc>
                <a:tc>
                  <a:txBody>
                    <a:bodyPr/>
                    <a:lstStyle/>
                    <a:p>
                      <a:pPr algn="ctr" fontAlgn="b"/>
                      <a:r>
                        <a:rPr lang="en-US" sz="1600" u="none" strike="noStrike" dirty="0">
                          <a:solidFill>
                            <a:schemeClr val="bg1"/>
                          </a:solidFill>
                          <a:effectLst/>
                        </a:rPr>
                        <a:t>Teachers</a:t>
                      </a:r>
                      <a:endParaRPr lang="en-US" sz="1600" b="1" i="0" u="none" strike="noStrike" dirty="0">
                        <a:solidFill>
                          <a:schemeClr val="bg1"/>
                        </a:solidFill>
                        <a:effectLst/>
                        <a:latin typeface="+mn-lt"/>
                      </a:endParaRP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accent1"/>
                    </a:solidFill>
                  </a:tcPr>
                </a:tc>
                <a:tc>
                  <a:txBody>
                    <a:bodyPr/>
                    <a:lstStyle/>
                    <a:p>
                      <a:pPr algn="ctr" fontAlgn="b"/>
                      <a:r>
                        <a:rPr lang="en-US" sz="1600" u="none" strike="noStrike" dirty="0">
                          <a:solidFill>
                            <a:schemeClr val="bg1"/>
                          </a:solidFill>
                          <a:effectLst/>
                        </a:rPr>
                        <a:t>Difference</a:t>
                      </a:r>
                      <a:endParaRPr lang="en-US" sz="1600" b="1" i="0" u="none" strike="noStrike" dirty="0">
                        <a:solidFill>
                          <a:schemeClr val="bg1"/>
                        </a:solidFill>
                        <a:effectLst/>
                        <a:latin typeface="+mn-lt"/>
                      </a:endParaRPr>
                    </a:p>
                  </a:txBody>
                  <a:tcPr anchor="ctr">
                    <a:lnL w="9525" cap="flat" cmpd="sng" algn="ctr">
                      <a:solidFill>
                        <a:schemeClr val="bg1"/>
                      </a:solidFill>
                      <a:prstDash val="solid"/>
                      <a:round/>
                      <a:headEnd type="none" w="med" len="med"/>
                      <a:tailEnd type="none" w="med" len="med"/>
                    </a:lnL>
                    <a:lnT w="9525"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3167090369"/>
                  </a:ext>
                </a:extLst>
              </a:tr>
              <a:tr h="600770">
                <a:tc>
                  <a:txBody>
                    <a:bodyPr/>
                    <a:lstStyle/>
                    <a:p>
                      <a:pPr algn="l" fontAlgn="t"/>
                      <a:r>
                        <a:rPr lang="en-US" sz="1600" u="none" strike="noStrike" dirty="0">
                          <a:solidFill>
                            <a:schemeClr val="tx1"/>
                          </a:solidFill>
                          <a:effectLst/>
                        </a:rPr>
                        <a:t>Efforts are made to minimize the amount of routine paperwork teachers are required to do.</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93.0</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54.1</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38.9</a:t>
                      </a:r>
                      <a:endParaRPr lang="en-US" sz="1600" b="0" i="0" u="none" strike="noStrike" dirty="0">
                        <a:solidFill>
                          <a:schemeClr val="tx1"/>
                        </a:solidFill>
                        <a:effectLst/>
                        <a:latin typeface="+mn-lt"/>
                      </a:endParaRPr>
                    </a:p>
                  </a:txBody>
                  <a:tcPr anchor="ctr"/>
                </a:tc>
                <a:extLst>
                  <a:ext uri="{0D108BD9-81ED-4DB2-BD59-A6C34878D82A}">
                    <a16:rowId xmlns:a16="http://schemas.microsoft.com/office/drawing/2014/main" val="495980259"/>
                  </a:ext>
                </a:extLst>
              </a:tr>
              <a:tr h="515848">
                <a:tc>
                  <a:txBody>
                    <a:bodyPr/>
                    <a:lstStyle/>
                    <a:p>
                      <a:pPr algn="l" fontAlgn="t"/>
                      <a:r>
                        <a:rPr lang="en-US" sz="1600" u="none" strike="noStrike" dirty="0">
                          <a:solidFill>
                            <a:schemeClr val="tx1"/>
                          </a:solidFill>
                          <a:effectLst/>
                        </a:rPr>
                        <a:t>Teachers feel comfortable raising issues and concerns that are important to them.</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98.8</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70.2</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28.6</a:t>
                      </a:r>
                      <a:endParaRPr lang="en-US" sz="1600" b="0" i="0" u="none" strike="noStrike" dirty="0">
                        <a:solidFill>
                          <a:schemeClr val="tx1"/>
                        </a:solidFill>
                        <a:effectLst/>
                        <a:latin typeface="+mn-lt"/>
                      </a:endParaRPr>
                    </a:p>
                  </a:txBody>
                  <a:tcPr anchor="ctr"/>
                </a:tc>
                <a:extLst>
                  <a:ext uri="{0D108BD9-81ED-4DB2-BD59-A6C34878D82A}">
                    <a16:rowId xmlns:a16="http://schemas.microsoft.com/office/drawing/2014/main" val="2561425170"/>
                  </a:ext>
                </a:extLst>
              </a:tr>
              <a:tr h="515848">
                <a:tc>
                  <a:txBody>
                    <a:bodyPr/>
                    <a:lstStyle/>
                    <a:p>
                      <a:pPr algn="l" fontAlgn="t"/>
                      <a:r>
                        <a:rPr lang="en-US" sz="1600" u="none" strike="noStrike" dirty="0">
                          <a:solidFill>
                            <a:schemeClr val="tx1"/>
                          </a:solidFill>
                          <a:effectLst/>
                        </a:rPr>
                        <a:t>School administrators consistently enforce rules for student conduct.</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99.0</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71.3</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27.7</a:t>
                      </a:r>
                      <a:endParaRPr lang="en-US" sz="1600" b="0" i="0" u="none" strike="noStrike" dirty="0">
                        <a:solidFill>
                          <a:schemeClr val="tx1"/>
                        </a:solidFill>
                        <a:effectLst/>
                        <a:latin typeface="+mn-lt"/>
                      </a:endParaRPr>
                    </a:p>
                  </a:txBody>
                  <a:tcPr anchor="ctr"/>
                </a:tc>
                <a:extLst>
                  <a:ext uri="{0D108BD9-81ED-4DB2-BD59-A6C34878D82A}">
                    <a16:rowId xmlns:a16="http://schemas.microsoft.com/office/drawing/2014/main" val="1556293574"/>
                  </a:ext>
                </a:extLst>
              </a:tr>
              <a:tr h="515848">
                <a:tc>
                  <a:txBody>
                    <a:bodyPr/>
                    <a:lstStyle/>
                    <a:p>
                      <a:pPr algn="l" fontAlgn="t"/>
                      <a:r>
                        <a:rPr lang="en-US" sz="1600" u="none" strike="noStrike" dirty="0">
                          <a:solidFill>
                            <a:schemeClr val="tx1"/>
                          </a:solidFill>
                          <a:effectLst/>
                        </a:rPr>
                        <a:t>Teachers are allowed to focus on educating students with minimal interruptions.</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95.5</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69.0</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26.5</a:t>
                      </a:r>
                      <a:endParaRPr lang="en-US" sz="1600" b="0" i="0" u="none" strike="noStrike" dirty="0">
                        <a:solidFill>
                          <a:schemeClr val="tx1"/>
                        </a:solidFill>
                        <a:effectLst/>
                        <a:latin typeface="+mn-lt"/>
                      </a:endParaRPr>
                    </a:p>
                  </a:txBody>
                  <a:tcPr anchor="ctr"/>
                </a:tc>
                <a:extLst>
                  <a:ext uri="{0D108BD9-81ED-4DB2-BD59-A6C34878D82A}">
                    <a16:rowId xmlns:a16="http://schemas.microsoft.com/office/drawing/2014/main" val="3534918698"/>
                  </a:ext>
                </a:extLst>
              </a:tr>
              <a:tr h="515848">
                <a:tc>
                  <a:txBody>
                    <a:bodyPr/>
                    <a:lstStyle/>
                    <a:p>
                      <a:pPr algn="l" fontAlgn="t"/>
                      <a:r>
                        <a:rPr lang="en-US" sz="1600" u="none" strike="noStrike" dirty="0">
                          <a:solidFill>
                            <a:schemeClr val="tx1"/>
                          </a:solidFill>
                          <a:effectLst/>
                        </a:rPr>
                        <a:t>Teachers are assigned classes that maximize their likelihood of success with students.</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98.1</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72.1</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26.0</a:t>
                      </a:r>
                      <a:endParaRPr lang="en-US" sz="1600" b="0" i="0" u="none" strike="noStrike" dirty="0">
                        <a:solidFill>
                          <a:schemeClr val="tx1"/>
                        </a:solidFill>
                        <a:effectLst/>
                        <a:latin typeface="+mn-lt"/>
                      </a:endParaRPr>
                    </a:p>
                  </a:txBody>
                  <a:tcPr anchor="ctr"/>
                </a:tc>
                <a:extLst>
                  <a:ext uri="{0D108BD9-81ED-4DB2-BD59-A6C34878D82A}">
                    <a16:rowId xmlns:a16="http://schemas.microsoft.com/office/drawing/2014/main" val="2941469740"/>
                  </a:ext>
                </a:extLst>
              </a:tr>
              <a:tr h="515848">
                <a:tc>
                  <a:txBody>
                    <a:bodyPr/>
                    <a:lstStyle/>
                    <a:p>
                      <a:pPr algn="l" fontAlgn="t"/>
                      <a:r>
                        <a:rPr lang="en-US" sz="1600" u="none" strike="noStrike" dirty="0">
                          <a:solidFill>
                            <a:schemeClr val="tx1"/>
                          </a:solidFill>
                          <a:effectLst/>
                        </a:rPr>
                        <a:t>The noninstructional time provided for teachers in my school is sufficient.</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90.8</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65.2</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25.6</a:t>
                      </a:r>
                      <a:endParaRPr lang="en-US" sz="1600" b="0" i="0" u="none" strike="noStrike" dirty="0">
                        <a:solidFill>
                          <a:schemeClr val="tx1"/>
                        </a:solidFill>
                        <a:effectLst/>
                        <a:latin typeface="+mn-lt"/>
                      </a:endParaRPr>
                    </a:p>
                  </a:txBody>
                  <a:tcPr anchor="ctr"/>
                </a:tc>
                <a:extLst>
                  <a:ext uri="{0D108BD9-81ED-4DB2-BD59-A6C34878D82A}">
                    <a16:rowId xmlns:a16="http://schemas.microsoft.com/office/drawing/2014/main" val="2984985729"/>
                  </a:ext>
                </a:extLst>
              </a:tr>
              <a:tr h="515848">
                <a:tc>
                  <a:txBody>
                    <a:bodyPr/>
                    <a:lstStyle/>
                    <a:p>
                      <a:pPr algn="l" fontAlgn="t"/>
                      <a:r>
                        <a:rPr lang="en-US" sz="1600" u="none" strike="noStrike" dirty="0">
                          <a:solidFill>
                            <a:schemeClr val="tx1"/>
                          </a:solidFill>
                          <a:effectLst/>
                        </a:rPr>
                        <a:t>There is an atmosphere of trust and mutual respect in this school.</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97.6</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73.0</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24.6</a:t>
                      </a:r>
                      <a:endParaRPr lang="en-US" sz="1600" b="0" i="0" u="none" strike="noStrike" dirty="0">
                        <a:solidFill>
                          <a:schemeClr val="tx1"/>
                        </a:solidFill>
                        <a:effectLst/>
                        <a:latin typeface="+mn-lt"/>
                      </a:endParaRPr>
                    </a:p>
                  </a:txBody>
                  <a:tcPr anchor="ctr"/>
                </a:tc>
                <a:extLst>
                  <a:ext uri="{0D108BD9-81ED-4DB2-BD59-A6C34878D82A}">
                    <a16:rowId xmlns:a16="http://schemas.microsoft.com/office/drawing/2014/main" val="1511715049"/>
                  </a:ext>
                </a:extLst>
              </a:tr>
              <a:tr h="353007">
                <a:tc>
                  <a:txBody>
                    <a:bodyPr/>
                    <a:lstStyle/>
                    <a:p>
                      <a:pPr algn="l" fontAlgn="t"/>
                      <a:r>
                        <a:rPr lang="en-US" sz="1600" u="none" strike="noStrike" dirty="0">
                          <a:solidFill>
                            <a:schemeClr val="tx1"/>
                          </a:solidFill>
                          <a:effectLst/>
                        </a:rPr>
                        <a:t>Students at this school follow rules of conduct.</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97.0</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72.9</a:t>
                      </a:r>
                      <a:endParaRPr lang="en-US" sz="1600" b="0" i="0" u="none" strike="noStrike" dirty="0">
                        <a:solidFill>
                          <a:schemeClr val="tx1"/>
                        </a:solidFill>
                        <a:effectLst/>
                        <a:latin typeface="+mn-lt"/>
                      </a:endParaRPr>
                    </a:p>
                  </a:txBody>
                  <a:tcPr anchor="ctr"/>
                </a:tc>
                <a:tc>
                  <a:txBody>
                    <a:bodyPr/>
                    <a:lstStyle/>
                    <a:p>
                      <a:pPr algn="ctr" fontAlgn="ctr"/>
                      <a:r>
                        <a:rPr lang="en-US" sz="1600" u="none" strike="noStrike" dirty="0">
                          <a:solidFill>
                            <a:schemeClr val="tx1"/>
                          </a:solidFill>
                          <a:effectLst/>
                        </a:rPr>
                        <a:t>24.1</a:t>
                      </a:r>
                      <a:endParaRPr lang="en-US" sz="1600" b="0" i="0" u="none" strike="noStrike" dirty="0">
                        <a:solidFill>
                          <a:schemeClr val="tx1"/>
                        </a:solidFill>
                        <a:effectLst/>
                        <a:latin typeface="+mn-lt"/>
                      </a:endParaRPr>
                    </a:p>
                  </a:txBody>
                  <a:tcPr anchor="ctr"/>
                </a:tc>
                <a:extLst>
                  <a:ext uri="{0D108BD9-81ED-4DB2-BD59-A6C34878D82A}">
                    <a16:rowId xmlns:a16="http://schemas.microsoft.com/office/drawing/2014/main" val="2625798645"/>
                  </a:ext>
                </a:extLst>
              </a:tr>
            </a:tbl>
          </a:graphicData>
        </a:graphic>
      </p:graphicFrame>
      <p:sp>
        <p:nvSpPr>
          <p:cNvPr id="3" name="Title 2"/>
          <p:cNvSpPr>
            <a:spLocks noGrp="1"/>
          </p:cNvSpPr>
          <p:nvPr>
            <p:ph type="title"/>
          </p:nvPr>
        </p:nvSpPr>
        <p:spPr/>
        <p:txBody>
          <a:bodyPr/>
          <a:lstStyle/>
          <a:p>
            <a:r>
              <a:rPr lang="en-US" dirty="0"/>
              <a:t>Where You Sit Shapes How You See Things</a:t>
            </a:r>
          </a:p>
        </p:txBody>
      </p:sp>
      <p:sp>
        <p:nvSpPr>
          <p:cNvPr id="7" name="Text Placeholder 6">
            <a:extLst>
              <a:ext uri="{FF2B5EF4-FFF2-40B4-BE49-F238E27FC236}">
                <a16:creationId xmlns:a16="http://schemas.microsoft.com/office/drawing/2014/main" id="{DBC9DA1A-DE04-4D85-A2CE-B94ABD856719}"/>
              </a:ext>
            </a:extLst>
          </p:cNvPr>
          <p:cNvSpPr>
            <a:spLocks noGrp="1"/>
          </p:cNvSpPr>
          <p:nvPr>
            <p:ph type="body" sz="quarter" idx="16"/>
          </p:nvPr>
        </p:nvSpPr>
        <p:spPr/>
        <p:txBody>
          <a:bodyPr/>
          <a:lstStyle/>
          <a:p>
            <a:r>
              <a:rPr lang="en-US" i="1" dirty="0">
                <a:latin typeface="Arial"/>
                <a:cs typeface="Arial" pitchFamily="34" charset="0"/>
              </a:rPr>
              <a:t>Source: </a:t>
            </a:r>
            <a:r>
              <a:rPr lang="en-US" dirty="0">
                <a:latin typeface="Arial"/>
                <a:cs typeface="Arial" pitchFamily="34" charset="0"/>
              </a:rPr>
              <a:t>Kentucky</a:t>
            </a:r>
            <a:endParaRPr lang="en-US" dirty="0"/>
          </a:p>
        </p:txBody>
      </p:sp>
      <p:sp>
        <p:nvSpPr>
          <p:cNvPr id="8" name="Slide Number Placeholder 7">
            <a:extLst>
              <a:ext uri="{FF2B5EF4-FFF2-40B4-BE49-F238E27FC236}">
                <a16:creationId xmlns:a16="http://schemas.microsoft.com/office/drawing/2014/main" id="{8022475A-9F94-4C3F-B588-8E8806B6A009}"/>
              </a:ext>
            </a:extLst>
          </p:cNvPr>
          <p:cNvSpPr>
            <a:spLocks noGrp="1"/>
          </p:cNvSpPr>
          <p:nvPr>
            <p:ph type="sldNum" sz="quarter" idx="14"/>
          </p:nvPr>
        </p:nvSpPr>
        <p:spPr/>
        <p:txBody>
          <a:bodyPr/>
          <a:lstStyle/>
          <a:p>
            <a:fld id="{99A20822-4A49-4D36-86E3-300BA48D3F00}" type="slidenum">
              <a:rPr lang="en-US" smtClean="0"/>
              <a:pPr/>
              <a:t>18</a:t>
            </a:fld>
            <a:endParaRPr lang="en-US" dirty="0"/>
          </a:p>
        </p:txBody>
      </p:sp>
    </p:spTree>
    <p:extLst>
      <p:ext uri="{BB962C8B-B14F-4D97-AF65-F5344CB8AC3E}">
        <p14:creationId xmlns:p14="http://schemas.microsoft.com/office/powerpoint/2010/main" val="333126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FF13893-9F9C-4801-A972-D29C3D37A1BF}"/>
              </a:ext>
            </a:extLst>
          </p:cNvPr>
          <p:cNvSpPr txBox="1"/>
          <p:nvPr/>
        </p:nvSpPr>
        <p:spPr>
          <a:xfrm>
            <a:off x="696483" y="2822289"/>
            <a:ext cx="1510618" cy="954107"/>
          </a:xfrm>
          <a:prstGeom prst="rect">
            <a:avLst/>
          </a:prstGeom>
          <a:noFill/>
        </p:spPr>
        <p:txBody>
          <a:bodyPr wrap="square" rtlCol="0">
            <a:spAutoFit/>
          </a:bodyPr>
          <a:lstStyle/>
          <a:p>
            <a:pPr algn="r"/>
            <a:r>
              <a:rPr lang="en-US" sz="1400" b="1" dirty="0"/>
              <a:t>Module 2:</a:t>
            </a:r>
            <a:r>
              <a:rPr lang="en-US" sz="1400" dirty="0"/>
              <a:t> Collaborative Data Interpretation</a:t>
            </a:r>
          </a:p>
        </p:txBody>
      </p:sp>
      <p:sp>
        <p:nvSpPr>
          <p:cNvPr id="5" name="TextBox 4">
            <a:extLst>
              <a:ext uri="{FF2B5EF4-FFF2-40B4-BE49-F238E27FC236}">
                <a16:creationId xmlns:a16="http://schemas.microsoft.com/office/drawing/2014/main" id="{4CCC6921-7570-42CC-8721-39C0B1748B2F}"/>
              </a:ext>
            </a:extLst>
          </p:cNvPr>
          <p:cNvSpPr txBox="1"/>
          <p:nvPr/>
        </p:nvSpPr>
        <p:spPr>
          <a:xfrm>
            <a:off x="696483" y="4109858"/>
            <a:ext cx="1510618" cy="738664"/>
          </a:xfrm>
          <a:prstGeom prst="rect">
            <a:avLst/>
          </a:prstGeom>
          <a:noFill/>
        </p:spPr>
        <p:txBody>
          <a:bodyPr wrap="square" rtlCol="0">
            <a:spAutoFit/>
          </a:bodyPr>
          <a:lstStyle/>
          <a:p>
            <a:pPr algn="r"/>
            <a:r>
              <a:rPr lang="en-US" sz="1400" b="1" dirty="0"/>
              <a:t>Module 3: </a:t>
            </a:r>
            <a:r>
              <a:rPr lang="en-US" sz="1400" dirty="0"/>
              <a:t>Stakeholder Engagement</a:t>
            </a:r>
          </a:p>
        </p:txBody>
      </p:sp>
      <p:sp>
        <p:nvSpPr>
          <p:cNvPr id="6" name="TextBox 5">
            <a:extLst>
              <a:ext uri="{FF2B5EF4-FFF2-40B4-BE49-F238E27FC236}">
                <a16:creationId xmlns:a16="http://schemas.microsoft.com/office/drawing/2014/main" id="{BB67D5BD-A924-47DE-8809-0020FF848FA9}"/>
              </a:ext>
            </a:extLst>
          </p:cNvPr>
          <p:cNvSpPr txBox="1"/>
          <p:nvPr/>
        </p:nvSpPr>
        <p:spPr>
          <a:xfrm>
            <a:off x="750940" y="5063224"/>
            <a:ext cx="1456161" cy="954107"/>
          </a:xfrm>
          <a:prstGeom prst="rect">
            <a:avLst/>
          </a:prstGeom>
          <a:noFill/>
        </p:spPr>
        <p:txBody>
          <a:bodyPr wrap="square" rtlCol="0">
            <a:spAutoFit/>
          </a:bodyPr>
          <a:lstStyle/>
          <a:p>
            <a:pPr algn="r"/>
            <a:r>
              <a:rPr lang="en-US" sz="1400" b="1" dirty="0"/>
              <a:t>Module 4:</a:t>
            </a:r>
            <a:r>
              <a:rPr lang="en-US" sz="1400" dirty="0"/>
              <a:t> Root Cause Analysis and  </a:t>
            </a:r>
            <a:br>
              <a:rPr lang="en-US" sz="1400" dirty="0"/>
            </a:br>
            <a:r>
              <a:rPr lang="en-US" sz="1400" dirty="0"/>
              <a:t>Action Planning</a:t>
            </a:r>
          </a:p>
        </p:txBody>
      </p:sp>
      <p:pic>
        <p:nvPicPr>
          <p:cNvPr id="2" name="Picture 1">
            <a:extLst>
              <a:ext uri="{FF2B5EF4-FFF2-40B4-BE49-F238E27FC236}">
                <a16:creationId xmlns:a16="http://schemas.microsoft.com/office/drawing/2014/main" id="{C4869928-6A3E-45D8-A39F-934F59EA1D3E}"/>
              </a:ext>
            </a:extLst>
          </p:cNvPr>
          <p:cNvPicPr>
            <a:picLocks noChangeAspect="1"/>
          </p:cNvPicPr>
          <p:nvPr/>
        </p:nvPicPr>
        <p:blipFill rotWithShape="1">
          <a:blip r:embed="rId3"/>
          <a:srcRect b="8872"/>
          <a:stretch/>
        </p:blipFill>
        <p:spPr>
          <a:xfrm>
            <a:off x="2593464" y="1869881"/>
            <a:ext cx="7740120" cy="3690246"/>
          </a:xfrm>
          <a:prstGeom prst="rect">
            <a:avLst/>
          </a:prstGeom>
        </p:spPr>
      </p:pic>
      <p:sp>
        <p:nvSpPr>
          <p:cNvPr id="3" name="TextBox 2">
            <a:extLst>
              <a:ext uri="{FF2B5EF4-FFF2-40B4-BE49-F238E27FC236}">
                <a16:creationId xmlns:a16="http://schemas.microsoft.com/office/drawing/2014/main" id="{58FD0CF1-D257-4A19-B31D-22B15A8CCD49}"/>
              </a:ext>
            </a:extLst>
          </p:cNvPr>
          <p:cNvSpPr txBox="1"/>
          <p:nvPr/>
        </p:nvSpPr>
        <p:spPr>
          <a:xfrm>
            <a:off x="4090438" y="1284868"/>
            <a:ext cx="4746171" cy="369332"/>
          </a:xfrm>
          <a:prstGeom prst="rect">
            <a:avLst/>
          </a:prstGeom>
          <a:solidFill>
            <a:schemeClr val="accent1"/>
          </a:solidFill>
          <a:ln>
            <a:noFill/>
          </a:ln>
        </p:spPr>
        <p:txBody>
          <a:bodyPr wrap="square" rtlCol="0">
            <a:spAutoFit/>
          </a:bodyPr>
          <a:lstStyle/>
          <a:p>
            <a:pPr algn="ctr">
              <a:spcBef>
                <a:spcPts val="200"/>
              </a:spcBef>
              <a:spcAft>
                <a:spcPts val="200"/>
              </a:spcAft>
            </a:pPr>
            <a:r>
              <a:rPr lang="en-US" b="1" dirty="0">
                <a:solidFill>
                  <a:schemeClr val="bg1"/>
                </a:solidFill>
              </a:rPr>
              <a:t>Module 1: </a:t>
            </a:r>
            <a:r>
              <a:rPr lang="en-US" dirty="0">
                <a:solidFill>
                  <a:schemeClr val="bg1"/>
                </a:solidFill>
              </a:rPr>
              <a:t>Teaching Conditions Overview</a:t>
            </a:r>
          </a:p>
        </p:txBody>
      </p:sp>
      <p:sp>
        <p:nvSpPr>
          <p:cNvPr id="8" name="Right Brace 7">
            <a:extLst>
              <a:ext uri="{FF2B5EF4-FFF2-40B4-BE49-F238E27FC236}">
                <a16:creationId xmlns:a16="http://schemas.microsoft.com/office/drawing/2014/main" id="{73B43F5A-B8F5-4B07-9D9B-5ECB4664EF3E}"/>
              </a:ext>
            </a:extLst>
          </p:cNvPr>
          <p:cNvSpPr/>
          <p:nvPr/>
        </p:nvSpPr>
        <p:spPr>
          <a:xfrm>
            <a:off x="2076598" y="4110195"/>
            <a:ext cx="426223" cy="1691693"/>
          </a:xfrm>
          <a:prstGeom prst="rightBrace">
            <a:avLst>
              <a:gd name="adj1" fmla="val 48656"/>
              <a:gd name="adj2" fmla="val 4693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a:extLst>
              <a:ext uri="{FF2B5EF4-FFF2-40B4-BE49-F238E27FC236}">
                <a16:creationId xmlns:a16="http://schemas.microsoft.com/office/drawing/2014/main" id="{CD9C2203-8ED1-4567-A5DE-A1ABC06B1EF5}"/>
              </a:ext>
            </a:extLst>
          </p:cNvPr>
          <p:cNvSpPr/>
          <p:nvPr/>
        </p:nvSpPr>
        <p:spPr>
          <a:xfrm rot="3007121">
            <a:off x="8886504" y="2844346"/>
            <a:ext cx="572654" cy="3606542"/>
          </a:xfrm>
          <a:prstGeom prst="rightBrace">
            <a:avLst>
              <a:gd name="adj1" fmla="val 42204"/>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a:extLst>
              <a:ext uri="{FF2B5EF4-FFF2-40B4-BE49-F238E27FC236}">
                <a16:creationId xmlns:a16="http://schemas.microsoft.com/office/drawing/2014/main" id="{0447BBB3-0E21-47FC-80BF-86108A6816A6}"/>
              </a:ext>
            </a:extLst>
          </p:cNvPr>
          <p:cNvSpPr/>
          <p:nvPr/>
        </p:nvSpPr>
        <p:spPr>
          <a:xfrm>
            <a:off x="2068077" y="2802155"/>
            <a:ext cx="426223" cy="974240"/>
          </a:xfrm>
          <a:prstGeom prst="rightBrace">
            <a:avLst>
              <a:gd name="adj1" fmla="val 46641"/>
              <a:gd name="adj2" fmla="val 4885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C3B2E218-F23E-48D0-9D70-649B825F4DDE}"/>
              </a:ext>
            </a:extLst>
          </p:cNvPr>
          <p:cNvSpPr txBox="1"/>
          <p:nvPr/>
        </p:nvSpPr>
        <p:spPr>
          <a:xfrm>
            <a:off x="8767486" y="4811774"/>
            <a:ext cx="2189019" cy="307777"/>
          </a:xfrm>
          <a:prstGeom prst="rect">
            <a:avLst/>
          </a:prstGeom>
          <a:noFill/>
        </p:spPr>
        <p:txBody>
          <a:bodyPr wrap="square" rtlCol="0">
            <a:spAutoFit/>
          </a:bodyPr>
          <a:lstStyle/>
          <a:p>
            <a:pPr algn="ctr"/>
            <a:r>
              <a:rPr lang="en-US" sz="1400" b="1" dirty="0"/>
              <a:t>Module 5: </a:t>
            </a:r>
            <a:r>
              <a:rPr lang="en-US" sz="1400" dirty="0"/>
              <a:t>Monitoring </a:t>
            </a:r>
          </a:p>
        </p:txBody>
      </p:sp>
      <p:sp>
        <p:nvSpPr>
          <p:cNvPr id="12" name="Title 11">
            <a:extLst>
              <a:ext uri="{FF2B5EF4-FFF2-40B4-BE49-F238E27FC236}">
                <a16:creationId xmlns:a16="http://schemas.microsoft.com/office/drawing/2014/main" id="{BCF26090-0D16-4466-BECB-9CA0421E4428}"/>
              </a:ext>
            </a:extLst>
          </p:cNvPr>
          <p:cNvSpPr>
            <a:spLocks noGrp="1"/>
          </p:cNvSpPr>
          <p:nvPr>
            <p:ph type="title"/>
          </p:nvPr>
        </p:nvSpPr>
        <p:spPr/>
        <p:txBody>
          <a:bodyPr/>
          <a:lstStyle/>
          <a:p>
            <a:r>
              <a:rPr lang="en-US" dirty="0"/>
              <a:t>Teaching Conditions Modules</a:t>
            </a:r>
          </a:p>
        </p:txBody>
      </p:sp>
      <p:sp>
        <p:nvSpPr>
          <p:cNvPr id="15" name="Slide Number Placeholder 14">
            <a:extLst>
              <a:ext uri="{FF2B5EF4-FFF2-40B4-BE49-F238E27FC236}">
                <a16:creationId xmlns:a16="http://schemas.microsoft.com/office/drawing/2014/main" id="{0CB40818-9A70-46A0-BCB4-8F6D384F0C47}"/>
              </a:ext>
            </a:extLst>
          </p:cNvPr>
          <p:cNvSpPr>
            <a:spLocks noGrp="1"/>
          </p:cNvSpPr>
          <p:nvPr>
            <p:ph type="sldNum" sz="quarter" idx="14"/>
          </p:nvPr>
        </p:nvSpPr>
        <p:spPr/>
        <p:txBody>
          <a:bodyPr/>
          <a:lstStyle/>
          <a:p>
            <a:fld id="{99A20822-4A49-4D36-86E3-300BA48D3F00}" type="slidenum">
              <a:rPr lang="en-US" smtClean="0"/>
              <a:pPr/>
              <a:t>19</a:t>
            </a:fld>
            <a:endParaRPr lang="en-US" dirty="0"/>
          </a:p>
        </p:txBody>
      </p:sp>
    </p:spTree>
    <p:extLst>
      <p:ext uri="{BB962C8B-B14F-4D97-AF65-F5344CB8AC3E}">
        <p14:creationId xmlns:p14="http://schemas.microsoft.com/office/powerpoint/2010/main" val="1767915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E6C8-0891-4D8A-A066-3FA1687935E7}"/>
              </a:ext>
            </a:extLst>
          </p:cNvPr>
          <p:cNvSpPr>
            <a:spLocks noGrp="1"/>
          </p:cNvSpPr>
          <p:nvPr>
            <p:ph type="ctrTitle"/>
          </p:nvPr>
        </p:nvSpPr>
        <p:spPr/>
        <p:txBody>
          <a:bodyPr/>
          <a:lstStyle/>
          <a:p>
            <a:r>
              <a:rPr lang="en-US" dirty="0"/>
              <a:t>Welcome, Introductions, and Agenda</a:t>
            </a:r>
          </a:p>
        </p:txBody>
      </p:sp>
      <p:sp>
        <p:nvSpPr>
          <p:cNvPr id="4" name="Slide Number Placeholder 3">
            <a:extLst>
              <a:ext uri="{FF2B5EF4-FFF2-40B4-BE49-F238E27FC236}">
                <a16:creationId xmlns:a16="http://schemas.microsoft.com/office/drawing/2014/main" id="{E70355FC-1A53-4D26-ABFB-765BEADA66F4}"/>
              </a:ext>
            </a:extLst>
          </p:cNvPr>
          <p:cNvSpPr>
            <a:spLocks noGrp="1"/>
          </p:cNvSpPr>
          <p:nvPr>
            <p:ph type="sldNum" sz="quarter" idx="11"/>
          </p:nvPr>
        </p:nvSpPr>
        <p:spPr/>
        <p:txBody>
          <a:bodyPr/>
          <a:lstStyle/>
          <a:p>
            <a:fld id="{99A20822-4A49-4D36-86E3-300BA48D3F00}" type="slidenum">
              <a:rPr lang="en-US" smtClean="0"/>
              <a:pPr/>
              <a:t>2</a:t>
            </a:fld>
            <a:endParaRPr lang="en-US" dirty="0"/>
          </a:p>
        </p:txBody>
      </p:sp>
    </p:spTree>
    <p:extLst>
      <p:ext uri="{BB962C8B-B14F-4D97-AF65-F5344CB8AC3E}">
        <p14:creationId xmlns:p14="http://schemas.microsoft.com/office/powerpoint/2010/main" val="248246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451E74E3-A251-46C3-A1B3-2ED1CB8DD87E}"/>
              </a:ext>
            </a:extLst>
          </p:cNvPr>
          <p:cNvSpPr>
            <a:spLocks noGrp="1"/>
          </p:cNvSpPr>
          <p:nvPr>
            <p:ph sz="quarter" idx="15"/>
          </p:nvPr>
        </p:nvSpPr>
        <p:spPr/>
        <p:txBody>
          <a:bodyPr>
            <a:normAutofit/>
          </a:bodyPr>
          <a:lstStyle/>
          <a:p>
            <a:r>
              <a:rPr lang="en-US" sz="2800" dirty="0"/>
              <a:t>Evidence-based interventions often fail by focusing only on the “what.”</a:t>
            </a:r>
          </a:p>
          <a:p>
            <a:r>
              <a:rPr lang="en-US" sz="2800" dirty="0"/>
              <a:t>How initiatives or interventions are implemented is key for success.</a:t>
            </a:r>
          </a:p>
          <a:p>
            <a:r>
              <a:rPr lang="en-US" sz="2800" dirty="0"/>
              <a:t>Improving teaching conditions requires changing the minds, actions, and behaviors of teachers, administrators, professional development providers, and policymakers.</a:t>
            </a:r>
          </a:p>
          <a:p>
            <a:endParaRPr lang="en-US" sz="2800" dirty="0"/>
          </a:p>
        </p:txBody>
      </p:sp>
      <p:sp>
        <p:nvSpPr>
          <p:cNvPr id="3" name="Title 2">
            <a:extLst>
              <a:ext uri="{FF2B5EF4-FFF2-40B4-BE49-F238E27FC236}">
                <a16:creationId xmlns:a16="http://schemas.microsoft.com/office/drawing/2014/main" id="{C0720A7D-72DB-4E85-A71C-A32AF9BEB326}"/>
              </a:ext>
            </a:extLst>
          </p:cNvPr>
          <p:cNvSpPr>
            <a:spLocks noGrp="1"/>
          </p:cNvSpPr>
          <p:nvPr>
            <p:ph type="title"/>
          </p:nvPr>
        </p:nvSpPr>
        <p:spPr/>
        <p:txBody>
          <a:bodyPr/>
          <a:lstStyle/>
          <a:p>
            <a:r>
              <a:rPr lang="en-US" dirty="0"/>
              <a:t>Implementation Science</a:t>
            </a:r>
          </a:p>
        </p:txBody>
      </p:sp>
      <p:sp>
        <p:nvSpPr>
          <p:cNvPr id="4" name="Slide Number Placeholder 3">
            <a:extLst>
              <a:ext uri="{FF2B5EF4-FFF2-40B4-BE49-F238E27FC236}">
                <a16:creationId xmlns:a16="http://schemas.microsoft.com/office/drawing/2014/main" id="{D160C1C9-F102-4C90-93E1-BBF3F235E059}"/>
              </a:ext>
            </a:extLst>
          </p:cNvPr>
          <p:cNvSpPr>
            <a:spLocks noGrp="1"/>
          </p:cNvSpPr>
          <p:nvPr>
            <p:ph type="sldNum" sz="quarter" idx="14"/>
          </p:nvPr>
        </p:nvSpPr>
        <p:spPr/>
        <p:txBody>
          <a:bodyPr/>
          <a:lstStyle/>
          <a:p>
            <a:pPr algn="r"/>
            <a:fld id="{F3477EC8-074D-41C4-94AE-E9EA7CEEA348}" type="slidenum">
              <a:rPr lang="en-US" smtClean="0"/>
              <a:pPr algn="r"/>
              <a:t>20</a:t>
            </a:fld>
            <a:endParaRPr lang="en-US" dirty="0"/>
          </a:p>
        </p:txBody>
      </p:sp>
      <p:sp>
        <p:nvSpPr>
          <p:cNvPr id="5" name="Text Placeholder 4">
            <a:extLst>
              <a:ext uri="{FF2B5EF4-FFF2-40B4-BE49-F238E27FC236}">
                <a16:creationId xmlns:a16="http://schemas.microsoft.com/office/drawing/2014/main" id="{8BA8DF51-6DAA-4635-BBB1-F40B17D48CD1}"/>
              </a:ext>
            </a:extLst>
          </p:cNvPr>
          <p:cNvSpPr>
            <a:spLocks noGrp="1"/>
          </p:cNvSpPr>
          <p:nvPr>
            <p:ph type="body" sz="quarter" idx="16"/>
          </p:nvPr>
        </p:nvSpPr>
        <p:spPr/>
        <p:txBody>
          <a:bodyPr/>
          <a:lstStyle/>
          <a:p>
            <a:r>
              <a:rPr lang="en-US" dirty="0"/>
              <a:t>Sources: Blasé et al., 2005; </a:t>
            </a:r>
            <a:r>
              <a:rPr lang="en-US" dirty="0" err="1"/>
              <a:t>Fixsen</a:t>
            </a:r>
            <a:r>
              <a:rPr lang="en-US"/>
              <a:t> et al., 2005 </a:t>
            </a:r>
            <a:endParaRPr lang="en-US" dirty="0"/>
          </a:p>
        </p:txBody>
      </p:sp>
    </p:spTree>
    <p:extLst>
      <p:ext uri="{BB962C8B-B14F-4D97-AF65-F5344CB8AC3E}">
        <p14:creationId xmlns:p14="http://schemas.microsoft.com/office/powerpoint/2010/main" val="89389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C446E-48DF-42B7-A0DF-F1A0B0635600}"/>
              </a:ext>
            </a:extLst>
          </p:cNvPr>
          <p:cNvSpPr>
            <a:spLocks noGrp="1"/>
          </p:cNvSpPr>
          <p:nvPr>
            <p:ph type="ctrTitle"/>
          </p:nvPr>
        </p:nvSpPr>
        <p:spPr/>
        <p:txBody>
          <a:bodyPr/>
          <a:lstStyle/>
          <a:p>
            <a:r>
              <a:rPr lang="en-US" dirty="0"/>
              <a:t>What Are the Teaching Conditions?</a:t>
            </a:r>
          </a:p>
        </p:txBody>
      </p:sp>
      <p:sp>
        <p:nvSpPr>
          <p:cNvPr id="4" name="Slide Number Placeholder 3">
            <a:extLst>
              <a:ext uri="{FF2B5EF4-FFF2-40B4-BE49-F238E27FC236}">
                <a16:creationId xmlns:a16="http://schemas.microsoft.com/office/drawing/2014/main" id="{D4F8600F-EE90-4A1D-9DE0-58E2318CBBCB}"/>
              </a:ext>
            </a:extLst>
          </p:cNvPr>
          <p:cNvSpPr>
            <a:spLocks noGrp="1"/>
          </p:cNvSpPr>
          <p:nvPr>
            <p:ph type="sldNum" sz="quarter" idx="11"/>
          </p:nvPr>
        </p:nvSpPr>
        <p:spPr/>
        <p:txBody>
          <a:bodyPr/>
          <a:lstStyle/>
          <a:p>
            <a:fld id="{99A20822-4A49-4D36-86E3-300BA48D3F00}" type="slidenum">
              <a:rPr lang="en-US" smtClean="0"/>
              <a:pPr/>
              <a:t>21</a:t>
            </a:fld>
            <a:endParaRPr lang="en-US" dirty="0"/>
          </a:p>
        </p:txBody>
      </p:sp>
    </p:spTree>
    <p:extLst>
      <p:ext uri="{BB962C8B-B14F-4D97-AF65-F5344CB8AC3E}">
        <p14:creationId xmlns:p14="http://schemas.microsoft.com/office/powerpoint/2010/main" val="1360015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1270000"/>
            <a:ext cx="5607996" cy="4651829"/>
            <a:chOff x="460375" y="1873824"/>
            <a:chExt cx="3973512" cy="3356874"/>
          </a:xfrm>
        </p:grpSpPr>
        <p:sp>
          <p:nvSpPr>
            <p:cNvPr id="6" name="Rectangle 5"/>
            <p:cNvSpPr/>
            <p:nvPr/>
          </p:nvSpPr>
          <p:spPr>
            <a:xfrm>
              <a:off x="460375" y="2165490"/>
              <a:ext cx="3973512" cy="428897"/>
            </a:xfrm>
            <a:prstGeom prst="rect">
              <a:avLst/>
            </a:prstGeom>
            <a:ln>
              <a:solidFill>
                <a:srgbClr val="73AF23"/>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674088" y="1873824"/>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a:solidFill>
              <a:srgbClr val="73AF2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dirty="0"/>
                <a:t>Time</a:t>
              </a:r>
            </a:p>
          </p:txBody>
        </p:sp>
        <p:sp>
          <p:nvSpPr>
            <p:cNvPr id="9" name="Rectangle 8"/>
            <p:cNvSpPr/>
            <p:nvPr/>
          </p:nvSpPr>
          <p:spPr>
            <a:xfrm>
              <a:off x="460375" y="3056817"/>
              <a:ext cx="3973512" cy="428897"/>
            </a:xfrm>
            <a:prstGeom prst="rect">
              <a:avLst/>
            </a:prstGeom>
            <a:ln>
              <a:solidFill>
                <a:srgbClr val="2EA62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658856" y="2734917"/>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a:solidFill>
              <a:srgbClr val="2EA627"/>
            </a:solidFill>
          </p:spPr>
          <p:style>
            <a:lnRef idx="2">
              <a:schemeClr val="lt1">
                <a:hueOff val="0"/>
                <a:satOff val="0"/>
                <a:lumOff val="0"/>
                <a:alphaOff val="0"/>
              </a:schemeClr>
            </a:lnRef>
            <a:fillRef idx="1">
              <a:scrgbClr r="0" g="0" b="0"/>
            </a:fillRef>
            <a:effectRef idx="0">
              <a:schemeClr val="accent3">
                <a:hueOff val="4326340"/>
                <a:satOff val="-11235"/>
                <a:lumOff val="-2026"/>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dirty="0"/>
                <a:t>Facilities and Resources</a:t>
              </a:r>
            </a:p>
          </p:txBody>
        </p:sp>
        <p:sp>
          <p:nvSpPr>
            <p:cNvPr id="11" name="Rectangle 10"/>
            <p:cNvSpPr/>
            <p:nvPr/>
          </p:nvSpPr>
          <p:spPr>
            <a:xfrm>
              <a:off x="460375" y="3927134"/>
              <a:ext cx="3973512" cy="428897"/>
            </a:xfrm>
            <a:prstGeom prst="rect">
              <a:avLst/>
            </a:prstGeom>
            <a:ln>
              <a:solidFill>
                <a:srgbClr val="2B9E6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658856" y="3617758"/>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a:solidFill>
              <a:srgbClr val="2B9E60"/>
            </a:solidFill>
          </p:spPr>
          <p:style>
            <a:lnRef idx="2">
              <a:schemeClr val="lt1">
                <a:hueOff val="0"/>
                <a:satOff val="0"/>
                <a:lumOff val="0"/>
                <a:alphaOff val="0"/>
              </a:schemeClr>
            </a:lnRef>
            <a:fillRef idx="1">
              <a:scrgbClr r="0" g="0" b="0"/>
            </a:fillRef>
            <a:effectRef idx="0">
              <a:schemeClr val="accent3">
                <a:hueOff val="8652681"/>
                <a:satOff val="-22471"/>
                <a:lumOff val="-4053"/>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dirty="0"/>
                <a:t>Community Support and Involvement</a:t>
              </a:r>
            </a:p>
          </p:txBody>
        </p:sp>
        <p:sp>
          <p:nvSpPr>
            <p:cNvPr id="14" name="Rectangle 13"/>
            <p:cNvSpPr/>
            <p:nvPr/>
          </p:nvSpPr>
          <p:spPr>
            <a:xfrm>
              <a:off x="460375" y="4801801"/>
              <a:ext cx="3973512" cy="428897"/>
            </a:xfrm>
            <a:prstGeom prst="rect">
              <a:avLst/>
            </a:prstGeom>
            <a:ln>
              <a:solidFill>
                <a:srgbClr val="2F969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658856" y="4500600"/>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a:solidFill>
              <a:srgbClr val="2F9693"/>
            </a:solidFill>
          </p:spPr>
          <p:style>
            <a:lnRef idx="2">
              <a:schemeClr val="lt1">
                <a:hueOff val="0"/>
                <a:satOff val="0"/>
                <a:lumOff val="0"/>
                <a:alphaOff val="0"/>
              </a:schemeClr>
            </a:lnRef>
            <a:fillRef idx="1">
              <a:scrgbClr r="0" g="0" b="0"/>
            </a:fillRef>
            <a:effectRef idx="0">
              <a:schemeClr val="accent3">
                <a:hueOff val="12979021"/>
                <a:satOff val="-33706"/>
                <a:lumOff val="-6079"/>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dirty="0">
                  <a:solidFill>
                    <a:schemeClr val="bg1"/>
                  </a:solidFill>
                </a:rPr>
                <a:t>Managing Student Conduct</a:t>
              </a:r>
            </a:p>
          </p:txBody>
        </p:sp>
      </p:grpSp>
      <p:grpSp>
        <p:nvGrpSpPr>
          <p:cNvPr id="16" name="Group 15"/>
          <p:cNvGrpSpPr/>
          <p:nvPr/>
        </p:nvGrpSpPr>
        <p:grpSpPr>
          <a:xfrm>
            <a:off x="6353770" y="1269999"/>
            <a:ext cx="5457229" cy="4665664"/>
            <a:chOff x="4714874" y="1864407"/>
            <a:chExt cx="3975101" cy="3455910"/>
          </a:xfrm>
        </p:grpSpPr>
        <p:sp>
          <p:nvSpPr>
            <p:cNvPr id="17" name="Rectangle 16"/>
            <p:cNvSpPr/>
            <p:nvPr/>
          </p:nvSpPr>
          <p:spPr>
            <a:xfrm>
              <a:off x="4714874" y="2168074"/>
              <a:ext cx="3971925" cy="441043"/>
            </a:xfrm>
            <a:prstGeom prst="rect">
              <a:avLst/>
            </a:prstGeom>
            <a:ln>
              <a:solidFill>
                <a:srgbClr val="015B9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913471" y="1864407"/>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a:solidFill>
              <a:srgbClr val="33618E"/>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dirty="0">
                  <a:solidFill>
                    <a:schemeClr val="bg1"/>
                  </a:solidFill>
                </a:rPr>
                <a:t>Teacher Leadership</a:t>
              </a:r>
            </a:p>
          </p:txBody>
        </p:sp>
        <p:sp>
          <p:nvSpPr>
            <p:cNvPr id="19" name="Rectangle 18"/>
            <p:cNvSpPr/>
            <p:nvPr/>
          </p:nvSpPr>
          <p:spPr>
            <a:xfrm>
              <a:off x="4718050" y="3084749"/>
              <a:ext cx="3971925" cy="441043"/>
            </a:xfrm>
            <a:prstGeom prst="rect">
              <a:avLst/>
            </a:prstGeom>
            <a:ln>
              <a:solidFill>
                <a:srgbClr val="36368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Freeform 19"/>
            <p:cNvSpPr/>
            <p:nvPr/>
          </p:nvSpPr>
          <p:spPr>
            <a:xfrm>
              <a:off x="4913471" y="2758689"/>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a:solidFill>
              <a:srgbClr val="363686"/>
            </a:solidFill>
          </p:spPr>
          <p:style>
            <a:lnRef idx="2">
              <a:schemeClr val="lt1">
                <a:hueOff val="0"/>
                <a:satOff val="0"/>
                <a:lumOff val="0"/>
                <a:alphaOff val="0"/>
              </a:schemeClr>
            </a:lnRef>
            <a:fillRef idx="1">
              <a:scrgbClr r="0" g="0" b="0"/>
            </a:fillRef>
            <a:effectRef idx="0">
              <a:schemeClr val="accent3">
                <a:hueOff val="4326340"/>
                <a:satOff val="-11235"/>
                <a:lumOff val="-2026"/>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dirty="0">
                  <a:solidFill>
                    <a:schemeClr val="bg1"/>
                  </a:solidFill>
                </a:rPr>
                <a:t>School Leadership</a:t>
              </a:r>
            </a:p>
          </p:txBody>
        </p:sp>
        <p:sp>
          <p:nvSpPr>
            <p:cNvPr id="21" name="Rectangle 20"/>
            <p:cNvSpPr/>
            <p:nvPr/>
          </p:nvSpPr>
          <p:spPr>
            <a:xfrm>
              <a:off x="4714875" y="3984581"/>
              <a:ext cx="3971925" cy="441043"/>
            </a:xfrm>
            <a:prstGeom prst="rect">
              <a:avLst/>
            </a:prstGeom>
            <a:ln>
              <a:solidFill>
                <a:srgbClr val="5D397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Freeform 21"/>
            <p:cNvSpPr/>
            <p:nvPr/>
          </p:nvSpPr>
          <p:spPr>
            <a:xfrm>
              <a:off x="4913471" y="3666532"/>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a:solidFill>
              <a:srgbClr val="5D397E"/>
            </a:solidFill>
          </p:spPr>
          <p:style>
            <a:lnRef idx="2">
              <a:schemeClr val="lt1">
                <a:hueOff val="0"/>
                <a:satOff val="0"/>
                <a:lumOff val="0"/>
                <a:alphaOff val="0"/>
              </a:schemeClr>
            </a:lnRef>
            <a:fillRef idx="1">
              <a:scrgbClr r="0" g="0" b="0"/>
            </a:fillRef>
            <a:effectRef idx="0">
              <a:schemeClr val="accent3">
                <a:hueOff val="8652681"/>
                <a:satOff val="-22471"/>
                <a:lumOff val="-4053"/>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dirty="0"/>
                <a:t>Professional Development</a:t>
              </a:r>
            </a:p>
          </p:txBody>
        </p:sp>
        <p:sp>
          <p:nvSpPr>
            <p:cNvPr id="23" name="Rectangle 22"/>
            <p:cNvSpPr/>
            <p:nvPr/>
          </p:nvSpPr>
          <p:spPr>
            <a:xfrm>
              <a:off x="4714875" y="4879274"/>
              <a:ext cx="3971925" cy="441043"/>
            </a:xfrm>
            <a:prstGeom prst="rect">
              <a:avLst/>
            </a:prstGeom>
          </p:spPr>
          <p:style>
            <a:lnRef idx="2">
              <a:schemeClr val="accent3">
                <a:hueOff val="12979021"/>
                <a:satOff val="-33706"/>
                <a:lumOff val="-607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Freeform 23"/>
            <p:cNvSpPr/>
            <p:nvPr/>
          </p:nvSpPr>
          <p:spPr>
            <a:xfrm>
              <a:off x="4913471" y="4578332"/>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p:spPr>
          <p:style>
            <a:lnRef idx="2">
              <a:schemeClr val="lt1">
                <a:hueOff val="0"/>
                <a:satOff val="0"/>
                <a:lumOff val="0"/>
                <a:alphaOff val="0"/>
              </a:schemeClr>
            </a:lnRef>
            <a:fillRef idx="1">
              <a:schemeClr val="accent3">
                <a:hueOff val="12979021"/>
                <a:satOff val="-33706"/>
                <a:lumOff val="-6079"/>
                <a:alphaOff val="0"/>
              </a:schemeClr>
            </a:fillRef>
            <a:effectRef idx="0">
              <a:schemeClr val="accent3">
                <a:hueOff val="12979021"/>
                <a:satOff val="-33706"/>
                <a:lumOff val="-6079"/>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dirty="0"/>
                <a:t>Instructional Practices and Support</a:t>
              </a:r>
            </a:p>
          </p:txBody>
        </p:sp>
      </p:grpSp>
      <p:sp>
        <p:nvSpPr>
          <p:cNvPr id="8196" name="Title 2"/>
          <p:cNvSpPr>
            <a:spLocks noGrp="1"/>
          </p:cNvSpPr>
          <p:nvPr>
            <p:ph type="title"/>
          </p:nvPr>
        </p:nvSpPr>
        <p:spPr/>
        <p:txBody>
          <a:bodyPr>
            <a:normAutofit/>
          </a:bodyPr>
          <a:lstStyle/>
          <a:p>
            <a:r>
              <a:rPr lang="en-US" dirty="0"/>
              <a:t>What Are Teaching Conditions?</a:t>
            </a:r>
          </a:p>
        </p:txBody>
      </p:sp>
      <p:sp>
        <p:nvSpPr>
          <p:cNvPr id="5" name="Text Placeholder 4">
            <a:extLst>
              <a:ext uri="{FF2B5EF4-FFF2-40B4-BE49-F238E27FC236}">
                <a16:creationId xmlns:a16="http://schemas.microsoft.com/office/drawing/2014/main" id="{B2E178E4-A299-4257-A951-E1F992583A07}"/>
              </a:ext>
            </a:extLst>
          </p:cNvPr>
          <p:cNvSpPr>
            <a:spLocks noGrp="1"/>
          </p:cNvSpPr>
          <p:nvPr>
            <p:ph type="body" sz="quarter" idx="16"/>
          </p:nvPr>
        </p:nvSpPr>
        <p:spPr/>
        <p:txBody>
          <a:bodyPr/>
          <a:lstStyle/>
          <a:p>
            <a:r>
              <a:rPr lang="en-US" dirty="0">
                <a:solidFill>
                  <a:schemeClr val="tx2">
                    <a:lumMod val="75000"/>
                  </a:schemeClr>
                </a:solidFill>
              </a:rPr>
              <a:t>Source: http://teachingconditions.org/constructs</a:t>
            </a:r>
          </a:p>
        </p:txBody>
      </p:sp>
      <p:sp>
        <p:nvSpPr>
          <p:cNvPr id="7" name="Slide Number Placeholder 6">
            <a:extLst>
              <a:ext uri="{FF2B5EF4-FFF2-40B4-BE49-F238E27FC236}">
                <a16:creationId xmlns:a16="http://schemas.microsoft.com/office/drawing/2014/main" id="{B89CB791-5E28-4283-8FC1-F79BFD9F8CF8}"/>
              </a:ext>
            </a:extLst>
          </p:cNvPr>
          <p:cNvSpPr>
            <a:spLocks noGrp="1"/>
          </p:cNvSpPr>
          <p:nvPr>
            <p:ph type="sldNum" sz="quarter" idx="14"/>
          </p:nvPr>
        </p:nvSpPr>
        <p:spPr/>
        <p:txBody>
          <a:bodyPr/>
          <a:lstStyle/>
          <a:p>
            <a:fld id="{99A20822-4A49-4D36-86E3-300BA48D3F00}" type="slidenum">
              <a:rPr lang="en-US" smtClean="0"/>
              <a:pPr/>
              <a:t>22</a:t>
            </a:fld>
            <a:endParaRPr lang="en-US" dirty="0"/>
          </a:p>
        </p:txBody>
      </p:sp>
    </p:spTree>
    <p:custDataLst>
      <p:tags r:id="rId1"/>
    </p:custDataLst>
    <p:extLst>
      <p:ext uri="{BB962C8B-B14F-4D97-AF65-F5344CB8AC3E}">
        <p14:creationId xmlns:p14="http://schemas.microsoft.com/office/powerpoint/2010/main" val="2999147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57200" y="1270000"/>
            <a:ext cx="5607996" cy="4665663"/>
            <a:chOff x="460375" y="1873824"/>
            <a:chExt cx="3973512" cy="3356874"/>
          </a:xfrm>
        </p:grpSpPr>
        <p:sp>
          <p:nvSpPr>
            <p:cNvPr id="6" name="Rectangle 5"/>
            <p:cNvSpPr/>
            <p:nvPr/>
          </p:nvSpPr>
          <p:spPr>
            <a:xfrm>
              <a:off x="460375" y="2165490"/>
              <a:ext cx="3973512" cy="428897"/>
            </a:xfrm>
            <a:prstGeom prst="rect">
              <a:avLst/>
            </a:prstGeom>
            <a:ln>
              <a:solidFill>
                <a:srgbClr val="73AF23"/>
              </a:solidFill>
            </a:ln>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Freeform 7"/>
            <p:cNvSpPr/>
            <p:nvPr/>
          </p:nvSpPr>
          <p:spPr>
            <a:xfrm>
              <a:off x="674088" y="1873824"/>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a:solidFill>
              <a:srgbClr val="73AF23"/>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dirty="0"/>
                <a:t>Time</a:t>
              </a:r>
            </a:p>
          </p:txBody>
        </p:sp>
        <p:sp>
          <p:nvSpPr>
            <p:cNvPr id="9" name="Rectangle 8"/>
            <p:cNvSpPr/>
            <p:nvPr/>
          </p:nvSpPr>
          <p:spPr>
            <a:xfrm>
              <a:off x="460375" y="3056817"/>
              <a:ext cx="3973512" cy="428897"/>
            </a:xfrm>
            <a:prstGeom prst="rect">
              <a:avLst/>
            </a:prstGeom>
            <a:ln>
              <a:solidFill>
                <a:srgbClr val="2EA627"/>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Freeform 9"/>
            <p:cNvSpPr/>
            <p:nvPr/>
          </p:nvSpPr>
          <p:spPr>
            <a:xfrm>
              <a:off x="658856" y="2734917"/>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a:solidFill>
              <a:srgbClr val="2EA627"/>
            </a:solidFill>
          </p:spPr>
          <p:style>
            <a:lnRef idx="2">
              <a:schemeClr val="lt1">
                <a:hueOff val="0"/>
                <a:satOff val="0"/>
                <a:lumOff val="0"/>
                <a:alphaOff val="0"/>
              </a:schemeClr>
            </a:lnRef>
            <a:fillRef idx="1">
              <a:scrgbClr r="0" g="0" b="0"/>
            </a:fillRef>
            <a:effectRef idx="0">
              <a:schemeClr val="accent3">
                <a:hueOff val="4326340"/>
                <a:satOff val="-11235"/>
                <a:lumOff val="-2026"/>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dirty="0"/>
                <a:t>Facilities and Resources</a:t>
              </a:r>
            </a:p>
          </p:txBody>
        </p:sp>
        <p:sp>
          <p:nvSpPr>
            <p:cNvPr id="11" name="Rectangle 10"/>
            <p:cNvSpPr/>
            <p:nvPr/>
          </p:nvSpPr>
          <p:spPr>
            <a:xfrm>
              <a:off x="460375" y="3927134"/>
              <a:ext cx="3973512" cy="428897"/>
            </a:xfrm>
            <a:prstGeom prst="rect">
              <a:avLst/>
            </a:prstGeom>
            <a:ln>
              <a:solidFill>
                <a:srgbClr val="2B9E6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658856" y="3617758"/>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a:solidFill>
              <a:srgbClr val="2B9E60"/>
            </a:solidFill>
          </p:spPr>
          <p:style>
            <a:lnRef idx="2">
              <a:schemeClr val="lt1">
                <a:hueOff val="0"/>
                <a:satOff val="0"/>
                <a:lumOff val="0"/>
                <a:alphaOff val="0"/>
              </a:schemeClr>
            </a:lnRef>
            <a:fillRef idx="1">
              <a:scrgbClr r="0" g="0" b="0"/>
            </a:fillRef>
            <a:effectRef idx="0">
              <a:schemeClr val="accent3">
                <a:hueOff val="8652681"/>
                <a:satOff val="-22471"/>
                <a:lumOff val="-4053"/>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dirty="0"/>
                <a:t>Community Support and Involvement</a:t>
              </a:r>
            </a:p>
          </p:txBody>
        </p:sp>
        <p:sp>
          <p:nvSpPr>
            <p:cNvPr id="14" name="Rectangle 13"/>
            <p:cNvSpPr/>
            <p:nvPr/>
          </p:nvSpPr>
          <p:spPr>
            <a:xfrm>
              <a:off x="460375" y="4801801"/>
              <a:ext cx="3973512" cy="428897"/>
            </a:xfrm>
            <a:prstGeom prst="rect">
              <a:avLst/>
            </a:prstGeom>
            <a:ln>
              <a:solidFill>
                <a:srgbClr val="2F9693"/>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14"/>
            <p:cNvSpPr/>
            <p:nvPr/>
          </p:nvSpPr>
          <p:spPr>
            <a:xfrm>
              <a:off x="658856" y="4500600"/>
              <a:ext cx="2778742" cy="593005"/>
            </a:xfrm>
            <a:custGeom>
              <a:avLst/>
              <a:gdLst>
                <a:gd name="connsiteX0" fmla="*/ 0 w 2778742"/>
                <a:gd name="connsiteY0" fmla="*/ 91442 h 548641"/>
                <a:gd name="connsiteX1" fmla="*/ 91442 w 2778742"/>
                <a:gd name="connsiteY1" fmla="*/ 0 h 548641"/>
                <a:gd name="connsiteX2" fmla="*/ 2687300 w 2778742"/>
                <a:gd name="connsiteY2" fmla="*/ 0 h 548641"/>
                <a:gd name="connsiteX3" fmla="*/ 2778742 w 2778742"/>
                <a:gd name="connsiteY3" fmla="*/ 91442 h 548641"/>
                <a:gd name="connsiteX4" fmla="*/ 2778742 w 2778742"/>
                <a:gd name="connsiteY4" fmla="*/ 457199 h 548641"/>
                <a:gd name="connsiteX5" fmla="*/ 2687300 w 2778742"/>
                <a:gd name="connsiteY5" fmla="*/ 548641 h 548641"/>
                <a:gd name="connsiteX6" fmla="*/ 91442 w 2778742"/>
                <a:gd name="connsiteY6" fmla="*/ 548641 h 548641"/>
                <a:gd name="connsiteX7" fmla="*/ 0 w 2778742"/>
                <a:gd name="connsiteY7" fmla="*/ 457199 h 548641"/>
                <a:gd name="connsiteX8" fmla="*/ 0 w 2778742"/>
                <a:gd name="connsiteY8" fmla="*/ 91442 h 548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8742" h="548641">
                  <a:moveTo>
                    <a:pt x="0" y="91442"/>
                  </a:moveTo>
                  <a:cubicBezTo>
                    <a:pt x="0" y="40940"/>
                    <a:pt x="40940" y="0"/>
                    <a:pt x="91442" y="0"/>
                  </a:cubicBezTo>
                  <a:lnTo>
                    <a:pt x="2687300" y="0"/>
                  </a:lnTo>
                  <a:cubicBezTo>
                    <a:pt x="2737802" y="0"/>
                    <a:pt x="2778742" y="40940"/>
                    <a:pt x="2778742" y="91442"/>
                  </a:cubicBezTo>
                  <a:lnTo>
                    <a:pt x="2778742" y="457199"/>
                  </a:lnTo>
                  <a:cubicBezTo>
                    <a:pt x="2778742" y="507701"/>
                    <a:pt x="2737802" y="548641"/>
                    <a:pt x="2687300" y="548641"/>
                  </a:cubicBezTo>
                  <a:lnTo>
                    <a:pt x="91442" y="548641"/>
                  </a:lnTo>
                  <a:cubicBezTo>
                    <a:pt x="40940" y="548641"/>
                    <a:pt x="0" y="507701"/>
                    <a:pt x="0" y="457199"/>
                  </a:cubicBezTo>
                  <a:lnTo>
                    <a:pt x="0" y="91442"/>
                  </a:lnTo>
                  <a:close/>
                </a:path>
              </a:pathLst>
            </a:custGeom>
            <a:solidFill>
              <a:srgbClr val="2F9693"/>
            </a:solidFill>
          </p:spPr>
          <p:style>
            <a:lnRef idx="2">
              <a:schemeClr val="lt1">
                <a:hueOff val="0"/>
                <a:satOff val="0"/>
                <a:lumOff val="0"/>
                <a:alphaOff val="0"/>
              </a:schemeClr>
            </a:lnRef>
            <a:fillRef idx="1">
              <a:scrgbClr r="0" g="0" b="0"/>
            </a:fillRef>
            <a:effectRef idx="0">
              <a:schemeClr val="accent3">
                <a:hueOff val="12979021"/>
                <a:satOff val="-33706"/>
                <a:lumOff val="-6079"/>
                <a:alphaOff val="0"/>
              </a:schemeClr>
            </a:effectRef>
            <a:fontRef idx="minor">
              <a:schemeClr val="lt1"/>
            </a:fontRef>
          </p:style>
          <p:txBody>
            <a:bodyPr spcFirstLastPara="0" vert="horz" wrap="square" lIns="131915" tIns="26782" rIns="131915" bIns="26782" numCol="1" spcCol="1270" anchor="ctr" anchorCtr="0">
              <a:noAutofit/>
            </a:bodyPr>
            <a:lstStyle/>
            <a:p>
              <a:pPr defTabSz="800100">
                <a:lnSpc>
                  <a:spcPct val="90000"/>
                </a:lnSpc>
                <a:spcBef>
                  <a:spcPct val="0"/>
                </a:spcBef>
                <a:spcAft>
                  <a:spcPct val="35000"/>
                </a:spcAft>
              </a:pPr>
              <a:r>
                <a:rPr lang="en-US" b="1" dirty="0">
                  <a:solidFill>
                    <a:schemeClr val="tx1"/>
                  </a:solidFill>
                  <a:highlight>
                    <a:srgbClr val="FFFF00"/>
                  </a:highlight>
                </a:rPr>
                <a:t>Managing Student Conduct</a:t>
              </a:r>
            </a:p>
          </p:txBody>
        </p:sp>
      </p:grpSp>
      <p:grpSp>
        <p:nvGrpSpPr>
          <p:cNvPr id="16" name="Group 15"/>
          <p:cNvGrpSpPr/>
          <p:nvPr/>
        </p:nvGrpSpPr>
        <p:grpSpPr>
          <a:xfrm>
            <a:off x="6353770" y="1270000"/>
            <a:ext cx="5457229" cy="4665663"/>
            <a:chOff x="4714874" y="1864407"/>
            <a:chExt cx="3975101" cy="3455910"/>
          </a:xfrm>
        </p:grpSpPr>
        <p:sp>
          <p:nvSpPr>
            <p:cNvPr id="17" name="Rectangle 16"/>
            <p:cNvSpPr/>
            <p:nvPr/>
          </p:nvSpPr>
          <p:spPr>
            <a:xfrm>
              <a:off x="4714874" y="2168074"/>
              <a:ext cx="3971925" cy="441043"/>
            </a:xfrm>
            <a:prstGeom prst="rect">
              <a:avLst/>
            </a:prstGeom>
            <a:ln>
              <a:solidFill>
                <a:srgbClr val="015B98"/>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913471" y="1864407"/>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a:solidFill>
              <a:srgbClr val="33618E"/>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b="1" dirty="0">
                  <a:solidFill>
                    <a:schemeClr val="tx1"/>
                  </a:solidFill>
                  <a:highlight>
                    <a:srgbClr val="FFFF00"/>
                  </a:highlight>
                </a:rPr>
                <a:t>Teacher Leadership</a:t>
              </a:r>
            </a:p>
          </p:txBody>
        </p:sp>
        <p:sp>
          <p:nvSpPr>
            <p:cNvPr id="19" name="Rectangle 18"/>
            <p:cNvSpPr/>
            <p:nvPr/>
          </p:nvSpPr>
          <p:spPr>
            <a:xfrm>
              <a:off x="4718050" y="3084749"/>
              <a:ext cx="3971925" cy="441043"/>
            </a:xfrm>
            <a:prstGeom prst="rect">
              <a:avLst/>
            </a:prstGeom>
            <a:ln>
              <a:solidFill>
                <a:srgbClr val="363686"/>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0" name="Freeform 19"/>
            <p:cNvSpPr/>
            <p:nvPr/>
          </p:nvSpPr>
          <p:spPr>
            <a:xfrm>
              <a:off x="4913471" y="2758689"/>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a:solidFill>
              <a:srgbClr val="363686"/>
            </a:solidFill>
          </p:spPr>
          <p:style>
            <a:lnRef idx="2">
              <a:schemeClr val="lt1">
                <a:hueOff val="0"/>
                <a:satOff val="0"/>
                <a:lumOff val="0"/>
                <a:alphaOff val="0"/>
              </a:schemeClr>
            </a:lnRef>
            <a:fillRef idx="1">
              <a:scrgbClr r="0" g="0" b="0"/>
            </a:fillRef>
            <a:effectRef idx="0">
              <a:schemeClr val="accent3">
                <a:hueOff val="4326340"/>
                <a:satOff val="-11235"/>
                <a:lumOff val="-2026"/>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b="1" dirty="0">
                  <a:solidFill>
                    <a:schemeClr val="tx1"/>
                  </a:solidFill>
                  <a:highlight>
                    <a:srgbClr val="FFFF00"/>
                  </a:highlight>
                </a:rPr>
                <a:t>School Leadership</a:t>
              </a:r>
            </a:p>
          </p:txBody>
        </p:sp>
        <p:sp>
          <p:nvSpPr>
            <p:cNvPr id="21" name="Rectangle 20"/>
            <p:cNvSpPr/>
            <p:nvPr/>
          </p:nvSpPr>
          <p:spPr>
            <a:xfrm>
              <a:off x="4714875" y="3984581"/>
              <a:ext cx="3971925" cy="441043"/>
            </a:xfrm>
            <a:prstGeom prst="rect">
              <a:avLst/>
            </a:prstGeom>
            <a:ln>
              <a:solidFill>
                <a:srgbClr val="5D397E"/>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Freeform 21"/>
            <p:cNvSpPr/>
            <p:nvPr/>
          </p:nvSpPr>
          <p:spPr>
            <a:xfrm>
              <a:off x="4913471" y="3666532"/>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a:solidFill>
              <a:srgbClr val="5D397E"/>
            </a:solidFill>
          </p:spPr>
          <p:style>
            <a:lnRef idx="2">
              <a:schemeClr val="lt1">
                <a:hueOff val="0"/>
                <a:satOff val="0"/>
                <a:lumOff val="0"/>
                <a:alphaOff val="0"/>
              </a:schemeClr>
            </a:lnRef>
            <a:fillRef idx="1">
              <a:scrgbClr r="0" g="0" b="0"/>
            </a:fillRef>
            <a:effectRef idx="0">
              <a:schemeClr val="accent3">
                <a:hueOff val="8652681"/>
                <a:satOff val="-22471"/>
                <a:lumOff val="-4053"/>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dirty="0"/>
                <a:t>Professional Development</a:t>
              </a:r>
            </a:p>
          </p:txBody>
        </p:sp>
        <p:sp>
          <p:nvSpPr>
            <p:cNvPr id="23" name="Rectangle 22"/>
            <p:cNvSpPr/>
            <p:nvPr/>
          </p:nvSpPr>
          <p:spPr>
            <a:xfrm>
              <a:off x="4714875" y="4879274"/>
              <a:ext cx="3971925" cy="441043"/>
            </a:xfrm>
            <a:prstGeom prst="rect">
              <a:avLst/>
            </a:prstGeom>
          </p:spPr>
          <p:style>
            <a:lnRef idx="2">
              <a:schemeClr val="accent3">
                <a:hueOff val="12979021"/>
                <a:satOff val="-33706"/>
                <a:lumOff val="-607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Freeform 23"/>
            <p:cNvSpPr/>
            <p:nvPr/>
          </p:nvSpPr>
          <p:spPr>
            <a:xfrm>
              <a:off x="4913471" y="4578332"/>
              <a:ext cx="2780347" cy="617460"/>
            </a:xfrm>
            <a:custGeom>
              <a:avLst/>
              <a:gdLst>
                <a:gd name="connsiteX0" fmla="*/ 0 w 2780347"/>
                <a:gd name="connsiteY0" fmla="*/ 113738 h 682414"/>
                <a:gd name="connsiteX1" fmla="*/ 113738 w 2780347"/>
                <a:gd name="connsiteY1" fmla="*/ 0 h 682414"/>
                <a:gd name="connsiteX2" fmla="*/ 2666609 w 2780347"/>
                <a:gd name="connsiteY2" fmla="*/ 0 h 682414"/>
                <a:gd name="connsiteX3" fmla="*/ 2780347 w 2780347"/>
                <a:gd name="connsiteY3" fmla="*/ 113738 h 682414"/>
                <a:gd name="connsiteX4" fmla="*/ 2780347 w 2780347"/>
                <a:gd name="connsiteY4" fmla="*/ 568676 h 682414"/>
                <a:gd name="connsiteX5" fmla="*/ 2666609 w 2780347"/>
                <a:gd name="connsiteY5" fmla="*/ 682414 h 682414"/>
                <a:gd name="connsiteX6" fmla="*/ 113738 w 2780347"/>
                <a:gd name="connsiteY6" fmla="*/ 682414 h 682414"/>
                <a:gd name="connsiteX7" fmla="*/ 0 w 2780347"/>
                <a:gd name="connsiteY7" fmla="*/ 568676 h 682414"/>
                <a:gd name="connsiteX8" fmla="*/ 0 w 2780347"/>
                <a:gd name="connsiteY8" fmla="*/ 113738 h 682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0347" h="682414">
                  <a:moveTo>
                    <a:pt x="0" y="113738"/>
                  </a:moveTo>
                  <a:cubicBezTo>
                    <a:pt x="0" y="50922"/>
                    <a:pt x="50922" y="0"/>
                    <a:pt x="113738" y="0"/>
                  </a:cubicBezTo>
                  <a:lnTo>
                    <a:pt x="2666609" y="0"/>
                  </a:lnTo>
                  <a:cubicBezTo>
                    <a:pt x="2729425" y="0"/>
                    <a:pt x="2780347" y="50922"/>
                    <a:pt x="2780347" y="113738"/>
                  </a:cubicBezTo>
                  <a:lnTo>
                    <a:pt x="2780347" y="568676"/>
                  </a:lnTo>
                  <a:cubicBezTo>
                    <a:pt x="2780347" y="631492"/>
                    <a:pt x="2729425" y="682414"/>
                    <a:pt x="2666609" y="682414"/>
                  </a:cubicBezTo>
                  <a:lnTo>
                    <a:pt x="113738" y="682414"/>
                  </a:lnTo>
                  <a:cubicBezTo>
                    <a:pt x="50922" y="682414"/>
                    <a:pt x="0" y="631492"/>
                    <a:pt x="0" y="568676"/>
                  </a:cubicBezTo>
                  <a:lnTo>
                    <a:pt x="0" y="113738"/>
                  </a:lnTo>
                  <a:close/>
                </a:path>
              </a:pathLst>
            </a:custGeom>
          </p:spPr>
          <p:style>
            <a:lnRef idx="2">
              <a:schemeClr val="lt1">
                <a:hueOff val="0"/>
                <a:satOff val="0"/>
                <a:lumOff val="0"/>
                <a:alphaOff val="0"/>
              </a:schemeClr>
            </a:lnRef>
            <a:fillRef idx="1">
              <a:schemeClr val="accent3">
                <a:hueOff val="12979021"/>
                <a:satOff val="-33706"/>
                <a:lumOff val="-6079"/>
                <a:alphaOff val="0"/>
              </a:schemeClr>
            </a:fillRef>
            <a:effectRef idx="0">
              <a:schemeClr val="accent3">
                <a:hueOff val="12979021"/>
                <a:satOff val="-33706"/>
                <a:lumOff val="-6079"/>
                <a:alphaOff val="0"/>
              </a:schemeClr>
            </a:effectRef>
            <a:fontRef idx="minor">
              <a:schemeClr val="lt1"/>
            </a:fontRef>
          </p:style>
          <p:txBody>
            <a:bodyPr spcFirstLastPara="0" vert="horz" wrap="square" lIns="138404" tIns="33313" rIns="138404" bIns="33313" numCol="1" spcCol="1270" anchor="ctr" anchorCtr="0">
              <a:noAutofit/>
            </a:bodyPr>
            <a:lstStyle/>
            <a:p>
              <a:pPr defTabSz="800100">
                <a:lnSpc>
                  <a:spcPct val="90000"/>
                </a:lnSpc>
                <a:spcBef>
                  <a:spcPct val="0"/>
                </a:spcBef>
                <a:spcAft>
                  <a:spcPct val="35000"/>
                </a:spcAft>
              </a:pPr>
              <a:r>
                <a:rPr lang="en-US" dirty="0"/>
                <a:t>Instructional Practices and Support</a:t>
              </a:r>
            </a:p>
          </p:txBody>
        </p:sp>
      </p:grpSp>
      <p:sp>
        <p:nvSpPr>
          <p:cNvPr id="8196" name="Title 2"/>
          <p:cNvSpPr>
            <a:spLocks noGrp="1"/>
          </p:cNvSpPr>
          <p:nvPr>
            <p:ph type="title"/>
          </p:nvPr>
        </p:nvSpPr>
        <p:spPr/>
        <p:txBody>
          <a:bodyPr>
            <a:normAutofit/>
          </a:bodyPr>
          <a:lstStyle/>
          <a:p>
            <a:r>
              <a:rPr lang="en-US" dirty="0"/>
              <a:t>What Are Teaching Conditions?</a:t>
            </a:r>
          </a:p>
        </p:txBody>
      </p:sp>
      <p:sp>
        <p:nvSpPr>
          <p:cNvPr id="5" name="Text Placeholder 4">
            <a:extLst>
              <a:ext uri="{FF2B5EF4-FFF2-40B4-BE49-F238E27FC236}">
                <a16:creationId xmlns:a16="http://schemas.microsoft.com/office/drawing/2014/main" id="{813507A1-754D-4115-8F11-30E30EB47567}"/>
              </a:ext>
            </a:extLst>
          </p:cNvPr>
          <p:cNvSpPr>
            <a:spLocks noGrp="1"/>
          </p:cNvSpPr>
          <p:nvPr>
            <p:ph type="body" sz="quarter" idx="16"/>
          </p:nvPr>
        </p:nvSpPr>
        <p:spPr/>
        <p:txBody>
          <a:bodyPr/>
          <a:lstStyle/>
          <a:p>
            <a:r>
              <a:rPr lang="en-US" dirty="0">
                <a:solidFill>
                  <a:schemeClr val="tx2">
                    <a:lumMod val="75000"/>
                  </a:schemeClr>
                </a:solidFill>
              </a:rPr>
              <a:t>Source: http://teachingconditions.org/constructs</a:t>
            </a:r>
          </a:p>
        </p:txBody>
      </p:sp>
      <p:sp>
        <p:nvSpPr>
          <p:cNvPr id="7" name="Slide Number Placeholder 6">
            <a:extLst>
              <a:ext uri="{FF2B5EF4-FFF2-40B4-BE49-F238E27FC236}">
                <a16:creationId xmlns:a16="http://schemas.microsoft.com/office/drawing/2014/main" id="{10BDC1A6-1FED-4E92-9BC8-9F0392F525E6}"/>
              </a:ext>
            </a:extLst>
          </p:cNvPr>
          <p:cNvSpPr>
            <a:spLocks noGrp="1"/>
          </p:cNvSpPr>
          <p:nvPr>
            <p:ph type="sldNum" sz="quarter" idx="14"/>
          </p:nvPr>
        </p:nvSpPr>
        <p:spPr/>
        <p:txBody>
          <a:bodyPr/>
          <a:lstStyle/>
          <a:p>
            <a:fld id="{99A20822-4A49-4D36-86E3-300BA48D3F00}" type="slidenum">
              <a:rPr lang="en-US" smtClean="0"/>
              <a:pPr/>
              <a:t>23</a:t>
            </a:fld>
            <a:endParaRPr lang="en-US" dirty="0"/>
          </a:p>
        </p:txBody>
      </p:sp>
    </p:spTree>
    <p:custDataLst>
      <p:tags r:id="rId1"/>
    </p:custDataLst>
    <p:extLst>
      <p:ext uri="{BB962C8B-B14F-4D97-AF65-F5344CB8AC3E}">
        <p14:creationId xmlns:p14="http://schemas.microsoft.com/office/powerpoint/2010/main" val="3472881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BFB9F2-D469-41FE-AEA5-E4F35791C53F}"/>
              </a:ext>
            </a:extLst>
          </p:cNvPr>
          <p:cNvSpPr>
            <a:spLocks noGrp="1"/>
          </p:cNvSpPr>
          <p:nvPr>
            <p:ph sz="quarter" idx="15"/>
          </p:nvPr>
        </p:nvSpPr>
        <p:spPr>
          <a:xfrm>
            <a:off x="457200" y="1186542"/>
            <a:ext cx="11338560" cy="4846320"/>
          </a:xfrm>
        </p:spPr>
        <p:txBody>
          <a:bodyPr>
            <a:normAutofit/>
          </a:bodyPr>
          <a:lstStyle/>
          <a:p>
            <a:pPr marL="457200" indent="-457200">
              <a:buFont typeface="+mj-lt"/>
              <a:buAutoNum type="arabicPeriod"/>
            </a:pPr>
            <a:r>
              <a:rPr lang="en-US" sz="2800" dirty="0"/>
              <a:t>​Was there anything that surprised you as being defined as a teaching condition?​</a:t>
            </a:r>
          </a:p>
          <a:p>
            <a:pPr marL="457200" indent="-457200">
              <a:spcBef>
                <a:spcPts val="3000"/>
              </a:spcBef>
              <a:buFont typeface="+mj-lt"/>
              <a:buAutoNum type="arabicPeriod"/>
            </a:pPr>
            <a:r>
              <a:rPr lang="en-US" sz="2800" dirty="0"/>
              <a:t>How do these teaching conditions look in your state, district, or school?​</a:t>
            </a:r>
          </a:p>
          <a:p>
            <a:pPr marL="457200" indent="-457200">
              <a:spcBef>
                <a:spcPts val="3000"/>
              </a:spcBef>
              <a:buFont typeface="+mj-lt"/>
              <a:buAutoNum type="arabicPeriod"/>
            </a:pPr>
            <a:r>
              <a:rPr lang="en-US" sz="2800" dirty="0"/>
              <a:t>What are the factors that affect the teaching conditions in your state, district, or school?</a:t>
            </a:r>
          </a:p>
        </p:txBody>
      </p:sp>
      <p:sp>
        <p:nvSpPr>
          <p:cNvPr id="4" name="Title 3">
            <a:extLst>
              <a:ext uri="{FF2B5EF4-FFF2-40B4-BE49-F238E27FC236}">
                <a16:creationId xmlns:a16="http://schemas.microsoft.com/office/drawing/2014/main" id="{67AF25C9-CBC8-41DE-BFA0-F9DC7076F13D}"/>
              </a:ext>
            </a:extLst>
          </p:cNvPr>
          <p:cNvSpPr>
            <a:spLocks noGrp="1"/>
          </p:cNvSpPr>
          <p:nvPr>
            <p:ph type="title"/>
          </p:nvPr>
        </p:nvSpPr>
        <p:spPr/>
        <p:txBody>
          <a:bodyPr/>
          <a:lstStyle/>
          <a:p>
            <a:r>
              <a:rPr lang="en-US" dirty="0"/>
              <a:t>Teaching Conditions Reflection</a:t>
            </a:r>
          </a:p>
        </p:txBody>
      </p:sp>
      <p:sp>
        <p:nvSpPr>
          <p:cNvPr id="3" name="Slide Number Placeholder 2">
            <a:extLst>
              <a:ext uri="{FF2B5EF4-FFF2-40B4-BE49-F238E27FC236}">
                <a16:creationId xmlns:a16="http://schemas.microsoft.com/office/drawing/2014/main" id="{F85ED55C-496F-46DD-95DE-E931BBFF2D51}"/>
              </a:ext>
            </a:extLst>
          </p:cNvPr>
          <p:cNvSpPr>
            <a:spLocks noGrp="1"/>
          </p:cNvSpPr>
          <p:nvPr>
            <p:ph type="sldNum" sz="quarter" idx="14"/>
          </p:nvPr>
        </p:nvSpPr>
        <p:spPr/>
        <p:txBody>
          <a:bodyPr/>
          <a:lstStyle/>
          <a:p>
            <a:pPr algn="r"/>
            <a:fld id="{F3477EC8-074D-41C4-94AE-E9EA7CEEA348}" type="slidenum">
              <a:rPr lang="en-US" smtClean="0"/>
              <a:pPr algn="r"/>
              <a:t>24</a:t>
            </a:fld>
            <a:endParaRPr lang="en-US" dirty="0"/>
          </a:p>
        </p:txBody>
      </p:sp>
    </p:spTree>
    <p:extLst>
      <p:ext uri="{BB962C8B-B14F-4D97-AF65-F5344CB8AC3E}">
        <p14:creationId xmlns:p14="http://schemas.microsoft.com/office/powerpoint/2010/main" val="4090994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56035B8-B76E-493B-9FC7-690A782E7BD3}"/>
              </a:ext>
            </a:extLst>
          </p:cNvPr>
          <p:cNvSpPr txBox="1">
            <a:spLocks/>
          </p:cNvSpPr>
          <p:nvPr/>
        </p:nvSpPr>
        <p:spPr>
          <a:xfrm>
            <a:off x="442686" y="273305"/>
            <a:ext cx="11338560" cy="914400"/>
          </a:xfrm>
          <a:prstGeom prst="rect">
            <a:avLst/>
          </a:prstGeom>
          <a:solidFill>
            <a:srgbClr val="73AF2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915" tIns="26782" rIns="131915" bIns="26782" numCol="1" spcCol="1270" rtlCol="0" anchor="ctr" anchorCtr="0">
            <a:noAutofit/>
          </a:bodyPr>
          <a:lstStyle>
            <a:lvl1pPr algn="l" defTabSz="685800" rtl="0" eaLnBrk="1" latinLnBrk="0" hangingPunct="1">
              <a:lnSpc>
                <a:spcPct val="90000"/>
              </a:lnSpc>
              <a:spcBef>
                <a:spcPct val="0"/>
              </a:spcBef>
              <a:buNone/>
              <a:defRPr sz="36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spcAft>
                <a:spcPct val="35000"/>
              </a:spcAft>
            </a:pPr>
            <a:endParaRPr lang="en-US" dirty="0"/>
          </a:p>
        </p:txBody>
      </p:sp>
      <p:sp>
        <p:nvSpPr>
          <p:cNvPr id="8" name="Title 7">
            <a:extLst>
              <a:ext uri="{FF2B5EF4-FFF2-40B4-BE49-F238E27FC236}">
                <a16:creationId xmlns:a16="http://schemas.microsoft.com/office/drawing/2014/main" id="{01DA3FD4-F3F7-48E3-B749-547423464862}"/>
              </a:ext>
            </a:extLst>
          </p:cNvPr>
          <p:cNvSpPr>
            <a:spLocks noGrp="1"/>
          </p:cNvSpPr>
          <p:nvPr>
            <p:ph type="title"/>
          </p:nvPr>
        </p:nvSpPr>
        <p:spPr/>
        <p:txBody>
          <a:bodyPr lIns="91440"/>
          <a:lstStyle/>
          <a:p>
            <a:r>
              <a:rPr lang="en-US" dirty="0">
                <a:solidFill>
                  <a:schemeClr val="bg1"/>
                </a:solidFill>
              </a:rPr>
              <a:t>Time</a:t>
            </a:r>
          </a:p>
        </p:txBody>
      </p:sp>
      <p:graphicFrame>
        <p:nvGraphicFramePr>
          <p:cNvPr id="9" name="Table 8">
            <a:extLst>
              <a:ext uri="{FF2B5EF4-FFF2-40B4-BE49-F238E27FC236}">
                <a16:creationId xmlns:a16="http://schemas.microsoft.com/office/drawing/2014/main" id="{246C3290-9B04-4F27-BEDB-BFA2A58C3419}"/>
              </a:ext>
            </a:extLst>
          </p:cNvPr>
          <p:cNvGraphicFramePr>
            <a:graphicFrameLocks noGrp="1"/>
          </p:cNvGraphicFramePr>
          <p:nvPr>
            <p:extLst>
              <p:ext uri="{D42A27DB-BD31-4B8C-83A1-F6EECF244321}">
                <p14:modId xmlns:p14="http://schemas.microsoft.com/office/powerpoint/2010/main" val="2367543733"/>
              </p:ext>
            </p:extLst>
          </p:nvPr>
        </p:nvGraphicFramePr>
        <p:xfrm>
          <a:off x="442686" y="1270001"/>
          <a:ext cx="11338560" cy="4665662"/>
        </p:xfrm>
        <a:graphic>
          <a:graphicData uri="http://schemas.openxmlformats.org/drawingml/2006/table">
            <a:tbl>
              <a:tblPr firstCol="1" bandRow="1">
                <a:tableStyleId>{31832965-C026-47F6-861E-5072A00C4E13}</a:tableStyleId>
              </a:tblPr>
              <a:tblGrid>
                <a:gridCol w="2764971">
                  <a:extLst>
                    <a:ext uri="{9D8B030D-6E8A-4147-A177-3AD203B41FA5}">
                      <a16:colId xmlns:a16="http://schemas.microsoft.com/office/drawing/2014/main" val="2265467356"/>
                    </a:ext>
                  </a:extLst>
                </a:gridCol>
                <a:gridCol w="8573589">
                  <a:extLst>
                    <a:ext uri="{9D8B030D-6E8A-4147-A177-3AD203B41FA5}">
                      <a16:colId xmlns:a16="http://schemas.microsoft.com/office/drawing/2014/main" val="1058991833"/>
                    </a:ext>
                  </a:extLst>
                </a:gridCol>
              </a:tblGrid>
              <a:tr h="600782">
                <a:tc>
                  <a:txBody>
                    <a:bodyPr/>
                    <a:lstStyle/>
                    <a:p>
                      <a:pPr marL="0" marR="0">
                        <a:spcBef>
                          <a:spcPts val="0"/>
                        </a:spcBef>
                        <a:spcAft>
                          <a:spcPts val="0"/>
                        </a:spcAft>
                      </a:pPr>
                      <a:r>
                        <a:rPr lang="en-US" sz="1600" dirty="0">
                          <a:solidFill>
                            <a:schemeClr val="bg1"/>
                          </a:solidFill>
                          <a:effectLst/>
                        </a:rPr>
                        <a:t>Class size facilitates high-quality instruction.</a:t>
                      </a:r>
                      <a:endPar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1600" dirty="0">
                          <a:effectLst/>
                        </a:rPr>
                        <a:t>Planning time meets diverse learning needs of students; class sizes and course are appropriate, and assignments match training.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625716216"/>
                  </a:ext>
                </a:extLst>
              </a:tr>
              <a:tr h="1372291">
                <a:tc>
                  <a:txBody>
                    <a:bodyPr/>
                    <a:lstStyle/>
                    <a:p>
                      <a:pPr marL="0" marR="0">
                        <a:spcBef>
                          <a:spcPts val="0"/>
                        </a:spcBef>
                        <a:spcAft>
                          <a:spcPts val="0"/>
                        </a:spcAft>
                      </a:pPr>
                      <a:r>
                        <a:rPr lang="en-US" sz="1600" dirty="0">
                          <a:solidFill>
                            <a:schemeClr val="bg1"/>
                          </a:solidFill>
                          <a:effectLst/>
                        </a:rPr>
                        <a:t>Sufficient time is available for effective instruction for all students.</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1600" dirty="0">
                          <a:effectLst/>
                        </a:rPr>
                        <a:t>Interruptions are minimal and sufficient instructional time is available. </a:t>
                      </a:r>
                    </a:p>
                    <a:p>
                      <a:pPr marL="0" marR="0">
                        <a:spcBef>
                          <a:spcPts val="600"/>
                        </a:spcBef>
                        <a:spcAft>
                          <a:spcPts val="0"/>
                        </a:spcAft>
                      </a:pPr>
                      <a:r>
                        <a:rPr lang="en-US" sz="1600" dirty="0">
                          <a:effectLst/>
                        </a:rPr>
                        <a:t>School leadership sets instructional schedules and supports teachers by protecting instructional time. </a:t>
                      </a:r>
                    </a:p>
                    <a:p>
                      <a:pPr marL="0" marR="0">
                        <a:spcBef>
                          <a:spcPts val="600"/>
                        </a:spcBef>
                        <a:spcAft>
                          <a:spcPts val="0"/>
                        </a:spcAft>
                      </a:pPr>
                      <a:r>
                        <a:rPr lang="en-US" sz="1600" dirty="0">
                          <a:effectLst/>
                        </a:rPr>
                        <a:t>School leadership seeks teachers’ input on ways to limit the full range of interruptions in instruction experienced by teachers and students.</a:t>
                      </a:r>
                    </a:p>
                  </a:txBody>
                  <a:tcPr anchor="ctr"/>
                </a:tc>
                <a:extLst>
                  <a:ext uri="{0D108BD9-81ED-4DB2-BD59-A6C34878D82A}">
                    <a16:rowId xmlns:a16="http://schemas.microsoft.com/office/drawing/2014/main" val="497705456"/>
                  </a:ext>
                </a:extLst>
              </a:tr>
              <a:tr h="1332925">
                <a:tc>
                  <a:txBody>
                    <a:bodyPr/>
                    <a:lstStyle/>
                    <a:p>
                      <a:pPr marL="0" marR="0">
                        <a:spcBef>
                          <a:spcPts val="0"/>
                        </a:spcBef>
                        <a:spcAft>
                          <a:spcPts val="0"/>
                        </a:spcAft>
                      </a:pPr>
                      <a:r>
                        <a:rPr lang="en-US" sz="1600" dirty="0">
                          <a:solidFill>
                            <a:schemeClr val="bg1"/>
                          </a:solidFill>
                          <a:effectLst/>
                        </a:rPr>
                        <a:t>Time is available during the school day to plan and collaborate.</a:t>
                      </a:r>
                      <a:endPar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0"/>
                        </a:spcBef>
                        <a:spcAft>
                          <a:spcPts val="0"/>
                        </a:spcAft>
                      </a:pPr>
                      <a:r>
                        <a:rPr lang="en-US" sz="1600" dirty="0">
                          <a:effectLst/>
                        </a:rPr>
                        <a:t>Minimum sufficient time is available for short- and long-term planning.  </a:t>
                      </a:r>
                    </a:p>
                    <a:p>
                      <a:pPr marL="0" marR="0">
                        <a:spcBef>
                          <a:spcPts val="600"/>
                        </a:spcBef>
                        <a:spcAft>
                          <a:spcPts val="0"/>
                        </a:spcAft>
                      </a:pPr>
                      <a:r>
                        <a:rPr lang="en-US" sz="1600" dirty="0">
                          <a:effectLst/>
                        </a:rPr>
                        <a:t>Minimum sufficient time is available for teacher collaboration to develop common plans and share effective lessons. </a:t>
                      </a:r>
                    </a:p>
                    <a:p>
                      <a:pPr marL="0" marR="0">
                        <a:spcBef>
                          <a:spcPts val="600"/>
                        </a:spcBef>
                        <a:spcAft>
                          <a:spcPts val="0"/>
                        </a:spcAft>
                      </a:pPr>
                      <a:r>
                        <a:rPr lang="en-US" sz="1600" dirty="0">
                          <a:effectLst/>
                        </a:rPr>
                        <a:t>Interruptions are limited during noninstructional time.</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752588128"/>
                  </a:ext>
                </a:extLst>
              </a:tr>
              <a:tr h="1359664">
                <a:tc>
                  <a:txBody>
                    <a:bodyPr/>
                    <a:lstStyle/>
                    <a:p>
                      <a:pPr marL="0" marR="0">
                        <a:spcBef>
                          <a:spcPts val="0"/>
                        </a:spcBef>
                        <a:spcAft>
                          <a:spcPts val="0"/>
                        </a:spcAft>
                      </a:pPr>
                      <a:r>
                        <a:rPr lang="en-US" sz="1600" dirty="0">
                          <a:solidFill>
                            <a:schemeClr val="bg1"/>
                          </a:solidFill>
                          <a:effectLst/>
                        </a:rPr>
                        <a:t>Schools make efforts to streamline processes to increase instructional time and decrease required paperwork.</a:t>
                      </a:r>
                      <a:endPar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solidFill>
                      <a:schemeClr val="accent1"/>
                    </a:solidFill>
                  </a:tcPr>
                </a:tc>
                <a:tc>
                  <a:txBody>
                    <a:bodyPr/>
                    <a:lstStyle/>
                    <a:p>
                      <a:pPr marL="0" marR="0">
                        <a:spcBef>
                          <a:spcPts val="0"/>
                        </a:spcBef>
                        <a:spcAft>
                          <a:spcPts val="0"/>
                        </a:spcAft>
                      </a:pPr>
                      <a:r>
                        <a:rPr lang="en-US" sz="1600" dirty="0">
                          <a:effectLst/>
                        </a:rPr>
                        <a:t>School leadership makes some effort to minimize completion of school business during instructional time, target essential assessments, and reduce the amount of associated paperwork.</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362022411"/>
                  </a:ext>
                </a:extLst>
              </a:tr>
            </a:tbl>
          </a:graphicData>
        </a:graphic>
      </p:graphicFrame>
      <p:sp>
        <p:nvSpPr>
          <p:cNvPr id="11" name="Slide Number Placeholder 10">
            <a:extLst>
              <a:ext uri="{FF2B5EF4-FFF2-40B4-BE49-F238E27FC236}">
                <a16:creationId xmlns:a16="http://schemas.microsoft.com/office/drawing/2014/main" id="{B03F831D-A66C-4E3E-A4AD-8CD6B5371439}"/>
              </a:ext>
            </a:extLst>
          </p:cNvPr>
          <p:cNvSpPr>
            <a:spLocks noGrp="1"/>
          </p:cNvSpPr>
          <p:nvPr>
            <p:ph type="sldNum" sz="quarter" idx="14"/>
          </p:nvPr>
        </p:nvSpPr>
        <p:spPr/>
        <p:txBody>
          <a:bodyPr/>
          <a:lstStyle/>
          <a:p>
            <a:fld id="{99A20822-4A49-4D36-86E3-300BA48D3F00}" type="slidenum">
              <a:rPr lang="en-US" smtClean="0"/>
              <a:pPr/>
              <a:t>25</a:t>
            </a:fld>
            <a:endParaRPr lang="en-US" dirty="0"/>
          </a:p>
        </p:txBody>
      </p:sp>
    </p:spTree>
    <p:extLst>
      <p:ext uri="{BB962C8B-B14F-4D97-AF65-F5344CB8AC3E}">
        <p14:creationId xmlns:p14="http://schemas.microsoft.com/office/powerpoint/2010/main" val="2962958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CB38B2A9-1466-4ADF-BA5A-2B6044FC3A20}"/>
              </a:ext>
            </a:extLst>
          </p:cNvPr>
          <p:cNvSpPr txBox="1">
            <a:spLocks/>
          </p:cNvSpPr>
          <p:nvPr/>
        </p:nvSpPr>
        <p:spPr>
          <a:xfrm>
            <a:off x="442686" y="273305"/>
            <a:ext cx="11338560" cy="914400"/>
          </a:xfrm>
          <a:prstGeom prst="rect">
            <a:avLst/>
          </a:prstGeom>
          <a:solidFill>
            <a:srgbClr val="2EA627"/>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915" tIns="26782" rIns="131915" bIns="26782" numCol="1" spcCol="1270" rtlCol="0" anchor="ctr" anchorCtr="0">
            <a:noAutofit/>
          </a:bodyPr>
          <a:lstStyle>
            <a:lvl1pPr algn="l" defTabSz="685800" rtl="0" eaLnBrk="1" latinLnBrk="0" hangingPunct="1">
              <a:lnSpc>
                <a:spcPct val="90000"/>
              </a:lnSpc>
              <a:spcBef>
                <a:spcPct val="0"/>
              </a:spcBef>
              <a:buNone/>
              <a:defRPr sz="36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spcAft>
                <a:spcPct val="35000"/>
              </a:spcAft>
            </a:pPr>
            <a:endParaRPr lang="en-US" dirty="0"/>
          </a:p>
        </p:txBody>
      </p:sp>
      <p:sp>
        <p:nvSpPr>
          <p:cNvPr id="4" name="Freeform 9">
            <a:extLst>
              <a:ext uri="{FF2B5EF4-FFF2-40B4-BE49-F238E27FC236}">
                <a16:creationId xmlns:a16="http://schemas.microsoft.com/office/drawing/2014/main" id="{E35DB1D7-E82A-4B60-B754-379DFAEE3D9C}"/>
              </a:ext>
            </a:extLst>
          </p:cNvPr>
          <p:cNvSpPr>
            <a:spLocks noGrp="1"/>
          </p:cNvSpPr>
          <p:nvPr>
            <p:ph type="title"/>
          </p:nvPr>
        </p:nvSpPr>
        <p:spPr/>
        <p:txBody>
          <a:bodyPr lIns="91440"/>
          <a:lstStyle/>
          <a:p>
            <a:r>
              <a:rPr lang="en-US" dirty="0">
                <a:solidFill>
                  <a:schemeClr val="bg1"/>
                </a:solidFill>
              </a:rPr>
              <a:t>Facilities and Resources</a:t>
            </a:r>
          </a:p>
        </p:txBody>
      </p:sp>
      <p:graphicFrame>
        <p:nvGraphicFramePr>
          <p:cNvPr id="5" name="Table 4">
            <a:extLst>
              <a:ext uri="{FF2B5EF4-FFF2-40B4-BE49-F238E27FC236}">
                <a16:creationId xmlns:a16="http://schemas.microsoft.com/office/drawing/2014/main" id="{1E5F1BB4-AEA0-4AB0-BEDC-4D9349FBE331}"/>
              </a:ext>
            </a:extLst>
          </p:cNvPr>
          <p:cNvGraphicFramePr>
            <a:graphicFrameLocks noGrp="1"/>
          </p:cNvGraphicFramePr>
          <p:nvPr>
            <p:extLst>
              <p:ext uri="{D42A27DB-BD31-4B8C-83A1-F6EECF244321}">
                <p14:modId xmlns:p14="http://schemas.microsoft.com/office/powerpoint/2010/main" val="2987149261"/>
              </p:ext>
            </p:extLst>
          </p:nvPr>
        </p:nvGraphicFramePr>
        <p:xfrm>
          <a:off x="457200" y="1270000"/>
          <a:ext cx="11315700" cy="4205860"/>
        </p:xfrm>
        <a:graphic>
          <a:graphicData uri="http://schemas.openxmlformats.org/drawingml/2006/table">
            <a:tbl>
              <a:tblPr firstCol="1" bandRow="1">
                <a:tableStyleId>{31832965-C026-47F6-861E-5072A00C4E13}</a:tableStyleId>
              </a:tblPr>
              <a:tblGrid>
                <a:gridCol w="2741227">
                  <a:extLst>
                    <a:ext uri="{9D8B030D-6E8A-4147-A177-3AD203B41FA5}">
                      <a16:colId xmlns:a16="http://schemas.microsoft.com/office/drawing/2014/main" val="2331957061"/>
                    </a:ext>
                  </a:extLst>
                </a:gridCol>
                <a:gridCol w="8574473">
                  <a:extLst>
                    <a:ext uri="{9D8B030D-6E8A-4147-A177-3AD203B41FA5}">
                      <a16:colId xmlns:a16="http://schemas.microsoft.com/office/drawing/2014/main" val="1761612818"/>
                    </a:ext>
                  </a:extLst>
                </a:gridCol>
              </a:tblGrid>
              <a:tr h="1013546">
                <a:tc>
                  <a:txBody>
                    <a:bodyPr/>
                    <a:lstStyle/>
                    <a:p>
                      <a:pPr marL="0" marR="0">
                        <a:spcBef>
                          <a:spcPts val="0"/>
                        </a:spcBef>
                        <a:spcAft>
                          <a:spcPts val="0"/>
                        </a:spcAft>
                      </a:pPr>
                      <a:r>
                        <a:rPr lang="en-US" sz="1600" dirty="0">
                          <a:solidFill>
                            <a:schemeClr val="bg1"/>
                          </a:solidFill>
                          <a:effectLst/>
                        </a:rPr>
                        <a:t>Materials and resources are available to facilitate quality instruction.</a:t>
                      </a:r>
                      <a:endPar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600"/>
                        </a:spcBef>
                        <a:spcAft>
                          <a:spcPts val="0"/>
                        </a:spcAft>
                      </a:pPr>
                      <a:r>
                        <a:rPr lang="en-US" sz="1600" dirty="0">
                          <a:effectLst/>
                        </a:rPr>
                        <a:t>Sufficient instructional materials are available to meet the needs of teachers and students.</a:t>
                      </a:r>
                    </a:p>
                    <a:p>
                      <a:pPr marL="0" marR="0">
                        <a:spcBef>
                          <a:spcPts val="600"/>
                        </a:spcBef>
                        <a:spcAft>
                          <a:spcPts val="0"/>
                        </a:spcAft>
                      </a:pPr>
                      <a:r>
                        <a:rPr lang="en-US" sz="1600" dirty="0">
                          <a:effectLst/>
                        </a:rPr>
                        <a:t>Resources are available for administrative and instructional needs.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579980902"/>
                  </a:ext>
                </a:extLst>
              </a:tr>
              <a:tr h="555856">
                <a:tc>
                  <a:txBody>
                    <a:bodyPr/>
                    <a:lstStyle/>
                    <a:p>
                      <a:pPr marL="0" marR="0">
                        <a:spcBef>
                          <a:spcPts val="0"/>
                        </a:spcBef>
                        <a:spcAft>
                          <a:spcPts val="0"/>
                        </a:spcAft>
                      </a:pPr>
                      <a:r>
                        <a:rPr lang="en-US" sz="1600" dirty="0">
                          <a:solidFill>
                            <a:schemeClr val="bg1"/>
                          </a:solidFill>
                          <a:effectLst/>
                        </a:rPr>
                        <a:t>Technology facilitates 2</a:t>
                      </a:r>
                      <a:r>
                        <a:rPr lang="en-US" sz="1600" kern="1200" dirty="0">
                          <a:solidFill>
                            <a:schemeClr val="bg1"/>
                          </a:solidFill>
                          <a:effectLst/>
                        </a:rPr>
                        <a:t>1st c</a:t>
                      </a:r>
                      <a:r>
                        <a:rPr lang="en-US" sz="1600" dirty="0">
                          <a:solidFill>
                            <a:schemeClr val="bg1"/>
                          </a:solidFill>
                          <a:effectLst/>
                        </a:rPr>
                        <a:t>entury learning opportunities.</a:t>
                      </a:r>
                      <a:endPar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600"/>
                        </a:spcBef>
                        <a:spcAft>
                          <a:spcPts val="0"/>
                        </a:spcAft>
                      </a:pPr>
                      <a:r>
                        <a:rPr lang="en-US" sz="1600" dirty="0">
                          <a:effectLst/>
                        </a:rPr>
                        <a:t>Technology is reliable and available to meet 21</a:t>
                      </a:r>
                      <a:r>
                        <a:rPr lang="en-US" sz="1600" baseline="0" dirty="0">
                          <a:effectLst/>
                        </a:rPr>
                        <a:t>st</a:t>
                      </a:r>
                      <a:r>
                        <a:rPr lang="en-US" sz="1600" dirty="0">
                          <a:effectLst/>
                        </a:rPr>
                        <a:t> century instructional needs.</a:t>
                      </a:r>
                    </a:p>
                    <a:p>
                      <a:pPr marL="0" marR="0">
                        <a:spcBef>
                          <a:spcPts val="600"/>
                        </a:spcBef>
                        <a:spcAft>
                          <a:spcPts val="0"/>
                        </a:spcAft>
                      </a:pPr>
                      <a:r>
                        <a:rPr lang="en-US" sz="1600" dirty="0">
                          <a:effectLst/>
                        </a:rPr>
                        <a:t>Support is available for accessing and using technology.</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445388934"/>
                  </a:ext>
                </a:extLst>
              </a:tr>
              <a:tr h="865632">
                <a:tc>
                  <a:txBody>
                    <a:bodyPr/>
                    <a:lstStyle/>
                    <a:p>
                      <a:pPr marL="0" marR="0">
                        <a:spcBef>
                          <a:spcPts val="0"/>
                        </a:spcBef>
                        <a:spcAft>
                          <a:spcPts val="0"/>
                        </a:spcAft>
                      </a:pPr>
                      <a:r>
                        <a:rPr lang="en-US" sz="1600" dirty="0">
                          <a:solidFill>
                            <a:schemeClr val="bg1"/>
                          </a:solidFill>
                          <a:effectLst/>
                        </a:rPr>
                        <a:t>Physical environments support teaching and learning.</a:t>
                      </a:r>
                      <a:endPar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600"/>
                        </a:spcBef>
                        <a:spcAft>
                          <a:spcPts val="0"/>
                        </a:spcAft>
                      </a:pPr>
                      <a:r>
                        <a:rPr lang="en-US" sz="1600" dirty="0">
                          <a:effectLst/>
                        </a:rPr>
                        <a:t>Physical environments support teaching and learning. </a:t>
                      </a:r>
                    </a:p>
                    <a:p>
                      <a:pPr marL="0" marR="0">
                        <a:spcBef>
                          <a:spcPts val="600"/>
                        </a:spcBef>
                        <a:spcAft>
                          <a:spcPts val="0"/>
                        </a:spcAft>
                      </a:pPr>
                      <a:r>
                        <a:rPr lang="en-US" sz="1600" dirty="0">
                          <a:effectLst/>
                        </a:rPr>
                        <a:t>Physical environments are clean and well maintained.</a:t>
                      </a:r>
                    </a:p>
                    <a:p>
                      <a:pPr marL="0" marR="0">
                        <a:spcBef>
                          <a:spcPts val="600"/>
                        </a:spcBef>
                        <a:spcAft>
                          <a:spcPts val="0"/>
                        </a:spcAft>
                      </a:pPr>
                      <a:r>
                        <a:rPr lang="en-US" sz="1600" dirty="0">
                          <a:effectLst/>
                        </a:rPr>
                        <a:t>Adequate work space is available.</a:t>
                      </a:r>
                    </a:p>
                    <a:p>
                      <a:pPr marL="0" marR="0">
                        <a:spcBef>
                          <a:spcPts val="600"/>
                        </a:spcBef>
                        <a:spcAft>
                          <a:spcPts val="0"/>
                        </a:spcAft>
                      </a:pPr>
                      <a:r>
                        <a:rPr lang="en-US" sz="1600" dirty="0">
                          <a:effectLst/>
                        </a:rPr>
                        <a:t>Most teachers have access to their own work space as well as shared space.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anchor="ctr"/>
                </a:tc>
                <a:extLst>
                  <a:ext uri="{0D108BD9-81ED-4DB2-BD59-A6C34878D82A}">
                    <a16:rowId xmlns:a16="http://schemas.microsoft.com/office/drawing/2014/main" val="2317088261"/>
                  </a:ext>
                </a:extLst>
              </a:tr>
              <a:tr h="1073954">
                <a:tc>
                  <a:txBody>
                    <a:bodyPr/>
                    <a:lstStyle/>
                    <a:p>
                      <a:pPr marL="0" marR="0">
                        <a:spcBef>
                          <a:spcPts val="0"/>
                        </a:spcBef>
                        <a:spcAft>
                          <a:spcPts val="0"/>
                        </a:spcAft>
                      </a:pPr>
                      <a:r>
                        <a:rPr lang="en-US" sz="1600" dirty="0">
                          <a:solidFill>
                            <a:schemeClr val="bg1"/>
                          </a:solidFill>
                          <a:effectLst/>
                        </a:rPr>
                        <a:t>Teachers have access to a broad range of professional support personnel.</a:t>
                      </a:r>
                      <a:endParaRPr lang="en-US" sz="16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solidFill>
                      <a:schemeClr val="accent1"/>
                    </a:solidFill>
                  </a:tcPr>
                </a:tc>
                <a:tc>
                  <a:txBody>
                    <a:bodyPr/>
                    <a:lstStyle/>
                    <a:p>
                      <a:pPr marL="0" marR="0">
                        <a:spcBef>
                          <a:spcPts val="600"/>
                        </a:spcBef>
                        <a:spcAft>
                          <a:spcPts val="0"/>
                        </a:spcAft>
                      </a:pPr>
                      <a:r>
                        <a:rPr lang="en-US" sz="1600" dirty="0">
                          <a:effectLst/>
                        </a:rPr>
                        <a:t>Professional support personnel are available to assist teachers with meeting the needs of students.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580304730"/>
                  </a:ext>
                </a:extLst>
              </a:tr>
            </a:tbl>
          </a:graphicData>
        </a:graphic>
      </p:graphicFrame>
      <p:sp>
        <p:nvSpPr>
          <p:cNvPr id="13" name="Slide Number Placeholder 12">
            <a:extLst>
              <a:ext uri="{FF2B5EF4-FFF2-40B4-BE49-F238E27FC236}">
                <a16:creationId xmlns:a16="http://schemas.microsoft.com/office/drawing/2014/main" id="{EB8BD3BA-AC63-4EF4-BFDC-A8F78B15A423}"/>
              </a:ext>
            </a:extLst>
          </p:cNvPr>
          <p:cNvSpPr>
            <a:spLocks noGrp="1"/>
          </p:cNvSpPr>
          <p:nvPr>
            <p:ph type="sldNum" sz="quarter" idx="14"/>
          </p:nvPr>
        </p:nvSpPr>
        <p:spPr/>
        <p:txBody>
          <a:bodyPr/>
          <a:lstStyle/>
          <a:p>
            <a:fld id="{99A20822-4A49-4D36-86E3-300BA48D3F00}" type="slidenum">
              <a:rPr lang="en-US" smtClean="0"/>
              <a:pPr/>
              <a:t>26</a:t>
            </a:fld>
            <a:endParaRPr lang="en-US" dirty="0"/>
          </a:p>
        </p:txBody>
      </p:sp>
    </p:spTree>
    <p:extLst>
      <p:ext uri="{BB962C8B-B14F-4D97-AF65-F5344CB8AC3E}">
        <p14:creationId xmlns:p14="http://schemas.microsoft.com/office/powerpoint/2010/main" val="274532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44C68636-6D02-44E1-89F6-5EAE0FDC3679}"/>
              </a:ext>
            </a:extLst>
          </p:cNvPr>
          <p:cNvSpPr txBox="1">
            <a:spLocks/>
          </p:cNvSpPr>
          <p:nvPr/>
        </p:nvSpPr>
        <p:spPr>
          <a:xfrm>
            <a:off x="442686" y="273305"/>
            <a:ext cx="11338560" cy="914400"/>
          </a:xfrm>
          <a:prstGeom prst="rect">
            <a:avLst/>
          </a:prstGeom>
          <a:solidFill>
            <a:srgbClr val="2B9E60"/>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915" tIns="26782" rIns="131915" bIns="26782" numCol="1" spcCol="1270" rtlCol="0" anchor="ctr" anchorCtr="0">
            <a:noAutofit/>
          </a:bodyPr>
          <a:lstStyle>
            <a:lvl1pPr algn="l" defTabSz="685800" rtl="0" eaLnBrk="1" latinLnBrk="0" hangingPunct="1">
              <a:lnSpc>
                <a:spcPct val="90000"/>
              </a:lnSpc>
              <a:spcBef>
                <a:spcPct val="0"/>
              </a:spcBef>
              <a:buNone/>
              <a:defRPr sz="36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spcAft>
                <a:spcPct val="35000"/>
              </a:spcAft>
            </a:pPr>
            <a:endParaRPr lang="en-US" dirty="0"/>
          </a:p>
        </p:txBody>
      </p:sp>
      <p:sp>
        <p:nvSpPr>
          <p:cNvPr id="4" name="Freeform 12">
            <a:extLst>
              <a:ext uri="{FF2B5EF4-FFF2-40B4-BE49-F238E27FC236}">
                <a16:creationId xmlns:a16="http://schemas.microsoft.com/office/drawing/2014/main" id="{564E1E05-68BA-4F82-B48B-0536749F53A8}"/>
              </a:ext>
            </a:extLst>
          </p:cNvPr>
          <p:cNvSpPr>
            <a:spLocks noGrp="1"/>
          </p:cNvSpPr>
          <p:nvPr>
            <p:ph type="title"/>
          </p:nvPr>
        </p:nvSpPr>
        <p:spPr/>
        <p:txBody>
          <a:bodyPr lIns="91440"/>
          <a:lstStyle/>
          <a:p>
            <a:r>
              <a:rPr lang="en-US" dirty="0">
                <a:solidFill>
                  <a:schemeClr val="bg1"/>
                </a:solidFill>
              </a:rPr>
              <a:t>Community Support and Involvement</a:t>
            </a:r>
          </a:p>
        </p:txBody>
      </p:sp>
      <p:graphicFrame>
        <p:nvGraphicFramePr>
          <p:cNvPr id="5" name="Table 4">
            <a:extLst>
              <a:ext uri="{FF2B5EF4-FFF2-40B4-BE49-F238E27FC236}">
                <a16:creationId xmlns:a16="http://schemas.microsoft.com/office/drawing/2014/main" id="{9D3ACA0A-9E28-4AD2-9721-CFAEBF612D5A}"/>
              </a:ext>
            </a:extLst>
          </p:cNvPr>
          <p:cNvGraphicFramePr>
            <a:graphicFrameLocks noGrp="1"/>
          </p:cNvGraphicFramePr>
          <p:nvPr>
            <p:extLst>
              <p:ext uri="{D42A27DB-BD31-4B8C-83A1-F6EECF244321}">
                <p14:modId xmlns:p14="http://schemas.microsoft.com/office/powerpoint/2010/main" val="1460586874"/>
              </p:ext>
            </p:extLst>
          </p:nvPr>
        </p:nvGraphicFramePr>
        <p:xfrm>
          <a:off x="457200" y="1270000"/>
          <a:ext cx="11315700" cy="4670730"/>
        </p:xfrm>
        <a:graphic>
          <a:graphicData uri="http://schemas.openxmlformats.org/drawingml/2006/table">
            <a:tbl>
              <a:tblPr firstCol="1" bandRow="1">
                <a:tableStyleId>{31832965-C026-47F6-861E-5072A00C4E13}</a:tableStyleId>
              </a:tblPr>
              <a:tblGrid>
                <a:gridCol w="2738483">
                  <a:extLst>
                    <a:ext uri="{9D8B030D-6E8A-4147-A177-3AD203B41FA5}">
                      <a16:colId xmlns:a16="http://schemas.microsoft.com/office/drawing/2014/main" val="3952323094"/>
                    </a:ext>
                  </a:extLst>
                </a:gridCol>
                <a:gridCol w="8577217">
                  <a:extLst>
                    <a:ext uri="{9D8B030D-6E8A-4147-A177-3AD203B41FA5}">
                      <a16:colId xmlns:a16="http://schemas.microsoft.com/office/drawing/2014/main" val="1213982289"/>
                    </a:ext>
                  </a:extLst>
                </a:gridCol>
              </a:tblGrid>
              <a:tr h="1032262">
                <a:tc>
                  <a:txBody>
                    <a:bodyPr/>
                    <a:lstStyle/>
                    <a:p>
                      <a:pPr marL="0" marR="0">
                        <a:spcBef>
                          <a:spcPts val="0"/>
                        </a:spcBef>
                        <a:spcAft>
                          <a:spcPts val="0"/>
                        </a:spcAft>
                      </a:pPr>
                      <a:r>
                        <a:rPr lang="en-US" sz="1600" dirty="0">
                          <a:solidFill>
                            <a:schemeClr val="bg1"/>
                          </a:solidFill>
                          <a:effectLst/>
                        </a:rPr>
                        <a:t>Parents, guardians, and community members support the school and teachers. </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600"/>
                        </a:spcBef>
                        <a:spcAft>
                          <a:spcPts val="0"/>
                        </a:spcAft>
                      </a:pPr>
                      <a:r>
                        <a:rPr lang="en-US" sz="1600" dirty="0">
                          <a:effectLst/>
                        </a:rPr>
                        <a:t>Parents, guardians, and community members support classrooms and school activities and participate in meaningful ways at the school.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613948639"/>
                  </a:ext>
                </a:extLst>
              </a:tr>
              <a:tr h="1303350">
                <a:tc>
                  <a:txBody>
                    <a:bodyPr/>
                    <a:lstStyle/>
                    <a:p>
                      <a:pPr marL="0" marR="0">
                        <a:spcBef>
                          <a:spcPts val="0"/>
                        </a:spcBef>
                        <a:spcAft>
                          <a:spcPts val="0"/>
                        </a:spcAft>
                      </a:pPr>
                      <a:r>
                        <a:rPr lang="en-US" sz="1600" dirty="0">
                          <a:solidFill>
                            <a:schemeClr val="bg1"/>
                          </a:solidFill>
                          <a:effectLst/>
                        </a:rPr>
                        <a:t>Parents, guardians, and community members are knowledgeable about classroom and school policies and practices.</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600"/>
                        </a:spcBef>
                        <a:spcAft>
                          <a:spcPts val="0"/>
                        </a:spcAft>
                      </a:pPr>
                      <a:r>
                        <a:rPr lang="en-US" sz="1600" dirty="0">
                          <a:effectLst/>
                        </a:rPr>
                        <a:t>School educators regularly and reliably disseminate information about the school and individual classrooms.</a:t>
                      </a:r>
                    </a:p>
                    <a:p>
                      <a:pPr marL="0" marR="0">
                        <a:spcBef>
                          <a:spcPts val="600"/>
                        </a:spcBef>
                        <a:spcAft>
                          <a:spcPts val="0"/>
                        </a:spcAft>
                      </a:pPr>
                      <a:r>
                        <a:rPr lang="en-US" sz="1600" dirty="0">
                          <a:effectLst/>
                        </a:rPr>
                        <a:t>A variety of communication systems are in place to promote accuracy of information.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113230426"/>
                  </a:ext>
                </a:extLst>
              </a:tr>
              <a:tr h="2327828">
                <a:tc>
                  <a:txBody>
                    <a:bodyPr/>
                    <a:lstStyle/>
                    <a:p>
                      <a:pPr marL="0" marR="0">
                        <a:spcBef>
                          <a:spcPts val="0"/>
                        </a:spcBef>
                        <a:spcAft>
                          <a:spcPts val="0"/>
                        </a:spcAft>
                      </a:pPr>
                      <a:r>
                        <a:rPr lang="en-US" sz="1600" dirty="0">
                          <a:solidFill>
                            <a:schemeClr val="bg1"/>
                          </a:solidFill>
                          <a:effectLst/>
                        </a:rPr>
                        <a:t>Parents, guardians, and community members are provided opportunities to influence success of school.</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solidFill>
                      <a:schemeClr val="accent1"/>
                    </a:solidFill>
                  </a:tcPr>
                </a:tc>
                <a:tc>
                  <a:txBody>
                    <a:bodyPr/>
                    <a:lstStyle/>
                    <a:p>
                      <a:pPr marL="0" marR="0">
                        <a:spcBef>
                          <a:spcPts val="600"/>
                        </a:spcBef>
                        <a:spcAft>
                          <a:spcPts val="0"/>
                        </a:spcAft>
                      </a:pPr>
                      <a:r>
                        <a:rPr lang="en-US" sz="1600" dirty="0">
                          <a:effectLst/>
                        </a:rPr>
                        <a:t>Parents, guardians, and community members are aware of the school improvement processes and have opportunities to participate.</a:t>
                      </a:r>
                    </a:p>
                    <a:p>
                      <a:pPr marL="0" marR="0">
                        <a:spcBef>
                          <a:spcPts val="600"/>
                        </a:spcBef>
                        <a:spcAft>
                          <a:spcPts val="0"/>
                        </a:spcAft>
                      </a:pPr>
                      <a:r>
                        <a:rPr lang="en-US" sz="1600" dirty="0">
                          <a:effectLst/>
                        </a:rPr>
                        <a:t>School educators have established partnerships with community members and communicate in ways that encourage participation.</a:t>
                      </a:r>
                    </a:p>
                    <a:p>
                      <a:pPr marL="0" marR="0">
                        <a:spcBef>
                          <a:spcPts val="600"/>
                        </a:spcBef>
                        <a:spcAft>
                          <a:spcPts val="0"/>
                        </a:spcAft>
                      </a:pPr>
                      <a:r>
                        <a:rPr lang="en-US" sz="1600" dirty="0">
                          <a:effectLst/>
                        </a:rPr>
                        <a:t>The school improvement team follows state guidelines and statutory requirements, providing multiple opportunities for input and influence on school practice.</a:t>
                      </a:r>
                    </a:p>
                    <a:p>
                      <a:pPr marL="0" marR="0">
                        <a:spcBef>
                          <a:spcPts val="600"/>
                        </a:spcBef>
                        <a:spcAft>
                          <a:spcPts val="0"/>
                        </a:spcAft>
                      </a:pPr>
                      <a:r>
                        <a:rPr lang="en-US" sz="1600" dirty="0">
                          <a:effectLst/>
                        </a:rPr>
                        <a:t>An established parent organization meets regularly and makes efforts to have participation representative of school populations.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406092543"/>
                  </a:ext>
                </a:extLst>
              </a:tr>
            </a:tbl>
          </a:graphicData>
        </a:graphic>
      </p:graphicFrame>
      <p:sp>
        <p:nvSpPr>
          <p:cNvPr id="11" name="Slide Number Placeholder 10">
            <a:extLst>
              <a:ext uri="{FF2B5EF4-FFF2-40B4-BE49-F238E27FC236}">
                <a16:creationId xmlns:a16="http://schemas.microsoft.com/office/drawing/2014/main" id="{A53477B7-CD2F-4758-AE1C-4A43511D23FA}"/>
              </a:ext>
            </a:extLst>
          </p:cNvPr>
          <p:cNvSpPr>
            <a:spLocks noGrp="1"/>
          </p:cNvSpPr>
          <p:nvPr>
            <p:ph type="sldNum" sz="quarter" idx="14"/>
          </p:nvPr>
        </p:nvSpPr>
        <p:spPr/>
        <p:txBody>
          <a:bodyPr/>
          <a:lstStyle/>
          <a:p>
            <a:fld id="{99A20822-4A49-4D36-86E3-300BA48D3F00}" type="slidenum">
              <a:rPr lang="en-US" smtClean="0"/>
              <a:pPr/>
              <a:t>27</a:t>
            </a:fld>
            <a:endParaRPr lang="en-US" dirty="0"/>
          </a:p>
        </p:txBody>
      </p:sp>
    </p:spTree>
    <p:extLst>
      <p:ext uri="{BB962C8B-B14F-4D97-AF65-F5344CB8AC3E}">
        <p14:creationId xmlns:p14="http://schemas.microsoft.com/office/powerpoint/2010/main" val="4174991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5C7C4D39-9489-4A1E-B405-301209CC207A}"/>
              </a:ext>
            </a:extLst>
          </p:cNvPr>
          <p:cNvSpPr txBox="1">
            <a:spLocks/>
          </p:cNvSpPr>
          <p:nvPr/>
        </p:nvSpPr>
        <p:spPr>
          <a:xfrm>
            <a:off x="442686" y="273305"/>
            <a:ext cx="11338560" cy="914400"/>
          </a:xfrm>
          <a:prstGeom prst="rect">
            <a:avLst/>
          </a:prstGeom>
          <a:solidFill>
            <a:srgbClr val="2F9693"/>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915" tIns="26782" rIns="131915" bIns="26782" numCol="1" spcCol="1270" rtlCol="0" anchor="ctr" anchorCtr="0">
            <a:noAutofit/>
          </a:bodyPr>
          <a:lstStyle>
            <a:lvl1pPr algn="l" defTabSz="685800" rtl="0" eaLnBrk="1" latinLnBrk="0" hangingPunct="1">
              <a:lnSpc>
                <a:spcPct val="90000"/>
              </a:lnSpc>
              <a:spcBef>
                <a:spcPct val="0"/>
              </a:spcBef>
              <a:buNone/>
              <a:defRPr sz="36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spcAft>
                <a:spcPct val="35000"/>
              </a:spcAft>
            </a:pPr>
            <a:endParaRPr lang="en-US" dirty="0"/>
          </a:p>
        </p:txBody>
      </p:sp>
      <p:sp>
        <p:nvSpPr>
          <p:cNvPr id="4" name="Freeform 14">
            <a:extLst>
              <a:ext uri="{FF2B5EF4-FFF2-40B4-BE49-F238E27FC236}">
                <a16:creationId xmlns:a16="http://schemas.microsoft.com/office/drawing/2014/main" id="{5666B75B-ADDD-46DD-AE8E-E413878C2C24}"/>
              </a:ext>
            </a:extLst>
          </p:cNvPr>
          <p:cNvSpPr>
            <a:spLocks noGrp="1"/>
          </p:cNvSpPr>
          <p:nvPr>
            <p:ph type="title"/>
          </p:nvPr>
        </p:nvSpPr>
        <p:spPr/>
        <p:txBody>
          <a:bodyPr lIns="91440"/>
          <a:lstStyle/>
          <a:p>
            <a:r>
              <a:rPr lang="en-US" dirty="0">
                <a:solidFill>
                  <a:schemeClr val="bg1"/>
                </a:solidFill>
              </a:rPr>
              <a:t>Managing Student Conduct </a:t>
            </a:r>
          </a:p>
        </p:txBody>
      </p:sp>
      <p:graphicFrame>
        <p:nvGraphicFramePr>
          <p:cNvPr id="5" name="Table 4">
            <a:extLst>
              <a:ext uri="{FF2B5EF4-FFF2-40B4-BE49-F238E27FC236}">
                <a16:creationId xmlns:a16="http://schemas.microsoft.com/office/drawing/2014/main" id="{C5E63B25-85E9-4C7E-BF77-1E62C8663198}"/>
              </a:ext>
            </a:extLst>
          </p:cNvPr>
          <p:cNvGraphicFramePr>
            <a:graphicFrameLocks noGrp="1"/>
          </p:cNvGraphicFramePr>
          <p:nvPr>
            <p:extLst>
              <p:ext uri="{D42A27DB-BD31-4B8C-83A1-F6EECF244321}">
                <p14:modId xmlns:p14="http://schemas.microsoft.com/office/powerpoint/2010/main" val="1853664528"/>
              </p:ext>
            </p:extLst>
          </p:nvPr>
        </p:nvGraphicFramePr>
        <p:xfrm>
          <a:off x="457200" y="1270000"/>
          <a:ext cx="11315700" cy="5029200"/>
        </p:xfrm>
        <a:graphic>
          <a:graphicData uri="http://schemas.openxmlformats.org/drawingml/2006/table">
            <a:tbl>
              <a:tblPr firstCol="1" bandRow="1">
                <a:tableStyleId>{31832965-C026-47F6-861E-5072A00C4E13}</a:tableStyleId>
              </a:tblPr>
              <a:tblGrid>
                <a:gridCol w="2737687">
                  <a:extLst>
                    <a:ext uri="{9D8B030D-6E8A-4147-A177-3AD203B41FA5}">
                      <a16:colId xmlns:a16="http://schemas.microsoft.com/office/drawing/2014/main" val="1887522030"/>
                    </a:ext>
                  </a:extLst>
                </a:gridCol>
                <a:gridCol w="8578013">
                  <a:extLst>
                    <a:ext uri="{9D8B030D-6E8A-4147-A177-3AD203B41FA5}">
                      <a16:colId xmlns:a16="http://schemas.microsoft.com/office/drawing/2014/main" val="592153678"/>
                    </a:ext>
                  </a:extLst>
                </a:gridCol>
              </a:tblGrid>
              <a:tr h="2497166">
                <a:tc>
                  <a:txBody>
                    <a:bodyPr/>
                    <a:lstStyle/>
                    <a:p>
                      <a:pPr marL="0" marR="0">
                        <a:spcBef>
                          <a:spcPts val="0"/>
                        </a:spcBef>
                        <a:spcAft>
                          <a:spcPts val="0"/>
                        </a:spcAft>
                      </a:pPr>
                      <a:r>
                        <a:rPr lang="en-US" sz="1600" dirty="0">
                          <a:solidFill>
                            <a:schemeClr val="bg1"/>
                          </a:solidFill>
                          <a:effectLst/>
                        </a:rPr>
                        <a:t>School leadership and teachers develop and communicate policies and procedures regarding student conduct and school safety.</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600"/>
                        </a:spcBef>
                        <a:spcAft>
                          <a:spcPts val="0"/>
                        </a:spcAft>
                      </a:pPr>
                      <a:r>
                        <a:rPr lang="en-US" sz="1600" dirty="0">
                          <a:effectLst/>
                        </a:rPr>
                        <a:t>School leadership provides teachers with local, state, and federal policies on student conduct and school safety. All teachers demonstrate awareness of local, state, and federal policies.</a:t>
                      </a:r>
                    </a:p>
                    <a:p>
                      <a:pPr marL="0" marR="0">
                        <a:spcBef>
                          <a:spcPts val="600"/>
                        </a:spcBef>
                        <a:spcAft>
                          <a:spcPts val="0"/>
                        </a:spcAft>
                      </a:pPr>
                      <a:r>
                        <a:rPr lang="en-US" sz="1600" dirty="0">
                          <a:effectLst/>
                        </a:rPr>
                        <a:t>The school collects data regarding student conduct and safety to inform development and implementation of policies and procedures.  </a:t>
                      </a:r>
                    </a:p>
                    <a:p>
                      <a:pPr marL="0" marR="0">
                        <a:spcBef>
                          <a:spcPts val="600"/>
                        </a:spcBef>
                        <a:spcAft>
                          <a:spcPts val="0"/>
                        </a:spcAft>
                      </a:pPr>
                      <a:r>
                        <a:rPr lang="en-US" sz="1600" dirty="0">
                          <a:effectLst/>
                        </a:rPr>
                        <a:t>Educators develop, review, and revise policies and procedures for student conduct and safety. All teachers have opportunities to respond to and influence final decisions, and decisions are communicated to parents, guardians, and community members.  </a:t>
                      </a:r>
                    </a:p>
                    <a:p>
                      <a:pPr marL="0" marR="0">
                        <a:spcBef>
                          <a:spcPts val="600"/>
                        </a:spcBef>
                        <a:spcAft>
                          <a:spcPts val="0"/>
                        </a:spcAft>
                      </a:pPr>
                      <a:r>
                        <a:rPr lang="en-US" sz="1600" dirty="0">
                          <a:effectLst/>
                        </a:rPr>
                        <a:t>School leadership provides complete written descriptions of policies and procedures pertaining to student conduct and safety, and school leadership informs students of the policies, along with consequences if there is no adherence to policy and procedures.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2595693446"/>
                  </a:ext>
                </a:extLst>
              </a:tr>
              <a:tr h="1962058">
                <a:tc>
                  <a:txBody>
                    <a:bodyPr/>
                    <a:lstStyle/>
                    <a:p>
                      <a:pPr marL="0" marR="0">
                        <a:spcBef>
                          <a:spcPts val="0"/>
                        </a:spcBef>
                        <a:spcAft>
                          <a:spcPts val="0"/>
                        </a:spcAft>
                      </a:pPr>
                      <a:r>
                        <a:rPr lang="en-US" sz="1600" dirty="0">
                          <a:solidFill>
                            <a:schemeClr val="bg1"/>
                          </a:solidFill>
                          <a:effectLst/>
                        </a:rPr>
                        <a:t>Administrators and teachers consistently enforce policies and procedures regarding student conduct and school safety.</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solidFill>
                      <a:schemeClr val="accent1"/>
                    </a:solidFill>
                  </a:tcPr>
                </a:tc>
                <a:tc>
                  <a:txBody>
                    <a:bodyPr/>
                    <a:lstStyle/>
                    <a:p>
                      <a:pPr marL="0" marR="0">
                        <a:spcBef>
                          <a:spcPts val="600"/>
                        </a:spcBef>
                        <a:spcAft>
                          <a:spcPts val="0"/>
                        </a:spcAft>
                      </a:pPr>
                      <a:r>
                        <a:rPr lang="en-US" sz="1600" dirty="0">
                          <a:effectLst/>
                        </a:rPr>
                        <a:t>A clearly defined system of policies and procedures for student conduct and safety is in place and followed closely by all school leadership and teachers. </a:t>
                      </a:r>
                    </a:p>
                    <a:p>
                      <a:pPr marL="0" marR="0">
                        <a:spcBef>
                          <a:spcPts val="600"/>
                        </a:spcBef>
                        <a:spcAft>
                          <a:spcPts val="0"/>
                        </a:spcAft>
                      </a:pPr>
                      <a:r>
                        <a:rPr lang="en-US" sz="1600" dirty="0">
                          <a:effectLst/>
                        </a:rPr>
                        <a:t>Students are fully informed of policies, procedures, and consequences. </a:t>
                      </a:r>
                    </a:p>
                    <a:p>
                      <a:pPr marL="0" marR="0">
                        <a:spcBef>
                          <a:spcPts val="600"/>
                        </a:spcBef>
                        <a:spcAft>
                          <a:spcPts val="0"/>
                        </a:spcAft>
                      </a:pPr>
                      <a:r>
                        <a:rPr lang="en-US" sz="1600" dirty="0">
                          <a:effectLst/>
                        </a:rPr>
                        <a:t>Teachers and students are aware of schoolwide procedures, policies, and consequences. There is regular communication between administration and teachers about enforcement of policies, procedures for conduct and safety, and consequences for student actions. </a:t>
                      </a:r>
                    </a:p>
                    <a:p>
                      <a:pPr marL="0" marR="0">
                        <a:spcBef>
                          <a:spcPts val="600"/>
                        </a:spcBef>
                        <a:spcAft>
                          <a:spcPts val="0"/>
                        </a:spcAft>
                      </a:pPr>
                      <a:r>
                        <a:rPr lang="en-US" sz="1600" dirty="0">
                          <a:effectLst/>
                        </a:rPr>
                        <a:t>Parents or guardians are informed about implementation and enforcement of policies and procedures for student conduct and safety by administrators and teachers.</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404555173"/>
                  </a:ext>
                </a:extLst>
              </a:tr>
            </a:tbl>
          </a:graphicData>
        </a:graphic>
      </p:graphicFrame>
      <p:sp>
        <p:nvSpPr>
          <p:cNvPr id="13" name="Slide Number Placeholder 12">
            <a:extLst>
              <a:ext uri="{FF2B5EF4-FFF2-40B4-BE49-F238E27FC236}">
                <a16:creationId xmlns:a16="http://schemas.microsoft.com/office/drawing/2014/main" id="{D8B9A4E9-8959-4D47-94F6-EA51E010539B}"/>
              </a:ext>
            </a:extLst>
          </p:cNvPr>
          <p:cNvSpPr>
            <a:spLocks noGrp="1"/>
          </p:cNvSpPr>
          <p:nvPr>
            <p:ph type="sldNum" sz="quarter" idx="14"/>
          </p:nvPr>
        </p:nvSpPr>
        <p:spPr/>
        <p:txBody>
          <a:bodyPr/>
          <a:lstStyle/>
          <a:p>
            <a:fld id="{99A20822-4A49-4D36-86E3-300BA48D3F00}" type="slidenum">
              <a:rPr lang="en-US" smtClean="0"/>
              <a:pPr/>
              <a:t>28</a:t>
            </a:fld>
            <a:endParaRPr lang="en-US" dirty="0"/>
          </a:p>
        </p:txBody>
      </p:sp>
    </p:spTree>
    <p:extLst>
      <p:ext uri="{BB962C8B-B14F-4D97-AF65-F5344CB8AC3E}">
        <p14:creationId xmlns:p14="http://schemas.microsoft.com/office/powerpoint/2010/main" val="1565399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344B2C-2909-4D8B-8434-BD25FC78C3C7}"/>
              </a:ext>
            </a:extLst>
          </p:cNvPr>
          <p:cNvSpPr txBox="1">
            <a:spLocks/>
          </p:cNvSpPr>
          <p:nvPr/>
        </p:nvSpPr>
        <p:spPr>
          <a:xfrm>
            <a:off x="457200" y="273305"/>
            <a:ext cx="11324046" cy="914400"/>
          </a:xfrm>
          <a:prstGeom prst="rect">
            <a:avLst/>
          </a:prstGeom>
          <a:solidFill>
            <a:srgbClr val="33618E"/>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31915" tIns="26782" rIns="131915" bIns="26782" numCol="1" spcCol="1270" rtlCol="0" anchor="ctr" anchorCtr="0">
            <a:noAutofit/>
          </a:bodyPr>
          <a:lstStyle>
            <a:lvl1pPr algn="l" defTabSz="685800" rtl="0" eaLnBrk="1" latinLnBrk="0" hangingPunct="1">
              <a:lnSpc>
                <a:spcPct val="90000"/>
              </a:lnSpc>
              <a:spcBef>
                <a:spcPct val="0"/>
              </a:spcBef>
              <a:buNone/>
              <a:defRPr sz="3600" b="0" i="0" kern="120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00100">
              <a:spcAft>
                <a:spcPct val="35000"/>
              </a:spcAft>
            </a:pPr>
            <a:endParaRPr lang="en-US" dirty="0"/>
          </a:p>
        </p:txBody>
      </p:sp>
      <p:graphicFrame>
        <p:nvGraphicFramePr>
          <p:cNvPr id="5" name="Content Placeholder 4">
            <a:extLst>
              <a:ext uri="{FF2B5EF4-FFF2-40B4-BE49-F238E27FC236}">
                <a16:creationId xmlns:a16="http://schemas.microsoft.com/office/drawing/2014/main" id="{5B9E6A1D-3599-438F-ADB4-58506ED6C93E}"/>
              </a:ext>
            </a:extLst>
          </p:cNvPr>
          <p:cNvGraphicFramePr>
            <a:graphicFrameLocks noGrp="1"/>
          </p:cNvGraphicFramePr>
          <p:nvPr>
            <p:ph sz="quarter" idx="15"/>
            <p:extLst>
              <p:ext uri="{D42A27DB-BD31-4B8C-83A1-F6EECF244321}">
                <p14:modId xmlns:p14="http://schemas.microsoft.com/office/powerpoint/2010/main" val="3006002714"/>
              </p:ext>
            </p:extLst>
          </p:nvPr>
        </p:nvGraphicFramePr>
        <p:xfrm>
          <a:off x="472684" y="1270000"/>
          <a:ext cx="11324047" cy="3843188"/>
        </p:xfrm>
        <a:graphic>
          <a:graphicData uri="http://schemas.openxmlformats.org/drawingml/2006/table">
            <a:tbl>
              <a:tblPr firstCol="1" bandRow="1">
                <a:tableStyleId>{31832965-C026-47F6-861E-5072A00C4E13}</a:tableStyleId>
              </a:tblPr>
              <a:tblGrid>
                <a:gridCol w="2739707">
                  <a:extLst>
                    <a:ext uri="{9D8B030D-6E8A-4147-A177-3AD203B41FA5}">
                      <a16:colId xmlns:a16="http://schemas.microsoft.com/office/drawing/2014/main" val="1633081700"/>
                    </a:ext>
                  </a:extLst>
                </a:gridCol>
                <a:gridCol w="8584340">
                  <a:extLst>
                    <a:ext uri="{9D8B030D-6E8A-4147-A177-3AD203B41FA5}">
                      <a16:colId xmlns:a16="http://schemas.microsoft.com/office/drawing/2014/main" val="660767794"/>
                    </a:ext>
                  </a:extLst>
                </a:gridCol>
              </a:tblGrid>
              <a:tr h="338010">
                <a:tc>
                  <a:txBody>
                    <a:bodyPr/>
                    <a:lstStyle/>
                    <a:p>
                      <a:pPr marL="0" marR="0">
                        <a:spcBef>
                          <a:spcPts val="0"/>
                        </a:spcBef>
                        <a:spcAft>
                          <a:spcPts val="0"/>
                        </a:spcAft>
                      </a:pPr>
                      <a:r>
                        <a:rPr lang="en-US" sz="1600" dirty="0">
                          <a:solidFill>
                            <a:schemeClr val="bg1"/>
                          </a:solidFill>
                          <a:effectLst/>
                        </a:rPr>
                        <a:t>Teachers demonstrate leadership in the classroom.</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600"/>
                        </a:spcBef>
                        <a:spcAft>
                          <a:spcPts val="0"/>
                        </a:spcAft>
                      </a:pPr>
                      <a:r>
                        <a:rPr lang="en-US" sz="1600" dirty="0">
                          <a:effectLst/>
                        </a:rPr>
                        <a:t>Teachers implement sound educational practices.  </a:t>
                      </a:r>
                    </a:p>
                    <a:p>
                      <a:pPr marL="0" marR="0">
                        <a:spcBef>
                          <a:spcPts val="600"/>
                        </a:spcBef>
                        <a:spcAft>
                          <a:spcPts val="0"/>
                        </a:spcAft>
                      </a:pPr>
                      <a:r>
                        <a:rPr lang="en-US" sz="1600" dirty="0">
                          <a:effectLst/>
                        </a:rPr>
                        <a:t>Teachers have autonomy to make decisions about design and delivery of instruction to meet the learning needs of students.</a:t>
                      </a:r>
                    </a:p>
                    <a:p>
                      <a:pPr marL="0" marR="0">
                        <a:spcBef>
                          <a:spcPts val="600"/>
                        </a:spcBef>
                        <a:spcAft>
                          <a:spcPts val="0"/>
                        </a:spcAft>
                      </a:pPr>
                      <a:r>
                        <a:rPr lang="en-US" sz="1600" dirty="0">
                          <a:effectLst/>
                        </a:rPr>
                        <a:t>Teachers use data and best practices from collaboration to inform instruction.</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662310240"/>
                  </a:ext>
                </a:extLst>
              </a:tr>
              <a:tr h="1276794">
                <a:tc>
                  <a:txBody>
                    <a:bodyPr/>
                    <a:lstStyle/>
                    <a:p>
                      <a:pPr marL="0" marR="0">
                        <a:spcBef>
                          <a:spcPts val="0"/>
                        </a:spcBef>
                        <a:spcAft>
                          <a:spcPts val="0"/>
                        </a:spcAft>
                      </a:pPr>
                      <a:r>
                        <a:rPr lang="en-US" sz="1600" dirty="0">
                          <a:solidFill>
                            <a:schemeClr val="bg1"/>
                          </a:solidFill>
                          <a:effectLst/>
                        </a:rPr>
                        <a:t>Teachers demonstrate leadership in the school.</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600"/>
                        </a:spcBef>
                        <a:spcAft>
                          <a:spcPts val="0"/>
                        </a:spcAft>
                      </a:pPr>
                      <a:r>
                        <a:rPr lang="en-US" sz="1600" dirty="0">
                          <a:effectLst/>
                        </a:rPr>
                        <a:t>Multiple opportunities are available for teacher participation in school leadership, and individuals representative of the diversity of the faculty pursue them (i.e., school improvement team, committees, professional learning community lead). </a:t>
                      </a:r>
                    </a:p>
                    <a:p>
                      <a:pPr marL="0" marR="0">
                        <a:spcBef>
                          <a:spcPts val="600"/>
                        </a:spcBef>
                        <a:spcAft>
                          <a:spcPts val="0"/>
                        </a:spcAft>
                      </a:pPr>
                      <a:r>
                        <a:rPr lang="en-US" sz="1600" dirty="0">
                          <a:effectLst/>
                        </a:rPr>
                        <a:t>Formal and informal opportunities for leadership are available and vary in the type and amount of responsibility and impact on the school.</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795575142"/>
                  </a:ext>
                </a:extLst>
              </a:tr>
              <a:tr h="1237148">
                <a:tc>
                  <a:txBody>
                    <a:bodyPr/>
                    <a:lstStyle/>
                    <a:p>
                      <a:pPr marL="0" marR="0">
                        <a:spcBef>
                          <a:spcPts val="0"/>
                        </a:spcBef>
                        <a:spcAft>
                          <a:spcPts val="0"/>
                        </a:spcAft>
                      </a:pPr>
                      <a:r>
                        <a:rPr lang="en-US" sz="1600" dirty="0">
                          <a:solidFill>
                            <a:schemeClr val="bg1"/>
                          </a:solidFill>
                          <a:effectLst/>
                        </a:rPr>
                        <a:t>Schools engage teachers in efficient and effective decision-making processes. </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solidFill>
                      <a:schemeClr val="accent1"/>
                    </a:solidFill>
                  </a:tcPr>
                </a:tc>
                <a:tc>
                  <a:txBody>
                    <a:bodyPr/>
                    <a:lstStyle/>
                    <a:p>
                      <a:pPr marL="0" marR="0">
                        <a:spcBef>
                          <a:spcPts val="600"/>
                        </a:spcBef>
                        <a:spcAft>
                          <a:spcPts val="0"/>
                        </a:spcAft>
                      </a:pPr>
                      <a:r>
                        <a:rPr lang="en-US" sz="1600" dirty="0">
                          <a:effectLst/>
                        </a:rPr>
                        <a:t>Processes for teacher involvement in decision making are defined but are limited. </a:t>
                      </a:r>
                    </a:p>
                    <a:p>
                      <a:pPr marL="0" marR="0">
                        <a:spcBef>
                          <a:spcPts val="600"/>
                        </a:spcBef>
                        <a:spcAft>
                          <a:spcPts val="0"/>
                        </a:spcAft>
                      </a:pPr>
                      <a:r>
                        <a:rPr lang="en-US" sz="1600" dirty="0">
                          <a:effectLst/>
                        </a:rPr>
                        <a:t>Processes in place are generally efficient and can be adapted to improve efficiency.</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712826835"/>
                  </a:ext>
                </a:extLst>
              </a:tr>
            </a:tbl>
          </a:graphicData>
        </a:graphic>
      </p:graphicFrame>
      <p:sp>
        <p:nvSpPr>
          <p:cNvPr id="4" name="Freeform 17">
            <a:extLst>
              <a:ext uri="{FF2B5EF4-FFF2-40B4-BE49-F238E27FC236}">
                <a16:creationId xmlns:a16="http://schemas.microsoft.com/office/drawing/2014/main" id="{ECC213A9-56C9-465E-BB4E-84BF80CA50F3}"/>
              </a:ext>
            </a:extLst>
          </p:cNvPr>
          <p:cNvSpPr>
            <a:spLocks noGrp="1"/>
          </p:cNvSpPr>
          <p:nvPr>
            <p:ph type="title"/>
          </p:nvPr>
        </p:nvSpPr>
        <p:spPr/>
        <p:txBody>
          <a:bodyPr lIns="91440"/>
          <a:lstStyle/>
          <a:p>
            <a:r>
              <a:rPr lang="en-US" dirty="0">
                <a:solidFill>
                  <a:schemeClr val="bg1"/>
                </a:solidFill>
              </a:rPr>
              <a:t>Teacher Leadership</a:t>
            </a:r>
          </a:p>
        </p:txBody>
      </p:sp>
      <p:sp>
        <p:nvSpPr>
          <p:cNvPr id="9" name="Slide Number Placeholder 8">
            <a:extLst>
              <a:ext uri="{FF2B5EF4-FFF2-40B4-BE49-F238E27FC236}">
                <a16:creationId xmlns:a16="http://schemas.microsoft.com/office/drawing/2014/main" id="{F5AC449A-82FC-49F6-A496-1CCEBF5D5078}"/>
              </a:ext>
            </a:extLst>
          </p:cNvPr>
          <p:cNvSpPr>
            <a:spLocks noGrp="1"/>
          </p:cNvSpPr>
          <p:nvPr>
            <p:ph type="sldNum" sz="quarter" idx="14"/>
          </p:nvPr>
        </p:nvSpPr>
        <p:spPr/>
        <p:txBody>
          <a:bodyPr/>
          <a:lstStyle/>
          <a:p>
            <a:fld id="{99A20822-4A49-4D36-86E3-300BA48D3F00}" type="slidenum">
              <a:rPr lang="en-US" smtClean="0"/>
              <a:pPr/>
              <a:t>29</a:t>
            </a:fld>
            <a:endParaRPr lang="en-US" dirty="0"/>
          </a:p>
        </p:txBody>
      </p:sp>
    </p:spTree>
    <p:extLst>
      <p:ext uri="{BB962C8B-B14F-4D97-AF65-F5344CB8AC3E}">
        <p14:creationId xmlns:p14="http://schemas.microsoft.com/office/powerpoint/2010/main" val="79990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5"/>
          </p:nvPr>
        </p:nvPicPr>
        <p:blipFill>
          <a:blip r:embed="rId3"/>
          <a:stretch>
            <a:fillRect/>
          </a:stretch>
        </p:blipFill>
        <p:spPr>
          <a:xfrm>
            <a:off x="3465028" y="1798326"/>
            <a:ext cx="5322269" cy="3535986"/>
          </a:xfrm>
        </p:spPr>
      </p:pic>
      <p:sp>
        <p:nvSpPr>
          <p:cNvPr id="2" name="Title 1"/>
          <p:cNvSpPr>
            <a:spLocks noGrp="1"/>
          </p:cNvSpPr>
          <p:nvPr>
            <p:ph type="title"/>
          </p:nvPr>
        </p:nvSpPr>
        <p:spPr/>
        <p:txBody>
          <a:bodyPr/>
          <a:lstStyle/>
          <a:p>
            <a:r>
              <a:rPr lang="en-US" dirty="0"/>
              <a:t>Welcome</a:t>
            </a:r>
          </a:p>
        </p:txBody>
      </p:sp>
      <p:sp>
        <p:nvSpPr>
          <p:cNvPr id="8" name="Slide Number Placeholder 7">
            <a:extLst>
              <a:ext uri="{FF2B5EF4-FFF2-40B4-BE49-F238E27FC236}">
                <a16:creationId xmlns:a16="http://schemas.microsoft.com/office/drawing/2014/main" id="{613CA5BD-B0A0-4D0B-8990-AD2EB37A9272}"/>
              </a:ext>
            </a:extLst>
          </p:cNvPr>
          <p:cNvSpPr>
            <a:spLocks noGrp="1"/>
          </p:cNvSpPr>
          <p:nvPr>
            <p:ph type="sldNum" sz="quarter" idx="14"/>
          </p:nvPr>
        </p:nvSpPr>
        <p:spPr/>
        <p:txBody>
          <a:bodyPr/>
          <a:lstStyle/>
          <a:p>
            <a:fld id="{99A20822-4A49-4D36-86E3-300BA48D3F00}" type="slidenum">
              <a:rPr lang="en-US" smtClean="0"/>
              <a:pPr/>
              <a:t>3</a:t>
            </a:fld>
            <a:endParaRPr lang="en-US" dirty="0"/>
          </a:p>
        </p:txBody>
      </p:sp>
    </p:spTree>
    <p:extLst>
      <p:ext uri="{BB962C8B-B14F-4D97-AF65-F5344CB8AC3E}">
        <p14:creationId xmlns:p14="http://schemas.microsoft.com/office/powerpoint/2010/main" val="1935470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1F82E297-62F2-401B-B3E9-BBED0A4BF951}"/>
              </a:ext>
            </a:extLst>
          </p:cNvPr>
          <p:cNvSpPr txBox="1">
            <a:spLocks/>
          </p:cNvSpPr>
          <p:nvPr/>
        </p:nvSpPr>
        <p:spPr>
          <a:xfrm>
            <a:off x="457200" y="273305"/>
            <a:ext cx="11324046" cy="914400"/>
          </a:xfrm>
          <a:prstGeom prst="rect">
            <a:avLst/>
          </a:prstGeom>
          <a:solidFill>
            <a:srgbClr val="363686"/>
          </a:solidFill>
          <a:ln>
            <a:noFill/>
          </a:ln>
        </p:spPr>
        <p:style>
          <a:lnRef idx="2">
            <a:schemeClr val="lt1">
              <a:hueOff val="0"/>
              <a:satOff val="0"/>
              <a:lumOff val="0"/>
              <a:alphaOff val="0"/>
            </a:schemeClr>
          </a:lnRef>
          <a:fillRef idx="1">
            <a:scrgbClr r="0" g="0" b="0"/>
          </a:fillRef>
          <a:effectRef idx="0">
            <a:schemeClr val="accent3">
              <a:hueOff val="4326340"/>
              <a:satOff val="-11235"/>
              <a:lumOff val="-2026"/>
              <a:alphaOff val="0"/>
            </a:schemeClr>
          </a:effectRef>
          <a:fontRef idx="minor">
            <a:schemeClr val="lt1"/>
          </a:fontRef>
        </p:style>
        <p:txBody>
          <a:bodyPr spcFirstLastPara="0" vert="horz" wrap="square" lIns="138404" tIns="33313" rIns="138404" bIns="33313" numCol="1" spcCol="1270" rtlCol="0" anchor="ctr" anchorCtr="0">
            <a:noAutofit/>
          </a:bodyPr>
          <a:lstStyle>
            <a:lvl1pPr defTabSz="800100">
              <a:lnSpc>
                <a:spcPct val="90000"/>
              </a:lnSpc>
              <a:spcBef>
                <a:spcPct val="0"/>
              </a:spcBef>
              <a:spcAft>
                <a:spcPct val="35000"/>
              </a:spcAft>
              <a:buNone/>
              <a:defRPr sz="3600" b="0" i="0" baseline="0"/>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4" name="Freeform 19">
            <a:extLst>
              <a:ext uri="{FF2B5EF4-FFF2-40B4-BE49-F238E27FC236}">
                <a16:creationId xmlns:a16="http://schemas.microsoft.com/office/drawing/2014/main" id="{92D40A48-8200-4BEB-80EF-C291ECA3E8B2}"/>
              </a:ext>
            </a:extLst>
          </p:cNvPr>
          <p:cNvSpPr>
            <a:spLocks noGrp="1"/>
          </p:cNvSpPr>
          <p:nvPr>
            <p:ph type="title"/>
          </p:nvPr>
        </p:nvSpPr>
        <p:spPr/>
        <p:txBody>
          <a:bodyPr lIns="91440"/>
          <a:lstStyle/>
          <a:p>
            <a:r>
              <a:rPr lang="en-US" dirty="0">
                <a:solidFill>
                  <a:schemeClr val="bg1"/>
                </a:solidFill>
              </a:rPr>
              <a:t>School Leadership</a:t>
            </a:r>
          </a:p>
        </p:txBody>
      </p:sp>
      <p:graphicFrame>
        <p:nvGraphicFramePr>
          <p:cNvPr id="5" name="Table 4">
            <a:extLst>
              <a:ext uri="{FF2B5EF4-FFF2-40B4-BE49-F238E27FC236}">
                <a16:creationId xmlns:a16="http://schemas.microsoft.com/office/drawing/2014/main" id="{9A8D29ED-625C-4A94-9463-440FF5F2050E}"/>
              </a:ext>
            </a:extLst>
          </p:cNvPr>
          <p:cNvGraphicFramePr>
            <a:graphicFrameLocks noGrp="1"/>
          </p:cNvGraphicFramePr>
          <p:nvPr>
            <p:extLst>
              <p:ext uri="{D42A27DB-BD31-4B8C-83A1-F6EECF244321}">
                <p14:modId xmlns:p14="http://schemas.microsoft.com/office/powerpoint/2010/main" val="144863630"/>
              </p:ext>
            </p:extLst>
          </p:nvPr>
        </p:nvGraphicFramePr>
        <p:xfrm>
          <a:off x="471079" y="1270001"/>
          <a:ext cx="11324046" cy="4937760"/>
        </p:xfrm>
        <a:graphic>
          <a:graphicData uri="http://schemas.openxmlformats.org/drawingml/2006/table">
            <a:tbl>
              <a:tblPr firstCol="1" bandRow="1">
                <a:tableStyleId>{31832965-C026-47F6-861E-5072A00C4E13}</a:tableStyleId>
              </a:tblPr>
              <a:tblGrid>
                <a:gridCol w="2739705">
                  <a:extLst>
                    <a:ext uri="{9D8B030D-6E8A-4147-A177-3AD203B41FA5}">
                      <a16:colId xmlns:a16="http://schemas.microsoft.com/office/drawing/2014/main" val="447538367"/>
                    </a:ext>
                  </a:extLst>
                </a:gridCol>
                <a:gridCol w="8584341">
                  <a:extLst>
                    <a:ext uri="{9D8B030D-6E8A-4147-A177-3AD203B41FA5}">
                      <a16:colId xmlns:a16="http://schemas.microsoft.com/office/drawing/2014/main" val="4136822554"/>
                    </a:ext>
                  </a:extLst>
                </a:gridCol>
              </a:tblGrid>
              <a:tr h="1585524">
                <a:tc>
                  <a:txBody>
                    <a:bodyPr/>
                    <a:lstStyle/>
                    <a:p>
                      <a:pPr marL="0" marR="0">
                        <a:spcBef>
                          <a:spcPts val="0"/>
                        </a:spcBef>
                        <a:spcAft>
                          <a:spcPts val="600"/>
                        </a:spcAft>
                      </a:pPr>
                      <a:r>
                        <a:rPr lang="en-US" sz="1500" dirty="0">
                          <a:solidFill>
                            <a:schemeClr val="bg1"/>
                          </a:solidFill>
                          <a:effectLst/>
                        </a:rPr>
                        <a:t>An atmosphere of trust and mutual respect is pervasive in the school.</a:t>
                      </a:r>
                      <a:endPar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0"/>
                        </a:spcBef>
                        <a:spcAft>
                          <a:spcPts val="600"/>
                        </a:spcAft>
                      </a:pPr>
                      <a:r>
                        <a:rPr lang="en-US" sz="1500" dirty="0">
                          <a:effectLst/>
                        </a:rPr>
                        <a:t>Some systems are in place for teachers and school leadership to provide opportunities for transparent two-way communication. Most teachers are aware of them, but not all teachers use them in the same ways</a:t>
                      </a:r>
                    </a:p>
                    <a:p>
                      <a:pPr marL="0" marR="0">
                        <a:spcBef>
                          <a:spcPts val="0"/>
                        </a:spcBef>
                        <a:spcAft>
                          <a:spcPts val="600"/>
                        </a:spcAft>
                      </a:pPr>
                      <a:r>
                        <a:rPr lang="en-US" sz="1500" dirty="0">
                          <a:effectLst/>
                        </a:rPr>
                        <a:t>Information, resources, and supports help educators improve their practice, but are not accessible or used equitably across the faculty</a:t>
                      </a:r>
                    </a:p>
                    <a:p>
                      <a:pPr marL="0" marR="0">
                        <a:spcBef>
                          <a:spcPts val="0"/>
                        </a:spcBef>
                        <a:spcAft>
                          <a:spcPts val="600"/>
                        </a:spcAft>
                      </a:pPr>
                      <a:r>
                        <a:rPr lang="en-US" sz="1500" dirty="0">
                          <a:effectLst/>
                        </a:rPr>
                        <a:t>School leadership is consistent in some types of support provided for teachers. Inconsistency may occur across different leaders or in support of different teachers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423320833"/>
                  </a:ext>
                </a:extLst>
              </a:tr>
              <a:tr h="1211580">
                <a:tc>
                  <a:txBody>
                    <a:bodyPr/>
                    <a:lstStyle/>
                    <a:p>
                      <a:pPr marL="0" marR="0">
                        <a:spcBef>
                          <a:spcPts val="0"/>
                        </a:spcBef>
                        <a:spcAft>
                          <a:spcPts val="600"/>
                        </a:spcAft>
                      </a:pPr>
                      <a:r>
                        <a:rPr lang="en-US" sz="1500" spc="-30" baseline="0" dirty="0">
                          <a:solidFill>
                            <a:schemeClr val="bg1"/>
                          </a:solidFill>
                          <a:effectLst/>
                        </a:rPr>
                        <a:t>Teacher performance is assessed objectively, and effective feedback toward improving performance and enhancing student learning is provided.</a:t>
                      </a:r>
                      <a:endParaRPr lang="en-US" sz="1500" spc="-30" baseline="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0"/>
                        </a:spcBef>
                        <a:spcAft>
                          <a:spcPts val="600"/>
                        </a:spcAft>
                      </a:pPr>
                      <a:r>
                        <a:rPr lang="en-US" sz="1500" spc="-30" baseline="0" dirty="0">
                          <a:effectLst/>
                        </a:rPr>
                        <a:t>Teacher performance assessed consistently and objectively using the state/district Teacher Evaluation Process</a:t>
                      </a:r>
                    </a:p>
                    <a:p>
                      <a:pPr marL="0" marR="0">
                        <a:spcBef>
                          <a:spcPts val="0"/>
                        </a:spcBef>
                        <a:spcAft>
                          <a:spcPts val="600"/>
                        </a:spcAft>
                      </a:pPr>
                      <a:r>
                        <a:rPr lang="en-US" sz="1500" dirty="0">
                          <a:effectLst/>
                        </a:rPr>
                        <a:t>Teachers and administrators understand </a:t>
                      </a:r>
                      <a:r>
                        <a:rPr lang="en-US" sz="1500" kern="1200" dirty="0">
                          <a:effectLst/>
                        </a:rPr>
                        <a:t>the North Carolina Professional Teaching Standards </a:t>
                      </a:r>
                    </a:p>
                    <a:p>
                      <a:pPr marL="0" marR="0">
                        <a:spcBef>
                          <a:spcPts val="0"/>
                        </a:spcBef>
                        <a:spcAft>
                          <a:spcPts val="600"/>
                        </a:spcAft>
                      </a:pPr>
                      <a:r>
                        <a:rPr lang="en-US" sz="1500" dirty="0">
                          <a:effectLst/>
                        </a:rPr>
                        <a:t>Some feedback that helps teachers improve their performance or enhance student learning and limited follow-up is offered</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809347915"/>
                  </a:ext>
                </a:extLst>
              </a:tr>
              <a:tr h="987213">
                <a:tc>
                  <a:txBody>
                    <a:bodyPr/>
                    <a:lstStyle/>
                    <a:p>
                      <a:pPr marL="0" marR="0">
                        <a:spcBef>
                          <a:spcPts val="0"/>
                        </a:spcBef>
                        <a:spcAft>
                          <a:spcPts val="600"/>
                        </a:spcAft>
                      </a:pPr>
                      <a:r>
                        <a:rPr lang="en-US" sz="1500" dirty="0">
                          <a:solidFill>
                            <a:schemeClr val="bg1"/>
                          </a:solidFill>
                          <a:effectLst/>
                        </a:rPr>
                        <a:t>School leadership articulates a vision and implements effective strategies for school improvement.</a:t>
                      </a:r>
                      <a:endPar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marR="0">
                        <a:spcBef>
                          <a:spcPts val="0"/>
                        </a:spcBef>
                        <a:spcAft>
                          <a:spcPts val="600"/>
                        </a:spcAft>
                      </a:pPr>
                      <a:r>
                        <a:rPr lang="en-US" sz="1500" dirty="0">
                          <a:effectLst/>
                        </a:rPr>
                        <a:t>The vision for school improvement is clear to teachers, but may reflect or compass all stakeholders’ views</a:t>
                      </a:r>
                    </a:p>
                    <a:p>
                      <a:pPr marL="0" marR="0">
                        <a:spcBef>
                          <a:spcPts val="0"/>
                        </a:spcBef>
                        <a:spcAft>
                          <a:spcPts val="600"/>
                        </a:spcAft>
                      </a:pPr>
                      <a:r>
                        <a:rPr lang="en-US" sz="1500" spc="-30" baseline="0" dirty="0">
                          <a:effectLst/>
                        </a:rPr>
                        <a:t>Some implementation </a:t>
                      </a:r>
                      <a:r>
                        <a:rPr lang="en-US" sz="1500" dirty="0">
                          <a:effectLst/>
                        </a:rPr>
                        <a:t>strategies are in place, and more consistency and equity are present in these processes</a:t>
                      </a:r>
                    </a:p>
                    <a:p>
                      <a:pPr marL="0" marR="0">
                        <a:spcBef>
                          <a:spcPts val="0"/>
                        </a:spcBef>
                        <a:spcAft>
                          <a:spcPts val="600"/>
                        </a:spcAft>
                      </a:pPr>
                      <a:r>
                        <a:rPr lang="en-US" sz="1500" dirty="0">
                          <a:effectLst/>
                        </a:rPr>
                        <a:t>Some components of school improvement plans have effective design and are used </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275678786"/>
                  </a:ext>
                </a:extLst>
              </a:tr>
              <a:tr h="1062002">
                <a:tc>
                  <a:txBody>
                    <a:bodyPr/>
                    <a:lstStyle/>
                    <a:p>
                      <a:pPr marL="0" marR="0">
                        <a:spcBef>
                          <a:spcPts val="0"/>
                        </a:spcBef>
                        <a:spcAft>
                          <a:spcPts val="600"/>
                        </a:spcAft>
                      </a:pPr>
                      <a:r>
                        <a:rPr lang="en-US" sz="1500" dirty="0">
                          <a:solidFill>
                            <a:schemeClr val="bg1"/>
                          </a:solidFill>
                          <a:effectLst/>
                        </a:rPr>
                        <a:t>School leadership makes sustained efforts to improve teaching and learning conditions.</a:t>
                      </a:r>
                      <a:endPar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solidFill>
                      <a:schemeClr val="accent1"/>
                    </a:solidFill>
                  </a:tcPr>
                </a:tc>
                <a:tc>
                  <a:txBody>
                    <a:bodyPr/>
                    <a:lstStyle/>
                    <a:p>
                      <a:pPr marL="0" marR="0">
                        <a:spcBef>
                          <a:spcPts val="0"/>
                        </a:spcBef>
                        <a:spcAft>
                          <a:spcPts val="600"/>
                        </a:spcAft>
                      </a:pPr>
                      <a:r>
                        <a:rPr lang="en-US" sz="1500" dirty="0">
                          <a:effectLst/>
                        </a:rPr>
                        <a:t>School leadership engages in some communication with teachers to identify needs and share efforts to improve conditions for teaching and learning</a:t>
                      </a:r>
                    </a:p>
                    <a:p>
                      <a:pPr marL="0" marR="0">
                        <a:spcBef>
                          <a:spcPts val="0"/>
                        </a:spcBef>
                        <a:spcAft>
                          <a:spcPts val="600"/>
                        </a:spcAft>
                      </a:pPr>
                      <a:r>
                        <a:rPr lang="en-US" sz="1500" dirty="0">
                          <a:effectLst/>
                        </a:rPr>
                        <a:t>Many efforts to improve conditions for teaching and learning are localized, occur based on an informal process, and engage only some teachers in the process</a:t>
                      </a:r>
                      <a:endParaRPr lang="en-US" sz="15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551963991"/>
                  </a:ext>
                </a:extLst>
              </a:tr>
            </a:tbl>
          </a:graphicData>
        </a:graphic>
      </p:graphicFrame>
      <p:sp>
        <p:nvSpPr>
          <p:cNvPr id="12" name="Slide Number Placeholder 11">
            <a:extLst>
              <a:ext uri="{FF2B5EF4-FFF2-40B4-BE49-F238E27FC236}">
                <a16:creationId xmlns:a16="http://schemas.microsoft.com/office/drawing/2014/main" id="{46D9FC37-73B2-4A71-8802-EE917DB76FDB}"/>
              </a:ext>
            </a:extLst>
          </p:cNvPr>
          <p:cNvSpPr>
            <a:spLocks noGrp="1"/>
          </p:cNvSpPr>
          <p:nvPr>
            <p:ph type="sldNum" sz="quarter" idx="14"/>
          </p:nvPr>
        </p:nvSpPr>
        <p:spPr/>
        <p:txBody>
          <a:bodyPr/>
          <a:lstStyle/>
          <a:p>
            <a:fld id="{99A20822-4A49-4D36-86E3-300BA48D3F00}" type="slidenum">
              <a:rPr lang="en-US" smtClean="0"/>
              <a:pPr/>
              <a:t>30</a:t>
            </a:fld>
            <a:endParaRPr lang="en-US" dirty="0"/>
          </a:p>
        </p:txBody>
      </p:sp>
    </p:spTree>
    <p:extLst>
      <p:ext uri="{BB962C8B-B14F-4D97-AF65-F5344CB8AC3E}">
        <p14:creationId xmlns:p14="http://schemas.microsoft.com/office/powerpoint/2010/main" val="288609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1">
            <a:extLst>
              <a:ext uri="{FF2B5EF4-FFF2-40B4-BE49-F238E27FC236}">
                <a16:creationId xmlns:a16="http://schemas.microsoft.com/office/drawing/2014/main" id="{DFADA55D-309A-4C9E-98B8-06AB3C3A7FB1}"/>
              </a:ext>
            </a:extLst>
          </p:cNvPr>
          <p:cNvSpPr>
            <a:spLocks noGrp="1"/>
          </p:cNvSpPr>
          <p:nvPr>
            <p:ph type="title"/>
          </p:nvPr>
        </p:nvSpPr>
        <p:spPr>
          <a:xfrm>
            <a:off x="468630" y="290398"/>
            <a:ext cx="11315700" cy="914400"/>
          </a:xfrm>
          <a:prstGeom prst="rect">
            <a:avLst/>
          </a:prstGeom>
          <a:solidFill>
            <a:srgbClr val="5D397E"/>
          </a:solidFill>
          <a:ln w="9525">
            <a:noFill/>
            <a:miter lim="800000"/>
            <a:headEnd/>
            <a:tailEnd/>
          </a:ln>
        </p:spPr>
        <p:style>
          <a:lnRef idx="2">
            <a:schemeClr val="lt1">
              <a:hueOff val="0"/>
              <a:satOff val="0"/>
              <a:lumOff val="0"/>
              <a:alphaOff val="0"/>
            </a:schemeClr>
          </a:lnRef>
          <a:fillRef idx="1">
            <a:scrgbClr r="0" g="0" b="0"/>
          </a:fillRef>
          <a:effectRef idx="0">
            <a:schemeClr val="accent3">
              <a:hueOff val="8652681"/>
              <a:satOff val="-22471"/>
              <a:lumOff val="-4053"/>
              <a:alphaOff val="0"/>
            </a:schemeClr>
          </a:effectRef>
          <a:fontRef idx="minor">
            <a:schemeClr val="lt1"/>
          </a:fontRef>
        </p:style>
        <p:txBody>
          <a:bodyPr spcFirstLastPara="0" vert="horz" wrap="square" lIns="91440" tIns="33313" rIns="138404" bIns="33313" numCol="1" spcCol="1270" anchor="ctr" anchorCtr="0" compatLnSpc="1">
            <a:prstTxWarp prst="textNoShape">
              <a:avLst/>
            </a:prstTxWarp>
            <a:noAutofit/>
          </a:bodyPr>
          <a:lstStyle/>
          <a:p>
            <a:pPr defTabSz="800100" eaLnBrk="0" fontAlgn="base" hangingPunct="0">
              <a:spcAft>
                <a:spcPct val="35000"/>
              </a:spcAft>
            </a:pPr>
            <a:r>
              <a:rPr lang="en-US" dirty="0"/>
              <a:t>Professional Development</a:t>
            </a:r>
          </a:p>
        </p:txBody>
      </p:sp>
      <p:graphicFrame>
        <p:nvGraphicFramePr>
          <p:cNvPr id="6" name="Table 5">
            <a:extLst>
              <a:ext uri="{FF2B5EF4-FFF2-40B4-BE49-F238E27FC236}">
                <a16:creationId xmlns:a16="http://schemas.microsoft.com/office/drawing/2014/main" id="{F42DA53C-A2CE-46CD-9B17-B1C404FE338C}"/>
              </a:ext>
            </a:extLst>
          </p:cNvPr>
          <p:cNvGraphicFramePr>
            <a:graphicFrameLocks noGrp="1"/>
          </p:cNvGraphicFramePr>
          <p:nvPr>
            <p:extLst>
              <p:ext uri="{D42A27DB-BD31-4B8C-83A1-F6EECF244321}">
                <p14:modId xmlns:p14="http://schemas.microsoft.com/office/powerpoint/2010/main" val="1803402179"/>
              </p:ext>
            </p:extLst>
          </p:nvPr>
        </p:nvGraphicFramePr>
        <p:xfrm>
          <a:off x="468630" y="1270000"/>
          <a:ext cx="11304270" cy="4648200"/>
        </p:xfrm>
        <a:graphic>
          <a:graphicData uri="http://schemas.openxmlformats.org/drawingml/2006/table">
            <a:tbl>
              <a:tblPr firstCol="1" bandRow="1">
                <a:tableStyleId>{31832965-C026-47F6-861E-5072A00C4E13}</a:tableStyleId>
              </a:tblPr>
              <a:tblGrid>
                <a:gridCol w="2734922">
                  <a:extLst>
                    <a:ext uri="{9D8B030D-6E8A-4147-A177-3AD203B41FA5}">
                      <a16:colId xmlns:a16="http://schemas.microsoft.com/office/drawing/2014/main" val="3641985108"/>
                    </a:ext>
                  </a:extLst>
                </a:gridCol>
                <a:gridCol w="8569348">
                  <a:extLst>
                    <a:ext uri="{9D8B030D-6E8A-4147-A177-3AD203B41FA5}">
                      <a16:colId xmlns:a16="http://schemas.microsoft.com/office/drawing/2014/main" val="199001239"/>
                    </a:ext>
                  </a:extLst>
                </a:gridCol>
              </a:tblGrid>
              <a:tr h="823009">
                <a:tc>
                  <a:txBody>
                    <a:bodyPr/>
                    <a:lstStyle/>
                    <a:p>
                      <a:pPr marL="0" marR="0">
                        <a:lnSpc>
                          <a:spcPct val="100000"/>
                        </a:lnSpc>
                        <a:spcBef>
                          <a:spcPts val="0"/>
                        </a:spcBef>
                        <a:spcAft>
                          <a:spcPts val="0"/>
                        </a:spcAft>
                      </a:pPr>
                      <a:r>
                        <a:rPr lang="en-US" sz="1600" dirty="0">
                          <a:solidFill>
                            <a:schemeClr val="bg1"/>
                          </a:solidFill>
                          <a:effectLst/>
                        </a:rPr>
                        <a:t>Time and resources are provided for professional development; teachers have access to continuous learning opportunities.</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B w="9525" cap="flat" cmpd="sng" algn="ctr">
                      <a:solidFill>
                        <a:schemeClr val="bg1"/>
                      </a:solidFill>
                      <a:prstDash val="solid"/>
                      <a:round/>
                      <a:headEnd type="none" w="med" len="med"/>
                      <a:tailEnd type="none" w="med" len="med"/>
                    </a:lnB>
                    <a:solidFill>
                      <a:schemeClr val="accent1"/>
                    </a:solidFill>
                  </a:tcPr>
                </a:tc>
                <a:tc>
                  <a:txBody>
                    <a:bodyPr/>
                    <a:lstStyle/>
                    <a:p>
                      <a:pPr marL="0" marR="0">
                        <a:lnSpc>
                          <a:spcPct val="100000"/>
                        </a:lnSpc>
                        <a:spcBef>
                          <a:spcPts val="600"/>
                        </a:spcBef>
                        <a:spcAft>
                          <a:spcPts val="0"/>
                        </a:spcAft>
                      </a:pPr>
                      <a:r>
                        <a:rPr lang="en-US" sz="1600" dirty="0">
                          <a:effectLst/>
                        </a:rPr>
                        <a:t>Teachers have at least the minimal amount of time and resources to learn and implement new instructional strategies.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364893895"/>
                  </a:ext>
                </a:extLst>
              </a:tr>
              <a:tr h="1498073">
                <a:tc>
                  <a:txBody>
                    <a:bodyPr/>
                    <a:lstStyle/>
                    <a:p>
                      <a:pPr marL="0" marR="0">
                        <a:lnSpc>
                          <a:spcPct val="100000"/>
                        </a:lnSpc>
                        <a:spcBef>
                          <a:spcPts val="0"/>
                        </a:spcBef>
                        <a:spcAft>
                          <a:spcPts val="0"/>
                        </a:spcAft>
                      </a:pPr>
                      <a:r>
                        <a:rPr lang="en-US" sz="1600" dirty="0">
                          <a:solidFill>
                            <a:schemeClr val="bg1"/>
                          </a:solidFill>
                          <a:effectLst/>
                        </a:rPr>
                        <a:t>Professional development meets best practice standards for delivery and support. </a:t>
                      </a:r>
                    </a:p>
                    <a:p>
                      <a:pPr marL="0" marR="0">
                        <a:lnSpc>
                          <a:spcPct val="100000"/>
                        </a:lnSpc>
                        <a:spcBef>
                          <a:spcPts val="0"/>
                        </a:spcBef>
                        <a:spcAft>
                          <a:spcPts val="0"/>
                        </a:spcAft>
                      </a:pPr>
                      <a:r>
                        <a:rPr lang="en-US" sz="1600" dirty="0">
                          <a:solidFill>
                            <a:schemeClr val="bg1"/>
                          </a:solidFill>
                          <a:effectLst/>
                        </a:rPr>
                        <a:t> </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marR="0">
                        <a:lnSpc>
                          <a:spcPct val="100000"/>
                        </a:lnSpc>
                        <a:spcBef>
                          <a:spcPts val="600"/>
                        </a:spcBef>
                        <a:spcAft>
                          <a:spcPts val="0"/>
                        </a:spcAft>
                      </a:pPr>
                      <a:r>
                        <a:rPr lang="en-US" sz="1600" dirty="0">
                          <a:effectLst/>
                        </a:rPr>
                        <a:t>Schoolwide professional development includes some elements of being data driven, collaborative, evaluated, reflective, and ongoing. </a:t>
                      </a:r>
                      <a:endParaRPr lang="en-US" sz="800" dirty="0">
                        <a:effectLst/>
                      </a:endParaRPr>
                    </a:p>
                    <a:p>
                      <a:pPr marL="0" marR="0">
                        <a:lnSpc>
                          <a:spcPct val="100000"/>
                        </a:lnSpc>
                        <a:spcBef>
                          <a:spcPts val="600"/>
                        </a:spcBef>
                        <a:spcAft>
                          <a:spcPts val="0"/>
                        </a:spcAft>
                      </a:pPr>
                      <a:r>
                        <a:rPr lang="en-US" sz="1600" dirty="0">
                          <a:effectLst/>
                        </a:rPr>
                        <a:t>Some professional development is based on best practices. </a:t>
                      </a:r>
                    </a:p>
                    <a:p>
                      <a:pPr marL="0" marR="0">
                        <a:lnSpc>
                          <a:spcPct val="100000"/>
                        </a:lnSpc>
                        <a:spcBef>
                          <a:spcPts val="600"/>
                        </a:spcBef>
                        <a:spcAft>
                          <a:spcPts val="0"/>
                        </a:spcAft>
                      </a:pPr>
                      <a:r>
                        <a:rPr lang="en-US" sz="1600" dirty="0">
                          <a:effectLst/>
                        </a:rPr>
                        <a:t>Some professional development is selected in response to teacher input and identified needs. </a:t>
                      </a:r>
                    </a:p>
                    <a:p>
                      <a:pPr marL="0" marR="0">
                        <a:lnSpc>
                          <a:spcPct val="100000"/>
                        </a:lnSpc>
                        <a:spcBef>
                          <a:spcPts val="600"/>
                        </a:spcBef>
                        <a:spcAft>
                          <a:spcPts val="0"/>
                        </a:spcAft>
                      </a:pPr>
                      <a:r>
                        <a:rPr lang="en-US" sz="1600" dirty="0">
                          <a:effectLst/>
                        </a:rPr>
                        <a:t>Professional development includes elements of differentiation selected to meet some needs of teachers and engage them in their own learning.</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4001957823"/>
                  </a:ext>
                </a:extLst>
              </a:tr>
              <a:tr h="991775">
                <a:tc>
                  <a:txBody>
                    <a:bodyPr/>
                    <a:lstStyle/>
                    <a:p>
                      <a:pPr marL="0" marR="0">
                        <a:lnSpc>
                          <a:spcPct val="100000"/>
                        </a:lnSpc>
                        <a:spcBef>
                          <a:spcPts val="0"/>
                        </a:spcBef>
                        <a:spcAft>
                          <a:spcPts val="0"/>
                        </a:spcAft>
                      </a:pPr>
                      <a:r>
                        <a:rPr lang="en-US" sz="1600" dirty="0">
                          <a:solidFill>
                            <a:schemeClr val="bg1"/>
                          </a:solidFill>
                          <a:effectLst/>
                        </a:rPr>
                        <a:t>Professional development enables teachers to implement instructional strategies and improve student learning.</a:t>
                      </a:r>
                    </a:p>
                    <a:p>
                      <a:pPr marL="0" marR="0">
                        <a:lnSpc>
                          <a:spcPct val="100000"/>
                        </a:lnSpc>
                        <a:spcBef>
                          <a:spcPts val="0"/>
                        </a:spcBef>
                        <a:spcAft>
                          <a:spcPts val="0"/>
                        </a:spcAft>
                      </a:pPr>
                      <a:r>
                        <a:rPr lang="en-US" sz="1600" dirty="0">
                          <a:solidFill>
                            <a:schemeClr val="bg1"/>
                          </a:solidFill>
                          <a:effectLst/>
                        </a:rPr>
                        <a:t> </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solidFill>
                      <a:schemeClr val="accent1"/>
                    </a:solidFill>
                  </a:tcPr>
                </a:tc>
                <a:tc>
                  <a:txBody>
                    <a:bodyPr/>
                    <a:lstStyle/>
                    <a:p>
                      <a:pPr marL="0" marR="0">
                        <a:lnSpc>
                          <a:spcPct val="100000"/>
                        </a:lnSpc>
                        <a:spcBef>
                          <a:spcPts val="600"/>
                        </a:spcBef>
                        <a:spcAft>
                          <a:spcPts val="0"/>
                        </a:spcAft>
                      </a:pPr>
                      <a:r>
                        <a:rPr lang="en-US" sz="1600" dirty="0">
                          <a:effectLst/>
                        </a:rPr>
                        <a:t>Professional development has some impact on some teachers’ abilities to improve student learning, as reported informally.  </a:t>
                      </a:r>
                    </a:p>
                    <a:p>
                      <a:pPr marL="0" marR="0">
                        <a:lnSpc>
                          <a:spcPct val="100000"/>
                        </a:lnSpc>
                        <a:spcBef>
                          <a:spcPts val="600"/>
                        </a:spcBef>
                        <a:spcAft>
                          <a:spcPts val="0"/>
                        </a:spcAft>
                      </a:pPr>
                      <a:r>
                        <a:rPr lang="en-US" sz="1600" dirty="0">
                          <a:effectLst/>
                        </a:rPr>
                        <a:t>Some follow-up support is provided for some teachers to implement strategies learned through professional development.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3779727940"/>
                  </a:ext>
                </a:extLst>
              </a:tr>
            </a:tbl>
          </a:graphicData>
        </a:graphic>
      </p:graphicFrame>
      <p:sp>
        <p:nvSpPr>
          <p:cNvPr id="5" name="Slide Number Placeholder 4">
            <a:extLst>
              <a:ext uri="{FF2B5EF4-FFF2-40B4-BE49-F238E27FC236}">
                <a16:creationId xmlns:a16="http://schemas.microsoft.com/office/drawing/2014/main" id="{BF3AE1A7-16E8-43AB-B63C-DD2156FE3D2E}"/>
              </a:ext>
            </a:extLst>
          </p:cNvPr>
          <p:cNvSpPr>
            <a:spLocks noGrp="1"/>
          </p:cNvSpPr>
          <p:nvPr>
            <p:ph type="sldNum" sz="quarter" idx="14"/>
          </p:nvPr>
        </p:nvSpPr>
        <p:spPr/>
        <p:txBody>
          <a:bodyPr/>
          <a:lstStyle/>
          <a:p>
            <a:fld id="{99A20822-4A49-4D36-86E3-300BA48D3F00}" type="slidenum">
              <a:rPr lang="en-US" smtClean="0"/>
              <a:pPr/>
              <a:t>31</a:t>
            </a:fld>
            <a:endParaRPr lang="en-US" dirty="0"/>
          </a:p>
        </p:txBody>
      </p:sp>
    </p:spTree>
    <p:extLst>
      <p:ext uri="{BB962C8B-B14F-4D97-AF65-F5344CB8AC3E}">
        <p14:creationId xmlns:p14="http://schemas.microsoft.com/office/powerpoint/2010/main" val="784661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3">
            <a:extLst>
              <a:ext uri="{FF2B5EF4-FFF2-40B4-BE49-F238E27FC236}">
                <a16:creationId xmlns:a16="http://schemas.microsoft.com/office/drawing/2014/main" id="{96C6C67B-35A5-4EE1-A29E-DC1BFAAF8B7A}"/>
              </a:ext>
            </a:extLst>
          </p:cNvPr>
          <p:cNvSpPr>
            <a:spLocks noGrp="1"/>
          </p:cNvSpPr>
          <p:nvPr>
            <p:ph type="title"/>
          </p:nvPr>
        </p:nvSpPr>
        <p:spPr>
          <a:xfrm>
            <a:off x="457200" y="284933"/>
            <a:ext cx="11315700" cy="914400"/>
          </a:xfrm>
          <a:prstGeom prst="rect">
            <a:avLst/>
          </a:prstGeom>
          <a:solidFill>
            <a:srgbClr val="773C75"/>
          </a:solidFill>
          <a:ln>
            <a:noFill/>
          </a:ln>
        </p:spPr>
        <p:style>
          <a:lnRef idx="2">
            <a:schemeClr val="lt1">
              <a:hueOff val="0"/>
              <a:satOff val="0"/>
              <a:lumOff val="0"/>
              <a:alphaOff val="0"/>
            </a:schemeClr>
          </a:lnRef>
          <a:fillRef idx="1">
            <a:schemeClr val="accent3">
              <a:hueOff val="12979021"/>
              <a:satOff val="-33706"/>
              <a:lumOff val="-6079"/>
              <a:alphaOff val="0"/>
            </a:schemeClr>
          </a:fillRef>
          <a:effectRef idx="0">
            <a:schemeClr val="accent3">
              <a:hueOff val="12979021"/>
              <a:satOff val="-33706"/>
              <a:lumOff val="-6079"/>
              <a:alphaOff val="0"/>
            </a:schemeClr>
          </a:effectRef>
          <a:fontRef idx="minor">
            <a:schemeClr val="lt1"/>
          </a:fontRef>
        </p:style>
        <p:txBody>
          <a:bodyPr spcFirstLastPara="0" vert="horz" wrap="square" lIns="91440" tIns="33313" rIns="138404" bIns="33313" numCol="1" spcCol="1270" rtlCol="0" anchor="ctr" anchorCtr="0">
            <a:noAutofit/>
          </a:bodyPr>
          <a:lstStyle/>
          <a:p>
            <a:pPr defTabSz="800100">
              <a:spcAft>
                <a:spcPct val="35000"/>
              </a:spcAft>
            </a:pPr>
            <a:r>
              <a:rPr lang="en-US" dirty="0"/>
              <a:t>Instructional Practices and Support</a:t>
            </a:r>
          </a:p>
        </p:txBody>
      </p:sp>
      <p:graphicFrame>
        <p:nvGraphicFramePr>
          <p:cNvPr id="5" name="Table 4">
            <a:extLst>
              <a:ext uri="{FF2B5EF4-FFF2-40B4-BE49-F238E27FC236}">
                <a16:creationId xmlns:a16="http://schemas.microsoft.com/office/drawing/2014/main" id="{522722C2-D564-466F-BED3-96B7CBB26AB1}"/>
              </a:ext>
            </a:extLst>
          </p:cNvPr>
          <p:cNvGraphicFramePr>
            <a:graphicFrameLocks noGrp="1"/>
          </p:cNvGraphicFramePr>
          <p:nvPr>
            <p:extLst>
              <p:ext uri="{D42A27DB-BD31-4B8C-83A1-F6EECF244321}">
                <p14:modId xmlns:p14="http://schemas.microsoft.com/office/powerpoint/2010/main" val="3332475098"/>
              </p:ext>
            </p:extLst>
          </p:nvPr>
        </p:nvGraphicFramePr>
        <p:xfrm>
          <a:off x="457199" y="1270000"/>
          <a:ext cx="11315699" cy="3672840"/>
        </p:xfrm>
        <a:graphic>
          <a:graphicData uri="http://schemas.openxmlformats.org/drawingml/2006/table">
            <a:tbl>
              <a:tblPr firstCol="1" bandRow="1">
                <a:tableStyleId>{31832965-C026-47F6-861E-5072A00C4E13}</a:tableStyleId>
              </a:tblPr>
              <a:tblGrid>
                <a:gridCol w="2755585">
                  <a:extLst>
                    <a:ext uri="{9D8B030D-6E8A-4147-A177-3AD203B41FA5}">
                      <a16:colId xmlns:a16="http://schemas.microsoft.com/office/drawing/2014/main" val="810224466"/>
                    </a:ext>
                  </a:extLst>
                </a:gridCol>
                <a:gridCol w="8560114">
                  <a:extLst>
                    <a:ext uri="{9D8B030D-6E8A-4147-A177-3AD203B41FA5}">
                      <a16:colId xmlns:a16="http://schemas.microsoft.com/office/drawing/2014/main" val="790911415"/>
                    </a:ext>
                  </a:extLst>
                </a:gridCol>
              </a:tblGrid>
              <a:tr h="492430">
                <a:tc>
                  <a:txBody>
                    <a:bodyPr/>
                    <a:lstStyle/>
                    <a:p>
                      <a:pPr marL="0" marR="0">
                        <a:lnSpc>
                          <a:spcPct val="100000"/>
                        </a:lnSpc>
                        <a:spcBef>
                          <a:spcPts val="600"/>
                        </a:spcBef>
                        <a:spcAft>
                          <a:spcPts val="0"/>
                        </a:spcAft>
                      </a:pPr>
                      <a:r>
                        <a:rPr lang="en-US" sz="1600" dirty="0">
                          <a:solidFill>
                            <a:schemeClr val="bg1"/>
                          </a:solidFill>
                          <a:effectLst/>
                        </a:rPr>
                        <a:t>Teachers use formative and summative assessment data to drive instructional practices.</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B w="9525" cap="flat" cmpd="sng" algn="ctr">
                      <a:solidFill>
                        <a:schemeClr val="bg1"/>
                      </a:solidFill>
                      <a:prstDash val="solid"/>
                      <a:round/>
                      <a:headEnd type="none" w="med" len="med"/>
                      <a:tailEnd type="none" w="med" len="med"/>
                    </a:lnB>
                    <a:solidFill>
                      <a:schemeClr val="accent1"/>
                    </a:solidFill>
                  </a:tcPr>
                </a:tc>
                <a:tc>
                  <a:txBody>
                    <a:bodyPr/>
                    <a:lstStyle/>
                    <a:p>
                      <a:pPr marL="0" marR="0">
                        <a:lnSpc>
                          <a:spcPct val="100000"/>
                        </a:lnSpc>
                        <a:spcBef>
                          <a:spcPts val="600"/>
                        </a:spcBef>
                        <a:spcAft>
                          <a:spcPts val="0"/>
                        </a:spcAft>
                      </a:pPr>
                      <a:r>
                        <a:rPr lang="en-US" sz="1600" dirty="0">
                          <a:effectLst/>
                        </a:rPr>
                        <a:t>Teachers use some formative and summative assessment data to guide some decisions about classroom instruction.</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4200952173"/>
                  </a:ext>
                </a:extLst>
              </a:tr>
              <a:tr h="861752">
                <a:tc>
                  <a:txBody>
                    <a:bodyPr/>
                    <a:lstStyle/>
                    <a:p>
                      <a:pPr marL="0" marR="0">
                        <a:lnSpc>
                          <a:spcPct val="100000"/>
                        </a:lnSpc>
                        <a:spcBef>
                          <a:spcPts val="600"/>
                        </a:spcBef>
                        <a:spcAft>
                          <a:spcPts val="0"/>
                        </a:spcAft>
                      </a:pPr>
                      <a:r>
                        <a:rPr lang="en-US" sz="1600" dirty="0">
                          <a:solidFill>
                            <a:schemeClr val="bg1"/>
                          </a:solidFill>
                          <a:effectLst/>
                        </a:rPr>
                        <a:t>Teachers are supported to work collaboratively to develop, align,</a:t>
                      </a:r>
                      <a:r>
                        <a:rPr lang="en-US" sz="1600" baseline="0" dirty="0">
                          <a:solidFill>
                            <a:schemeClr val="bg1"/>
                          </a:solidFill>
                          <a:effectLst/>
                        </a:rPr>
                        <a:t> </a:t>
                      </a:r>
                      <a:r>
                        <a:rPr lang="en-US" sz="1600" dirty="0">
                          <a:solidFill>
                            <a:schemeClr val="bg1"/>
                          </a:solidFill>
                          <a:effectLst/>
                        </a:rPr>
                        <a:t>and improve instructional practices.</a:t>
                      </a:r>
                    </a:p>
                    <a:p>
                      <a:pPr marL="0" marR="0">
                        <a:lnSpc>
                          <a:spcPct val="100000"/>
                        </a:lnSpc>
                        <a:spcBef>
                          <a:spcPts val="600"/>
                        </a:spcBef>
                        <a:spcAft>
                          <a:spcPts val="0"/>
                        </a:spcAft>
                      </a:pPr>
                      <a:r>
                        <a:rPr lang="en-US" sz="1600" dirty="0">
                          <a:solidFill>
                            <a:schemeClr val="bg1"/>
                          </a:solidFill>
                          <a:effectLst/>
                        </a:rPr>
                        <a:t> </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accent1"/>
                    </a:solidFill>
                  </a:tcPr>
                </a:tc>
                <a:tc>
                  <a:txBody>
                    <a:bodyPr/>
                    <a:lstStyle/>
                    <a:p>
                      <a:pPr marL="0" marR="0">
                        <a:lnSpc>
                          <a:spcPct val="100000"/>
                        </a:lnSpc>
                        <a:spcBef>
                          <a:spcPts val="600"/>
                        </a:spcBef>
                        <a:spcAft>
                          <a:spcPts val="0"/>
                        </a:spcAft>
                      </a:pPr>
                      <a:r>
                        <a:rPr lang="en-US" sz="1600" dirty="0">
                          <a:effectLst/>
                        </a:rPr>
                        <a:t>Teachers have adequate knowledge of and support for effective formal and informal collaborative practices to support purposeful collaboration. </a:t>
                      </a:r>
                    </a:p>
                    <a:p>
                      <a:pPr marL="0" marR="0">
                        <a:lnSpc>
                          <a:spcPct val="100000"/>
                        </a:lnSpc>
                        <a:spcBef>
                          <a:spcPts val="600"/>
                        </a:spcBef>
                        <a:spcAft>
                          <a:spcPts val="0"/>
                        </a:spcAft>
                      </a:pPr>
                      <a:r>
                        <a:rPr lang="en-US" sz="1600" dirty="0">
                          <a:effectLst/>
                        </a:rPr>
                        <a:t>Teachers incorporate strategies developed in professional learning communities or through work with support personnel to align and improve instructional practices. </a:t>
                      </a:r>
                    </a:p>
                    <a:p>
                      <a:pPr marL="0" marR="0">
                        <a:lnSpc>
                          <a:spcPct val="100000"/>
                        </a:lnSpc>
                        <a:spcBef>
                          <a:spcPts val="600"/>
                        </a:spcBef>
                        <a:spcAft>
                          <a:spcPts val="0"/>
                        </a:spcAft>
                      </a:pPr>
                      <a:r>
                        <a:rPr lang="en-US" sz="1600" dirty="0">
                          <a:effectLst/>
                        </a:rPr>
                        <a:t>Teachers are assigned classes for which they are highly qualified and have sufficient expertise.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424940573"/>
                  </a:ext>
                </a:extLst>
              </a:tr>
              <a:tr h="897973">
                <a:tc>
                  <a:txBody>
                    <a:bodyPr/>
                    <a:lstStyle/>
                    <a:p>
                      <a:pPr marL="0" marR="0">
                        <a:lnSpc>
                          <a:spcPct val="100000"/>
                        </a:lnSpc>
                        <a:spcBef>
                          <a:spcPts val="600"/>
                        </a:spcBef>
                        <a:spcAft>
                          <a:spcPts val="0"/>
                        </a:spcAft>
                      </a:pPr>
                      <a:r>
                        <a:rPr lang="en-US" sz="1600" dirty="0">
                          <a:solidFill>
                            <a:schemeClr val="bg1"/>
                          </a:solidFill>
                          <a:effectLst/>
                        </a:rPr>
                        <a:t>Teachers are assigned classes that maximize their likelihood of success with students.</a:t>
                      </a:r>
                    </a:p>
                    <a:p>
                      <a:pPr marL="0" marR="0">
                        <a:lnSpc>
                          <a:spcPct val="100000"/>
                        </a:lnSpc>
                        <a:spcBef>
                          <a:spcPts val="600"/>
                        </a:spcBef>
                        <a:spcAft>
                          <a:spcPts val="0"/>
                        </a:spcAft>
                      </a:pPr>
                      <a:r>
                        <a:rPr lang="en-US" sz="1600" dirty="0">
                          <a:solidFill>
                            <a:schemeClr val="bg1"/>
                          </a:solidFill>
                          <a:effectLst/>
                        </a:rPr>
                        <a:t> </a:t>
                      </a:r>
                      <a:endParaRPr lang="en-US"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solidFill>
                      <a:schemeClr val="accent1"/>
                    </a:solidFill>
                  </a:tcPr>
                </a:tc>
                <a:tc>
                  <a:txBody>
                    <a:bodyPr/>
                    <a:lstStyle/>
                    <a:p>
                      <a:pPr marL="0" marR="0">
                        <a:lnSpc>
                          <a:spcPct val="100000"/>
                        </a:lnSpc>
                        <a:spcBef>
                          <a:spcPts val="600"/>
                        </a:spcBef>
                        <a:spcAft>
                          <a:spcPts val="0"/>
                        </a:spcAft>
                      </a:pPr>
                      <a:r>
                        <a:rPr lang="en-US" sz="1600" dirty="0">
                          <a:effectLst/>
                        </a:rPr>
                        <a:t>Teachers are assigned classes with some intentional planning to match teacher expertise with students’ needs. </a:t>
                      </a:r>
                    </a:p>
                    <a:p>
                      <a:pPr marL="0" marR="0">
                        <a:lnSpc>
                          <a:spcPct val="100000"/>
                        </a:lnSpc>
                        <a:spcBef>
                          <a:spcPts val="600"/>
                        </a:spcBef>
                        <a:spcAft>
                          <a:spcPts val="0"/>
                        </a:spcAft>
                      </a:pPr>
                      <a:r>
                        <a:rPr lang="en-US" sz="1600" dirty="0">
                          <a:effectLst/>
                        </a:rPr>
                        <a:t>School leadership seeks some input from teachers about class sizes and assignment of classes.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anchor="ctr"/>
                </a:tc>
                <a:extLst>
                  <a:ext uri="{0D108BD9-81ED-4DB2-BD59-A6C34878D82A}">
                    <a16:rowId xmlns:a16="http://schemas.microsoft.com/office/drawing/2014/main" val="1400755827"/>
                  </a:ext>
                </a:extLst>
              </a:tr>
            </a:tbl>
          </a:graphicData>
        </a:graphic>
      </p:graphicFrame>
      <p:sp>
        <p:nvSpPr>
          <p:cNvPr id="6" name="Slide Number Placeholder 5">
            <a:extLst>
              <a:ext uri="{FF2B5EF4-FFF2-40B4-BE49-F238E27FC236}">
                <a16:creationId xmlns:a16="http://schemas.microsoft.com/office/drawing/2014/main" id="{469C7262-E51F-4DE4-BF68-4B49E918B2B3}"/>
              </a:ext>
            </a:extLst>
          </p:cNvPr>
          <p:cNvSpPr>
            <a:spLocks noGrp="1"/>
          </p:cNvSpPr>
          <p:nvPr>
            <p:ph type="sldNum" sz="quarter" idx="14"/>
          </p:nvPr>
        </p:nvSpPr>
        <p:spPr/>
        <p:txBody>
          <a:bodyPr/>
          <a:lstStyle/>
          <a:p>
            <a:fld id="{99A20822-4A49-4D36-86E3-300BA48D3F00}" type="slidenum">
              <a:rPr lang="en-US" smtClean="0"/>
              <a:pPr/>
              <a:t>32</a:t>
            </a:fld>
            <a:endParaRPr lang="en-US" dirty="0"/>
          </a:p>
        </p:txBody>
      </p:sp>
    </p:spTree>
    <p:extLst>
      <p:ext uri="{BB962C8B-B14F-4D97-AF65-F5344CB8AC3E}">
        <p14:creationId xmlns:p14="http://schemas.microsoft.com/office/powerpoint/2010/main" val="952433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BFB9F2-D469-41FE-AEA5-E4F35791C53F}"/>
              </a:ext>
            </a:extLst>
          </p:cNvPr>
          <p:cNvSpPr>
            <a:spLocks noGrp="1"/>
          </p:cNvSpPr>
          <p:nvPr>
            <p:ph sz="quarter" idx="15"/>
          </p:nvPr>
        </p:nvSpPr>
        <p:spPr/>
        <p:txBody>
          <a:bodyPr/>
          <a:lstStyle/>
          <a:p>
            <a:pPr marL="457200" indent="-457200">
              <a:spcBef>
                <a:spcPts val="3000"/>
              </a:spcBef>
              <a:buFont typeface="+mj-lt"/>
              <a:buAutoNum type="arabicPeriod"/>
            </a:pPr>
            <a:r>
              <a:rPr lang="en-US" dirty="0"/>
              <a:t>​Was there anything that surprised you as being defined as a teaching condition?​</a:t>
            </a:r>
          </a:p>
          <a:p>
            <a:pPr marL="457200" indent="-457200">
              <a:spcBef>
                <a:spcPts val="3000"/>
              </a:spcBef>
              <a:buFont typeface="+mj-lt"/>
              <a:buAutoNum type="arabicPeriod"/>
            </a:pPr>
            <a:r>
              <a:rPr lang="en-US" dirty="0"/>
              <a:t>How do these teaching conditions look in your state, district, or school?​</a:t>
            </a:r>
          </a:p>
          <a:p>
            <a:pPr marL="457200" indent="-457200">
              <a:spcBef>
                <a:spcPts val="3000"/>
              </a:spcBef>
              <a:buFont typeface="+mj-lt"/>
              <a:buAutoNum type="arabicPeriod"/>
            </a:pPr>
            <a:r>
              <a:rPr lang="en-US" dirty="0"/>
              <a:t>What are the factors that affect the teaching conditions in your state, district, or school?</a:t>
            </a:r>
          </a:p>
        </p:txBody>
      </p:sp>
      <p:sp>
        <p:nvSpPr>
          <p:cNvPr id="4" name="Title 3">
            <a:extLst>
              <a:ext uri="{FF2B5EF4-FFF2-40B4-BE49-F238E27FC236}">
                <a16:creationId xmlns:a16="http://schemas.microsoft.com/office/drawing/2014/main" id="{67AF25C9-CBC8-41DE-BFA0-F9DC7076F13D}"/>
              </a:ext>
            </a:extLst>
          </p:cNvPr>
          <p:cNvSpPr>
            <a:spLocks noGrp="1"/>
          </p:cNvSpPr>
          <p:nvPr>
            <p:ph type="title"/>
          </p:nvPr>
        </p:nvSpPr>
        <p:spPr/>
        <p:txBody>
          <a:bodyPr/>
          <a:lstStyle/>
          <a:p>
            <a:r>
              <a:rPr lang="en-US" dirty="0"/>
              <a:t>Teaching Conditions Reflection Share-Out</a:t>
            </a:r>
          </a:p>
        </p:txBody>
      </p:sp>
      <p:sp>
        <p:nvSpPr>
          <p:cNvPr id="3" name="Slide Number Placeholder 2">
            <a:extLst>
              <a:ext uri="{FF2B5EF4-FFF2-40B4-BE49-F238E27FC236}">
                <a16:creationId xmlns:a16="http://schemas.microsoft.com/office/drawing/2014/main" id="{F85ED55C-496F-46DD-95DE-E931BBFF2D51}"/>
              </a:ext>
            </a:extLst>
          </p:cNvPr>
          <p:cNvSpPr>
            <a:spLocks noGrp="1"/>
          </p:cNvSpPr>
          <p:nvPr>
            <p:ph type="sldNum" sz="quarter" idx="14"/>
          </p:nvPr>
        </p:nvSpPr>
        <p:spPr/>
        <p:txBody>
          <a:bodyPr/>
          <a:lstStyle/>
          <a:p>
            <a:pPr algn="r"/>
            <a:fld id="{F3477EC8-074D-41C4-94AE-E9EA7CEEA348}" type="slidenum">
              <a:rPr lang="en-US" smtClean="0"/>
              <a:pPr algn="r"/>
              <a:t>33</a:t>
            </a:fld>
            <a:endParaRPr lang="en-US" dirty="0"/>
          </a:p>
        </p:txBody>
      </p:sp>
    </p:spTree>
    <p:extLst>
      <p:ext uri="{BB962C8B-B14F-4D97-AF65-F5344CB8AC3E}">
        <p14:creationId xmlns:p14="http://schemas.microsoft.com/office/powerpoint/2010/main" val="268805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9C16B-4254-428D-B1F4-D659FDE1D7BB}"/>
              </a:ext>
            </a:extLst>
          </p:cNvPr>
          <p:cNvSpPr>
            <a:spLocks noGrp="1"/>
          </p:cNvSpPr>
          <p:nvPr>
            <p:ph type="ctrTitle"/>
          </p:nvPr>
        </p:nvSpPr>
        <p:spPr/>
        <p:txBody>
          <a:bodyPr/>
          <a:lstStyle/>
          <a:p>
            <a:r>
              <a:rPr lang="en-US" dirty="0"/>
              <a:t>Practice Rubric Experience</a:t>
            </a:r>
          </a:p>
        </p:txBody>
      </p:sp>
      <p:sp>
        <p:nvSpPr>
          <p:cNvPr id="4" name="Slide Number Placeholder 3">
            <a:extLst>
              <a:ext uri="{FF2B5EF4-FFF2-40B4-BE49-F238E27FC236}">
                <a16:creationId xmlns:a16="http://schemas.microsoft.com/office/drawing/2014/main" id="{9F0ECF4D-21A1-4142-A849-9577C8030346}"/>
              </a:ext>
            </a:extLst>
          </p:cNvPr>
          <p:cNvSpPr>
            <a:spLocks noGrp="1"/>
          </p:cNvSpPr>
          <p:nvPr>
            <p:ph type="sldNum" sz="quarter" idx="11"/>
          </p:nvPr>
        </p:nvSpPr>
        <p:spPr/>
        <p:txBody>
          <a:bodyPr/>
          <a:lstStyle/>
          <a:p>
            <a:fld id="{99A20822-4A49-4D36-86E3-300BA48D3F00}" type="slidenum">
              <a:rPr lang="en-US" smtClean="0"/>
              <a:pPr/>
              <a:t>34</a:t>
            </a:fld>
            <a:endParaRPr lang="en-US" dirty="0"/>
          </a:p>
        </p:txBody>
      </p:sp>
    </p:spTree>
    <p:extLst>
      <p:ext uri="{BB962C8B-B14F-4D97-AF65-F5344CB8AC3E}">
        <p14:creationId xmlns:p14="http://schemas.microsoft.com/office/powerpoint/2010/main" val="3524080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5"/>
          </p:nvPr>
        </p:nvSpPr>
        <p:spPr>
          <a:xfrm>
            <a:off x="457200" y="1143000"/>
            <a:ext cx="11338560" cy="1779865"/>
          </a:xfrm>
        </p:spPr>
        <p:txBody>
          <a:bodyPr vert="horz" lIns="91440" tIns="45720" rIns="91440" bIns="45720" numCol="2" rtlCol="0" anchor="t">
            <a:noAutofit/>
          </a:bodyPr>
          <a:lstStyle/>
          <a:p>
            <a:pPr marL="0" indent="0">
              <a:spcBef>
                <a:spcPts val="1200"/>
              </a:spcBef>
              <a:buNone/>
            </a:pPr>
            <a:r>
              <a:rPr lang="en-US" dirty="0"/>
              <a:t>Macro level </a:t>
            </a:r>
          </a:p>
          <a:p>
            <a:pPr marL="457200" indent="-457200">
              <a:spcBef>
                <a:spcPts val="1200"/>
              </a:spcBef>
              <a:buFont typeface="+mj-lt"/>
              <a:buAutoNum type="arabicPeriod"/>
            </a:pPr>
            <a:r>
              <a:rPr lang="en-US" dirty="0"/>
              <a:t>Practice Rubric</a:t>
            </a:r>
          </a:p>
          <a:p>
            <a:pPr marL="457200" indent="-457200">
              <a:spcBef>
                <a:spcPts val="1200"/>
              </a:spcBef>
              <a:buFont typeface="Wingdings" pitchFamily="2" charset="2"/>
              <a:buAutoNum type="arabicPeriod"/>
            </a:pPr>
            <a:r>
              <a:rPr lang="en-US" dirty="0"/>
              <a:t>Anonymous Survey</a:t>
            </a:r>
          </a:p>
          <a:p>
            <a:pPr marL="0" indent="0">
              <a:spcBef>
                <a:spcPts val="1200"/>
              </a:spcBef>
              <a:buNone/>
            </a:pPr>
            <a:endParaRPr lang="en-US" dirty="0"/>
          </a:p>
          <a:p>
            <a:pPr marL="0" indent="0">
              <a:spcBef>
                <a:spcPts val="1200"/>
              </a:spcBef>
              <a:buNone/>
            </a:pPr>
            <a:r>
              <a:rPr lang="en-US" dirty="0"/>
              <a:t>Micro level </a:t>
            </a:r>
          </a:p>
          <a:p>
            <a:pPr marL="457200" indent="-457200">
              <a:spcBef>
                <a:spcPts val="1200"/>
              </a:spcBef>
              <a:buFont typeface="+mj-lt"/>
              <a:buAutoNum type="arabicPeriod"/>
            </a:pPr>
            <a:r>
              <a:rPr lang="en-US" dirty="0"/>
              <a:t>Guided Discussion</a:t>
            </a:r>
          </a:p>
          <a:p>
            <a:pPr marL="457200" indent="-457200">
              <a:spcBef>
                <a:spcPts val="1200"/>
              </a:spcBef>
              <a:buFont typeface="+mj-lt"/>
              <a:buAutoNum type="arabicPeriod"/>
            </a:pPr>
            <a:r>
              <a:rPr lang="en-US" dirty="0">
                <a:cs typeface="Arial"/>
              </a:rPr>
              <a:t>Individual Item Prompts</a:t>
            </a:r>
            <a:endParaRPr lang="en-US" dirty="0"/>
          </a:p>
          <a:p>
            <a:pPr marL="457200" indent="-457200">
              <a:buAutoNum type="arabicPeriod"/>
            </a:pPr>
            <a:endParaRPr lang="en-US" dirty="0">
              <a:solidFill>
                <a:schemeClr val="tx2"/>
              </a:solidFill>
            </a:endParaRPr>
          </a:p>
        </p:txBody>
      </p:sp>
      <p:sp>
        <p:nvSpPr>
          <p:cNvPr id="3" name="Title 2"/>
          <p:cNvSpPr>
            <a:spLocks noGrp="1"/>
          </p:cNvSpPr>
          <p:nvPr>
            <p:ph type="title"/>
          </p:nvPr>
        </p:nvSpPr>
        <p:spPr/>
        <p:txBody>
          <a:bodyPr>
            <a:normAutofit/>
          </a:bodyPr>
          <a:lstStyle/>
          <a:p>
            <a:r>
              <a:rPr lang="en-US" dirty="0">
                <a:cs typeface="Arial"/>
              </a:rPr>
              <a:t>Data Collection </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840825"/>
            <a:ext cx="4651829" cy="309608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6162" y="2828532"/>
            <a:ext cx="4701463" cy="3122325"/>
          </a:xfrm>
          <a:prstGeom prst="rect">
            <a:avLst/>
          </a:prstGeom>
        </p:spPr>
      </p:pic>
      <p:sp>
        <p:nvSpPr>
          <p:cNvPr id="4" name="Slide Number Placeholder 3">
            <a:extLst>
              <a:ext uri="{FF2B5EF4-FFF2-40B4-BE49-F238E27FC236}">
                <a16:creationId xmlns:a16="http://schemas.microsoft.com/office/drawing/2014/main" id="{186314A8-A5DF-420A-9815-93420F851098}"/>
              </a:ext>
            </a:extLst>
          </p:cNvPr>
          <p:cNvSpPr>
            <a:spLocks noGrp="1"/>
          </p:cNvSpPr>
          <p:nvPr>
            <p:ph type="sldNum" sz="quarter" idx="14"/>
          </p:nvPr>
        </p:nvSpPr>
        <p:spPr/>
        <p:txBody>
          <a:bodyPr/>
          <a:lstStyle/>
          <a:p>
            <a:fld id="{99A20822-4A49-4D36-86E3-300BA48D3F00}" type="slidenum">
              <a:rPr lang="en-US" smtClean="0"/>
              <a:pPr/>
              <a:t>35</a:t>
            </a:fld>
            <a:endParaRPr lang="en-US" dirty="0"/>
          </a:p>
        </p:txBody>
      </p:sp>
      <p:sp>
        <p:nvSpPr>
          <p:cNvPr id="7" name="TextBox 6">
            <a:extLst>
              <a:ext uri="{FF2B5EF4-FFF2-40B4-BE49-F238E27FC236}">
                <a16:creationId xmlns:a16="http://schemas.microsoft.com/office/drawing/2014/main" id="{645C771D-93F9-460F-9618-8B9B8F9DBE47}"/>
              </a:ext>
            </a:extLst>
          </p:cNvPr>
          <p:cNvSpPr txBox="1"/>
          <p:nvPr/>
        </p:nvSpPr>
        <p:spPr>
          <a:xfrm>
            <a:off x="4577316" y="2971800"/>
            <a:ext cx="914400" cy="914400"/>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E3C6725F-F664-4189-93E6-25426B8E27BB}"/>
              </a:ext>
            </a:extLst>
          </p:cNvPr>
          <p:cNvSpPr txBox="1"/>
          <p:nvPr/>
        </p:nvSpPr>
        <p:spPr>
          <a:xfrm>
            <a:off x="-896971" y="6858000"/>
            <a:ext cx="45719"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041983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Teaching Conditions Indicators—Time</a:t>
            </a:r>
          </a:p>
        </p:txBody>
      </p:sp>
      <p:sp>
        <p:nvSpPr>
          <p:cNvPr id="9" name="Slide Number Placeholder 8">
            <a:extLst>
              <a:ext uri="{FF2B5EF4-FFF2-40B4-BE49-F238E27FC236}">
                <a16:creationId xmlns:a16="http://schemas.microsoft.com/office/drawing/2014/main" id="{4DA6A5F3-E29B-4344-97EE-781E4E663469}"/>
              </a:ext>
            </a:extLst>
          </p:cNvPr>
          <p:cNvSpPr>
            <a:spLocks noGrp="1"/>
          </p:cNvSpPr>
          <p:nvPr>
            <p:ph type="sldNum" sz="quarter" idx="14"/>
          </p:nvPr>
        </p:nvSpPr>
        <p:spPr/>
        <p:txBody>
          <a:bodyPr/>
          <a:lstStyle/>
          <a:p>
            <a:fld id="{99A20822-4A49-4D36-86E3-300BA48D3F00}" type="slidenum">
              <a:rPr lang="en-US" smtClean="0"/>
              <a:pPr/>
              <a:t>36</a:t>
            </a:fld>
            <a:endParaRPr lang="en-US" dirty="0"/>
          </a:p>
        </p:txBody>
      </p:sp>
      <p:pic>
        <p:nvPicPr>
          <p:cNvPr id="10" name="Picture 9">
            <a:extLst>
              <a:ext uri="{FF2B5EF4-FFF2-40B4-BE49-F238E27FC236}">
                <a16:creationId xmlns:a16="http://schemas.microsoft.com/office/drawing/2014/main" id="{4406E244-2B07-49E7-A2A9-E1064200854B}"/>
              </a:ext>
            </a:extLst>
          </p:cNvPr>
          <p:cNvPicPr>
            <a:picLocks noChangeAspect="1"/>
          </p:cNvPicPr>
          <p:nvPr/>
        </p:nvPicPr>
        <p:blipFill>
          <a:blip r:embed="rId3"/>
          <a:stretch>
            <a:fillRect/>
          </a:stretch>
        </p:blipFill>
        <p:spPr>
          <a:xfrm>
            <a:off x="1444942" y="1109662"/>
            <a:ext cx="9363075" cy="5248275"/>
          </a:xfrm>
          <a:prstGeom prst="rect">
            <a:avLst/>
          </a:prstGeom>
        </p:spPr>
      </p:pic>
    </p:spTree>
    <p:extLst>
      <p:ext uri="{BB962C8B-B14F-4D97-AF65-F5344CB8AC3E}">
        <p14:creationId xmlns:p14="http://schemas.microsoft.com/office/powerpoint/2010/main" val="1328845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noAutofit/>
          </a:bodyPr>
          <a:lstStyle/>
          <a:p>
            <a:pPr marL="457200" indent="-457200">
              <a:spcAft>
                <a:spcPts val="600"/>
              </a:spcAft>
              <a:buFont typeface="Arial" panose="020B0604020202020204" pitchFamily="34" charset="0"/>
              <a:buChar char="•"/>
            </a:pPr>
            <a:r>
              <a:rPr lang="en-US" sz="2800" dirty="0"/>
              <a:t>Use the rubric to </a:t>
            </a:r>
            <a:r>
              <a:rPr lang="en-US" sz="2800" b="1" dirty="0"/>
              <a:t>reflect</a:t>
            </a:r>
            <a:r>
              <a:rPr lang="en-US" sz="2800" dirty="0"/>
              <a:t> on your school’s conditions with your school </a:t>
            </a:r>
            <a:r>
              <a:rPr lang="en-US" sz="2800" b="1" dirty="0"/>
              <a:t>team</a:t>
            </a:r>
            <a:r>
              <a:rPr lang="en-US" sz="2800" dirty="0"/>
              <a:t>.</a:t>
            </a:r>
          </a:p>
          <a:p>
            <a:pPr marL="457200" indent="-457200">
              <a:spcAft>
                <a:spcPts val="600"/>
              </a:spcAft>
              <a:buFont typeface="Arial" panose="020B0604020202020204" pitchFamily="34" charset="0"/>
              <a:buChar char="•"/>
            </a:pPr>
            <a:r>
              <a:rPr lang="en-US" sz="2800" dirty="0"/>
              <a:t>Select </a:t>
            </a:r>
            <a:r>
              <a:rPr lang="en-US" sz="2800" i="1" dirty="0"/>
              <a:t>growing</a:t>
            </a:r>
            <a:r>
              <a:rPr lang="en-US" sz="2800" dirty="0"/>
              <a:t>, </a:t>
            </a:r>
            <a:r>
              <a:rPr lang="en-US" sz="2800" i="1" dirty="0"/>
              <a:t>proficient</a:t>
            </a:r>
            <a:r>
              <a:rPr lang="en-US" sz="2800" dirty="0"/>
              <a:t>, or </a:t>
            </a:r>
            <a:r>
              <a:rPr lang="en-US" sz="2800" i="1" dirty="0"/>
              <a:t>glowing</a:t>
            </a:r>
            <a:r>
              <a:rPr lang="en-US" sz="2800" dirty="0"/>
              <a:t> for each </a:t>
            </a:r>
            <a:r>
              <a:rPr lang="en-US" sz="2800" b="1" dirty="0"/>
              <a:t>element</a:t>
            </a:r>
            <a:r>
              <a:rPr lang="en-US" sz="2800" dirty="0"/>
              <a:t> by marking an X.</a:t>
            </a:r>
          </a:p>
          <a:p>
            <a:pPr marL="457200" indent="-457200">
              <a:spcAft>
                <a:spcPts val="600"/>
              </a:spcAft>
              <a:buFont typeface="Arial" panose="020B0604020202020204" pitchFamily="34" charset="0"/>
              <a:buChar char="•"/>
            </a:pPr>
            <a:r>
              <a:rPr lang="en-US" sz="2800" dirty="0"/>
              <a:t>After you review each </a:t>
            </a:r>
            <a:r>
              <a:rPr lang="en-US" sz="2800" b="1" dirty="0"/>
              <a:t>element</a:t>
            </a:r>
            <a:r>
              <a:rPr lang="en-US" sz="2800" dirty="0"/>
              <a:t> within a condition, decide whether the </a:t>
            </a:r>
            <a:r>
              <a:rPr lang="en-US" sz="2800" b="1" dirty="0"/>
              <a:t>condition</a:t>
            </a:r>
            <a:r>
              <a:rPr lang="en-US" sz="2800" dirty="0"/>
              <a:t> is a high priority (to improve or to leverage). </a:t>
            </a:r>
            <a:endParaRPr lang="en-US" sz="2800" dirty="0">
              <a:highlight>
                <a:srgbClr val="00FFFF"/>
              </a:highlight>
            </a:endParaRPr>
          </a:p>
        </p:txBody>
      </p:sp>
      <p:sp>
        <p:nvSpPr>
          <p:cNvPr id="2" name="Title 1"/>
          <p:cNvSpPr>
            <a:spLocks noGrp="1"/>
          </p:cNvSpPr>
          <p:nvPr>
            <p:ph type="title"/>
          </p:nvPr>
        </p:nvSpPr>
        <p:spPr/>
        <p:txBody>
          <a:bodyPr/>
          <a:lstStyle/>
          <a:p>
            <a:r>
              <a:rPr lang="en-US" dirty="0">
                <a:cs typeface="Arial"/>
              </a:rPr>
              <a:t>Activity: Experiencing the Rubric</a:t>
            </a:r>
          </a:p>
        </p:txBody>
      </p:sp>
      <p:sp>
        <p:nvSpPr>
          <p:cNvPr id="4" name="Rectangle 3">
            <a:extLst>
              <a:ext uri="{FF2B5EF4-FFF2-40B4-BE49-F238E27FC236}">
                <a16:creationId xmlns:a16="http://schemas.microsoft.com/office/drawing/2014/main" id="{68164A21-8807-4314-BB83-090935B10BD8}"/>
              </a:ext>
            </a:extLst>
          </p:cNvPr>
          <p:cNvSpPr/>
          <p:nvPr/>
        </p:nvSpPr>
        <p:spPr>
          <a:xfrm>
            <a:off x="396239" y="3713941"/>
            <a:ext cx="11398885" cy="461665"/>
          </a:xfrm>
          <a:prstGeom prst="rect">
            <a:avLst/>
          </a:prstGeom>
        </p:spPr>
        <p:txBody>
          <a:bodyPr wrap="square">
            <a:spAutoFit/>
          </a:bodyPr>
          <a:lstStyle/>
          <a:p>
            <a:pPr marL="458787" lvl="1"/>
            <a:r>
              <a:rPr lang="en-US" sz="2400" dirty="0">
                <a:highlight>
                  <a:srgbClr val="00FFFF"/>
                </a:highlight>
              </a:rPr>
              <a:t>After reviewing all eight conditions, rank their order from strongest (1) to weakest (8).</a:t>
            </a:r>
          </a:p>
        </p:txBody>
      </p:sp>
      <p:sp>
        <p:nvSpPr>
          <p:cNvPr id="7" name="Slide Number Placeholder 6">
            <a:extLst>
              <a:ext uri="{FF2B5EF4-FFF2-40B4-BE49-F238E27FC236}">
                <a16:creationId xmlns:a16="http://schemas.microsoft.com/office/drawing/2014/main" id="{5FA108FB-C6EE-4FC1-ADC8-E5FF1E6477F0}"/>
              </a:ext>
            </a:extLst>
          </p:cNvPr>
          <p:cNvSpPr>
            <a:spLocks noGrp="1"/>
          </p:cNvSpPr>
          <p:nvPr>
            <p:ph type="sldNum" sz="quarter" idx="14"/>
          </p:nvPr>
        </p:nvSpPr>
        <p:spPr/>
        <p:txBody>
          <a:bodyPr/>
          <a:lstStyle/>
          <a:p>
            <a:fld id="{99A20822-4A49-4D36-86E3-300BA48D3F00}" type="slidenum">
              <a:rPr lang="en-US" smtClean="0"/>
              <a:pPr/>
              <a:t>37</a:t>
            </a:fld>
            <a:endParaRPr lang="en-US" dirty="0"/>
          </a:p>
        </p:txBody>
      </p:sp>
    </p:spTree>
    <p:extLst>
      <p:ext uri="{BB962C8B-B14F-4D97-AF65-F5344CB8AC3E}">
        <p14:creationId xmlns:p14="http://schemas.microsoft.com/office/powerpoint/2010/main" val="1268201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normAutofit/>
          </a:bodyPr>
          <a:lstStyle/>
          <a:p>
            <a:pPr>
              <a:spcBef>
                <a:spcPts val="1200"/>
              </a:spcBef>
            </a:pPr>
            <a:r>
              <a:rPr lang="en-US" sz="3200" dirty="0"/>
              <a:t>How was the experience? </a:t>
            </a:r>
          </a:p>
          <a:p>
            <a:pPr>
              <a:spcBef>
                <a:spcPts val="1200"/>
              </a:spcBef>
            </a:pPr>
            <a:r>
              <a:rPr lang="en-US" sz="3200" dirty="0"/>
              <a:t>Which conditions did you choose and why?</a:t>
            </a:r>
          </a:p>
          <a:p>
            <a:pPr>
              <a:spcBef>
                <a:spcPts val="1200"/>
              </a:spcBef>
            </a:pPr>
            <a:r>
              <a:rPr lang="en-US" sz="3200" dirty="0"/>
              <a:t>Was it difficult to agree on rank order?</a:t>
            </a:r>
          </a:p>
          <a:p>
            <a:endParaRPr lang="en-US" sz="3200" dirty="0"/>
          </a:p>
        </p:txBody>
      </p:sp>
      <p:sp>
        <p:nvSpPr>
          <p:cNvPr id="2" name="Title 1"/>
          <p:cNvSpPr>
            <a:spLocks noGrp="1"/>
          </p:cNvSpPr>
          <p:nvPr>
            <p:ph type="title"/>
          </p:nvPr>
        </p:nvSpPr>
        <p:spPr/>
        <p:txBody>
          <a:bodyPr/>
          <a:lstStyle/>
          <a:p>
            <a:r>
              <a:rPr lang="en-US" dirty="0"/>
              <a:t>Group Share-Out </a:t>
            </a:r>
          </a:p>
        </p:txBody>
      </p:sp>
      <p:sp>
        <p:nvSpPr>
          <p:cNvPr id="5" name="Slide Number Placeholder 4">
            <a:extLst>
              <a:ext uri="{FF2B5EF4-FFF2-40B4-BE49-F238E27FC236}">
                <a16:creationId xmlns:a16="http://schemas.microsoft.com/office/drawing/2014/main" id="{E6C3DAA9-5F95-40C9-AFB2-558339B2A880}"/>
              </a:ext>
            </a:extLst>
          </p:cNvPr>
          <p:cNvSpPr>
            <a:spLocks noGrp="1"/>
          </p:cNvSpPr>
          <p:nvPr>
            <p:ph type="sldNum" sz="quarter" idx="14"/>
          </p:nvPr>
        </p:nvSpPr>
        <p:spPr/>
        <p:txBody>
          <a:bodyPr/>
          <a:lstStyle/>
          <a:p>
            <a:fld id="{99A20822-4A49-4D36-86E3-300BA48D3F00}" type="slidenum">
              <a:rPr lang="en-US" smtClean="0"/>
              <a:pPr/>
              <a:t>38</a:t>
            </a:fld>
            <a:endParaRPr lang="en-US" dirty="0"/>
          </a:p>
        </p:txBody>
      </p:sp>
    </p:spTree>
    <p:extLst>
      <p:ext uri="{BB962C8B-B14F-4D97-AF65-F5344CB8AC3E}">
        <p14:creationId xmlns:p14="http://schemas.microsoft.com/office/powerpoint/2010/main" val="2886764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BC56EC-50B2-43F2-861B-A3ADAD33D77A}"/>
              </a:ext>
            </a:extLst>
          </p:cNvPr>
          <p:cNvSpPr>
            <a:spLocks noGrp="1"/>
          </p:cNvSpPr>
          <p:nvPr>
            <p:ph sz="quarter" idx="15"/>
          </p:nvPr>
        </p:nvSpPr>
        <p:spPr/>
        <p:txBody>
          <a:bodyPr>
            <a:normAutofit/>
          </a:bodyPr>
          <a:lstStyle/>
          <a:p>
            <a:pPr marL="233045" indent="-233045">
              <a:buClr>
                <a:srgbClr val="A6A6A6"/>
              </a:buClr>
            </a:pPr>
            <a:r>
              <a:rPr lang="en-US" sz="2800" dirty="0"/>
              <a:t>What do you expect to see in your teaching conditions data?</a:t>
            </a:r>
          </a:p>
          <a:p>
            <a:pPr lvl="1" indent="-233045">
              <a:buClr>
                <a:srgbClr val="A6A6A6"/>
              </a:buClr>
            </a:pPr>
            <a:r>
              <a:rPr lang="en-US" sz="2800" dirty="0"/>
              <a:t>What strengths do you predict will arise?</a:t>
            </a:r>
          </a:p>
          <a:p>
            <a:pPr lvl="1" indent="-233045">
              <a:buClr>
                <a:srgbClr val="A6A6A6"/>
              </a:buClr>
            </a:pPr>
            <a:r>
              <a:rPr lang="en-US" sz="2800" dirty="0"/>
              <a:t>What areas for growth do you predict you will see?</a:t>
            </a:r>
          </a:p>
        </p:txBody>
      </p:sp>
      <p:sp>
        <p:nvSpPr>
          <p:cNvPr id="3" name="Title 2">
            <a:extLst>
              <a:ext uri="{FF2B5EF4-FFF2-40B4-BE49-F238E27FC236}">
                <a16:creationId xmlns:a16="http://schemas.microsoft.com/office/drawing/2014/main" id="{EDC3D973-E7AC-4DC1-BF9E-BDE6E719FE54}"/>
              </a:ext>
            </a:extLst>
          </p:cNvPr>
          <p:cNvSpPr>
            <a:spLocks noGrp="1"/>
          </p:cNvSpPr>
          <p:nvPr>
            <p:ph type="title"/>
          </p:nvPr>
        </p:nvSpPr>
        <p:spPr/>
        <p:txBody>
          <a:bodyPr/>
          <a:lstStyle/>
          <a:p>
            <a:r>
              <a:rPr lang="en-US" dirty="0">
                <a:ea typeface="ＭＳ Ｐゴシック"/>
              </a:rPr>
              <a:t>Based on Your Opinions From the Rubric Experience . . .</a:t>
            </a:r>
          </a:p>
        </p:txBody>
      </p:sp>
      <p:sp>
        <p:nvSpPr>
          <p:cNvPr id="4" name="Slide Number Placeholder 3">
            <a:extLst>
              <a:ext uri="{FF2B5EF4-FFF2-40B4-BE49-F238E27FC236}">
                <a16:creationId xmlns:a16="http://schemas.microsoft.com/office/drawing/2014/main" id="{237BCEA4-6A8B-4749-9A1B-760222C7633B}"/>
              </a:ext>
            </a:extLst>
          </p:cNvPr>
          <p:cNvSpPr>
            <a:spLocks noGrp="1"/>
          </p:cNvSpPr>
          <p:nvPr>
            <p:ph type="sldNum" sz="quarter" idx="14"/>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2611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457200" y="1143000"/>
            <a:ext cx="10907486" cy="4846320"/>
          </a:xfrm>
        </p:spPr>
        <p:txBody>
          <a:bodyPr>
            <a:normAutofit/>
          </a:bodyPr>
          <a:lstStyle/>
          <a:p>
            <a:pPr lvl="0"/>
            <a:r>
              <a:rPr lang="en-US" sz="2800" dirty="0"/>
              <a:t>To understand what teaching conditions are and how they can help create a more positive teaching and learning environment and improve teacher retention. </a:t>
            </a:r>
          </a:p>
        </p:txBody>
      </p:sp>
      <p:sp>
        <p:nvSpPr>
          <p:cNvPr id="3" name="Title 2"/>
          <p:cNvSpPr>
            <a:spLocks noGrp="1"/>
          </p:cNvSpPr>
          <p:nvPr>
            <p:ph type="title"/>
          </p:nvPr>
        </p:nvSpPr>
        <p:spPr/>
        <p:txBody>
          <a:bodyPr/>
          <a:lstStyle/>
          <a:p>
            <a:r>
              <a:rPr lang="en-US" dirty="0"/>
              <a:t>Objective</a:t>
            </a:r>
          </a:p>
        </p:txBody>
      </p:sp>
      <p:sp>
        <p:nvSpPr>
          <p:cNvPr id="7" name="Slide Number Placeholder 6"/>
          <p:cNvSpPr>
            <a:spLocks noGrp="1"/>
          </p:cNvSpPr>
          <p:nvPr>
            <p:ph type="sldNum" sz="quarter" idx="14"/>
          </p:nvPr>
        </p:nvSpPr>
        <p:spPr/>
        <p:txBody>
          <a:bodyPr/>
          <a:lstStyle/>
          <a:p>
            <a:fld id="{F3477EC8-074D-41C4-94AE-E9EA7CEEA348}" type="slidenum">
              <a:rPr lang="en-US" smtClean="0"/>
              <a:pPr/>
              <a:t>4</a:t>
            </a:fld>
            <a:endParaRPr lang="en-US" dirty="0"/>
          </a:p>
        </p:txBody>
      </p:sp>
    </p:spTree>
    <p:extLst>
      <p:ext uri="{BB962C8B-B14F-4D97-AF65-F5344CB8AC3E}">
        <p14:creationId xmlns:p14="http://schemas.microsoft.com/office/powerpoint/2010/main" val="3382372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5"/>
          </p:nvPr>
        </p:nvSpPr>
        <p:spPr/>
        <p:txBody>
          <a:bodyPr>
            <a:noAutofit/>
          </a:bodyPr>
          <a:lstStyle/>
          <a:p>
            <a:pPr>
              <a:lnSpc>
                <a:spcPct val="120000"/>
              </a:lnSpc>
            </a:pPr>
            <a:r>
              <a:rPr lang="en-US" dirty="0"/>
              <a:t>Teaching conditions are </a:t>
            </a:r>
            <a:r>
              <a:rPr lang="en-US" b="1" dirty="0"/>
              <a:t>not about any one individual</a:t>
            </a:r>
            <a:r>
              <a:rPr lang="en-US" dirty="0"/>
              <a:t>.</a:t>
            </a:r>
          </a:p>
          <a:p>
            <a:pPr>
              <a:lnSpc>
                <a:spcPct val="120000"/>
              </a:lnSpc>
            </a:pPr>
            <a:r>
              <a:rPr lang="en-US" dirty="0"/>
              <a:t>Perceptual data are </a:t>
            </a:r>
            <a:r>
              <a:rPr lang="en-US" b="1" dirty="0"/>
              <a:t>real data</a:t>
            </a:r>
            <a:r>
              <a:rPr lang="en-US" dirty="0"/>
              <a:t>. </a:t>
            </a:r>
          </a:p>
          <a:p>
            <a:pPr>
              <a:lnSpc>
                <a:spcPct val="120000"/>
              </a:lnSpc>
            </a:pPr>
            <a:r>
              <a:rPr lang="en-US" dirty="0"/>
              <a:t>Conversations need to be </a:t>
            </a:r>
            <a:r>
              <a:rPr lang="en-US" b="1" dirty="0"/>
              <a:t>structured</a:t>
            </a:r>
            <a:r>
              <a:rPr lang="en-US" dirty="0"/>
              <a:t> and </a:t>
            </a:r>
            <a:r>
              <a:rPr lang="en-US" b="1" dirty="0"/>
              <a:t>safe</a:t>
            </a:r>
            <a:r>
              <a:rPr lang="en-US" dirty="0"/>
              <a:t>.</a:t>
            </a:r>
          </a:p>
          <a:p>
            <a:pPr>
              <a:lnSpc>
                <a:spcPct val="120000"/>
              </a:lnSpc>
            </a:pPr>
            <a:r>
              <a:rPr lang="en-US" dirty="0"/>
              <a:t>A </a:t>
            </a:r>
            <a:r>
              <a:rPr lang="en-US" b="1" dirty="0"/>
              <a:t>common</a:t>
            </a:r>
            <a:r>
              <a:rPr lang="en-US" dirty="0"/>
              <a:t> </a:t>
            </a:r>
            <a:r>
              <a:rPr lang="en-US" b="1" dirty="0"/>
              <a:t>understanding</a:t>
            </a:r>
            <a:r>
              <a:rPr lang="en-US" dirty="0"/>
              <a:t> of your school’s conditions needs to be created.</a:t>
            </a:r>
          </a:p>
          <a:p>
            <a:pPr>
              <a:lnSpc>
                <a:spcPct val="120000"/>
              </a:lnSpc>
            </a:pPr>
            <a:r>
              <a:rPr lang="en-US" dirty="0"/>
              <a:t>Focus on what </a:t>
            </a:r>
            <a:r>
              <a:rPr lang="en-US" b="1" dirty="0"/>
              <a:t>you</a:t>
            </a:r>
            <a:r>
              <a:rPr lang="en-US" dirty="0"/>
              <a:t> can </a:t>
            </a:r>
            <a:r>
              <a:rPr lang="en-US" b="1" dirty="0"/>
              <a:t>solve</a:t>
            </a:r>
            <a:r>
              <a:rPr lang="en-US" dirty="0"/>
              <a:t>.</a:t>
            </a:r>
          </a:p>
          <a:p>
            <a:pPr>
              <a:lnSpc>
                <a:spcPct val="120000"/>
              </a:lnSpc>
            </a:pPr>
            <a:r>
              <a:rPr lang="en-US" dirty="0"/>
              <a:t>Solutions can be </a:t>
            </a:r>
            <a:r>
              <a:rPr lang="en-US" b="1" dirty="0"/>
              <a:t>complex</a:t>
            </a:r>
            <a:r>
              <a:rPr lang="en-US" dirty="0"/>
              <a:t> and </a:t>
            </a:r>
            <a:r>
              <a:rPr lang="en-US" b="1" dirty="0"/>
              <a:t>long term</a:t>
            </a:r>
            <a:r>
              <a:rPr lang="en-US" dirty="0"/>
              <a:t>.</a:t>
            </a:r>
          </a:p>
          <a:p>
            <a:pPr>
              <a:lnSpc>
                <a:spcPct val="120000"/>
              </a:lnSpc>
            </a:pPr>
            <a:r>
              <a:rPr lang="en-US" dirty="0"/>
              <a:t>Teaching conditions data are </a:t>
            </a:r>
            <a:r>
              <a:rPr lang="en-US" b="1" dirty="0"/>
              <a:t>not intended for external evaluative purposes</a:t>
            </a:r>
            <a:r>
              <a:rPr lang="en-US" dirty="0"/>
              <a:t>.</a:t>
            </a:r>
            <a:r>
              <a:rPr lang="en-US" b="1" dirty="0"/>
              <a:t> </a:t>
            </a:r>
          </a:p>
        </p:txBody>
      </p:sp>
      <p:sp>
        <p:nvSpPr>
          <p:cNvPr id="2" name="Title 1"/>
          <p:cNvSpPr>
            <a:spLocks noGrp="1"/>
          </p:cNvSpPr>
          <p:nvPr>
            <p:ph type="title"/>
          </p:nvPr>
        </p:nvSpPr>
        <p:spPr/>
        <p:txBody>
          <a:bodyPr>
            <a:noAutofit/>
          </a:bodyPr>
          <a:lstStyle/>
          <a:p>
            <a:r>
              <a:rPr lang="en-US" dirty="0"/>
              <a:t>When Using Teaching Conditions Data, Remember . . .</a:t>
            </a:r>
          </a:p>
        </p:txBody>
      </p:sp>
      <p:sp>
        <p:nvSpPr>
          <p:cNvPr id="5" name="Slide Number Placeholder 4">
            <a:extLst>
              <a:ext uri="{FF2B5EF4-FFF2-40B4-BE49-F238E27FC236}">
                <a16:creationId xmlns:a16="http://schemas.microsoft.com/office/drawing/2014/main" id="{EA5C929D-B071-44D4-85F6-DF52B70839ED}"/>
              </a:ext>
            </a:extLst>
          </p:cNvPr>
          <p:cNvSpPr>
            <a:spLocks noGrp="1"/>
          </p:cNvSpPr>
          <p:nvPr>
            <p:ph type="sldNum" sz="quarter" idx="14"/>
          </p:nvPr>
        </p:nvSpPr>
        <p:spPr/>
        <p:txBody>
          <a:bodyPr/>
          <a:lstStyle/>
          <a:p>
            <a:fld id="{99A20822-4A49-4D36-86E3-300BA48D3F00}" type="slidenum">
              <a:rPr lang="en-US" smtClean="0"/>
              <a:pPr/>
              <a:t>40</a:t>
            </a:fld>
            <a:endParaRPr lang="en-US" dirty="0"/>
          </a:p>
        </p:txBody>
      </p:sp>
    </p:spTree>
    <p:extLst>
      <p:ext uri="{BB962C8B-B14F-4D97-AF65-F5344CB8AC3E}">
        <p14:creationId xmlns:p14="http://schemas.microsoft.com/office/powerpoint/2010/main" val="252725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Steps and Closing</a:t>
            </a:r>
          </a:p>
        </p:txBody>
      </p:sp>
      <p:sp>
        <p:nvSpPr>
          <p:cNvPr id="4" name="Slide Number Placeholder 3">
            <a:extLst>
              <a:ext uri="{FF2B5EF4-FFF2-40B4-BE49-F238E27FC236}">
                <a16:creationId xmlns:a16="http://schemas.microsoft.com/office/drawing/2014/main" id="{9EA93624-05A8-459F-8385-910C92F56EB4}"/>
              </a:ext>
            </a:extLst>
          </p:cNvPr>
          <p:cNvSpPr>
            <a:spLocks noGrp="1"/>
          </p:cNvSpPr>
          <p:nvPr>
            <p:ph type="sldNum" sz="quarter" idx="11"/>
          </p:nvPr>
        </p:nvSpPr>
        <p:spPr/>
        <p:txBody>
          <a:bodyPr/>
          <a:lstStyle/>
          <a:p>
            <a:fld id="{99A20822-4A49-4D36-86E3-300BA48D3F00}" type="slidenum">
              <a:rPr lang="en-US" smtClean="0"/>
              <a:pPr/>
              <a:t>41</a:t>
            </a:fld>
            <a:endParaRPr lang="en-US" dirty="0"/>
          </a:p>
        </p:txBody>
      </p:sp>
    </p:spTree>
    <p:extLst>
      <p:ext uri="{BB962C8B-B14F-4D97-AF65-F5344CB8AC3E}">
        <p14:creationId xmlns:p14="http://schemas.microsoft.com/office/powerpoint/2010/main" val="2055036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489893F-E634-468C-A0C3-C7629977EDF8}"/>
              </a:ext>
            </a:extLst>
          </p:cNvPr>
          <p:cNvSpPr>
            <a:spLocks noGrp="1"/>
          </p:cNvSpPr>
          <p:nvPr>
            <p:ph sz="quarter" idx="15"/>
          </p:nvPr>
        </p:nvSpPr>
        <p:spPr/>
        <p:txBody>
          <a:bodyPr>
            <a:normAutofit/>
          </a:bodyPr>
          <a:lstStyle/>
          <a:p>
            <a:r>
              <a:rPr lang="en-US" sz="2800" dirty="0"/>
              <a:t>Module 1: Teaching Conditions Overview</a:t>
            </a:r>
          </a:p>
          <a:p>
            <a:r>
              <a:rPr lang="en-US" sz="2800" dirty="0"/>
              <a:t>Module 2: Collaborative Data Interpretation</a:t>
            </a:r>
          </a:p>
          <a:p>
            <a:r>
              <a:rPr lang="en-US" sz="2800" dirty="0"/>
              <a:t>Module 3: Stakeholder Engagement</a:t>
            </a:r>
          </a:p>
          <a:p>
            <a:r>
              <a:rPr lang="en-US" sz="2800" dirty="0"/>
              <a:t>Module 4: Root Cause Analysis and Action Planning </a:t>
            </a:r>
          </a:p>
          <a:p>
            <a:r>
              <a:rPr lang="en-US" sz="2800" dirty="0"/>
              <a:t>Module 5: Monitoring</a:t>
            </a:r>
          </a:p>
          <a:p>
            <a:endParaRPr lang="en-US" sz="2800" dirty="0"/>
          </a:p>
        </p:txBody>
      </p:sp>
      <p:sp>
        <p:nvSpPr>
          <p:cNvPr id="2" name="Title 1"/>
          <p:cNvSpPr>
            <a:spLocks noGrp="1"/>
          </p:cNvSpPr>
          <p:nvPr>
            <p:ph type="title"/>
          </p:nvPr>
        </p:nvSpPr>
        <p:spPr/>
        <p:txBody>
          <a:bodyPr/>
          <a:lstStyle/>
          <a:p>
            <a:r>
              <a:rPr lang="en-US" dirty="0"/>
              <a:t>Additional Understanding Teaching Conditions Modules</a:t>
            </a:r>
          </a:p>
        </p:txBody>
      </p:sp>
      <p:sp>
        <p:nvSpPr>
          <p:cNvPr id="8" name="Text Placeholder 7">
            <a:extLst>
              <a:ext uri="{FF2B5EF4-FFF2-40B4-BE49-F238E27FC236}">
                <a16:creationId xmlns:a16="http://schemas.microsoft.com/office/drawing/2014/main" id="{BD1513D4-558D-4174-A589-876C9B9ADE07}"/>
              </a:ext>
            </a:extLst>
          </p:cNvPr>
          <p:cNvSpPr>
            <a:spLocks noGrp="1"/>
          </p:cNvSpPr>
          <p:nvPr>
            <p:ph type="body" sz="quarter" idx="16"/>
          </p:nvPr>
        </p:nvSpPr>
        <p:spPr/>
        <p:txBody>
          <a:bodyPr/>
          <a:lstStyle/>
          <a:p>
            <a:endParaRPr lang="en-US" dirty="0"/>
          </a:p>
        </p:txBody>
      </p:sp>
      <p:sp>
        <p:nvSpPr>
          <p:cNvPr id="9" name="Slide Number Placeholder 8">
            <a:extLst>
              <a:ext uri="{FF2B5EF4-FFF2-40B4-BE49-F238E27FC236}">
                <a16:creationId xmlns:a16="http://schemas.microsoft.com/office/drawing/2014/main" id="{41D943B6-49DD-4AC1-A8BB-0D3E5636CF33}"/>
              </a:ext>
            </a:extLst>
          </p:cNvPr>
          <p:cNvSpPr>
            <a:spLocks noGrp="1"/>
          </p:cNvSpPr>
          <p:nvPr>
            <p:ph type="sldNum" sz="quarter" idx="14"/>
          </p:nvPr>
        </p:nvSpPr>
        <p:spPr/>
        <p:txBody>
          <a:bodyPr/>
          <a:lstStyle/>
          <a:p>
            <a:fld id="{99A20822-4A49-4D36-86E3-300BA48D3F00}" type="slidenum">
              <a:rPr lang="en-US" smtClean="0"/>
              <a:pPr/>
              <a:t>42</a:t>
            </a:fld>
            <a:endParaRPr lang="en-US" dirty="0"/>
          </a:p>
        </p:txBody>
      </p:sp>
    </p:spTree>
    <p:extLst>
      <p:ext uri="{BB962C8B-B14F-4D97-AF65-F5344CB8AC3E}">
        <p14:creationId xmlns:p14="http://schemas.microsoft.com/office/powerpoint/2010/main" val="12655705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p:txBody>
          <a:bodyPr>
            <a:noAutofit/>
          </a:bodyPr>
          <a:lstStyle/>
          <a:p>
            <a:pPr marL="457200">
              <a:spcBef>
                <a:spcPts val="1200"/>
              </a:spcBef>
            </a:pPr>
            <a:r>
              <a:rPr lang="en-US" sz="1600" dirty="0"/>
              <a:t>Blasé, K. A. , </a:t>
            </a:r>
            <a:r>
              <a:rPr lang="en-US" sz="1600" dirty="0" err="1"/>
              <a:t>Fixsen</a:t>
            </a:r>
            <a:r>
              <a:rPr lang="en-US" sz="1600" dirty="0"/>
              <a:t>, D. L. , </a:t>
            </a:r>
            <a:r>
              <a:rPr lang="en-US" sz="1600" dirty="0" err="1"/>
              <a:t>Naoom</a:t>
            </a:r>
            <a:r>
              <a:rPr lang="en-US" sz="1600" dirty="0"/>
              <a:t>, S. F. , &amp; Wallace, F. (2005). </a:t>
            </a:r>
            <a:r>
              <a:rPr lang="en-US" sz="1600" i="1" dirty="0"/>
              <a:t>Operationalizing implementation: Strategies and methods.</a:t>
            </a:r>
            <a:r>
              <a:rPr lang="en-US" sz="1600" dirty="0"/>
              <a:t> Tampa, FL: University of South Florida, Louis de la </a:t>
            </a:r>
            <a:r>
              <a:rPr lang="en-US" sz="1600" dirty="0" err="1"/>
              <a:t>Parte</a:t>
            </a:r>
            <a:r>
              <a:rPr lang="en-US" sz="1600" dirty="0"/>
              <a:t> Florida Mental Health Institute.</a:t>
            </a:r>
          </a:p>
          <a:p>
            <a:pPr marL="457200">
              <a:spcBef>
                <a:spcPts val="1200"/>
              </a:spcBef>
            </a:pPr>
            <a:r>
              <a:rPr lang="en-US" sz="1600" dirty="0"/>
              <a:t>Boyd, D., Grossman, P., Ing, M., Lankford, H., Loeb, S., &amp; Wyckoff, J. (2011). The influence of school administrators on teacher retention decisions. </a:t>
            </a:r>
            <a:r>
              <a:rPr lang="en-US" sz="1600" i="1" dirty="0"/>
              <a:t>American Educational Research Journal, 48</a:t>
            </a:r>
            <a:r>
              <a:rPr lang="en-US" sz="1600" dirty="0"/>
              <a:t>(2), 303–333.</a:t>
            </a:r>
          </a:p>
          <a:p>
            <a:pPr marL="457200" indent="-457200">
              <a:spcBef>
                <a:spcPts val="1200"/>
              </a:spcBef>
              <a:buNone/>
            </a:pPr>
            <a:r>
              <a:rPr lang="en-US" sz="1600" dirty="0"/>
              <a:t>Center on Great Teachers and Leaders. (2014). </a:t>
            </a:r>
            <a:r>
              <a:rPr lang="en-US" sz="1600" i="1" dirty="0"/>
              <a:t>Talent development framework for 21st century educators: Moving toward state policy alignment and coherence</a:t>
            </a:r>
            <a:r>
              <a:rPr lang="en-US" sz="1600" dirty="0"/>
              <a:t>. Washington, DC: Author. Retrieved from </a:t>
            </a:r>
            <a:r>
              <a:rPr lang="en-US" sz="1600" dirty="0">
                <a:hlinkClick r:id="rId3"/>
              </a:rPr>
              <a:t>https://gtlcenter.org/sites/default/files/14-2591_GTL_Talent_Dev_Framework-ed_110714.pdf</a:t>
            </a:r>
            <a:endParaRPr lang="en-US" sz="1600" dirty="0"/>
          </a:p>
          <a:p>
            <a:pPr marL="457200" indent="-457200">
              <a:spcBef>
                <a:spcPts val="1200"/>
              </a:spcBef>
              <a:buNone/>
            </a:pPr>
            <a:r>
              <a:rPr lang="en-US" sz="1600" dirty="0"/>
              <a:t>Chetty, R. Friedman, J., &amp; Rockoff, J. (2011).</a:t>
            </a:r>
            <a:r>
              <a:rPr lang="en-US" sz="1600" i="1" dirty="0"/>
              <a:t>The long-term impacts of teachers: Teacher value-added and student outcomes in adulthood. </a:t>
            </a:r>
            <a:r>
              <a:rPr lang="en-US" sz="1600" dirty="0"/>
              <a:t>Cambridge, MA: National Bureau of Economic Research. </a:t>
            </a:r>
          </a:p>
          <a:p>
            <a:pPr marL="457200" indent="-457200">
              <a:spcBef>
                <a:spcPts val="1200"/>
              </a:spcBef>
              <a:buClr>
                <a:srgbClr val="FFFFFF">
                  <a:lumMod val="65000"/>
                </a:srgbClr>
              </a:buClr>
              <a:buNone/>
            </a:pPr>
            <a:r>
              <a:rPr lang="en-US" sz="1600" dirty="0"/>
              <a:t>Ferguson, R., &amp; Hirsch, E. (2014b). Using teacher and student surveys to link school context, classroom learning conditions, and achievement. In T. J. Kane, K. A. Kerr, &amp; R. C. Pianta (Eds.), </a:t>
            </a:r>
            <a:r>
              <a:rPr lang="en-US" sz="1600" i="1" dirty="0"/>
              <a:t>New guidance from the Measures of Effective Teaching project. </a:t>
            </a:r>
            <a:r>
              <a:rPr lang="en-US" sz="1600" dirty="0"/>
              <a:t>San Francisco, CA: Jossey-Bass.</a:t>
            </a:r>
          </a:p>
          <a:p>
            <a:pPr marL="457200">
              <a:spcBef>
                <a:spcPts val="1200"/>
              </a:spcBef>
              <a:buClr>
                <a:srgbClr val="FFFFFF">
                  <a:lumMod val="65000"/>
                </a:srgbClr>
              </a:buClr>
            </a:pPr>
            <a:r>
              <a:rPr lang="en-US" sz="1600" dirty="0" err="1"/>
              <a:t>Fixsen</a:t>
            </a:r>
            <a:r>
              <a:rPr lang="en-US" sz="1600" dirty="0"/>
              <a:t>, D. L., </a:t>
            </a:r>
            <a:r>
              <a:rPr lang="en-US" sz="1600" dirty="0" err="1"/>
              <a:t>Naoom</a:t>
            </a:r>
            <a:r>
              <a:rPr lang="en-US" sz="1600" dirty="0"/>
              <a:t>, S. F., Blasé, K. A., Friedman, R. M. &amp; Wallace, F. (2005). </a:t>
            </a:r>
            <a:r>
              <a:rPr lang="en-US" sz="1600" i="1" dirty="0"/>
              <a:t>Implementation research: A synthesis of the literature</a:t>
            </a:r>
            <a:r>
              <a:rPr lang="en-US" sz="1600" dirty="0"/>
              <a:t>. Tampa, FL: University of South Florida, Louis de la </a:t>
            </a:r>
            <a:r>
              <a:rPr lang="en-US" sz="1600" dirty="0" err="1"/>
              <a:t>Parte</a:t>
            </a:r>
            <a:r>
              <a:rPr lang="en-US" sz="1600" dirty="0"/>
              <a:t> Florida Mental Health Institute, The National Implementation Research Network (FMHI Publication #231).</a:t>
            </a:r>
          </a:p>
          <a:p>
            <a:pPr marL="457200" indent="-457200">
              <a:spcBef>
                <a:spcPts val="1200"/>
              </a:spcBef>
              <a:buClr>
                <a:srgbClr val="FFFFFF">
                  <a:lumMod val="65000"/>
                </a:srgbClr>
              </a:buClr>
              <a:buNone/>
            </a:pPr>
            <a:endParaRPr lang="en-US" sz="1600" dirty="0"/>
          </a:p>
        </p:txBody>
      </p:sp>
      <p:sp>
        <p:nvSpPr>
          <p:cNvPr id="3" name="Title 2"/>
          <p:cNvSpPr>
            <a:spLocks noGrp="1"/>
          </p:cNvSpPr>
          <p:nvPr>
            <p:ph type="title"/>
          </p:nvPr>
        </p:nvSpPr>
        <p:spPr/>
        <p:txBody>
          <a:bodyPr/>
          <a:lstStyle/>
          <a:p>
            <a:r>
              <a:rPr lang="en-US" dirty="0"/>
              <a:t>References</a:t>
            </a:r>
          </a:p>
        </p:txBody>
      </p:sp>
      <p:sp>
        <p:nvSpPr>
          <p:cNvPr id="5" name="Slide Number Placeholder 4">
            <a:extLst>
              <a:ext uri="{FF2B5EF4-FFF2-40B4-BE49-F238E27FC236}">
                <a16:creationId xmlns:a16="http://schemas.microsoft.com/office/drawing/2014/main" id="{1D6E9DAC-836B-467F-AFF6-B7977EC57B0E}"/>
              </a:ext>
            </a:extLst>
          </p:cNvPr>
          <p:cNvSpPr>
            <a:spLocks noGrp="1"/>
          </p:cNvSpPr>
          <p:nvPr>
            <p:ph type="sldNum" sz="quarter" idx="15"/>
          </p:nvPr>
        </p:nvSpPr>
        <p:spPr/>
        <p:txBody>
          <a:bodyPr/>
          <a:lstStyle/>
          <a:p>
            <a:fld id="{99A20822-4A49-4D36-86E3-300BA48D3F00}" type="slidenum">
              <a:rPr lang="en-US" smtClean="0"/>
              <a:pPr/>
              <a:t>43</a:t>
            </a:fld>
            <a:endParaRPr lang="en-US" dirty="0"/>
          </a:p>
        </p:txBody>
      </p:sp>
    </p:spTree>
    <p:extLst>
      <p:ext uri="{BB962C8B-B14F-4D97-AF65-F5344CB8AC3E}">
        <p14:creationId xmlns:p14="http://schemas.microsoft.com/office/powerpoint/2010/main" val="23740621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3"/>
          </p:nvPr>
        </p:nvSpPr>
        <p:spPr/>
        <p:txBody>
          <a:bodyPr>
            <a:normAutofit/>
          </a:bodyPr>
          <a:lstStyle/>
          <a:p>
            <a:pPr marL="463550" indent="-463550">
              <a:spcBef>
                <a:spcPts val="1200"/>
              </a:spcBef>
              <a:buClr>
                <a:srgbClr val="FFFFFF">
                  <a:lumMod val="65000"/>
                </a:srgbClr>
              </a:buClr>
              <a:buNone/>
            </a:pPr>
            <a:r>
              <a:rPr lang="en-US" sz="1600" dirty="0"/>
              <a:t>Johnson, S. M. (2006). </a:t>
            </a:r>
            <a:r>
              <a:rPr lang="en-US" sz="1600" i="1" dirty="0"/>
              <a:t>The workplace matters: Teacher quality, retention, and effectiveness.</a:t>
            </a:r>
            <a:r>
              <a:rPr lang="en-US" sz="1600" dirty="0"/>
              <a:t> Washington, DC: National Education Association. Retrieved from </a:t>
            </a:r>
            <a:r>
              <a:rPr lang="en-US" sz="1600" dirty="0">
                <a:hlinkClick r:id="rId3">
                  <a:extLst>
                    <a:ext uri="{A12FA001-AC4F-418D-AE19-62706E023703}">
                      <ahyp:hlinkClr xmlns:ahyp="http://schemas.microsoft.com/office/drawing/2018/hyperlinkcolor" val="tx"/>
                    </a:ext>
                  </a:extLst>
                </a:hlinkClick>
              </a:rPr>
              <a:t>http://www.nea.org/assets/docs/HE/mf_wcreport.pdf</a:t>
            </a:r>
            <a:endParaRPr lang="en-US" sz="1600" dirty="0"/>
          </a:p>
          <a:p>
            <a:pPr marL="463550" indent="-463550">
              <a:spcBef>
                <a:spcPts val="1200"/>
              </a:spcBef>
              <a:buClr>
                <a:srgbClr val="FFFFFF">
                  <a:lumMod val="65000"/>
                </a:srgbClr>
              </a:buClr>
              <a:buNone/>
            </a:pPr>
            <a:r>
              <a:rPr lang="en-US" sz="1600" dirty="0"/>
              <a:t>Johnson, S. M., Kraft, M. A., &amp; Papay, J. P. (2012). How context matters in high-need schools: The effects of teachers’ working conditions on their professional satisfaction and their students’ achievement. </a:t>
            </a:r>
            <a:r>
              <a:rPr lang="en-US" sz="1600" i="1" dirty="0"/>
              <a:t>Teachers College Record, 114</a:t>
            </a:r>
            <a:r>
              <a:rPr lang="en-US" sz="1600" dirty="0"/>
              <a:t>(10), 1–39.</a:t>
            </a:r>
          </a:p>
          <a:p>
            <a:pPr marL="463550" indent="-463550">
              <a:spcBef>
                <a:spcPts val="1200"/>
              </a:spcBef>
              <a:buClr>
                <a:srgbClr val="FFFFFF">
                  <a:lumMod val="65000"/>
                </a:srgbClr>
              </a:buClr>
              <a:buNone/>
            </a:pPr>
            <a:r>
              <a:rPr lang="en-US" sz="1600" dirty="0"/>
              <a:t>Ladd, H. (2011). Teachers’ perceptions of their working conditions: How predictive of planned and actual teacher movement. </a:t>
            </a:r>
            <a:r>
              <a:rPr lang="en-US" sz="1600" i="1" dirty="0"/>
              <a:t>Educational Evaluation and Policy Analysis, 33</a:t>
            </a:r>
            <a:r>
              <a:rPr lang="en-US" sz="1600" dirty="0"/>
              <a:t>(2), 235–261.</a:t>
            </a:r>
          </a:p>
          <a:p>
            <a:pPr marL="463550" indent="-463550">
              <a:spcBef>
                <a:spcPts val="1200"/>
              </a:spcBef>
              <a:buNone/>
            </a:pPr>
            <a:r>
              <a:rPr lang="en-US" sz="1600" dirty="0">
                <a:ea typeface="ＭＳ Ｐゴシック" pitchFamily="-48" charset="-128"/>
                <a:cs typeface="ＭＳ Ｐゴシック"/>
              </a:rPr>
              <a:t>New Teacher Center. (n.d.). </a:t>
            </a:r>
            <a:r>
              <a:rPr lang="en-US" sz="1600" i="1" dirty="0">
                <a:ea typeface="ＭＳ Ｐゴシック" pitchFamily="-48" charset="-128"/>
                <a:cs typeface="ＭＳ Ｐゴシック"/>
              </a:rPr>
              <a:t>TELL Resource Library</a:t>
            </a:r>
            <a:r>
              <a:rPr lang="en-US" sz="1600" dirty="0">
                <a:ea typeface="ＭＳ Ｐゴシック" pitchFamily="-48" charset="-128"/>
                <a:cs typeface="ＭＳ Ｐゴシック"/>
              </a:rPr>
              <a:t>. Retrieved from </a:t>
            </a:r>
            <a:r>
              <a:rPr lang="en-US" sz="1600" dirty="0">
                <a:ea typeface="ＭＳ Ｐゴシック" pitchFamily="-48" charset="-128"/>
                <a:cs typeface="ＭＳ Ｐゴシック"/>
                <a:hlinkClick r:id="rId4"/>
              </a:rPr>
              <a:t>http://teachingconditions.org/constructs</a:t>
            </a:r>
            <a:endParaRPr lang="en-US" sz="1600" dirty="0">
              <a:ea typeface="ＭＳ Ｐゴシック" pitchFamily="-48" charset="-128"/>
              <a:cs typeface="ＭＳ Ｐゴシック"/>
            </a:endParaRPr>
          </a:p>
        </p:txBody>
      </p:sp>
      <p:sp>
        <p:nvSpPr>
          <p:cNvPr id="3" name="Title 2"/>
          <p:cNvSpPr>
            <a:spLocks noGrp="1"/>
          </p:cNvSpPr>
          <p:nvPr>
            <p:ph type="title"/>
          </p:nvPr>
        </p:nvSpPr>
        <p:spPr/>
        <p:txBody>
          <a:bodyPr/>
          <a:lstStyle/>
          <a:p>
            <a:r>
              <a:rPr lang="en-US" dirty="0"/>
              <a:t>References (cont.)</a:t>
            </a:r>
          </a:p>
        </p:txBody>
      </p:sp>
      <p:sp>
        <p:nvSpPr>
          <p:cNvPr id="4" name="Slide Number Placeholder 3">
            <a:extLst>
              <a:ext uri="{FF2B5EF4-FFF2-40B4-BE49-F238E27FC236}">
                <a16:creationId xmlns:a16="http://schemas.microsoft.com/office/drawing/2014/main" id="{E5F29B6D-10A9-4E27-9262-E8A9DFA5FA8F}"/>
              </a:ext>
            </a:extLst>
          </p:cNvPr>
          <p:cNvSpPr>
            <a:spLocks noGrp="1"/>
          </p:cNvSpPr>
          <p:nvPr>
            <p:ph type="sldNum" sz="quarter" idx="15"/>
          </p:nvPr>
        </p:nvSpPr>
        <p:spPr/>
        <p:txBody>
          <a:bodyPr/>
          <a:lstStyle/>
          <a:p>
            <a:fld id="{99A20822-4A49-4D36-86E3-300BA48D3F00}" type="slidenum">
              <a:rPr lang="en-US" smtClean="0"/>
              <a:pPr/>
              <a:t>44</a:t>
            </a:fld>
            <a:endParaRPr lang="en-US" dirty="0"/>
          </a:p>
        </p:txBody>
      </p:sp>
    </p:spTree>
    <p:extLst>
      <p:ext uri="{BB962C8B-B14F-4D97-AF65-F5344CB8AC3E}">
        <p14:creationId xmlns:p14="http://schemas.microsoft.com/office/powerpoint/2010/main" val="27933582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ADF2E4A-7C52-4592-88CB-D61D1A525D55}"/>
              </a:ext>
            </a:extLst>
          </p:cNvPr>
          <p:cNvSpPr>
            <a:spLocks noGrp="1"/>
          </p:cNvSpPr>
          <p:nvPr>
            <p:ph type="ctrTitle"/>
          </p:nvPr>
        </p:nvSpPr>
        <p:spPr/>
        <p:txBody>
          <a:bodyPr/>
          <a:lstStyle/>
          <a:p>
            <a:r>
              <a:rPr lang="en-US" dirty="0"/>
              <a:t>Contact Name</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p:txBody>
          <a:bodyPr>
            <a:noAutofit/>
          </a:bodyPr>
          <a:lstStyle/>
          <a:p>
            <a:pPr lvl="0"/>
            <a:r>
              <a:rPr lang="en-US" dirty="0"/>
              <a:t>XXX-XXX-XXXX</a:t>
            </a:r>
          </a:p>
          <a:p>
            <a:pPr lvl="0"/>
            <a:r>
              <a:rPr lang="en-US" dirty="0"/>
              <a:t>email@air.org</a:t>
            </a:r>
          </a:p>
          <a:p>
            <a:pPr lvl="0"/>
            <a:endParaRPr lang="en-US" dirty="0"/>
          </a:p>
          <a:p>
            <a:pPr lvl="0"/>
            <a:r>
              <a:rPr lang="en-US" dirty="0"/>
              <a:t>1000 Thomas Jefferson Street NW</a:t>
            </a:r>
          </a:p>
          <a:p>
            <a:pPr lvl="0"/>
            <a:r>
              <a:rPr lang="en-US" dirty="0"/>
              <a:t>Washington, DC 20007-3835</a:t>
            </a:r>
          </a:p>
          <a:p>
            <a:pPr lvl="0"/>
            <a:r>
              <a:rPr lang="en-US" dirty="0"/>
              <a:t>877-322-8700</a:t>
            </a:r>
          </a:p>
          <a:p>
            <a:pPr lvl="0"/>
            <a:r>
              <a:rPr lang="en-US" dirty="0"/>
              <a:t>gtlcenter@air.org</a:t>
            </a:r>
          </a:p>
          <a:p>
            <a:r>
              <a:rPr lang="en-US" dirty="0"/>
              <a:t>www.gtlcenter.org  |  www.air.org</a:t>
            </a:r>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p:txBody>
          <a:bodyPr/>
          <a:lstStyle/>
          <a:p>
            <a:pPr lvl="0"/>
            <a:r>
              <a:rPr lang="en-US" dirty="0"/>
              <a:t>Notice of Trademark: “American Institutes for Research” and “AIR” are registered trademarks. All other brand, product, or company names are trademarks or registered trademarks of their respective owners.</a:t>
            </a:r>
          </a:p>
          <a:p>
            <a:pPr lvl="0"/>
            <a:r>
              <a:rPr lang="en-US" dirty="0"/>
              <a:t>Copyright © 2019 American Institutes for Research®. All rights reserved. No part of this publication may be reproduced, distributed, or transmitted in any form or by any means, including photocopying, recording, website display, or other electronic or mechanical methods, without the prior written permission of the American Institutes for Research. For permission requests, please use the Contact Us form on www.air.org.</a:t>
            </a:r>
          </a:p>
        </p:txBody>
      </p:sp>
      <p:sp>
        <p:nvSpPr>
          <p:cNvPr id="55" name="Text Placeholder 54">
            <a:extLst>
              <a:ext uri="{FF2B5EF4-FFF2-40B4-BE49-F238E27FC236}">
                <a16:creationId xmlns:a16="http://schemas.microsoft.com/office/drawing/2014/main" id="{A0C5A965-3FE0-4917-925E-8587F6588AE8}"/>
              </a:ext>
            </a:extLst>
          </p:cNvPr>
          <p:cNvSpPr>
            <a:spLocks noGrp="1"/>
          </p:cNvSpPr>
          <p:nvPr>
            <p:ph type="body" sz="quarter" idx="15"/>
          </p:nvPr>
        </p:nvSpPr>
        <p:spPr>
          <a:xfrm>
            <a:off x="11191222" y="6588098"/>
            <a:ext cx="484107" cy="107722"/>
          </a:xfrm>
        </p:spPr>
        <p:txBody>
          <a:bodyPr/>
          <a:lstStyle/>
          <a:p>
            <a:r>
              <a:rPr lang="en-US" dirty="0"/>
              <a:t>10300_12/19</a:t>
            </a:r>
          </a:p>
        </p:txBody>
      </p:sp>
    </p:spTree>
    <p:extLst>
      <p:ext uri="{BB962C8B-B14F-4D97-AF65-F5344CB8AC3E}">
        <p14:creationId xmlns:p14="http://schemas.microsoft.com/office/powerpoint/2010/main" val="315816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Agenda</a:t>
            </a:r>
          </a:p>
        </p:txBody>
      </p:sp>
      <p:sp>
        <p:nvSpPr>
          <p:cNvPr id="2" name="Text Placeholder 1"/>
          <p:cNvSpPr>
            <a:spLocks noGrp="1"/>
          </p:cNvSpPr>
          <p:nvPr>
            <p:ph type="body" sz="quarter" idx="10"/>
          </p:nvPr>
        </p:nvSpPr>
        <p:spPr/>
        <p:txBody>
          <a:bodyPr>
            <a:normAutofit/>
          </a:bodyPr>
          <a:lstStyle/>
          <a:p>
            <a:r>
              <a:rPr lang="en-US" sz="2800" dirty="0"/>
              <a:t>Welcome, Introduction, and Agenda </a:t>
            </a:r>
          </a:p>
          <a:p>
            <a:r>
              <a:rPr lang="en-US" sz="2800" dirty="0"/>
              <a:t>What Are Working Conditions?</a:t>
            </a:r>
          </a:p>
          <a:p>
            <a:r>
              <a:rPr lang="en-US" sz="2800" dirty="0"/>
              <a:t>Why Do Teaching Conditions Matter?</a:t>
            </a:r>
          </a:p>
          <a:p>
            <a:r>
              <a:rPr lang="en-US" sz="2800" dirty="0"/>
              <a:t>What Are the Teaching Conditions? </a:t>
            </a:r>
          </a:p>
          <a:p>
            <a:r>
              <a:rPr lang="en-US" sz="2800" dirty="0"/>
              <a:t>Practice Rubric Experience</a:t>
            </a:r>
          </a:p>
          <a:p>
            <a:r>
              <a:rPr lang="en-US" sz="2800" dirty="0"/>
              <a:t>Next Steps and Closing</a:t>
            </a:r>
          </a:p>
        </p:txBody>
      </p:sp>
      <p:sp>
        <p:nvSpPr>
          <p:cNvPr id="3" name="Slide Number Placeholder 2"/>
          <p:cNvSpPr>
            <a:spLocks noGrp="1"/>
          </p:cNvSpPr>
          <p:nvPr>
            <p:ph type="sldNum" sz="quarter" idx="12"/>
          </p:nvPr>
        </p:nvSpPr>
        <p:spPr/>
        <p:txBody>
          <a:bodyPr/>
          <a:lstStyle/>
          <a:p>
            <a:fld id="{99A20822-4A49-4D36-86E3-300BA48D3F00}" type="slidenum">
              <a:rPr lang="en-US" smtClean="0"/>
              <a:pPr/>
              <a:t>5</a:t>
            </a:fld>
            <a:endParaRPr lang="en-US" dirty="0"/>
          </a:p>
        </p:txBody>
      </p:sp>
    </p:spTree>
    <p:extLst>
      <p:ext uri="{BB962C8B-B14F-4D97-AF65-F5344CB8AC3E}">
        <p14:creationId xmlns:p14="http://schemas.microsoft.com/office/powerpoint/2010/main" val="637065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E6C8-0891-4D8A-A066-3FA1687935E7}"/>
              </a:ext>
            </a:extLst>
          </p:cNvPr>
          <p:cNvSpPr>
            <a:spLocks noGrp="1"/>
          </p:cNvSpPr>
          <p:nvPr>
            <p:ph type="ctrTitle"/>
          </p:nvPr>
        </p:nvSpPr>
        <p:spPr/>
        <p:txBody>
          <a:bodyPr/>
          <a:lstStyle/>
          <a:p>
            <a:r>
              <a:rPr lang="en-US" dirty="0"/>
              <a:t>What Are Working Conditions?</a:t>
            </a:r>
          </a:p>
        </p:txBody>
      </p:sp>
      <p:sp>
        <p:nvSpPr>
          <p:cNvPr id="4" name="Slide Number Placeholder 3">
            <a:extLst>
              <a:ext uri="{FF2B5EF4-FFF2-40B4-BE49-F238E27FC236}">
                <a16:creationId xmlns:a16="http://schemas.microsoft.com/office/drawing/2014/main" id="{E70355FC-1A53-4D26-ABFB-765BEADA66F4}"/>
              </a:ext>
            </a:extLst>
          </p:cNvPr>
          <p:cNvSpPr>
            <a:spLocks noGrp="1"/>
          </p:cNvSpPr>
          <p:nvPr>
            <p:ph type="sldNum" sz="quarter" idx="11"/>
          </p:nvPr>
        </p:nvSpPr>
        <p:spPr/>
        <p:txBody>
          <a:bodyPr/>
          <a:lstStyle/>
          <a:p>
            <a:fld id="{99A20822-4A49-4D36-86E3-300BA48D3F00}" type="slidenum">
              <a:rPr lang="en-US" smtClean="0"/>
              <a:pPr/>
              <a:t>6</a:t>
            </a:fld>
            <a:endParaRPr lang="en-US" dirty="0"/>
          </a:p>
        </p:txBody>
      </p:sp>
    </p:spTree>
    <p:extLst>
      <p:ext uri="{BB962C8B-B14F-4D97-AF65-F5344CB8AC3E}">
        <p14:creationId xmlns:p14="http://schemas.microsoft.com/office/powerpoint/2010/main" val="272636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What Are Working Conditions?</a:t>
            </a:r>
          </a:p>
        </p:txBody>
      </p:sp>
      <p:pic>
        <p:nvPicPr>
          <p:cNvPr id="8" name="Picture 7">
            <a:extLst>
              <a:ext uri="{FF2B5EF4-FFF2-40B4-BE49-F238E27FC236}">
                <a16:creationId xmlns:a16="http://schemas.microsoft.com/office/drawing/2014/main" id="{78536B93-1591-4FAE-8709-83ECAB00A8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069080" y="2247884"/>
            <a:ext cx="4114800" cy="2815779"/>
          </a:xfrm>
          <a:prstGeom prst="rect">
            <a:avLst/>
          </a:prstGeom>
          <a:noFill/>
          <a:ln w="19050">
            <a:solidFill>
              <a:schemeClr val="bg1"/>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D7860504-A4DD-440D-BBC1-80D0D8BF0B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21150" y="1175859"/>
            <a:ext cx="4114800" cy="2765924"/>
          </a:xfrm>
          <a:prstGeom prst="rect">
            <a:avLst/>
          </a:prstGeom>
          <a:noFill/>
          <a:ln w="19050">
            <a:solidFill>
              <a:schemeClr val="bg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A741EE9-BD92-4B41-A76D-0D1B18FEBB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7717010" y="3326424"/>
            <a:ext cx="4114800" cy="2586696"/>
          </a:xfrm>
          <a:prstGeom prst="rect">
            <a:avLst/>
          </a:prstGeom>
          <a:noFill/>
          <a:ln w="19050">
            <a:solidFill>
              <a:schemeClr val="bg1"/>
            </a:solidFill>
          </a:ln>
          <a:effectLst>
            <a:outerShdw blurRad="50800" dist="38100" dir="2700000" algn="tl" rotWithShape="0">
              <a:prstClr val="black">
                <a:alpha val="40000"/>
              </a:prstClr>
            </a:outerShdw>
          </a:effectLst>
        </p:spPr>
      </p:pic>
      <p:sp>
        <p:nvSpPr>
          <p:cNvPr id="7" name="Slide Number Placeholder 6">
            <a:extLst>
              <a:ext uri="{FF2B5EF4-FFF2-40B4-BE49-F238E27FC236}">
                <a16:creationId xmlns:a16="http://schemas.microsoft.com/office/drawing/2014/main" id="{A8C3FAFC-AAE1-4D8D-B0CB-F782CFBBDC5D}"/>
              </a:ext>
            </a:extLst>
          </p:cNvPr>
          <p:cNvSpPr>
            <a:spLocks noGrp="1"/>
          </p:cNvSpPr>
          <p:nvPr>
            <p:ph type="sldNum" sz="quarter" idx="14"/>
          </p:nvPr>
        </p:nvSpPr>
        <p:spPr/>
        <p:txBody>
          <a:bodyPr/>
          <a:lstStyle/>
          <a:p>
            <a:fld id="{99A20822-4A49-4D36-86E3-300BA48D3F00}" type="slidenum">
              <a:rPr lang="en-US" smtClean="0"/>
              <a:pPr/>
              <a:t>7</a:t>
            </a:fld>
            <a:endParaRPr lang="en-US" dirty="0"/>
          </a:p>
        </p:txBody>
      </p:sp>
    </p:spTree>
    <p:extLst>
      <p:ext uri="{BB962C8B-B14F-4D97-AF65-F5344CB8AC3E}">
        <p14:creationId xmlns:p14="http://schemas.microsoft.com/office/powerpoint/2010/main" val="213711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t>What Are Working Conditions?</a:t>
            </a:r>
          </a:p>
        </p:txBody>
      </p:sp>
      <p:sp>
        <p:nvSpPr>
          <p:cNvPr id="5" name="Slide Number Placeholder 4">
            <a:extLst>
              <a:ext uri="{FF2B5EF4-FFF2-40B4-BE49-F238E27FC236}">
                <a16:creationId xmlns:a16="http://schemas.microsoft.com/office/drawing/2014/main" id="{78F0A1E3-F823-47D8-B7D1-ADA94893FACD}"/>
              </a:ext>
            </a:extLst>
          </p:cNvPr>
          <p:cNvSpPr>
            <a:spLocks noGrp="1"/>
          </p:cNvSpPr>
          <p:nvPr>
            <p:ph type="sldNum" sz="quarter" idx="14"/>
          </p:nvPr>
        </p:nvSpPr>
        <p:spPr/>
        <p:txBody>
          <a:bodyPr/>
          <a:lstStyle/>
          <a:p>
            <a:fld id="{99A20822-4A49-4D36-86E3-300BA48D3F00}" type="slidenum">
              <a:rPr lang="en-US" smtClean="0"/>
              <a:pPr/>
              <a:t>8</a:t>
            </a:fld>
            <a:endParaRPr lang="en-US" dirty="0"/>
          </a:p>
        </p:txBody>
      </p:sp>
      <p:pic>
        <p:nvPicPr>
          <p:cNvPr id="4" name="Picture 3">
            <a:extLst>
              <a:ext uri="{FF2B5EF4-FFF2-40B4-BE49-F238E27FC236}">
                <a16:creationId xmlns:a16="http://schemas.microsoft.com/office/drawing/2014/main" id="{E09D6370-43EF-4836-8D43-B4B28187D7F9}"/>
              </a:ext>
            </a:extLst>
          </p:cNvPr>
          <p:cNvPicPr>
            <a:picLocks noChangeAspect="1"/>
          </p:cNvPicPr>
          <p:nvPr/>
        </p:nvPicPr>
        <p:blipFill>
          <a:blip r:embed="rId3"/>
          <a:stretch>
            <a:fillRect/>
          </a:stretch>
        </p:blipFill>
        <p:spPr>
          <a:xfrm>
            <a:off x="1878615" y="1186798"/>
            <a:ext cx="8434770" cy="4938203"/>
          </a:xfrm>
          <a:prstGeom prst="rect">
            <a:avLst/>
          </a:prstGeom>
        </p:spPr>
      </p:pic>
      <p:sp>
        <p:nvSpPr>
          <p:cNvPr id="7" name="Rectangle 6">
            <a:extLst>
              <a:ext uri="{FF2B5EF4-FFF2-40B4-BE49-F238E27FC236}">
                <a16:creationId xmlns:a16="http://schemas.microsoft.com/office/drawing/2014/main" id="{D09D1E2A-352C-4B5E-93A2-8E7953A00659}"/>
              </a:ext>
            </a:extLst>
          </p:cNvPr>
          <p:cNvSpPr/>
          <p:nvPr/>
        </p:nvSpPr>
        <p:spPr>
          <a:xfrm>
            <a:off x="6096000" y="5453329"/>
            <a:ext cx="4069225" cy="861774"/>
          </a:xfrm>
          <a:prstGeom prst="rect">
            <a:avLst/>
          </a:prstGeom>
          <a:solidFill>
            <a:srgbClr val="015B98"/>
          </a:solidFill>
        </p:spPr>
        <p:txBody>
          <a:bodyPr wrap="square" tIns="91440" bIns="91440">
            <a:spAutoFit/>
          </a:bodyPr>
          <a:lstStyle/>
          <a:p>
            <a:pPr lvl="1"/>
            <a:r>
              <a:rPr lang="en-US" sz="2000" dirty="0">
                <a:solidFill>
                  <a:schemeClr val="bg1"/>
                </a:solidFill>
              </a:rPr>
              <a:t>1 = MOST positive conditions.</a:t>
            </a:r>
          </a:p>
          <a:p>
            <a:pPr lvl="1"/>
            <a:r>
              <a:rPr lang="en-US" sz="2000" dirty="0">
                <a:solidFill>
                  <a:schemeClr val="bg1"/>
                </a:solidFill>
              </a:rPr>
              <a:t>8 = LEAST positive conditions</a:t>
            </a:r>
            <a:r>
              <a:rPr lang="en-US" sz="2400" dirty="0">
                <a:solidFill>
                  <a:schemeClr val="bg1"/>
                </a:solidFill>
              </a:rPr>
              <a:t>.</a:t>
            </a:r>
          </a:p>
        </p:txBody>
      </p:sp>
    </p:spTree>
    <p:extLst>
      <p:ext uri="{BB962C8B-B14F-4D97-AF65-F5344CB8AC3E}">
        <p14:creationId xmlns:p14="http://schemas.microsoft.com/office/powerpoint/2010/main" val="142106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244952-38A5-41E8-9400-BEF8FF7418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057451" y="1378356"/>
            <a:ext cx="2085552" cy="3128329"/>
          </a:xfrm>
          <a:prstGeom prst="rect">
            <a:avLst/>
          </a:prstGeom>
          <a:ln w="19050" cap="sq">
            <a:solidFill>
              <a:schemeClr val="accent1"/>
            </a:solidFill>
            <a:miter lim="800000"/>
          </a:ln>
          <a:effectLst>
            <a:outerShdw blurRad="57150" dist="50800" dir="2700000" algn="tl" rotWithShape="0">
              <a:srgbClr val="000000">
                <a:alpha val="40000"/>
              </a:srgbClr>
            </a:outerShdw>
          </a:effectLst>
        </p:spPr>
      </p:pic>
      <p:sp>
        <p:nvSpPr>
          <p:cNvPr id="6146" name="Title 1"/>
          <p:cNvSpPr>
            <a:spLocks noGrp="1"/>
          </p:cNvSpPr>
          <p:nvPr>
            <p:ph type="title"/>
          </p:nvPr>
        </p:nvSpPr>
        <p:spPr/>
        <p:txBody>
          <a:bodyPr/>
          <a:lstStyle/>
          <a:p>
            <a:r>
              <a:rPr lang="en-US" dirty="0"/>
              <a:t>Report Out </a:t>
            </a:r>
          </a:p>
        </p:txBody>
      </p:sp>
      <p:pic>
        <p:nvPicPr>
          <p:cNvPr id="7" name="Picture 6">
            <a:extLst>
              <a:ext uri="{FF2B5EF4-FFF2-40B4-BE49-F238E27FC236}">
                <a16:creationId xmlns:a16="http://schemas.microsoft.com/office/drawing/2014/main" id="{453B2B66-2C80-4310-A999-A4EA59642D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1378356"/>
            <a:ext cx="4432491" cy="3128329"/>
          </a:xfrm>
          <a:prstGeom prst="rect">
            <a:avLst/>
          </a:prstGeom>
          <a:ln w="19050" cap="sq">
            <a:solidFill>
              <a:schemeClr val="accent1"/>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a16="http://schemas.microsoft.com/office/drawing/2014/main" id="{D1247D0B-D472-4E1D-9695-BD8C34B68B4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721"/>
          <a:stretch/>
        </p:blipFill>
        <p:spPr bwMode="auto">
          <a:xfrm>
            <a:off x="7310762" y="1378356"/>
            <a:ext cx="4424037" cy="3128328"/>
          </a:xfrm>
          <a:prstGeom prst="rect">
            <a:avLst/>
          </a:prstGeom>
          <a:ln w="19050" cap="sq">
            <a:solidFill>
              <a:schemeClr val="accent1"/>
            </a:solidFill>
            <a:miter lim="800000"/>
          </a:ln>
          <a:effectLst>
            <a:outerShdw blurRad="57150" dist="50800" dir="2700000" algn="tl" rotWithShape="0">
              <a:srgbClr val="000000">
                <a:alpha val="40000"/>
              </a:srgbClr>
            </a:outerShdw>
          </a:effectLst>
        </p:spPr>
      </p:pic>
      <p:sp>
        <p:nvSpPr>
          <p:cNvPr id="13" name="Slide Number Placeholder 12">
            <a:extLst>
              <a:ext uri="{FF2B5EF4-FFF2-40B4-BE49-F238E27FC236}">
                <a16:creationId xmlns:a16="http://schemas.microsoft.com/office/drawing/2014/main" id="{31115F8B-A79E-471C-9F56-9CEE8DD796F5}"/>
              </a:ext>
            </a:extLst>
          </p:cNvPr>
          <p:cNvSpPr>
            <a:spLocks noGrp="1"/>
          </p:cNvSpPr>
          <p:nvPr>
            <p:ph type="sldNum" sz="quarter" idx="14"/>
          </p:nvPr>
        </p:nvSpPr>
        <p:spPr/>
        <p:txBody>
          <a:bodyPr/>
          <a:lstStyle/>
          <a:p>
            <a:fld id="{99A20822-4A49-4D36-86E3-300BA48D3F00}" type="slidenum">
              <a:rPr lang="en-US" smtClean="0"/>
              <a:pPr/>
              <a:t>9</a:t>
            </a:fld>
            <a:endParaRPr lang="en-US" dirty="0"/>
          </a:p>
        </p:txBody>
      </p:sp>
      <p:sp>
        <p:nvSpPr>
          <p:cNvPr id="8" name="Text Placeholder 5">
            <a:extLst>
              <a:ext uri="{FF2B5EF4-FFF2-40B4-BE49-F238E27FC236}">
                <a16:creationId xmlns:a16="http://schemas.microsoft.com/office/drawing/2014/main" id="{6A60B1DE-2AC4-49F7-A777-323CFB38F75E}"/>
              </a:ext>
            </a:extLst>
          </p:cNvPr>
          <p:cNvSpPr>
            <a:spLocks noGrp="1"/>
          </p:cNvSpPr>
          <p:nvPr>
            <p:ph type="body" sz="quarter" idx="16"/>
          </p:nvPr>
        </p:nvSpPr>
        <p:spPr>
          <a:xfrm>
            <a:off x="457835" y="6051176"/>
            <a:ext cx="11337925" cy="213846"/>
          </a:xfrm>
        </p:spPr>
        <p:txBody>
          <a:bodyPr/>
          <a:lstStyle/>
          <a:p>
            <a:r>
              <a:rPr lang="en-US" dirty="0"/>
              <a:t>Photos by </a:t>
            </a:r>
            <a:r>
              <a:rPr lang="en-US" u="sng" dirty="0">
                <a:hlinkClick r:id="rId6"/>
              </a:rPr>
              <a:t>Sam </a:t>
            </a:r>
            <a:r>
              <a:rPr lang="en-US" u="sng" dirty="0" err="1">
                <a:hlinkClick r:id="rId6"/>
              </a:rPr>
              <a:t>Balye</a:t>
            </a:r>
            <a:r>
              <a:rPr lang="en-US" dirty="0"/>
              <a:t> on </a:t>
            </a:r>
            <a:r>
              <a:rPr lang="en-US" u="sng" dirty="0" err="1">
                <a:hlinkClick r:id="rId7"/>
              </a:rPr>
              <a:t>Unsplash</a:t>
            </a:r>
            <a:r>
              <a:rPr lang="en-US" u="sng" dirty="0"/>
              <a:t>, </a:t>
            </a:r>
            <a:r>
              <a:rPr lang="en-US" u="sng" dirty="0">
                <a:hlinkClick r:id="rId8"/>
              </a:rPr>
              <a:t>LinkedIn Sales Navigator</a:t>
            </a:r>
            <a:r>
              <a:rPr lang="en-US" dirty="0"/>
              <a:t> on </a:t>
            </a:r>
            <a:r>
              <a:rPr lang="en-US" u="sng" dirty="0" err="1">
                <a:hlinkClick r:id="rId7"/>
              </a:rPr>
              <a:t>Unsplash</a:t>
            </a:r>
            <a:r>
              <a:rPr lang="en-US" u="sng" dirty="0"/>
              <a:t>, </a:t>
            </a:r>
            <a:r>
              <a:rPr lang="en-US" u="sng" dirty="0">
                <a:hlinkClick r:id="rId9"/>
              </a:rPr>
              <a:t>Richard </a:t>
            </a:r>
            <a:r>
              <a:rPr lang="en-US" u="sng" dirty="0" err="1">
                <a:hlinkClick r:id="rId9"/>
              </a:rPr>
              <a:t>Catabay</a:t>
            </a:r>
            <a:r>
              <a:rPr lang="en-US" dirty="0"/>
              <a:t> on </a:t>
            </a:r>
            <a:r>
              <a:rPr lang="en-US" u="sng" dirty="0" err="1">
                <a:hlinkClick r:id="rId7"/>
              </a:rPr>
              <a:t>Unsplash</a:t>
            </a:r>
            <a:endParaRPr lang="en-US" dirty="0"/>
          </a:p>
        </p:txBody>
      </p:sp>
    </p:spTree>
    <p:extLst>
      <p:ext uri="{BB962C8B-B14F-4D97-AF65-F5344CB8AC3E}">
        <p14:creationId xmlns:p14="http://schemas.microsoft.com/office/powerpoint/2010/main" val="12807903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2018 AIR PPT">
  <a:themeElements>
    <a:clrScheme name="GTL 2019 from web">
      <a:dk1>
        <a:srgbClr val="59565A"/>
      </a:dk1>
      <a:lt1>
        <a:srgbClr val="FFFFFF"/>
      </a:lt1>
      <a:dk2>
        <a:srgbClr val="000000"/>
      </a:dk2>
      <a:lt2>
        <a:srgbClr val="E5F2F6"/>
      </a:lt2>
      <a:accent1>
        <a:srgbClr val="0080A8"/>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IR-GTL Center Presentation-Dark 111219  -  Read-Only" id="{24DDBCF2-1163-4133-AA21-8224900E464B}" vid="{090A2A88-554D-4D8A-AF93-66CF9C851122}"/>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709d302-aa1c-49f7-a43d-f13e34b813dc">MA5PA5REYDV2-3118-1131</_dlc_DocId>
    <_dlc_DocIdUrl xmlns="1709d302-aa1c-49f7-a43d-f13e34b813dc">
      <Url>http://airportal.air.org/Services/PAC/_layouts/15/DocIdRedir.aspx?ID=MA5PA5REYDV2-3118-1131</Url>
      <Description>MA5PA5REYDV2-3118-1131</Description>
    </_dlc_DocIdUrl>
    <TaxKeywordTaxHTField xmlns="9714abc1-815c-4960-b75e-546bf8732ca3">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1709d302-aa1c-49f7-a43d-f13e34b813dc">
      <Value>1327</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0F2EE08176DAB5419159A53B04F1A034" ma:contentTypeVersion="4" ma:contentTypeDescription="Create a new document." ma:contentTypeScope="" ma:versionID="8b05174801893035e92dad1421764737">
  <xsd:schema xmlns:xsd="http://www.w3.org/2001/XMLSchema" xmlns:xs="http://www.w3.org/2001/XMLSchema" xmlns:p="http://schemas.microsoft.com/office/2006/metadata/properties" xmlns:ns2="1709d302-aa1c-49f7-a43d-f13e34b813dc" xmlns:ns3="9714abc1-815c-4960-b75e-546bf8732ca3" targetNamespace="http://schemas.microsoft.com/office/2006/metadata/properties" ma:root="true" ma:fieldsID="af6e375d2bd7f689d83175b363f8ad17" ns2:_="" ns3:_="">
    <xsd:import namespace="1709d302-aa1c-49f7-a43d-f13e34b813dc"/>
    <xsd:import namespace="9714abc1-815c-4960-b75e-546bf8732ca3"/>
    <xsd:element name="properties">
      <xsd:complexType>
        <xsd:sequence>
          <xsd:element name="documentManagement">
            <xsd:complexType>
              <xsd:all>
                <xsd:element ref="ns2:_dlc_DocId" minOccurs="0"/>
                <xsd:element ref="ns2:_dlc_DocIdUrl" minOccurs="0"/>
                <xsd:element ref="ns2:_dlc_DocIdPersistId" minOccurs="0"/>
                <xsd:element ref="ns3: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3" nillable="true" ma:displayName="Taxonomy Catch All Column" ma:hidden="true" ma:list="{665e32c8-669a-45b7-9f48-60375b6168ec}" ma:internalName="TaxCatchAll" ma:showField="CatchAllData" ma:web="1709d302-aa1c-49f7-a43d-f13e34b813d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714abc1-815c-4960-b75e-546bf8732ca3" elementFormDefault="qualified">
    <xsd:import namespace="http://schemas.microsoft.com/office/2006/documentManagement/types"/>
    <xsd:import namespace="http://schemas.microsoft.com/office/infopath/2007/PartnerControls"/>
    <xsd:element name="TaxKeywordTaxHTField" ma:index="12" nillable="true" ma:taxonomy="true" ma:internalName="TaxKeywordTaxHTField" ma:taxonomyFieldName="TaxKeyword" ma:displayName="Enterprise Keywords" ma:fieldId="{23f27201-bee3-471e-b2e7-b64fd8b7ca38}" ma:taxonomyMulti="true" ma:sspId="1f7af2e3-73dc-4628-8ae5-348b9e7d8048"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1EAC94F-0CB7-47E2-B1CC-A0F105248E94}">
  <ds:schemaRefs>
    <ds:schemaRef ds:uri="http://schemas.microsoft.com/office/infopath/2007/PartnerControls"/>
    <ds:schemaRef ds:uri="http://purl.org/dc/elements/1.1/"/>
    <ds:schemaRef ds:uri="http://schemas.microsoft.com/office/2006/metadata/properties"/>
    <ds:schemaRef ds:uri="9714abc1-815c-4960-b75e-546bf8732ca3"/>
    <ds:schemaRef ds:uri="http://purl.org/dc/terms/"/>
    <ds:schemaRef ds:uri="http://schemas.openxmlformats.org/package/2006/metadata/core-properties"/>
    <ds:schemaRef ds:uri="1709d302-aa1c-49f7-a43d-f13e34b813dc"/>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F63C77B6-D79C-4692-AE58-9EB660BFA000}">
  <ds:schemaRefs>
    <ds:schemaRef ds:uri="http://schemas.microsoft.com/sharepoint/v3/contenttype/forms"/>
  </ds:schemaRefs>
</ds:datastoreItem>
</file>

<file path=customXml/itemProps3.xml><?xml version="1.0" encoding="utf-8"?>
<ds:datastoreItem xmlns:ds="http://schemas.openxmlformats.org/officeDocument/2006/customXml" ds:itemID="{3B1E60DD-0AA5-4694-9679-4C10FD4D3910}">
  <ds:schemaRefs>
    <ds:schemaRef ds:uri="http://schemas.microsoft.com/sharepoint/events"/>
  </ds:schemaRefs>
</ds:datastoreItem>
</file>

<file path=customXml/itemProps4.xml><?xml version="1.0" encoding="utf-8"?>
<ds:datastoreItem xmlns:ds="http://schemas.openxmlformats.org/officeDocument/2006/customXml" ds:itemID="{1C7DA38F-716D-4A29-8444-E5C76C2BE3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09d302-aa1c-49f7-a43d-f13e34b813dc"/>
    <ds:schemaRef ds:uri="9714abc1-815c-4960-b75e-546bf8732c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AIR-GTL Center Presentation-Dark 111219_AJ</Template>
  <TotalTime>3667</TotalTime>
  <Words>3345</Words>
  <Application>Microsoft Office PowerPoint</Application>
  <PresentationFormat>Widescreen</PresentationFormat>
  <Paragraphs>457</Paragraphs>
  <Slides>45</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Arial Narrow</vt:lpstr>
      <vt:lpstr>Calibri</vt:lpstr>
      <vt:lpstr>Gill Sans MT</vt:lpstr>
      <vt:lpstr>Times New Roman</vt:lpstr>
      <vt:lpstr>Wingdings</vt:lpstr>
      <vt:lpstr>2018 AIR PPT</vt:lpstr>
      <vt:lpstr>Understanding Teaching Conditions</vt:lpstr>
      <vt:lpstr>Welcome, Introductions, and Agenda</vt:lpstr>
      <vt:lpstr>Welcome</vt:lpstr>
      <vt:lpstr>Objective</vt:lpstr>
      <vt:lpstr>Agenda</vt:lpstr>
      <vt:lpstr>What Are Working Conditions?</vt:lpstr>
      <vt:lpstr>What Are Working Conditions?</vt:lpstr>
      <vt:lpstr>What Are Working Conditions?</vt:lpstr>
      <vt:lpstr>Report Out </vt:lpstr>
      <vt:lpstr>What Are Teaching Conditions?</vt:lpstr>
      <vt:lpstr>Why Do Teaching Conditions Matter?</vt:lpstr>
      <vt:lpstr>Teaching Conditions Matter!</vt:lpstr>
      <vt:lpstr>Teaching Conditions as Part of Educator Talent Management</vt:lpstr>
      <vt:lpstr>It’s About Keeping Effective Teachers</vt:lpstr>
      <vt:lpstr>Great Teachers Matter</vt:lpstr>
      <vt:lpstr>It’s About Kids</vt:lpstr>
      <vt:lpstr>Measuring and Examining Teaching Conditions Matters Because…</vt:lpstr>
      <vt:lpstr>Where You Sit Shapes How You See Things</vt:lpstr>
      <vt:lpstr>Teaching Conditions Modules</vt:lpstr>
      <vt:lpstr>Implementation Science</vt:lpstr>
      <vt:lpstr>What Are the Teaching Conditions?</vt:lpstr>
      <vt:lpstr>What Are Teaching Conditions?</vt:lpstr>
      <vt:lpstr>What Are Teaching Conditions?</vt:lpstr>
      <vt:lpstr>Teaching Conditions Reflection</vt:lpstr>
      <vt:lpstr>Time</vt:lpstr>
      <vt:lpstr>Facilities and Resources</vt:lpstr>
      <vt:lpstr>Community Support and Involvement</vt:lpstr>
      <vt:lpstr>Managing Student Conduct </vt:lpstr>
      <vt:lpstr>Teacher Leadership</vt:lpstr>
      <vt:lpstr>School Leadership</vt:lpstr>
      <vt:lpstr>Professional Development</vt:lpstr>
      <vt:lpstr>Instructional Practices and Support</vt:lpstr>
      <vt:lpstr>Teaching Conditions Reflection Share-Out</vt:lpstr>
      <vt:lpstr>Practice Rubric Experience</vt:lpstr>
      <vt:lpstr>Data Collection </vt:lpstr>
      <vt:lpstr>Example of Teaching Conditions Indicators—Time</vt:lpstr>
      <vt:lpstr>Activity: Experiencing the Rubric</vt:lpstr>
      <vt:lpstr>Group Share-Out </vt:lpstr>
      <vt:lpstr>Based on Your Opinions From the Rubric Experience . . .</vt:lpstr>
      <vt:lpstr>When Using Teaching Conditions Data, Remember . . .</vt:lpstr>
      <vt:lpstr>Next Steps and Closing</vt:lpstr>
      <vt:lpstr>Additional Understanding Teaching Conditions Modules</vt:lpstr>
      <vt:lpstr>References</vt:lpstr>
      <vt:lpstr>References (cont.)</vt:lpstr>
      <vt:lpstr>Contact Name</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Jehle, Angela</dc:creator>
  <cp:keywords>Add appropriate tags for accessibility</cp:keywords>
  <cp:lastModifiedBy>Meyer, Cassandra</cp:lastModifiedBy>
  <cp:revision>52</cp:revision>
  <cp:lastPrinted>2017-10-19T00:36:21Z</cp:lastPrinted>
  <dcterms:created xsi:type="dcterms:W3CDTF">2019-11-12T21:44:01Z</dcterms:created>
  <dcterms:modified xsi:type="dcterms:W3CDTF">2020-01-08T19:18:48Z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0x0101000F2EE08176DAB5419159A53B04F1A034</vt:lpwstr>
  </property>
  <property fmtid="{D5CDD505-2E9C-101B-9397-08002B2CF9AE}" pid="4" name="TaxKeyword">
    <vt:lpwstr>1327;#Add appropriate tags for accessibility|eab204ad-ef36-4d01-a7c0-674086fd960c</vt:lpwstr>
  </property>
</Properties>
</file>