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114" r:id="rId4"/>
  </p:sldMasterIdLst>
  <p:notesMasterIdLst>
    <p:notesMasterId r:id="rId22"/>
  </p:notesMasterIdLst>
  <p:handoutMasterIdLst>
    <p:handoutMasterId r:id="rId23"/>
  </p:handoutMasterIdLst>
  <p:sldIdLst>
    <p:sldId id="475" r:id="rId5"/>
    <p:sldId id="677" r:id="rId6"/>
    <p:sldId id="683" r:id="rId7"/>
    <p:sldId id="681" r:id="rId8"/>
    <p:sldId id="694" r:id="rId9"/>
    <p:sldId id="684" r:id="rId10"/>
    <p:sldId id="686" r:id="rId11"/>
    <p:sldId id="669" r:id="rId12"/>
    <p:sldId id="687" r:id="rId13"/>
    <p:sldId id="513" r:id="rId14"/>
    <p:sldId id="679" r:id="rId15"/>
    <p:sldId id="696" r:id="rId16"/>
    <p:sldId id="675" r:id="rId17"/>
    <p:sldId id="549" r:id="rId18"/>
    <p:sldId id="689" r:id="rId19"/>
    <p:sldId id="695" r:id="rId20"/>
    <p:sldId id="676"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A18376-C1DA-1DAD-98FC-298626F20FC3}" name="Mitrano, Sara" initials="MS" userId="S::smitrano@air.org::69c09a30-eaa6-495b-bb92-d585bddefd10" providerId="AD"/>
  <p188:author id="{6C46A4AA-321E-B81A-F961-0F2EB6628130}" name="Andy Peterman, AIR" initials="AP" userId="Andy Peterman, AIR" providerId="None"/>
  <p188:author id="{F095FBEE-9DAA-B942-0DD5-BD8660EEBFC3}" name="Laura Hamilton" initials="LH" userId="S::lhamilton@air.org::77ad72f3-d77d-4ca4-b93b-131a55894f81" providerId="AD"/>
  <p188:author id="{7A7295F0-4F59-BEB1-AFE5-C1783F825291}" name="de Boinville, Amy" initials="Ad" userId="S::adeboinville@air.org::d3d8ae80-f33b-467e-8e69-1ef04b379b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8"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39"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E2E6E8"/>
    <a:srgbClr val="BABDC0"/>
    <a:srgbClr val="FFFFFF"/>
    <a:srgbClr val="BFBFBF"/>
    <a:srgbClr val="F3FBFE"/>
    <a:srgbClr val="D1EEFC"/>
    <a:srgbClr val="4485AA"/>
    <a:srgbClr val="B9BBB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67881" autoAdjust="0"/>
  </p:normalViewPr>
  <p:slideViewPr>
    <p:cSldViewPr snapToGrid="0">
      <p:cViewPr varScale="1">
        <p:scale>
          <a:sx n="43" d="100"/>
          <a:sy n="43" d="100"/>
        </p:scale>
        <p:origin x="1444" y="56"/>
      </p:cViewPr>
      <p:guideLst/>
    </p:cSldViewPr>
  </p:slideViewPr>
  <p:notesTextViewPr>
    <p:cViewPr>
      <p:scale>
        <a:sx n="1" d="1"/>
        <a:sy n="1" d="1"/>
      </p:scale>
      <p:origin x="0" y="0"/>
    </p:cViewPr>
  </p:notesTextViewPr>
  <p:sorterViewPr>
    <p:cViewPr>
      <p:scale>
        <a:sx n="100" d="100"/>
        <a:sy n="100" d="100"/>
      </p:scale>
      <p:origin x="0" y="-544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252D"/>
                </a:solidFill>
                <a:effectLst/>
                <a:latin typeface="proxima-nova"/>
              </a:rPr>
              <a:t>Janine’s presentation highlighted the ways in which large-scale, systematic data collection combined with clear, accessible reporting, can inform decision making and resource allocation. The work I’ll be discussing today shares the objective of developing high-quality measures related to climate change, but it’s at a much earlier stage of development. I’m hoping this presentation will spark a discussion about how we can advance this work to support climate change-related learning opportunities for students around the world.</a:t>
            </a:r>
          </a:p>
          <a:p>
            <a:pPr algn="l"/>
            <a:br>
              <a:rPr lang="en-US" b="0" i="0" dirty="0">
                <a:solidFill>
                  <a:srgbClr val="1C252D"/>
                </a:solidFill>
                <a:effectLst/>
                <a:latin typeface="proxima-nova"/>
              </a:rPr>
            </a:br>
            <a:r>
              <a:rPr lang="en-US" b="0" i="0" dirty="0">
                <a:solidFill>
                  <a:srgbClr val="1C252D"/>
                </a:solidFill>
                <a:effectLst/>
                <a:latin typeface="proxima-nova"/>
              </a:rPr>
              <a:t>FOR REFERENCE</a:t>
            </a:r>
          </a:p>
          <a:p>
            <a:pPr algn="l"/>
            <a:r>
              <a:rPr lang="en-US" b="0" i="0" dirty="0">
                <a:solidFill>
                  <a:srgbClr val="1C252D"/>
                </a:solidFill>
                <a:effectLst/>
                <a:latin typeface="proxima-nova"/>
              </a:rPr>
              <a:t>Abstract: Join AIR on Thursday, October 12 from 9:00 to 10:00 a.m. ET for a discussion where AIR and external experts will explore linkages between socioeconomic indicators and climate change vulnerability. In addition to geophysical features and land use practices, a country’s socioeconomic characteristics (e.g., economic strength, education level, and gender context) may also impact its ability to withstand the effects of climate change.</a:t>
            </a:r>
          </a:p>
          <a:p>
            <a:pPr algn="l"/>
            <a:r>
              <a:rPr lang="en-US" b="0" i="0" dirty="0">
                <a:solidFill>
                  <a:srgbClr val="1C252D"/>
                </a:solidFill>
                <a:effectLst/>
                <a:latin typeface="proxima-nova"/>
              </a:rPr>
              <a:t>The Global Data Lab, based in the Netherlands, has developed a vulnerability index that can be used to facilitate comparisons of climate change vulnerability at the regional, national, and sub-national levels, while AIR researchers in the Human Services Division are focusing on </a:t>
            </a:r>
            <a:r>
              <a:rPr lang="en-US" b="1" i="0" dirty="0">
                <a:solidFill>
                  <a:srgbClr val="1C252D"/>
                </a:solidFill>
                <a:effectLst/>
                <a:latin typeface="proxima-nova"/>
              </a:rPr>
              <a:t>strengthening education as a way to reduce socioeconomic vulnerability to climate change</a:t>
            </a:r>
            <a:r>
              <a:rPr lang="en-US" b="0" i="0" dirty="0">
                <a:solidFill>
                  <a:srgbClr val="1C252D"/>
                </a:solidFill>
                <a:effectLst/>
                <a:latin typeface="proxima-nova"/>
              </a:rPr>
              <a:t>. Taken together, the webinar will highlight socioeconomic approaches and tools that can be used to engage in climate change mitigation efforts.</a:t>
            </a:r>
          </a:p>
          <a:p>
            <a:pPr algn="l"/>
            <a:endParaRPr lang="en-US" b="0" i="0" dirty="0">
              <a:solidFill>
                <a:srgbClr val="1C252D"/>
              </a:solidFill>
              <a:effectLst/>
              <a:latin typeface="proxima-nova"/>
            </a:endParaRPr>
          </a:p>
          <a:p>
            <a:pPr algn="l"/>
            <a:r>
              <a:rPr lang="en-US" b="0" i="0" dirty="0">
                <a:solidFill>
                  <a:srgbClr val="1C252D"/>
                </a:solidFill>
                <a:effectLst/>
                <a:latin typeface="proxima-nova"/>
              </a:rPr>
              <a:t>Abstract from the working paper for the first presentation: </a:t>
            </a:r>
          </a:p>
          <a:p>
            <a:pPr algn="l"/>
            <a:r>
              <a:rPr lang="en-US" sz="1800" b="0" i="0" u="none" strike="noStrike" baseline="0" dirty="0">
                <a:solidFill>
                  <a:srgbClr val="000000"/>
                </a:solidFill>
                <a:latin typeface="Open Sans" panose="020B0606030504020204" pitchFamily="34" charset="0"/>
              </a:rPr>
              <a:t>The database presented here contains the GDL Vulnerability Index (GVI) and underlying indicators for 189 countries for 2000-2020. GVI is a composite index for monitoring the human components of vulnerability within societies and geographic areas across the globe. GVI is a simple and flexible index designed for use by experts as well as non-experts in the climate field. GVI is based on an additive formula that summarizes the essence of seven socioeconomic dimensions of vulnerability into a single number. This formula approach sets this index apart from other indices computed on a yearly base by teams of experts. Any person who knows the values of the underlying indicators can compute the vulnerability score of an area with the GVI formula. Validity tests show that, in spite of its simplicity, the data-driven GVI measures the vulnerability dimensions coping capacity, adaptive capacity and susceptibility as well as major expert-based indices. This offers great prospects for use in situations where no other vulnerability information is available </a:t>
            </a:r>
            <a:endParaRPr lang="en-US" b="0" i="0" dirty="0">
              <a:solidFill>
                <a:srgbClr val="1C252D"/>
              </a:solidFill>
              <a:effectLst/>
              <a:latin typeface="proxima-nova"/>
            </a:endParaRP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10</a:t>
            </a:fld>
            <a:endParaRPr lang="en-US" dirty="0"/>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The breadth of approaches to promoting CCE, and the variety of contexts in which they occur, would be impossible to cover in this briefing. So I’m going to focus on one specific domain, “civic learning.” We use a broad definition of civic learning that describes the variety of competencies people need </a:t>
            </a:r>
            <a:r>
              <a:rPr lang="en-US" dirty="0"/>
              <a:t>to engage effectively in civic life. For example, the </a:t>
            </a:r>
            <a:r>
              <a:rPr lang="en-US" i="1" dirty="0"/>
              <a:t>skills</a:t>
            </a:r>
            <a:r>
              <a:rPr lang="en-US" dirty="0"/>
              <a:t> category includes digital information literacy, critical thinking, and cultural competence. </a:t>
            </a:r>
          </a:p>
          <a:p>
            <a:r>
              <a:rPr lang="en-US" dirty="0"/>
              <a:t>The concept of civic engagement is a bit different from the three sets of competencies above. This phrase refers to the </a:t>
            </a:r>
            <a:r>
              <a:rPr lang="en-US" i="1" dirty="0"/>
              <a:t>actions</a:t>
            </a:r>
            <a:r>
              <a:rPr lang="en-US" dirty="0"/>
              <a:t> that people take as a result of their knowledge, skills, and dispositions. So it’s an important additional set of civic-related outcomes and clearly relevant to preparing youth to address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[old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I’ll start by noting that our public school system, which serves roughly 9 out of 10 American young people in grades kindergarten through 12, is arguably the best-positioned institution in the US to reach large numbers of youth. Of course, it’s important to point out that we don’t have a single system, and that state and local policies and other contextual factors will influence what’s possible. I’ll come back to that topic later. As we think about key education-related indicators in the UN framework such as education for </a:t>
            </a:r>
            <a:r>
              <a:rPr lang="en-US" sz="1200" b="0" i="1" u="none" strike="noStrike" baseline="0" dirty="0">
                <a:solidFill>
                  <a:srgbClr val="000000"/>
                </a:solidFill>
                <a:latin typeface="Times New Roman" panose="02020603050405020304" pitchFamily="18" charset="0"/>
              </a:rPr>
              <a:t>global citizenship, sustainable development</a:t>
            </a:r>
            <a:r>
              <a:rPr lang="en-US" sz="1200" b="0" i="0" u="none" strike="noStrike" baseline="0" dirty="0">
                <a:solidFill>
                  <a:srgbClr val="000000"/>
                </a:solidFill>
                <a:latin typeface="Times New Roman" panose="02020603050405020304" pitchFamily="18" charset="0"/>
              </a:rPr>
              <a:t>, and </a:t>
            </a:r>
            <a:r>
              <a:rPr lang="en-US" sz="1200" b="0" i="1" u="none" strike="noStrike" baseline="0" dirty="0">
                <a:solidFill>
                  <a:srgbClr val="000000"/>
                </a:solidFill>
                <a:latin typeface="Times New Roman" panose="02020603050405020304" pitchFamily="18" charset="0"/>
              </a:rPr>
              <a:t>climate change, </a:t>
            </a:r>
            <a:r>
              <a:rPr lang="en-US" sz="1200" b="0" i="0" u="none" strike="noStrike" baseline="0" dirty="0">
                <a:solidFill>
                  <a:srgbClr val="000000"/>
                </a:solidFill>
                <a:latin typeface="Times New Roman" panose="02020603050405020304" pitchFamily="18" charset="0"/>
              </a:rPr>
              <a:t>there are a number of ways schools can tackle these. Today I’ll discuss the concept of civic learning, which I’m using as a broad term to encompass many of these mechanisms.</a:t>
            </a:r>
          </a:p>
        </p:txBody>
      </p:sp>
    </p:spTree>
    <p:extLst>
      <p:ext uri="{BB962C8B-B14F-4D97-AF65-F5344CB8AC3E}">
        <p14:creationId xmlns:p14="http://schemas.microsoft.com/office/powerpoint/2010/main" val="219792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my focus is on the U.S., the promise of civic learning opportunities to support climate change education has been recognized in international circles, including through the UN’s Sustainable Development Goals. Specifically, consider goal 4, quality education; one of its targets is, by 2030, to “ensure that all learners acquire the knowledge &amp; skills needed to promote sustainable development” The SDGs are accompanied by proposed indicators, and for this goal, one of those is “extent to which global citizenship education and education for sustainable development are mainstreamed in national education policies; curricula, teacher education; and student assessment. So again, we see the breadth of mechanisms and contexts through which educational opportunities can be offered.</a:t>
            </a: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17958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currently a long way from having a systematic indicator system for climate-related civic learning, let alone climate change education more broadly. But there are numerous existing data sources that could be leveraged to develop a preliminary system that could be piloted and expanded over time. I’m showing a few examples here, along with some results that help illustrate the urgency of addressing this topic. For example, the NAEP assessment provides data on 8</a:t>
            </a:r>
            <a:r>
              <a:rPr lang="en-US" baseline="30000" dirty="0"/>
              <a:t>th</a:t>
            </a:r>
            <a:r>
              <a:rPr lang="en-US" dirty="0"/>
              <a:t> grade students’ achievement in civics, and you can see that only a small minority of students performed at or above the proficient level in the most recent assessment.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192675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more detailed look at a data source on one key constituency, which is public school teachers in the US. This is work I conducted with AIR colleagues Margarita Olivera-Aguilar and Sam Rikoon, in partnership with a survey team at RAND. In late 2022, we surveyed about 1000 K-12 public school teachers across the U.S., and the sample is weighted to make it nationally representative of the population of K-12 public school U.S. teachers. </a:t>
            </a:r>
          </a:p>
        </p:txBody>
      </p:sp>
      <p:sp>
        <p:nvSpPr>
          <p:cNvPr id="4" name="Slide Number Placeholder 3"/>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145971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dirty="0">
                <a:solidFill>
                  <a:srgbClr val="000000"/>
                </a:solidFill>
                <a:latin typeface="Calibri" panose="020F0502020204030204" pitchFamily="34" charset="0"/>
              </a:rPr>
              <a:t>To illustrate what we’re finding, I’m showing this chart that examines teachers’ beliefs about the responsibilities of K-12 public schools in the U.S. Given the contentious debates swirling around how schools address potentially controversial topics, we were interested in teachers’ opinions about what outcomes schools should promote. And we know from literature that teachers’ beliefs and priorities influence their instruction. You’ll see that overwhelming majorities of teachers believe that schools should help students develop key citizenship competencies such as perspective-taking, information literacy, and a commitment to democracy. The outcome that was endorsed by the smallest percentage of teachers was related to climate change. This isn’t surprising, given the partisan nature of climate change debates in the U.S. </a:t>
            </a:r>
          </a:p>
          <a:p>
            <a:pPr marL="342898" indent="-342898" fontAlgn="base">
              <a:buFont typeface="Arial" panose="020B0604020202020204" pitchFamily="34" charset="0"/>
              <a:buChar char="•"/>
            </a:pPr>
            <a:endParaRPr lang="en-US" sz="12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00571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thinking about what we could learn from equity indicators in this space, I’m showing a few relevant findings. Teachers’ responses varied by urbanicity, with rural teachers less likely to endorse schools promoting a commitment climate change than other teachers, and by race, with Black teachers more likely to endorse it. We also found that relatively few teachers felt very or extremely confident in their abilities to support this goal, with 18% indicating that climate change wasn’t applicable to their teaching roles. Finally, teachers indicated multiple challenges associated with civic learning more broadly, such as concerns about bringing up potentially controversial topics, inadequate professional development, and pressure to improve test scores in other subjects. </a:t>
            </a: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69893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Zooming back out to the broader CCE indicator system, there are several considerations that will require a collaborative effort among policymakers, educators, and community members working across that broad range of contexts I discussed earlier. Because many of the measures used in this system would be newly developed, we’d need to engage in continuous research and validation, improving the measures in response to evidence, and would also need to update them as conditions change. Generating political will is key of course. Relatedly, this work could benefit from a reconsideration of the purposes and priorities of schools and specifically the extent to which supporting responsible citizenship should be a goal. Finally, it’s essential that we provide opportunities for the young people who will be most affected by these efforts to contribute to their design and implementation.</a:t>
            </a: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329680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And on that point, I want to end on an optimistic note regarding engagement of young people. We’ve seen incredible levels of commitment and action among youth around the globe. There are new initiatives being developed to support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I’m showing guidance assembled by the UN Development </a:t>
            </a:r>
            <a:r>
              <a:rPr lang="en-US" sz="1200" dirty="0" err="1">
                <a:effectLst/>
                <a:latin typeface="Calibri" panose="020F0502020204030204" pitchFamily="34" charset="0"/>
                <a:ea typeface="Calibri" panose="020F0502020204030204" pitchFamily="34" charset="0"/>
                <a:cs typeface="Arial" panose="020B0604020202020204" pitchFamily="34" charset="0"/>
              </a:rPr>
              <a:t>Programme</a:t>
            </a:r>
            <a:r>
              <a:rPr lang="en-US" sz="1200" dirty="0">
                <a:effectLst/>
                <a:latin typeface="Calibri" panose="020F0502020204030204" pitchFamily="34" charset="0"/>
                <a:ea typeface="Calibri" panose="020F0502020204030204" pitchFamily="34" charset="0"/>
                <a:cs typeface="Arial" panose="020B0604020202020204" pitchFamily="34" charset="0"/>
              </a:rPr>
              <a:t> to support youth climate action. This guidance was informed by input from young people who are actively engaged in climate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In the U.S., there’s a new White House initiative to train young people for jobs in the clean economy, with an emphasis on ensuring a sustainable world for future generations.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type of indicator system I’ve described can provide one more valuable set of supports for these initiatives by helping us understand who has access to these opportunities and who doesn’t, by generating political capital, and by providing data that can inform decision making and ensure that all young people are equipped to lead our societies in the midst of the many climate-related challenges they’re confronting. There’s a lot we need to do to make this happen</a:t>
            </a:r>
            <a:r>
              <a:rPr lang="en-US" sz="1200">
                <a:effectLst/>
                <a:latin typeface="Calibri" panose="020F0502020204030204" pitchFamily="34" charset="0"/>
                <a:ea typeface="Calibri" panose="020F0502020204030204" pitchFamily="34" charset="0"/>
                <a:cs typeface="Arial" panose="020B0604020202020204" pitchFamily="34" charset="0"/>
              </a:rPr>
              <a:t>, and I </a:t>
            </a:r>
            <a:r>
              <a:rPr lang="en-US" sz="1200" dirty="0">
                <a:effectLst/>
                <a:latin typeface="Calibri" panose="020F0502020204030204" pitchFamily="34" charset="0"/>
                <a:ea typeface="Calibri" panose="020F0502020204030204" pitchFamily="34" charset="0"/>
                <a:cs typeface="Arial" panose="020B0604020202020204" pitchFamily="34" charset="0"/>
              </a:rPr>
              <a:t>look forward to hearing your ideas during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428456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Times New Roman" panose="02020603050405020304" pitchFamily="18" charset="0"/>
              </a:rPr>
              <a:t>My focus is on young people, especially children and adolescents in primary and secondary schools. It’s clear that our youngest global citizens will come of age in a world defined by complex challenges. In addition to the direct, detrimental effects of climate change, societies face additional, related threats, including declining trust in institutions and a media landscape that’s rife with misinformation and disinformation. One of the goals of AIR’s work in human services is to understand how schools and other systems can support young people in their development of the knowledge, skills, and dispositions they’ll need to succeed and thrive in such a complex world. So I’m thrilled that we’re having this discussion today. My focus is on the U.S., but I hope the ideas will resonate with those of you in other nations too. </a:t>
            </a:r>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147347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In this presentation I’ll discuss the need for a large-scale indicator system that can help us monitor learning opportunities and student outcomes related to climate change education (which I’ll abbreviate as CCE). We know that education is a key driver of vulnerability to climate change, including through its effects on socioeconomic status. Today I’m going to focus specifically on educational opportunities that are directly related to climate change, but we should keep in mind the importance of broader educational effects, which Janine discussed in her presentation.</a:t>
            </a:r>
          </a:p>
        </p:txBody>
      </p:sp>
      <p:sp>
        <p:nvSpPr>
          <p:cNvPr id="4" name="Slide Number Placeholder 3"/>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68328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defining what I’m calling climate change education, or CCE. We often think about this in terms of instruction in topics like environmental science, but preparing young people to engage effectively in this area requires much more than that. Formal education systems can offer CCE in a variety of ways such as coursework and extracurricular activities. It can also happen in the workplace, such as through employers’ commitment to sustainability. And community-based organizations can play a critical role by offering young people opportunities to participate in climate action. Although there are numerous opportunities for young people to engage in CCE, we don’t know the extent to which these activities are happening. Given its breadth and scope, a key challenge relates to monitoring the quality and intensity of these opportunities and ensuring that all young people, regardless of background and resources, have access to them.</a:t>
            </a: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3112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indicator system provides one approach to addressing this challenge. The definition of indicator I’m showing here comes from a National Academies of Sciences, Engineering, and Medicine report that I’ll describe in a minute. Key points are the emphasis on tracking progress, which requires a mechanism to gather consistent data over time, and the breadth of conditions that indicators could monitor. A coherent and comprehensive </a:t>
            </a:r>
            <a:r>
              <a:rPr lang="en-US" i="1" dirty="0"/>
              <a:t>system</a:t>
            </a:r>
            <a:r>
              <a:rPr lang="en-US" dirty="0"/>
              <a:t> of indicators could inform various decisions such as signaling the importance of a topic or informing the allocation of resources. I’ll note here that I’m not proposing a system that would have high stakes attached, in part because research tells us that high-stakes measures can lead to unintended negative consequences. </a:t>
            </a: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2191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my own thinking about indicators was shaped by my participation on a National Academies of Sciences, Engineering, and Medicine committee that focused on </a:t>
            </a:r>
            <a:r>
              <a:rPr lang="en-US" i="1" dirty="0"/>
              <a:t>equity indicators </a:t>
            </a:r>
            <a:r>
              <a:rPr lang="en-US" dirty="0"/>
              <a:t>for education. The committee’s report, published in 2019, examined a broad set of indicators that could be used to monitor equity in two categories: student outcomes such as academic achievement, graduation rates, or course grades, along with educational resources and opportunities such as access to highly qualified teachers and challenging coursework. </a:t>
            </a:r>
            <a:r>
              <a:rPr lang="en-US" i="1" dirty="0"/>
              <a:t>Equity</a:t>
            </a:r>
            <a:r>
              <a:rPr lang="en-US" dirty="0"/>
              <a:t> in this case refers not to providing the same resources to everyone but instead to a fit between resources and student needs along with an effort to mitigate the effects of structural disadvantages. Understanding both outcomes and opportunities is crucial for informing approaches to addressing inequities, and a set of </a:t>
            </a:r>
            <a:r>
              <a:rPr lang="en-US" i="1" dirty="0"/>
              <a:t>e</a:t>
            </a:r>
            <a:r>
              <a:rPr lang="en-US" i="1" dirty="0">
                <a:solidFill>
                  <a:schemeClr val="tx1"/>
                </a:solidFill>
                <a:latin typeface="Calibri" panose="020F0502020204030204" pitchFamily="34" charset="0"/>
                <a:cs typeface="Calibri" panose="020F0502020204030204" pitchFamily="34" charset="0"/>
              </a:rPr>
              <a:t>quity indicators </a:t>
            </a:r>
            <a:r>
              <a:rPr lang="en-US" dirty="0">
                <a:solidFill>
                  <a:schemeClr val="tx1"/>
                </a:solidFill>
                <a:latin typeface="Calibri" panose="020F0502020204030204" pitchFamily="34" charset="0"/>
                <a:cs typeface="Calibri" panose="020F0502020204030204" pitchFamily="34" charset="0"/>
              </a:rPr>
              <a:t>allows us to monitor progress toward eliminating disparities. </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indent="0">
              <a:lnSpc>
                <a:spcPct val="100000"/>
              </a:lnSpc>
              <a:buNone/>
            </a:pPr>
            <a:endParaRPr lang="en-US" sz="1200" i="1" dirty="0">
              <a:solidFill>
                <a:schemeClr val="tx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153996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Inequity in education is a good example of a significant societal challenge that could benefit from publicly useful data. As Janine demonstrated, an effective approach to synthesizing and sharing information from indicators can be a powerful lever for decisions about policy or practice. AIR recently worked with the National Center on Education Statistics to develop an interactive dashboard that allows users to access detailed information about a variety of educational outcomes and opportunities, drawing on the National Academies report I just described. Here’s an example of a screenshot, which provides just a tiny slice of the data available. Users can access the dashboard to identify outcomes and resources for which there are demonstrated disparities so that they can develop strategies to mitigate those disparities. This is just one approach to data sharing, but it illustrates the potential value of making data from an indicator system widely available and useful.</a:t>
            </a:r>
          </a:p>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38176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As we think about what information must be included in an indicator system for climate change, it’s important to consider the full ecosystem in which learning takes place. In the middle I show the instructional triangle as conceived by scholars David Cohen, Steve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Raudenbush</a:t>
            </a:r>
            <a:r>
              <a:rPr lang="en-US" sz="1800" dirty="0">
                <a:effectLst/>
                <a:latin typeface="Times New Roman" panose="02020603050405020304" pitchFamily="18" charset="0"/>
                <a:ea typeface="Calibri" panose="020F0502020204030204" pitchFamily="34" charset="0"/>
                <a:cs typeface="Arial" panose="020B0604020202020204" pitchFamily="34" charset="0"/>
              </a:rPr>
              <a:t>, and Deborah Ball. Students interact with teachers, content, and each other in the classroom. But learning is also affected by factors beyond the classroom, such as schoolwide climate-related activities, and by opportunities in the broader community, such as access to organizations that support climate action. And these opportunities are influenced by the broader state context, including state policies like standards related to environmental science. A comprehensive CCE indicator system would need to account for these different layers and would also need to incorporate measures of learners’ outcomes, such as the extent to which they display knowledge regarding the factors that contribute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95627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have a sense of the big picture. I’ll home in on one of the many mechanisms through which CCE is offered and provide some examples of the type of data that could be informative.</a:t>
            </a:r>
          </a:p>
        </p:txBody>
      </p:sp>
      <p:sp>
        <p:nvSpPr>
          <p:cNvPr id="4" name="Slide Number Placeholder 3"/>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348004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457202" y="1782520"/>
            <a:ext cx="11076517" cy="320601"/>
          </a:xfrm>
          <a:prstGeom prst="rect">
            <a:avLst/>
          </a:prstGeom>
        </p:spPr>
        <p:txBody>
          <a:bodyPr>
            <a:normAutofit/>
          </a:bodyPr>
          <a:lstStyle>
            <a:lvl1pPr marL="0" indent="0">
              <a:buNone/>
              <a:defRPr sz="1800" b="1"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2" y="2118509"/>
            <a:ext cx="11139855" cy="766879"/>
          </a:xfrm>
          <a:prstGeom prst="rect">
            <a:avLst/>
          </a:prstGeo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4"/>
            <a:ext cx="11139488" cy="695325"/>
          </a:xfrm>
          <a:prstGeom prst="rect">
            <a:avLst/>
          </a:prstGeo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a:prstGeom prst="rect">
            <a:avLst/>
          </a:prstGeo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32"/>
            <a:ext cx="11139488" cy="1016633"/>
          </a:xfrm>
          <a:prstGeom prst="rect">
            <a:avLst/>
          </a:prstGeo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p:nvSpPr>
        <p:spPr>
          <a:xfrm>
            <a:off x="457200" y="6400412"/>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p:nvSpPr>
        <p:spPr>
          <a:xfrm>
            <a:off x="5638800" y="6446578"/>
            <a:ext cx="6096000" cy="215444"/>
          </a:xfrm>
          <a:prstGeom prst="rect">
            <a:avLst/>
          </a:prstGeom>
        </p:spPr>
        <p:txBody>
          <a:bodyPr rIns="0" anchor="b">
            <a:spAutoFit/>
          </a:bodyPr>
          <a:lstStyle/>
          <a:p>
            <a:pPr algn="r"/>
            <a:r>
              <a:rPr lang="en-US" sz="800" dirty="0">
                <a:solidFill>
                  <a:srgbClr val="D1EEFC"/>
                </a:solidFill>
              </a:rPr>
              <a:t>Copyright © 2022 American Institutes for Research®. All rights reserved.</a:t>
            </a:r>
          </a:p>
        </p:txBody>
      </p:sp>
      <p:pic>
        <p:nvPicPr>
          <p:cNvPr id="14" name="Picture 13" descr="Logo of American Institutes for Research. Advancing Evidence. Improving Lives.">
            <a:extLst>
              <a:ext uri="{FF2B5EF4-FFF2-40B4-BE49-F238E27FC236}">
                <a16:creationId xmlns:a16="http://schemas.microsoft.com/office/drawing/2014/main" id="{D0AE0C1A-4A91-49E7-9304-61BFB05CD785}"/>
              </a:ext>
            </a:extLst>
          </p:cNvPr>
          <p:cNvPicPr>
            <a:picLocks noChangeAspect="1"/>
          </p:cNvPicPr>
          <p:nvPr userDrawn="1"/>
        </p:nvPicPr>
        <p:blipFill>
          <a:blip r:embed="rId3"/>
          <a:stretch>
            <a:fillRect/>
          </a:stretch>
        </p:blipFill>
        <p:spPr>
          <a:xfrm>
            <a:off x="9506712" y="549514"/>
            <a:ext cx="1847088" cy="935126"/>
          </a:xfrm>
          <a:prstGeom prst="rect">
            <a:avLst/>
          </a:prstGeom>
        </p:spPr>
      </p:pic>
    </p:spTree>
    <p:extLst>
      <p:ext uri="{BB962C8B-B14F-4D97-AF65-F5344CB8AC3E}">
        <p14:creationId xmlns:p14="http://schemas.microsoft.com/office/powerpoint/2010/main" val="2362912276"/>
      </p:ext>
    </p:extLst>
  </p:cSld>
  <p:clrMapOvr>
    <a:masterClrMapping/>
  </p:clrMapOvr>
  <p:hf hdr="0" ftr="0" dt="0"/>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6208111"/>
          </a:xfrm>
          <a:prstGeom prst="rect">
            <a:avLst/>
          </a:prstGeo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4"/>
            <a:ext cx="5638799" cy="365125"/>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6094475"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4C220196-9E08-4ED0-9B4F-CDF152982462}" type="slidenum">
              <a:rPr lang="en-US" smtClean="0"/>
              <a:t>‹#›</a:t>
            </a:fld>
            <a:endParaRPr lang="en-US" dirty="0"/>
          </a:p>
        </p:txBody>
      </p:sp>
      <p:pic>
        <p:nvPicPr>
          <p:cNvPr id="11" name="Picture 10" descr="Logo&#10;&#10;Description automatically generated">
            <a:extLst>
              <a:ext uri="{FF2B5EF4-FFF2-40B4-BE49-F238E27FC236}">
                <a16:creationId xmlns:a16="http://schemas.microsoft.com/office/drawing/2014/main" id="{0ADB27E3-C356-4656-BFC4-124B74B0F53F}"/>
              </a:ext>
            </a:extLst>
          </p:cNvPr>
          <p:cNvPicPr>
            <a:picLocks noChangeAspect="1"/>
          </p:cNvPicPr>
          <p:nvPr userDrawn="1"/>
        </p:nvPicPr>
        <p:blipFill>
          <a:blip r:embed="rId2"/>
          <a:stretch>
            <a:fillRect/>
          </a:stretch>
        </p:blipFill>
        <p:spPr>
          <a:xfrm>
            <a:off x="10527855" y="6394880"/>
            <a:ext cx="1042416" cy="305320"/>
          </a:xfrm>
          <a:prstGeom prst="rect">
            <a:avLst/>
          </a:prstGeom>
        </p:spPr>
      </p:pic>
      <p:sp>
        <p:nvSpPr>
          <p:cNvPr id="15" name="AIR.org">
            <a:extLst>
              <a:ext uri="{FF2B5EF4-FFF2-40B4-BE49-F238E27FC236}">
                <a16:creationId xmlns:a16="http://schemas.microsoft.com/office/drawing/2014/main" id="{4D9EF848-34ED-4E07-B5A0-82AB6F4804D7}"/>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p:nvSpPr>
        <p:spPr>
          <a:xfrm>
            <a:off x="0" y="4"/>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458724" y="0"/>
            <a:ext cx="11274552" cy="502920"/>
          </a:xfrm>
          <a:prstGeom prst="rect">
            <a:avLst/>
          </a:prstGeo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457203" y="6422601"/>
            <a:ext cx="243015" cy="246221"/>
          </a:xfrm>
          <a:prstGeom prst="rect">
            <a:avLst/>
          </a:prstGeom>
        </p:spPr>
        <p:txBody>
          <a:bodyPr/>
          <a:lstStyle/>
          <a:p>
            <a:fld id="{9FCB0336-2F23-4B70-9AF4-E54A7D43B4CA}" type="slidenum">
              <a:rPr lang="en-US" smtClean="0"/>
              <a:pPr/>
              <a:t>‹#›</a:t>
            </a:fld>
            <a:endParaRPr lang="en-US" dirty="0"/>
          </a:p>
        </p:txBody>
      </p:sp>
      <p:sp>
        <p:nvSpPr>
          <p:cNvPr id="5" name="Rectangle 4">
            <a:extLst>
              <a:ext uri="{FF2B5EF4-FFF2-40B4-BE49-F238E27FC236}">
                <a16:creationId xmlns:a16="http://schemas.microsoft.com/office/drawing/2014/main" id="{986F1A56-D93F-449A-A609-7BC7544C4713}"/>
              </a:ext>
            </a:extLst>
          </p:cNvPr>
          <p:cNvSpPr/>
          <p:nvPr userDrawn="1"/>
        </p:nvSpPr>
        <p:spPr>
          <a:xfrm>
            <a:off x="0" y="0"/>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875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148677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a:xfrm>
            <a:off x="458724" y="0"/>
            <a:ext cx="11274552" cy="1051560"/>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457203" y="6422601"/>
            <a:ext cx="243015" cy="246221"/>
          </a:xfrm>
          <a:prstGeom prst="rect">
            <a:avLst/>
          </a:prstGeom>
        </p:spPr>
        <p:txBody>
          <a:bodyPr/>
          <a:lstStyle/>
          <a:p>
            <a:fld id="{ED60A167-480C-4F71-A48E-190E46B93F51}" type="slidenum">
              <a:rPr lang="en-US" smtClean="0"/>
              <a:t>‹#›</a:t>
            </a:fld>
            <a:endParaRPr lang="en-US" dirty="0"/>
          </a:p>
        </p:txBody>
      </p:sp>
    </p:spTree>
    <p:extLst>
      <p:ext uri="{BB962C8B-B14F-4D97-AF65-F5344CB8AC3E}">
        <p14:creationId xmlns:p14="http://schemas.microsoft.com/office/powerpoint/2010/main" val="165332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36779" y="7315"/>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457203" y="6422601"/>
            <a:ext cx="243015" cy="246221"/>
          </a:xfrm>
          <a:prstGeom prst="rect">
            <a:avLst/>
          </a:prstGeom>
        </p:spPr>
        <p:txBody>
          <a:body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724" y="0"/>
            <a:ext cx="11274552" cy="1051560"/>
          </a:xfrm>
          <a:prstGeom prst="rect">
            <a:avLst/>
          </a:prstGeom>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89888"/>
            <a:ext cx="11274552" cy="4498848"/>
          </a:xfrm>
          <a:prstGeom prst="rect">
            <a:avLst/>
          </a:prstGeo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457203" y="6422601"/>
            <a:ext cx="243015" cy="246221"/>
          </a:xfrm>
          <a:prstGeom prst="rect">
            <a:avLst/>
          </a:prstGeom>
        </p:spPr>
        <p:txBody>
          <a:bodyPr/>
          <a:lstStyle/>
          <a:p>
            <a:fld id="{1A10FC28-C311-45D8-8C62-9AAC5E62F54B}" type="slidenum">
              <a:rPr lang="en-US" smtClean="0"/>
              <a:t>‹#›</a:t>
            </a:fld>
            <a:endParaRPr lang="en-US" dirty="0"/>
          </a:p>
        </p:txBody>
      </p:sp>
    </p:spTree>
    <p:extLst>
      <p:ext uri="{BB962C8B-B14F-4D97-AF65-F5344CB8AC3E}">
        <p14:creationId xmlns:p14="http://schemas.microsoft.com/office/powerpoint/2010/main" val="176257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018421"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6939941" cy="1904895"/>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p:nvSpPr>
        <p:spPr>
          <a:xfrm>
            <a:off x="457200" y="5767996"/>
            <a:ext cx="6096000" cy="230832"/>
          </a:xfrm>
          <a:prstGeom prst="rect">
            <a:avLst/>
          </a:prstGeom>
          <a:noFill/>
        </p:spPr>
        <p:txBody>
          <a:bodyPr wrap="square" lIns="0" anchor="b">
            <a:spAutoFit/>
          </a:bodyPr>
          <a:lstStyle/>
          <a:p>
            <a:pPr algn="l"/>
            <a:r>
              <a:rPr lang="en-US" sz="900" b="0" i="0" spc="15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p:nvSpPr>
        <p:spPr>
          <a:xfrm>
            <a:off x="457202"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dirty="0">
              <a:solidFill>
                <a:schemeClr val="bg2"/>
              </a:solidFill>
            </a:endParaRPr>
          </a:p>
          <a:p>
            <a:r>
              <a:rPr lang="en-US" sz="600" dirty="0">
                <a:solidFill>
                  <a:schemeClr val="bg2"/>
                </a:solidFill>
              </a:rPr>
              <a:t>Copyright © 2022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71059" y="6522706"/>
            <a:ext cx="463268"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457200" y="1755648"/>
            <a:ext cx="10972800" cy="347472"/>
          </a:xfrm>
          <a:prstGeom prst="rect">
            <a:avLst/>
          </a:prstGeo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pic>
        <p:nvPicPr>
          <p:cNvPr id="12" name="Picture 11" descr="Logo of American Institutes for Research. Advancing Evidence. Improving Lives.">
            <a:extLst>
              <a:ext uri="{FF2B5EF4-FFF2-40B4-BE49-F238E27FC236}">
                <a16:creationId xmlns:a16="http://schemas.microsoft.com/office/drawing/2014/main" id="{AAE722B5-1C4A-439C-A2EE-930218D18EEC}"/>
              </a:ext>
            </a:extLst>
          </p:cNvPr>
          <p:cNvPicPr>
            <a:picLocks noChangeAspect="1"/>
          </p:cNvPicPr>
          <p:nvPr userDrawn="1"/>
        </p:nvPicPr>
        <p:blipFill>
          <a:blip r:embed="rId3"/>
          <a:stretch>
            <a:fillRect/>
          </a:stretch>
        </p:blipFill>
        <p:spPr>
          <a:xfrm>
            <a:off x="9508857" y="549514"/>
            <a:ext cx="1844943" cy="934474"/>
          </a:xfrm>
          <a:prstGeom prst="rect">
            <a:avLst/>
          </a:prstGeom>
        </p:spPr>
      </p:pic>
      <p:cxnSp>
        <p:nvCxnSpPr>
          <p:cNvPr id="16" name="Straight Connector 15">
            <a:extLst>
              <a:ext uri="{FF2B5EF4-FFF2-40B4-BE49-F238E27FC236}">
                <a16:creationId xmlns:a16="http://schemas.microsoft.com/office/drawing/2014/main" id="{E5C00B37-0D2A-4147-880D-E1F55B70D1BE}"/>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12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457203" y="6422601"/>
            <a:ext cx="243015" cy="246221"/>
          </a:xfrm>
          <a:prstGeom prst="rect">
            <a:avLst/>
          </a:prstGeom>
        </p:spPr>
        <p:txBody>
          <a:bodyPr/>
          <a:lstStyle/>
          <a:p>
            <a:fld id="{5C9B8A6B-7614-415D-8715-C1BD4E132B55}" type="slidenum">
              <a:rPr lang="en-US" smtClean="0"/>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a:prstGeom prst="rect">
            <a:avLst/>
          </a:prstGeo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prstGeom prst="rect">
            <a:avLst/>
          </a:prstGeo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6769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descr="Logo of American Institutes for Research. Advancing Evidence. Improving Lives.">
            <a:extLst>
              <a:ext uri="{FF2B5EF4-FFF2-40B4-BE49-F238E27FC236}">
                <a16:creationId xmlns:a16="http://schemas.microsoft.com/office/drawing/2014/main" id="{1BB51598-7A40-455E-9938-488362FFB555}"/>
              </a:ext>
            </a:extLst>
          </p:cNvPr>
          <p:cNvPicPr>
            <a:picLocks noChangeAspect="1"/>
          </p:cNvPicPr>
          <p:nvPr userDrawn="1"/>
        </p:nvPicPr>
        <p:blipFill>
          <a:blip r:embed="rId3"/>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094076"/>
            <a:ext cx="11139854" cy="791308"/>
          </a:xfrm>
          <a:prstGeom prst="rect">
            <a:avLst/>
          </a:prstGeo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a:prstGeom prst="rect">
            <a:avLst/>
          </a:prstGeom>
        </p:spPr>
        <p:txBody>
          <a:bodyPr>
            <a:normAutofit/>
          </a:bodyPr>
          <a:lstStyle>
            <a:lvl1pPr marL="0" indent="0">
              <a:spcBef>
                <a:spcPts val="0"/>
              </a:spcBef>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a:p>
            <a:pPr lvl="0"/>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a:prstGeom prst="rect">
            <a:avLst/>
          </a:prstGeo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2022</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2023 American Institutes for Research®. All rights reserved.</a:t>
            </a:r>
          </a:p>
        </p:txBody>
      </p:sp>
      <p:sp>
        <p:nvSpPr>
          <p:cNvPr id="14" name="Content Placeholder 3">
            <a:extLst>
              <a:ext uri="{FF2B5EF4-FFF2-40B4-BE49-F238E27FC236}">
                <a16:creationId xmlns:a16="http://schemas.microsoft.com/office/drawing/2014/main" id="{CD16661F-EAE0-4C7F-9692-49D72C489D61}"/>
              </a:ext>
            </a:extLst>
          </p:cNvPr>
          <p:cNvSpPr>
            <a:spLocks noGrp="1"/>
          </p:cNvSpPr>
          <p:nvPr>
            <p:ph sz="quarter" idx="15" hasCustomPrompt="1"/>
          </p:nvPr>
        </p:nvSpPr>
        <p:spPr>
          <a:xfrm>
            <a:off x="457200" y="1755648"/>
            <a:ext cx="11139488" cy="347472"/>
          </a:xfrm>
          <a:prstGeom prst="rect">
            <a:avLst/>
          </a:prstGeo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Tree>
    <p:extLst>
      <p:ext uri="{BB962C8B-B14F-4D97-AF65-F5344CB8AC3E}">
        <p14:creationId xmlns:p14="http://schemas.microsoft.com/office/powerpoint/2010/main" val="231698777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457203" y="6422601"/>
            <a:ext cx="243015" cy="246221"/>
          </a:xfrm>
          <a:prstGeom prst="rect">
            <a:avLst/>
          </a:prstGeom>
        </p:spPr>
        <p:txBody>
          <a:bodyPr/>
          <a:lstStyle/>
          <a:p>
            <a:fld id="{045947F7-456E-4694-8157-65B154A34B3F}" type="slidenum">
              <a:rPr lang="en-US" smtClean="0"/>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p:nvCxnSpPr>
        <p:spPr>
          <a:xfrm>
            <a:off x="457203"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457203" y="6422601"/>
            <a:ext cx="243015" cy="246221"/>
          </a:xfrm>
          <a:prstGeom prst="rect">
            <a:avLst/>
          </a:prstGeom>
        </p:spPr>
        <p:txBody>
          <a:bodyPr/>
          <a:lstStyle/>
          <a:p>
            <a:fld id="{36EC4586-FD86-41B3-95B6-58F34DF6C22C}" type="slidenum">
              <a:rPr lang="en-US" smtClean="0"/>
              <a:t>‹#›</a:t>
            </a:fld>
            <a:endParaRPr lang="en-US" dirty="0"/>
          </a:p>
        </p:txBody>
      </p:sp>
      <p:sp>
        <p:nvSpPr>
          <p:cNvPr id="13" name="Rectangle 12">
            <a:extLst>
              <a:ext uri="{FF2B5EF4-FFF2-40B4-BE49-F238E27FC236}">
                <a16:creationId xmlns:a16="http://schemas.microsoft.com/office/drawing/2014/main" id="{91C596E0-6C88-4EF6-AF29-E3022BD5C5A0}"/>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DA2651B-B4B2-453E-9CF7-5128E8DDD907}"/>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pic>
        <p:nvPicPr>
          <p:cNvPr id="17" name="Picture 16" descr="Logo of American Institutes for Research. Advancing Evidence. Improving Lives.">
            <a:extLst>
              <a:ext uri="{FF2B5EF4-FFF2-40B4-BE49-F238E27FC236}">
                <a16:creationId xmlns:a16="http://schemas.microsoft.com/office/drawing/2014/main" id="{D98B1011-931F-4853-AC5A-0DB1B77853EE}"/>
              </a:ext>
            </a:extLst>
          </p:cNvPr>
          <p:cNvPicPr>
            <a:picLocks noChangeAspect="1"/>
          </p:cNvPicPr>
          <p:nvPr userDrawn="1"/>
        </p:nvPicPr>
        <p:blipFill>
          <a:blip r:embed="rId3"/>
          <a:stretch>
            <a:fillRect/>
          </a:stretch>
        </p:blipFill>
        <p:spPr>
          <a:xfrm>
            <a:off x="9506712" y="549514"/>
            <a:ext cx="1847088" cy="935126"/>
          </a:xfrm>
          <a:prstGeom prst="rect">
            <a:avLst/>
          </a:prstGeom>
        </p:spPr>
      </p:pic>
      <p:sp>
        <p:nvSpPr>
          <p:cNvPr id="18" name="AIR.org">
            <a:extLst>
              <a:ext uri="{FF2B5EF4-FFF2-40B4-BE49-F238E27FC236}">
                <a16:creationId xmlns:a16="http://schemas.microsoft.com/office/drawing/2014/main" id="{FEEE5E4E-FC46-4E4C-8B5D-AC1F33E4D851}"/>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30800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DF2BF9F9-8A6D-4E51-9385-E6189FFC85C3}" type="slidenum">
              <a:rPr lang="en-US" smtClean="0"/>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3" pos="55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4B92C542-2E6A-4127-B73C-B88CCF8CB051}" type="slidenum">
              <a:rPr lang="en-US" smtClean="0"/>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457203" y="6422601"/>
            <a:ext cx="243015" cy="246221"/>
          </a:xfrm>
          <a:prstGeom prst="rect">
            <a:avLst/>
          </a:prstGeom>
        </p:spPr>
        <p:txBody>
          <a:bodyPr/>
          <a:lstStyle/>
          <a:p>
            <a:fld id="{0C96756F-8C7A-477C-A377-38AED61BD106}" type="slidenum">
              <a:rPr lang="en-US" smtClean="0"/>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3" y="6422601"/>
            <a:ext cx="243015" cy="246221"/>
          </a:xfrm>
          <a:prstGeom prst="rect">
            <a:avLst/>
          </a:prstGeom>
        </p:spPr>
        <p:txBody>
          <a:bodyPr/>
          <a:lstStyle/>
          <a:p>
            <a:fld id="{0EED5372-A02C-4D60-B7E7-703745FB413E}" type="slidenum">
              <a:rPr lang="en-US" smtClean="0"/>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4025" y="1334857"/>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3889" y="1334857"/>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457203" y="6422601"/>
            <a:ext cx="243015" cy="246221"/>
          </a:xfrm>
          <a:prstGeom prst="rect">
            <a:avLst/>
          </a:prstGeom>
        </p:spPr>
        <p:txBody>
          <a:bodyPr/>
          <a:lstStyle/>
          <a:p>
            <a:fld id="{E7E02F8E-37AB-4A52-8404-DF078C04F058}" type="slidenum">
              <a:rPr lang="en-US" smtClean="0"/>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6208111"/>
          </a:xfrm>
          <a:prstGeom prst="rect">
            <a:avLst/>
          </a:prstGeo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4"/>
            <a:ext cx="5638799" cy="365125"/>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457202"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F84D6962-F84F-47EC-95E9-E97946CB73DE}" type="slidenum">
              <a:rPr lang="en-US" smtClean="0"/>
              <a:t>‹#›</a:t>
            </a:fld>
            <a:endParaRPr lang="en-US" dirty="0"/>
          </a:p>
        </p:txBody>
      </p:sp>
      <p:pic>
        <p:nvPicPr>
          <p:cNvPr id="11" name="Picture 10" descr="Logo&#10;&#10;Description automatically generated">
            <a:extLst>
              <a:ext uri="{FF2B5EF4-FFF2-40B4-BE49-F238E27FC236}">
                <a16:creationId xmlns:a16="http://schemas.microsoft.com/office/drawing/2014/main" id="{EA3F67FD-4643-4E92-BC88-68AF1124D9B0}"/>
              </a:ext>
            </a:extLst>
          </p:cNvPr>
          <p:cNvPicPr>
            <a:picLocks noChangeAspect="1"/>
          </p:cNvPicPr>
          <p:nvPr userDrawn="1"/>
        </p:nvPicPr>
        <p:blipFill>
          <a:blip r:embed="rId2"/>
          <a:stretch>
            <a:fillRect/>
          </a:stretch>
        </p:blipFill>
        <p:spPr>
          <a:xfrm>
            <a:off x="10527855" y="6394880"/>
            <a:ext cx="1042416" cy="305320"/>
          </a:xfrm>
          <a:prstGeom prst="rect">
            <a:avLst/>
          </a:prstGeom>
        </p:spPr>
      </p:pic>
      <p:sp>
        <p:nvSpPr>
          <p:cNvPr id="15" name="AIR.org">
            <a:extLst>
              <a:ext uri="{FF2B5EF4-FFF2-40B4-BE49-F238E27FC236}">
                <a16:creationId xmlns:a16="http://schemas.microsoft.com/office/drawing/2014/main" id="{218C4014-48B9-4A26-9097-8FA165B853DB}"/>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cxnSp>
        <p:nvCxnSpPr>
          <p:cNvPr id="13" name="Straight Connector 12">
            <a:extLst>
              <a:ext uri="{FF2B5EF4-FFF2-40B4-BE49-F238E27FC236}">
                <a16:creationId xmlns:a16="http://schemas.microsoft.com/office/drawing/2014/main" id="{A1E01608-B19C-4C40-87D8-9BC8C88FDBBE}"/>
              </a:ext>
            </a:extLst>
          </p:cNvPr>
          <p:cNvCxnSpPr/>
          <p:nvPr userDrawn="1"/>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IR.org">
            <a:extLst>
              <a:ext uri="{FF2B5EF4-FFF2-40B4-BE49-F238E27FC236}">
                <a16:creationId xmlns:a16="http://schemas.microsoft.com/office/drawing/2014/main" id="{967E2E9D-44CF-45A8-9C76-0A61D98F70D5}"/>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pic>
        <p:nvPicPr>
          <p:cNvPr id="16" name="Picture 15" descr="Logo&#10;&#10;Description automatically generated">
            <a:extLst>
              <a:ext uri="{FF2B5EF4-FFF2-40B4-BE49-F238E27FC236}">
                <a16:creationId xmlns:a16="http://schemas.microsoft.com/office/drawing/2014/main" id="{10400F59-E5B9-4899-805E-7B636584F634}"/>
              </a:ext>
            </a:extLst>
          </p:cNvPr>
          <p:cNvPicPr>
            <a:picLocks noChangeAspect="1"/>
          </p:cNvPicPr>
          <p:nvPr userDrawn="1"/>
        </p:nvPicPr>
        <p:blipFill>
          <a:blip r:embed="rId22"/>
          <a:stretch>
            <a:fillRect/>
          </a:stretch>
        </p:blipFill>
        <p:spPr>
          <a:xfrm>
            <a:off x="10527855" y="6394880"/>
            <a:ext cx="1042416" cy="305320"/>
          </a:xfrm>
          <a:prstGeom prst="rect">
            <a:avLst/>
          </a:prstGeom>
        </p:spPr>
      </p:pic>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457200" y="6422597"/>
            <a:ext cx="228600" cy="246888"/>
          </a:xfrm>
          <a:prstGeom prst="rect">
            <a:avLst/>
          </a:prstGeom>
        </p:spPr>
        <p:txBody>
          <a:bodyPr vert="horz" wrap="none" lIns="0" tIns="45720" rIns="0" bIns="45720" rtlCol="0" anchor="b"/>
          <a:lstStyle>
            <a:lvl1pPr algn="r">
              <a:lnSpc>
                <a:spcPct val="0"/>
              </a:lnSpc>
              <a:spcBef>
                <a:spcPts val="0"/>
              </a:spcBef>
              <a:spcAft>
                <a:spcPts val="0"/>
              </a:spcAft>
              <a:defRPr sz="1000" b="0">
                <a:solidFill>
                  <a:schemeClr val="bg2"/>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82069308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 id="2147484133" r:id="rId18"/>
    <p:sldLayoutId id="2147484135" r:id="rId19"/>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9" userDrawn="1">
          <p15:clr>
            <a:srgbClr val="F26B43"/>
          </p15:clr>
        </p15:guide>
        <p15:guide id="2" pos="3840" userDrawn="1">
          <p15:clr>
            <a:srgbClr val="F26B43"/>
          </p15:clr>
        </p15:guide>
        <p15:guide id="3" orient="horz" pos="899" userDrawn="1">
          <p15:clr>
            <a:srgbClr val="F26B43"/>
          </p15:clr>
        </p15:guide>
        <p15:guide id="4" pos="286" userDrawn="1">
          <p15:clr>
            <a:srgbClr val="F26B43"/>
          </p15:clr>
        </p15:guide>
        <p15:guide id="5" pos="7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hyperlink" Target="https://citizensandscholars.org/wp-content/uploads/2022/12/Civic-Learning-White-Paper.pdf" TargetMode="External"/><Relationship Id="rId4" Type="http://schemas.openxmlformats.org/officeDocument/2006/relationships/hyperlink" Target="https://www.air.org/sites/default/files/2023-09/Pressing-Needs-in-Research-on-K-12-Civic-Learning-September-202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un.org/sustainabledevelopment/news/communications-materi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sreportcard.gov/highlights/civics/202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timssandpirls.bc.edu/timss2019/TIMSS_2019_Environmental_Results.pdf" TargetMode="External"/><Relationship Id="rId5" Type="http://schemas.openxmlformats.org/officeDocument/2006/relationships/hyperlink" Target="https://circle.tufts.edu/latest-research/poll-young-people-believe-they-can-lead-change-unprecedented-election-cycle" TargetMode="External"/><Relationship Id="rId4" Type="http://schemas.openxmlformats.org/officeDocument/2006/relationships/hyperlink" Target="https://www.americangeosciences.org/sites/default/files/SecondaryEdu2018Report_20pgPlusCovers_PrintRes_120618.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journalistsresource.org/studies/society/education/creating-no-excuses-traditional-public-school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hyperlink" Target="https://www.undp.org/publications/aiming-higher-elevating-meaningful-youth-engagement-climate-action" TargetMode="External"/><Relationship Id="rId4" Type="http://schemas.openxmlformats.org/officeDocument/2006/relationships/hyperlink" Target="https://www.whitehouse.gov/climatecor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publicdomainpictures.net/en/view-image.php?image=310545&amp;picture=climate-change" TargetMode="External"/><Relationship Id="rId5" Type="http://schemas.openxmlformats.org/officeDocument/2006/relationships/image" Target="../media/image9.jpeg"/><Relationship Id="rId4" Type="http://schemas.openxmlformats.org/officeDocument/2006/relationships/hyperlink" Target="https://disasteravoidanceexperts.com/defending-yourself-from-misinformation-via-neuroscie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nationalacademies.org/our-work/developing-indicators-of-educational-equity" TargetMode="External"/><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nationalacademies.org/our-work/developing-indicators-of-educational-equ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nces.ed.gov/programs/equity/domain_b.as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a:xfrm>
            <a:off x="457200" y="2094076"/>
            <a:ext cx="8666922" cy="791308"/>
          </a:xfrm>
        </p:spPr>
        <p:txBody>
          <a:bodyPr>
            <a:normAutofit fontScale="90000"/>
          </a:bodyPr>
          <a:lstStyle/>
          <a:p>
            <a:r>
              <a:rPr lang="en-US" dirty="0"/>
              <a:t>Monitoring Climate Change Education in the United States</a:t>
            </a: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a:xfrm>
            <a:off x="457200" y="4363141"/>
            <a:ext cx="11139488" cy="791308"/>
          </a:xfrm>
        </p:spPr>
        <p:txBody>
          <a:bodyPr>
            <a:normAutofit/>
          </a:bodyPr>
          <a:lstStyle/>
          <a:p>
            <a:pPr lvl="0"/>
            <a:r>
              <a:rPr lang="en-US" sz="2000" dirty="0"/>
              <a:t>Laura Hamilton </a:t>
            </a:r>
          </a:p>
          <a:p>
            <a:pPr lvl="0"/>
            <a:r>
              <a:rPr lang="en-US" sz="2000" dirty="0"/>
              <a:t>lhamilton@air.org</a:t>
            </a:r>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a:xfrm>
            <a:off x="457200" y="5316900"/>
            <a:ext cx="11139488" cy="1016633"/>
          </a:xfrm>
        </p:spPr>
        <p:txBody>
          <a:bodyPr/>
          <a:lstStyle/>
          <a:p>
            <a:r>
              <a:rPr lang="en-US" b="1" i="0" dirty="0">
                <a:effectLst/>
                <a:latin typeface="proxima-nova"/>
              </a:rPr>
              <a:t>Addressing Socioeconomic Indicators of Climate Change Vulnerability | 12 October 2023</a:t>
            </a:r>
          </a:p>
          <a:p>
            <a:endParaRPr lang="en-US" dirty="0"/>
          </a:p>
        </p:txBody>
      </p:sp>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Civic learning provides one pathway for CCE</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a:xfrm>
            <a:off x="457202" y="1307592"/>
            <a:ext cx="11274425" cy="3264408"/>
          </a:xfrm>
        </p:spPr>
        <p:txBody>
          <a:bodyPr/>
          <a:lstStyle/>
          <a:p>
            <a:pPr marL="0" indent="0" fontAlgn="base">
              <a:buNone/>
            </a:pPr>
            <a:r>
              <a:rPr lang="en-US" i="1" dirty="0">
                <a:solidFill>
                  <a:srgbClr val="000000"/>
                </a:solidFill>
              </a:rPr>
              <a:t>Competencies</a:t>
            </a:r>
            <a:r>
              <a:rPr lang="en-US" dirty="0">
                <a:solidFill>
                  <a:srgbClr val="000000"/>
                </a:solidFill>
              </a:rPr>
              <a:t> for civic learning can be classified into three categories:</a:t>
            </a:r>
          </a:p>
          <a:p>
            <a:pPr fontAlgn="base"/>
            <a:r>
              <a:rPr lang="en-US" b="1" dirty="0">
                <a:solidFill>
                  <a:srgbClr val="000000"/>
                </a:solidFill>
              </a:rPr>
              <a:t>Knowledge:</a:t>
            </a:r>
            <a:r>
              <a:rPr lang="en-US" dirty="0">
                <a:solidFill>
                  <a:srgbClr val="000000"/>
                </a:solidFill>
              </a:rPr>
              <a:t> An understanding of government structure, government processes, and relevant knowledge and concepts about social studies;</a:t>
            </a:r>
            <a:endParaRPr lang="en-US" b="1" dirty="0">
              <a:solidFill>
                <a:srgbClr val="000000"/>
              </a:solidFill>
            </a:endParaRPr>
          </a:p>
          <a:p>
            <a:pPr fontAlgn="base"/>
            <a:r>
              <a:rPr lang="en-US" b="1" dirty="0">
                <a:solidFill>
                  <a:srgbClr val="000000"/>
                </a:solidFill>
              </a:rPr>
              <a:t>Skills:</a:t>
            </a:r>
            <a:r>
              <a:rPr lang="en-US" dirty="0">
                <a:solidFill>
                  <a:srgbClr val="000000"/>
                </a:solidFill>
              </a:rPr>
              <a:t> Abilities that enable students to participate as responsible citizens in a democracy; and</a:t>
            </a:r>
            <a:endParaRPr lang="en-US" b="1" dirty="0">
              <a:solidFill>
                <a:srgbClr val="000000"/>
              </a:solidFill>
            </a:endParaRPr>
          </a:p>
          <a:p>
            <a:pPr fontAlgn="base"/>
            <a:r>
              <a:rPr lang="en-US" b="1" dirty="0">
                <a:solidFill>
                  <a:srgbClr val="000000"/>
                </a:solidFill>
              </a:rPr>
              <a:t>Dispositions:</a:t>
            </a:r>
            <a:r>
              <a:rPr lang="en-US" dirty="0">
                <a:solidFill>
                  <a:srgbClr val="000000"/>
                </a:solidFill>
              </a:rPr>
              <a:t> Attitudes that are important in a democracy, such as a sense of civic duty and concern for the welfare of others.</a:t>
            </a:r>
            <a:endParaRPr lang="en-US" dirty="0"/>
          </a:p>
        </p:txBody>
      </p:sp>
      <p:sp>
        <p:nvSpPr>
          <p:cNvPr id="5" name="Slide Number Placeholder 4">
            <a:extLst>
              <a:ext uri="{FF2B5EF4-FFF2-40B4-BE49-F238E27FC236}">
                <a16:creationId xmlns:a16="http://schemas.microsoft.com/office/drawing/2014/main" id="{14EB8632-C168-419E-ADBD-95F45B5D71B8}"/>
              </a:ext>
            </a:extLst>
          </p:cNvPr>
          <p:cNvSpPr>
            <a:spLocks noGrp="1"/>
          </p:cNvSpPr>
          <p:nvPr>
            <p:ph type="sldNum" sz="quarter" idx="18"/>
          </p:nvPr>
        </p:nvSpPr>
        <p:spPr/>
        <p:txBody>
          <a:bodyPr/>
          <a:lstStyle/>
          <a:p>
            <a:fld id="{DF2BF9F9-8A6D-4E51-9385-E6189FFC85C3}" type="slidenum">
              <a:rPr lang="en-US" smtClean="0"/>
              <a:t>10</a:t>
            </a:fld>
            <a:endParaRPr lang="en-US" dirty="0"/>
          </a:p>
        </p:txBody>
      </p:sp>
      <p:sp>
        <p:nvSpPr>
          <p:cNvPr id="6" name="TextBox 5">
            <a:extLst>
              <a:ext uri="{FF2B5EF4-FFF2-40B4-BE49-F238E27FC236}">
                <a16:creationId xmlns:a16="http://schemas.microsoft.com/office/drawing/2014/main" id="{5E97E4F3-C7C7-D045-D747-E9EFFACA9C71}"/>
              </a:ext>
            </a:extLst>
          </p:cNvPr>
          <p:cNvSpPr txBox="1"/>
          <p:nvPr/>
        </p:nvSpPr>
        <p:spPr>
          <a:xfrm>
            <a:off x="306887" y="4206110"/>
            <a:ext cx="11116849" cy="1384995"/>
          </a:xfrm>
          <a:prstGeom prst="rect">
            <a:avLst/>
          </a:prstGeom>
          <a:noFill/>
        </p:spPr>
        <p:txBody>
          <a:bodyPr wrap="square" rtlCol="0">
            <a:spAutoFit/>
          </a:bodyPr>
          <a:lstStyle/>
          <a:p>
            <a:r>
              <a:rPr lang="en-US" sz="2200" i="1" dirty="0">
                <a:solidFill>
                  <a:srgbClr val="000000"/>
                </a:solidFill>
              </a:rPr>
              <a:t>Civic engagement </a:t>
            </a:r>
            <a:r>
              <a:rPr lang="en-US" sz="2200" dirty="0">
                <a:solidFill>
                  <a:srgbClr val="000000"/>
                </a:solidFill>
              </a:rPr>
              <a:t>refers to the integration of knowledge, skills, and dispositions to inform actions taken with other people; problem solving with diverse public partners; and navigating formal and informal political systems and processes.</a:t>
            </a:r>
          </a:p>
          <a:p>
            <a:endParaRPr lang="en-US" dirty="0"/>
          </a:p>
        </p:txBody>
      </p:sp>
      <p:sp>
        <p:nvSpPr>
          <p:cNvPr id="7" name="Text Placeholder 3">
            <a:extLst>
              <a:ext uri="{FF2B5EF4-FFF2-40B4-BE49-F238E27FC236}">
                <a16:creationId xmlns:a16="http://schemas.microsoft.com/office/drawing/2014/main" id="{9FA157A5-F875-3869-1623-3C7615837534}"/>
              </a:ext>
            </a:extLst>
          </p:cNvPr>
          <p:cNvSpPr>
            <a:spLocks noGrp="1"/>
          </p:cNvSpPr>
          <p:nvPr>
            <p:ph type="body" sz="quarter" idx="14"/>
          </p:nvPr>
        </p:nvSpPr>
        <p:spPr>
          <a:xfrm>
            <a:off x="457201" y="5806276"/>
            <a:ext cx="11277600" cy="338328"/>
          </a:xfrm>
        </p:spPr>
        <p:txBody>
          <a:bodyPr/>
          <a:lstStyle/>
          <a:p>
            <a:pPr>
              <a:lnSpc>
                <a:spcPct val="100000"/>
              </a:lnSpc>
              <a:spcBef>
                <a:spcPts val="0"/>
              </a:spcBef>
            </a:pPr>
            <a:r>
              <a:rPr lang="en-US" sz="1200" i="1" dirty="0">
                <a:latin typeface="+mj-lt"/>
              </a:rPr>
              <a:t>Sources: </a:t>
            </a:r>
            <a:r>
              <a:rPr lang="en-US" sz="1200" dirty="0">
                <a:effectLst/>
                <a:latin typeface="+mj-lt"/>
                <a:ea typeface="Times New Roman" panose="02020603050405020304" pitchFamily="18" charset="0"/>
              </a:rPr>
              <a:t>Savage, C., Hamilton, L.S., Scholz, C., &amp; Murray, O. (2023). </a:t>
            </a:r>
            <a:r>
              <a:rPr lang="en-US" sz="1200" i="1" dirty="0">
                <a:effectLst/>
                <a:latin typeface="+mj-lt"/>
                <a:ea typeface="Times New Roman" panose="02020603050405020304" pitchFamily="18" charset="0"/>
              </a:rPr>
              <a:t>Pressing needs in research on K-12 civic learning: A call to the field. </a:t>
            </a:r>
            <a:r>
              <a:rPr lang="en-US" sz="1200" dirty="0">
                <a:effectLst/>
                <a:latin typeface="+mj-lt"/>
                <a:ea typeface="Times New Roman" panose="02020603050405020304" pitchFamily="18" charset="0"/>
              </a:rPr>
              <a:t>American Institutes for Research. </a:t>
            </a:r>
          </a:p>
          <a:p>
            <a:pPr>
              <a:lnSpc>
                <a:spcPct val="100000"/>
              </a:lnSpc>
              <a:spcBef>
                <a:spcPts val="0"/>
              </a:spcBef>
            </a:pPr>
            <a:r>
              <a:rPr lang="en-US" sz="1200" i="1" dirty="0">
                <a:latin typeface="+mj-lt"/>
                <a:hlinkClick r:id="rId4"/>
              </a:rPr>
              <a:t>https://www.air.org/sites/default/files/2023-09/Pressing-Needs-in-Research-on-K-12-Civic-Learning-September-2023.pdf</a:t>
            </a:r>
            <a:r>
              <a:rPr lang="en-US" sz="1200" i="1" dirty="0">
                <a:latin typeface="+mj-lt"/>
              </a:rPr>
              <a:t> </a:t>
            </a:r>
          </a:p>
          <a:p>
            <a:pPr>
              <a:lnSpc>
                <a:spcPct val="100000"/>
              </a:lnSpc>
              <a:spcBef>
                <a:spcPts val="0"/>
              </a:spcBef>
            </a:pPr>
            <a:r>
              <a:rPr lang="en-US" sz="1200" dirty="0">
                <a:latin typeface="+mj-lt"/>
              </a:rPr>
              <a:t>Vinnakota, R. (2019). From civic education to a civic learning ecosystem: A landscape analysis and case for collaboration. Institute for Citizens &amp; Scholars</a:t>
            </a:r>
            <a:r>
              <a:rPr lang="en-US" sz="1200" dirty="0">
                <a:latin typeface="+mj-lt"/>
                <a:hlinkClick r:id="rId5"/>
              </a:rPr>
              <a:t>https://citizensandscholars.org/wp-content/uploads/2022/12/Civic-Learning-White-Paper.pdf</a:t>
            </a:r>
            <a:r>
              <a:rPr lang="en-US" sz="1200" i="1" dirty="0">
                <a:latin typeface="+mj-lt"/>
              </a:rPr>
              <a:t>	</a:t>
            </a:r>
            <a:endParaRPr lang="en-US" sz="1200" dirty="0">
              <a:latin typeface="+mj-lt"/>
            </a:endParaRPr>
          </a:p>
        </p:txBody>
      </p:sp>
    </p:spTree>
    <p:custDataLst>
      <p:tags r:id="rId1"/>
    </p:custDataLst>
    <p:extLst>
      <p:ext uri="{BB962C8B-B14F-4D97-AF65-F5344CB8AC3E}">
        <p14:creationId xmlns:p14="http://schemas.microsoft.com/office/powerpoint/2010/main" val="7772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6FEA-5E16-83FF-E3E7-B640607F28AB}"/>
              </a:ext>
            </a:extLst>
          </p:cNvPr>
          <p:cNvSpPr>
            <a:spLocks noGrp="1"/>
          </p:cNvSpPr>
          <p:nvPr>
            <p:ph type="title"/>
          </p:nvPr>
        </p:nvSpPr>
        <p:spPr>
          <a:xfrm>
            <a:off x="458724" y="0"/>
            <a:ext cx="11274552" cy="1051560"/>
          </a:xfrm>
        </p:spPr>
        <p:txBody>
          <a:bodyPr>
            <a:normAutofit/>
          </a:bodyPr>
          <a:lstStyle/>
          <a:p>
            <a:r>
              <a:rPr lang="en-US" dirty="0"/>
              <a:t>This civic learning framework aligns with the United Nations’ Sustainable Development Goal on Quality Education</a:t>
            </a:r>
            <a:endParaRPr lang="en-US" dirty="0">
              <a:highlight>
                <a:srgbClr val="FFFF00"/>
              </a:highlight>
            </a:endParaRPr>
          </a:p>
        </p:txBody>
      </p:sp>
      <p:pic>
        <p:nvPicPr>
          <p:cNvPr id="7" name="Content Placeholder 6">
            <a:extLst>
              <a:ext uri="{FF2B5EF4-FFF2-40B4-BE49-F238E27FC236}">
                <a16:creationId xmlns:a16="http://schemas.microsoft.com/office/drawing/2014/main" id="{C5A7164A-3B7B-D5BE-A4FC-C3616DE977A4}"/>
              </a:ext>
            </a:extLst>
          </p:cNvPr>
          <p:cNvPicPr>
            <a:picLocks noGrp="1" noChangeAspect="1"/>
          </p:cNvPicPr>
          <p:nvPr>
            <p:ph sz="quarter" idx="17"/>
          </p:nvPr>
        </p:nvPicPr>
        <p:blipFill>
          <a:blip r:embed="rId3"/>
          <a:stretch>
            <a:fillRect/>
          </a:stretch>
        </p:blipFill>
        <p:spPr>
          <a:xfrm>
            <a:off x="1680726" y="1308100"/>
            <a:ext cx="8827372" cy="4498975"/>
          </a:xfrm>
        </p:spPr>
      </p:pic>
      <p:sp>
        <p:nvSpPr>
          <p:cNvPr id="4" name="Text Placeholder 3">
            <a:extLst>
              <a:ext uri="{FF2B5EF4-FFF2-40B4-BE49-F238E27FC236}">
                <a16:creationId xmlns:a16="http://schemas.microsoft.com/office/drawing/2014/main" id="{9147E5A4-FB1F-7D94-B6EA-07540ED21B11}"/>
              </a:ext>
            </a:extLst>
          </p:cNvPr>
          <p:cNvSpPr>
            <a:spLocks noGrp="1"/>
          </p:cNvSpPr>
          <p:nvPr>
            <p:ph type="body" sz="quarter" idx="14"/>
          </p:nvPr>
        </p:nvSpPr>
        <p:spPr>
          <a:xfrm>
            <a:off x="457201" y="5806276"/>
            <a:ext cx="11277600" cy="338328"/>
          </a:xfrm>
        </p:spPr>
        <p:txBody>
          <a:bodyPr/>
          <a:lstStyle/>
          <a:p>
            <a:r>
              <a:rPr lang="en-US" sz="1200" i="1" dirty="0"/>
              <a:t>Source: </a:t>
            </a:r>
            <a:r>
              <a:rPr lang="en-US" sz="1200" dirty="0"/>
              <a:t>United Nations. (2023). </a:t>
            </a:r>
            <a:r>
              <a:rPr lang="en-US" sz="1200" i="1" dirty="0"/>
              <a:t>Sustainable development goals: Communications materials.</a:t>
            </a:r>
            <a:r>
              <a:rPr lang="en-US" sz="1200" dirty="0"/>
              <a:t> </a:t>
            </a:r>
            <a:r>
              <a:rPr lang="en-US" sz="1200" dirty="0">
                <a:hlinkClick r:id="rId4"/>
              </a:rPr>
              <a:t>https://www.un.org/sustainabledevelopment/news/communications-material/</a:t>
            </a:r>
            <a:endParaRPr lang="en-US" sz="1200" dirty="0"/>
          </a:p>
        </p:txBody>
      </p:sp>
      <p:sp>
        <p:nvSpPr>
          <p:cNvPr id="5" name="Slide Number Placeholder 4">
            <a:extLst>
              <a:ext uri="{FF2B5EF4-FFF2-40B4-BE49-F238E27FC236}">
                <a16:creationId xmlns:a16="http://schemas.microsoft.com/office/drawing/2014/main" id="{C6BD3250-63C9-9755-79EB-294E4BE7C892}"/>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11</a:t>
            </a:fld>
            <a:endParaRPr lang="en-US" dirty="0"/>
          </a:p>
        </p:txBody>
      </p:sp>
    </p:spTree>
    <p:extLst>
      <p:ext uri="{BB962C8B-B14F-4D97-AF65-F5344CB8AC3E}">
        <p14:creationId xmlns:p14="http://schemas.microsoft.com/office/powerpoint/2010/main" val="10018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400C-ABD9-91E3-1C0D-8F3D818C1712}"/>
              </a:ext>
            </a:extLst>
          </p:cNvPr>
          <p:cNvSpPr>
            <a:spLocks noGrp="1"/>
          </p:cNvSpPr>
          <p:nvPr>
            <p:ph type="title"/>
          </p:nvPr>
        </p:nvSpPr>
        <p:spPr/>
        <p:txBody>
          <a:bodyPr>
            <a:normAutofit fontScale="90000"/>
          </a:bodyPr>
          <a:lstStyle/>
          <a:p>
            <a:r>
              <a:rPr lang="en-US" dirty="0"/>
              <a:t>Several existing data sources provide a good starting point to inform the development of indicators and suggest reasons for concern</a:t>
            </a:r>
          </a:p>
        </p:txBody>
      </p:sp>
      <p:graphicFrame>
        <p:nvGraphicFramePr>
          <p:cNvPr id="4" name="Table 5">
            <a:extLst>
              <a:ext uri="{FF2B5EF4-FFF2-40B4-BE49-F238E27FC236}">
                <a16:creationId xmlns:a16="http://schemas.microsoft.com/office/drawing/2014/main" id="{48CA5B5D-5FE8-E401-EA8E-38A036B5F75D}"/>
              </a:ext>
            </a:extLst>
          </p:cNvPr>
          <p:cNvGraphicFramePr>
            <a:graphicFrameLocks noGrp="1"/>
          </p:cNvGraphicFramePr>
          <p:nvPr>
            <p:ph sz="quarter" idx="17"/>
            <p:extLst>
              <p:ext uri="{D42A27DB-BD31-4B8C-83A1-F6EECF244321}">
                <p14:modId xmlns:p14="http://schemas.microsoft.com/office/powerpoint/2010/main" val="2483754732"/>
              </p:ext>
            </p:extLst>
          </p:nvPr>
        </p:nvGraphicFramePr>
        <p:xfrm>
          <a:off x="458853" y="1450733"/>
          <a:ext cx="11274423" cy="2931160"/>
        </p:xfrm>
        <a:graphic>
          <a:graphicData uri="http://schemas.openxmlformats.org/drawingml/2006/table">
            <a:tbl>
              <a:tblPr firstRow="1" bandRow="1">
                <a:tableStyleId>{577794B7-0F68-450A-8CF4-2D9CDB5CE098}</a:tableStyleId>
              </a:tblPr>
              <a:tblGrid>
                <a:gridCol w="4423390">
                  <a:extLst>
                    <a:ext uri="{9D8B030D-6E8A-4147-A177-3AD203B41FA5}">
                      <a16:colId xmlns:a16="http://schemas.microsoft.com/office/drawing/2014/main" val="3370881816"/>
                    </a:ext>
                  </a:extLst>
                </a:gridCol>
                <a:gridCol w="1224643">
                  <a:extLst>
                    <a:ext uri="{9D8B030D-6E8A-4147-A177-3AD203B41FA5}">
                      <a16:colId xmlns:a16="http://schemas.microsoft.com/office/drawing/2014/main" val="540533283"/>
                    </a:ext>
                  </a:extLst>
                </a:gridCol>
                <a:gridCol w="5626390">
                  <a:extLst>
                    <a:ext uri="{9D8B030D-6E8A-4147-A177-3AD203B41FA5}">
                      <a16:colId xmlns:a16="http://schemas.microsoft.com/office/drawing/2014/main" val="3637944864"/>
                    </a:ext>
                  </a:extLst>
                </a:gridCol>
              </a:tblGrid>
              <a:tr h="370840">
                <a:tc>
                  <a:txBody>
                    <a:bodyPr/>
                    <a:lstStyle/>
                    <a:p>
                      <a:pPr algn="l"/>
                      <a:r>
                        <a:rPr lang="en-US" sz="1800" dirty="0"/>
                        <a:t>Data source</a:t>
                      </a:r>
                    </a:p>
                  </a:txBody>
                  <a:tcPr/>
                </a:tc>
                <a:tc>
                  <a:txBody>
                    <a:bodyPr/>
                    <a:lstStyle/>
                    <a:p>
                      <a:pPr algn="l"/>
                      <a:r>
                        <a:rPr lang="en-US" sz="1800" dirty="0"/>
                        <a:t>Year</a:t>
                      </a:r>
                    </a:p>
                  </a:txBody>
                  <a:tcPr/>
                </a:tc>
                <a:tc>
                  <a:txBody>
                    <a:bodyPr/>
                    <a:lstStyle/>
                    <a:p>
                      <a:pPr algn="l"/>
                      <a:r>
                        <a:rPr lang="en-US" sz="1800" dirty="0"/>
                        <a:t>Sample indicator</a:t>
                      </a:r>
                    </a:p>
                  </a:txBody>
                  <a:tcPr/>
                </a:tc>
                <a:extLst>
                  <a:ext uri="{0D108BD9-81ED-4DB2-BD59-A6C34878D82A}">
                    <a16:rowId xmlns:a16="http://schemas.microsoft.com/office/drawing/2014/main" val="2614806020"/>
                  </a:ext>
                </a:extLst>
              </a:tr>
              <a:tr h="370840">
                <a:tc>
                  <a:txBody>
                    <a:bodyPr/>
                    <a:lstStyle/>
                    <a:p>
                      <a:pPr algn="l"/>
                      <a:r>
                        <a:rPr lang="en-US" sz="1800" dirty="0"/>
                        <a:t>National Assessment of Educational Progress (NAEP) Civics Assessment</a:t>
                      </a:r>
                    </a:p>
                  </a:txBody>
                  <a:tcPr/>
                </a:tc>
                <a:tc>
                  <a:txBody>
                    <a:bodyPr/>
                    <a:lstStyle/>
                    <a:p>
                      <a:pPr algn="l"/>
                      <a:r>
                        <a:rPr lang="en-US" sz="1800" dirty="0"/>
                        <a:t>2022</a:t>
                      </a:r>
                    </a:p>
                  </a:txBody>
                  <a:tcPr/>
                </a:tc>
                <a:tc>
                  <a:txBody>
                    <a:bodyPr/>
                    <a:lstStyle/>
                    <a:p>
                      <a:pPr algn="l"/>
                      <a:r>
                        <a:rPr lang="en-US" sz="1800" dirty="0"/>
                        <a:t>22% of 8</a:t>
                      </a:r>
                      <a:r>
                        <a:rPr lang="en-US" sz="1800" baseline="0" dirty="0"/>
                        <a:t>th</a:t>
                      </a:r>
                      <a:r>
                        <a:rPr lang="en-US" sz="1800" dirty="0"/>
                        <a:t>-graders performed at or above the NAEP </a:t>
                      </a:r>
                      <a:r>
                        <a:rPr lang="en-US" sz="1800" i="1" dirty="0"/>
                        <a:t>Proficient</a:t>
                      </a:r>
                      <a:r>
                        <a:rPr lang="en-US" sz="1800" dirty="0"/>
                        <a:t> level</a:t>
                      </a:r>
                    </a:p>
                  </a:txBody>
                  <a:tcPr/>
                </a:tc>
                <a:extLst>
                  <a:ext uri="{0D108BD9-81ED-4DB2-BD59-A6C34878D82A}">
                    <a16:rowId xmlns:a16="http://schemas.microsoft.com/office/drawing/2014/main" val="1318085877"/>
                  </a:ext>
                </a:extLst>
              </a:tr>
              <a:tr h="370840">
                <a:tc>
                  <a:txBody>
                    <a:bodyPr/>
                    <a:lstStyle/>
                    <a:p>
                      <a:pPr algn="l"/>
                      <a:r>
                        <a:rPr lang="en-US" sz="1800" dirty="0"/>
                        <a:t>State policy data gathered by American Geosciences Institute</a:t>
                      </a:r>
                    </a:p>
                  </a:txBody>
                  <a:tcPr/>
                </a:tc>
                <a:tc>
                  <a:txBody>
                    <a:bodyPr/>
                    <a:lstStyle/>
                    <a:p>
                      <a:pPr algn="l"/>
                      <a:r>
                        <a:rPr lang="en-US" sz="1800" dirty="0"/>
                        <a:t>2018</a:t>
                      </a:r>
                    </a:p>
                  </a:txBody>
                  <a:tcPr/>
                </a:tc>
                <a:tc>
                  <a:txBody>
                    <a:bodyPr/>
                    <a:lstStyle/>
                    <a:p>
                      <a:pPr algn="l"/>
                      <a:r>
                        <a:rPr lang="en-US" sz="1800" dirty="0"/>
                        <a:t>Ten U.S. states required a course in earth and space science or in environmental science for graduation.</a:t>
                      </a:r>
                    </a:p>
                  </a:txBody>
                  <a:tcPr/>
                </a:tc>
                <a:extLst>
                  <a:ext uri="{0D108BD9-81ED-4DB2-BD59-A6C34878D82A}">
                    <a16:rowId xmlns:a16="http://schemas.microsoft.com/office/drawing/2014/main" val="3431892066"/>
                  </a:ext>
                </a:extLst>
              </a:tr>
              <a:tr h="370840">
                <a:tc>
                  <a:txBody>
                    <a:bodyPr/>
                    <a:lstStyle/>
                    <a:p>
                      <a:pPr algn="l"/>
                      <a:r>
                        <a:rPr lang="en-US" sz="1800" dirty="0"/>
                        <a:t>CIRCLE surveys on youth civic engagement</a:t>
                      </a:r>
                    </a:p>
                  </a:txBody>
                  <a:tcPr/>
                </a:tc>
                <a:tc>
                  <a:txBody>
                    <a:bodyPr/>
                    <a:lstStyle/>
                    <a:p>
                      <a:pPr algn="l"/>
                      <a:r>
                        <a:rPr lang="en-US" sz="1800" dirty="0"/>
                        <a:t>2020</a:t>
                      </a:r>
                    </a:p>
                  </a:txBody>
                  <a:tcPr/>
                </a:tc>
                <a:tc>
                  <a:txBody>
                    <a:bodyPr/>
                    <a:lstStyle/>
                    <a:p>
                      <a:pPr algn="l"/>
                      <a:r>
                        <a:rPr lang="en-US" sz="1800" dirty="0"/>
                        <a:t>13% of youth cited climate change as top issue driving their vote. </a:t>
                      </a:r>
                    </a:p>
                  </a:txBody>
                  <a:tcPr/>
                </a:tc>
                <a:extLst>
                  <a:ext uri="{0D108BD9-81ED-4DB2-BD59-A6C34878D82A}">
                    <a16:rowId xmlns:a16="http://schemas.microsoft.com/office/drawing/2014/main" val="999338902"/>
                  </a:ext>
                </a:extLst>
              </a:tr>
              <a:tr h="370840">
                <a:tc>
                  <a:txBody>
                    <a:bodyPr/>
                    <a:lstStyle/>
                    <a:p>
                      <a:pPr algn="l"/>
                      <a:r>
                        <a:rPr lang="en-US" sz="1800" dirty="0"/>
                        <a:t>TIMSS environmental awareness scale</a:t>
                      </a:r>
                    </a:p>
                  </a:txBody>
                  <a:tcPr/>
                </a:tc>
                <a:tc>
                  <a:txBody>
                    <a:bodyPr/>
                    <a:lstStyle/>
                    <a:p>
                      <a:pPr algn="l"/>
                      <a:r>
                        <a:rPr lang="en-US" sz="1800" dirty="0"/>
                        <a:t>2019</a:t>
                      </a:r>
                    </a:p>
                  </a:txBody>
                  <a:tcPr/>
                </a:tc>
                <a:tc>
                  <a:txBody>
                    <a:bodyPr/>
                    <a:lstStyle/>
                    <a:p>
                      <a:pPr algn="l"/>
                      <a:r>
                        <a:rPr lang="en-US" sz="1800" dirty="0"/>
                        <a:t>Girls scored significantly higher than boys in Grades 4 and 8 (international).</a:t>
                      </a:r>
                    </a:p>
                  </a:txBody>
                  <a:tcPr/>
                </a:tc>
                <a:extLst>
                  <a:ext uri="{0D108BD9-81ED-4DB2-BD59-A6C34878D82A}">
                    <a16:rowId xmlns:a16="http://schemas.microsoft.com/office/drawing/2014/main" val="702990646"/>
                  </a:ext>
                </a:extLst>
              </a:tr>
            </a:tbl>
          </a:graphicData>
        </a:graphic>
      </p:graphicFrame>
      <p:sp>
        <p:nvSpPr>
          <p:cNvPr id="5" name="Slide Number Placeholder 4">
            <a:extLst>
              <a:ext uri="{FF2B5EF4-FFF2-40B4-BE49-F238E27FC236}">
                <a16:creationId xmlns:a16="http://schemas.microsoft.com/office/drawing/2014/main" id="{EC828DD6-C452-0C92-C8BA-FEED7FD1CF4A}"/>
              </a:ext>
            </a:extLst>
          </p:cNvPr>
          <p:cNvSpPr>
            <a:spLocks noGrp="1"/>
          </p:cNvSpPr>
          <p:nvPr>
            <p:ph type="sldNum" sz="quarter" idx="18"/>
          </p:nvPr>
        </p:nvSpPr>
        <p:spPr/>
        <p:txBody>
          <a:bodyPr/>
          <a:lstStyle/>
          <a:p>
            <a:fld id="{DF2BF9F9-8A6D-4E51-9385-E6189FFC85C3}" type="slidenum">
              <a:rPr lang="en-US" smtClean="0"/>
              <a:t>12</a:t>
            </a:fld>
            <a:endParaRPr lang="en-US" dirty="0"/>
          </a:p>
        </p:txBody>
      </p:sp>
      <p:sp>
        <p:nvSpPr>
          <p:cNvPr id="6" name="TextBox 5">
            <a:extLst>
              <a:ext uri="{FF2B5EF4-FFF2-40B4-BE49-F238E27FC236}">
                <a16:creationId xmlns:a16="http://schemas.microsoft.com/office/drawing/2014/main" id="{648AA944-2F3C-44D1-97A9-2DCD7B9EC08B}"/>
              </a:ext>
            </a:extLst>
          </p:cNvPr>
          <p:cNvSpPr txBox="1"/>
          <p:nvPr/>
        </p:nvSpPr>
        <p:spPr>
          <a:xfrm>
            <a:off x="375559" y="4846320"/>
            <a:ext cx="11357653" cy="1384995"/>
          </a:xfrm>
          <a:prstGeom prst="rect">
            <a:avLst/>
          </a:prstGeom>
          <a:noFill/>
        </p:spPr>
        <p:txBody>
          <a:bodyPr wrap="square" rtlCol="0">
            <a:spAutoFit/>
          </a:bodyPr>
          <a:lstStyle/>
          <a:p>
            <a:pPr marL="0" marR="0">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Sources: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Nation’s Report Card. (2022).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NAEP Report Card: 2022 NAEP Civics Assessment</a:t>
            </a:r>
            <a:r>
              <a:rPr lang="en-US" sz="1200" i="1" dirty="0">
                <a:effectLst/>
                <a:latin typeface="Calibri" panose="020F0502020204030204" pitchFamily="34" charset="0"/>
                <a:ea typeface="Calibri" panose="020F0502020204030204" pitchFamily="34" charset="0"/>
                <a:cs typeface="Calibri" panose="020F0502020204030204" pitchFamily="34" charset="0"/>
              </a:rPr>
              <a: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Highlighted results at grade 8 for the nation: Civics score declines for the first time; score unchanged compared to 1998.</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https://www.nationsreportcard.gov/highlights/civics/2022/</a:t>
            </a:r>
            <a:r>
              <a:rPr lang="en-US" sz="1200" dirty="0">
                <a:effectLst/>
                <a:latin typeface="Calibri" panose="020F0502020204030204" pitchFamily="34" charset="0"/>
                <a:ea typeface="Calibri" panose="020F0502020204030204" pitchFamily="34" charset="0"/>
                <a:cs typeface="Times New Roman" panose="02020603050405020304" pitchFamily="18" charset="0"/>
              </a:rPr>
              <a:t>; American Geosciences Institute. (2018, November).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Earth and space sciences education in U.S. secondary schools: Key indicators and trends earth and space science report, number 3.0.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https://www.americangeosciences.org/sites/default/files/SecondaryEdu2018Report_20pgPlusCovers_PrintRes_120618.pdf</a:t>
            </a:r>
            <a:r>
              <a:rPr lang="en-US" sz="1200" dirty="0">
                <a:effectLst/>
                <a:latin typeface="Calibri" panose="020F0502020204030204" pitchFamily="34" charset="0"/>
                <a:ea typeface="Calibri" panose="020F0502020204030204" pitchFamily="34" charset="0"/>
                <a:cs typeface="Times New Roman" panose="02020603050405020304" pitchFamily="18" charset="0"/>
              </a:rPr>
              <a:t>; Center for Information &amp; Research on Civic Learning and Engagement. (2020, June 30).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Poll: Young people believe they can lead change in unprecedented election cycle.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https://circle.tufts.edu/latest-research/poll-young-people-believe-they-can-lead-change-unprecedented-election-cycle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International Association for the Evaluation of Educational Achievement.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TIMSS 2019 environmental awareness results.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https://timssandpirls.bc.edu/timss2019/TIMSS_2019_Environmental_Results.pdf</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288460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3D7E-314C-EF08-715C-16FD9955A282}"/>
              </a:ext>
            </a:extLst>
          </p:cNvPr>
          <p:cNvSpPr>
            <a:spLocks noGrp="1"/>
          </p:cNvSpPr>
          <p:nvPr>
            <p:ph type="title"/>
          </p:nvPr>
        </p:nvSpPr>
        <p:spPr>
          <a:xfrm>
            <a:off x="458724" y="0"/>
            <a:ext cx="11274552" cy="1051560"/>
          </a:xfrm>
        </p:spPr>
        <p:txBody>
          <a:bodyPr anchor="b">
            <a:normAutofit/>
          </a:bodyPr>
          <a:lstStyle/>
          <a:p>
            <a:r>
              <a:rPr lang="en-US" dirty="0"/>
              <a:t>Data in focus: Teachers’ perspectives about civics and climate change</a:t>
            </a:r>
          </a:p>
        </p:txBody>
      </p:sp>
      <p:sp>
        <p:nvSpPr>
          <p:cNvPr id="3" name="Content Placeholder 2">
            <a:extLst>
              <a:ext uri="{FF2B5EF4-FFF2-40B4-BE49-F238E27FC236}">
                <a16:creationId xmlns:a16="http://schemas.microsoft.com/office/drawing/2014/main" id="{E5F1C13C-0569-CB53-8418-DE9165E7C183}"/>
              </a:ext>
            </a:extLst>
          </p:cNvPr>
          <p:cNvSpPr>
            <a:spLocks noGrp="1"/>
          </p:cNvSpPr>
          <p:nvPr>
            <p:ph sz="half" idx="1"/>
          </p:nvPr>
        </p:nvSpPr>
        <p:spPr>
          <a:xfrm>
            <a:off x="457200" y="1307592"/>
            <a:ext cx="5506848" cy="4498848"/>
          </a:xfrm>
        </p:spPr>
        <p:txBody>
          <a:bodyPr>
            <a:normAutofit/>
          </a:bodyPr>
          <a:lstStyle/>
          <a:p>
            <a:r>
              <a:rPr lang="en-US" dirty="0"/>
              <a:t>American Teacher Panel survey was administered in late 2022.</a:t>
            </a:r>
          </a:p>
          <a:p>
            <a:r>
              <a:rPr lang="en-US" dirty="0"/>
              <a:t>Sample included 1,087 K–12 teachers in U.S. public schools.</a:t>
            </a:r>
          </a:p>
          <a:p>
            <a:r>
              <a:rPr lang="en-US" dirty="0"/>
              <a:t>Participants were recruited using sampling and weighting methods to generate estimates that are representative of the U.S. population.</a:t>
            </a:r>
          </a:p>
        </p:txBody>
      </p:sp>
      <p:sp>
        <p:nvSpPr>
          <p:cNvPr id="20" name="Text Placeholder 19">
            <a:extLst>
              <a:ext uri="{FF2B5EF4-FFF2-40B4-BE49-F238E27FC236}">
                <a16:creationId xmlns:a16="http://schemas.microsoft.com/office/drawing/2014/main" id="{739135D8-330D-B195-85B9-DBA9F4A2E73B}"/>
              </a:ext>
            </a:extLst>
          </p:cNvPr>
          <p:cNvSpPr>
            <a:spLocks noGrp="1"/>
          </p:cNvSpPr>
          <p:nvPr>
            <p:ph type="body" sz="quarter" idx="14"/>
          </p:nvPr>
        </p:nvSpPr>
        <p:spPr>
          <a:xfrm>
            <a:off x="6371903" y="5806276"/>
            <a:ext cx="5362898" cy="338328"/>
          </a:xfrm>
        </p:spPr>
        <p:txBody>
          <a:bodyPr/>
          <a:lstStyle/>
          <a:p>
            <a:r>
              <a:rPr lang="en-US" sz="800" dirty="0">
                <a:solidFill>
                  <a:srgbClr val="FFFFFF"/>
                </a:solidFill>
                <a:hlinkClick r:id="rId3" tooltip="http://journalistsresource.org/studies/society/education/creating-no-excuses-traditional-public-school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r>
              <a:rPr lang="en-US" dirty="0">
                <a:hlinkClick r:id="rId3"/>
              </a:rPr>
              <a:t>This Photo </a:t>
            </a:r>
            <a:r>
              <a:rPr lang="en-US" dirty="0"/>
              <a:t>by Unknown Author is licensed under </a:t>
            </a:r>
            <a:r>
              <a:rPr lang="en-US" dirty="0">
                <a:hlinkClick r:id="rId4"/>
              </a:rPr>
              <a:t>CC BY-ND</a:t>
            </a:r>
            <a:endParaRPr lang="en-US" dirty="0"/>
          </a:p>
        </p:txBody>
      </p:sp>
      <p:sp>
        <p:nvSpPr>
          <p:cNvPr id="5" name="Slide Number Placeholder 4">
            <a:extLst>
              <a:ext uri="{FF2B5EF4-FFF2-40B4-BE49-F238E27FC236}">
                <a16:creationId xmlns:a16="http://schemas.microsoft.com/office/drawing/2014/main" id="{C4851A98-D7F0-A5B5-74A2-F218DE33904C}"/>
              </a:ext>
            </a:extLst>
          </p:cNvPr>
          <p:cNvSpPr>
            <a:spLocks noGrp="1"/>
          </p:cNvSpPr>
          <p:nvPr>
            <p:ph type="sldNum" sz="quarter" idx="18"/>
          </p:nvPr>
        </p:nvSpPr>
        <p:spPr>
          <a:xfrm>
            <a:off x="457203" y="6422601"/>
            <a:ext cx="243015" cy="246221"/>
          </a:xfrm>
        </p:spPr>
        <p:txBody>
          <a:bodyPr wrap="none" anchor="b">
            <a:normAutofit/>
          </a:bodyPr>
          <a:lstStyle/>
          <a:p>
            <a:fld id="{DF2BF9F9-8A6D-4E51-9385-E6189FFC85C3}" type="slidenum">
              <a:rPr lang="en-US" smtClean="0"/>
              <a:pPr/>
              <a:t>13</a:t>
            </a:fld>
            <a:endParaRPr lang="en-US" dirty="0"/>
          </a:p>
        </p:txBody>
      </p:sp>
      <p:pic>
        <p:nvPicPr>
          <p:cNvPr id="22" name="Content Placeholder 21">
            <a:extLst>
              <a:ext uri="{FF2B5EF4-FFF2-40B4-BE49-F238E27FC236}">
                <a16:creationId xmlns:a16="http://schemas.microsoft.com/office/drawing/2014/main" id="{06905E97-F063-6263-B58D-87576E908FB9}"/>
              </a:ext>
            </a:extLst>
          </p:cNvPr>
          <p:cNvPicPr>
            <a:picLocks noGrp="1" noChangeAspect="1"/>
          </p:cNvPicPr>
          <p:nvPr>
            <p:ph sz="half" idx="17"/>
          </p:nvPr>
        </p:nvPicPr>
        <p:blipFill rotWithShape="1">
          <a:blip r:embed="rId5">
            <a:extLst>
              <a:ext uri="{837473B0-CC2E-450A-ABE3-18F120FF3D39}">
                <a1611:picAttrSrcUrl xmlns:a1611="http://schemas.microsoft.com/office/drawing/2016/11/main" r:id="rId3"/>
              </a:ext>
            </a:extLst>
          </a:blip>
          <a:srcRect l="21336" r="5219" b="-1"/>
          <a:stretch/>
        </p:blipFill>
        <p:spPr>
          <a:xfrm>
            <a:off x="6371903" y="1427163"/>
            <a:ext cx="5361310" cy="4379900"/>
          </a:xfrm>
          <a:prstGeom prst="rect">
            <a:avLst/>
          </a:prstGeom>
          <a:noFill/>
        </p:spPr>
      </p:pic>
      <p:sp>
        <p:nvSpPr>
          <p:cNvPr id="4" name="Text Placeholder 2">
            <a:extLst>
              <a:ext uri="{FF2B5EF4-FFF2-40B4-BE49-F238E27FC236}">
                <a16:creationId xmlns:a16="http://schemas.microsoft.com/office/drawing/2014/main" id="{1C6BD238-F8B0-954D-753C-304FFE66A5B1}"/>
              </a:ext>
            </a:extLst>
          </p:cNvPr>
          <p:cNvSpPr txBox="1">
            <a:spLocks/>
          </p:cNvSpPr>
          <p:nvPr/>
        </p:nvSpPr>
        <p:spPr>
          <a:xfrm>
            <a:off x="457200" y="5806276"/>
            <a:ext cx="11277601" cy="338328"/>
          </a:xfrm>
          <a:prstGeom prst="rect">
            <a:avLst/>
          </a:prstGeom>
        </p:spPr>
        <p:txBody>
          <a:bodyPr vert="horz" lIns="0" tIns="0" rIns="0" bIns="0" rtlCol="0" anchor="b" anchorCtr="0">
            <a:noAutofit/>
          </a:bodyPr>
          <a:lstStyle>
            <a:lvl1pPr marL="0" indent="0" algn="l" defTabSz="685800" rtl="0" eaLnBrk="1" latinLnBrk="0" hangingPunct="1">
              <a:lnSpc>
                <a:spcPct val="125000"/>
              </a:lnSpc>
              <a:spcBef>
                <a:spcPts val="750"/>
              </a:spcBef>
              <a:buFont typeface="Arial" panose="020B0604020202020204" pitchFamily="34" charset="0"/>
              <a:buNone/>
              <a:defRPr sz="1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i="1"/>
              <a:t>Source: </a:t>
            </a:r>
            <a:r>
              <a:rPr lang="en-US" sz="1200"/>
              <a:t>Olivera-Aguilar et al. (forthcoming).</a:t>
            </a:r>
            <a:endParaRPr lang="en-US" sz="1200" dirty="0"/>
          </a:p>
        </p:txBody>
      </p:sp>
    </p:spTree>
    <p:extLst>
      <p:ext uri="{BB962C8B-B14F-4D97-AF65-F5344CB8AC3E}">
        <p14:creationId xmlns:p14="http://schemas.microsoft.com/office/powerpoint/2010/main" val="287910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20FE-45EB-AD1E-0D2B-0D9BA14DD4E0}"/>
              </a:ext>
            </a:extLst>
          </p:cNvPr>
          <p:cNvSpPr>
            <a:spLocks noGrp="1"/>
          </p:cNvSpPr>
          <p:nvPr>
            <p:ph type="title"/>
          </p:nvPr>
        </p:nvSpPr>
        <p:spPr/>
        <p:txBody>
          <a:bodyPr/>
          <a:lstStyle/>
          <a:p>
            <a:r>
              <a:rPr lang="en-US" dirty="0"/>
              <a:t>The majority of teachers reported that CCE is important, but the percentages were lower than those for other outcomes</a:t>
            </a:r>
          </a:p>
        </p:txBody>
      </p:sp>
      <p:sp>
        <p:nvSpPr>
          <p:cNvPr id="3" name="Text Placeholder 2">
            <a:extLst>
              <a:ext uri="{FF2B5EF4-FFF2-40B4-BE49-F238E27FC236}">
                <a16:creationId xmlns:a16="http://schemas.microsoft.com/office/drawing/2014/main" id="{70AD5D3A-BAB1-668C-3A4F-A1F19DAB0F72}"/>
              </a:ext>
            </a:extLst>
          </p:cNvPr>
          <p:cNvSpPr>
            <a:spLocks noGrp="1"/>
          </p:cNvSpPr>
          <p:nvPr>
            <p:ph type="body" sz="quarter" idx="14"/>
          </p:nvPr>
        </p:nvSpPr>
        <p:spPr>
          <a:xfrm>
            <a:off x="457200" y="5806276"/>
            <a:ext cx="11277601" cy="338328"/>
          </a:xfrm>
        </p:spPr>
        <p:txBody>
          <a:bodyPr/>
          <a:lstStyle/>
          <a:p>
            <a:r>
              <a:rPr lang="en-US" sz="1200" i="1" dirty="0"/>
              <a:t>Source: </a:t>
            </a:r>
            <a:r>
              <a:rPr lang="en-US" sz="1200" dirty="0"/>
              <a:t>Olivera-Aguilar et al. (forthcoming).</a:t>
            </a:r>
          </a:p>
        </p:txBody>
      </p:sp>
      <p:sp>
        <p:nvSpPr>
          <p:cNvPr id="5" name="Slide Number Placeholder 4">
            <a:extLst>
              <a:ext uri="{FF2B5EF4-FFF2-40B4-BE49-F238E27FC236}">
                <a16:creationId xmlns:a16="http://schemas.microsoft.com/office/drawing/2014/main" id="{F354B9BF-F99F-1D2C-E56B-01368BE36D7B}"/>
              </a:ext>
            </a:extLst>
          </p:cNvPr>
          <p:cNvSpPr>
            <a:spLocks noGrp="1"/>
          </p:cNvSpPr>
          <p:nvPr>
            <p:ph type="sldNum" sz="quarter" idx="18"/>
          </p:nvPr>
        </p:nvSpPr>
        <p:spPr/>
        <p:txBody>
          <a:bodyPr/>
          <a:lstStyle/>
          <a:p>
            <a:fld id="{DF2BF9F9-8A6D-4E51-9385-E6189FFC85C3}" type="slidenum">
              <a:rPr lang="en-US" smtClean="0"/>
              <a:t>14</a:t>
            </a:fld>
            <a:endParaRPr lang="en-US" dirty="0"/>
          </a:p>
        </p:txBody>
      </p:sp>
      <p:sp>
        <p:nvSpPr>
          <p:cNvPr id="9" name="Content Placeholder 8">
            <a:extLst>
              <a:ext uri="{FF2B5EF4-FFF2-40B4-BE49-F238E27FC236}">
                <a16:creationId xmlns:a16="http://schemas.microsoft.com/office/drawing/2014/main" id="{AA587DD9-EE6E-8BC4-B2A3-55F3327C55E6}"/>
              </a:ext>
            </a:extLst>
          </p:cNvPr>
          <p:cNvSpPr>
            <a:spLocks noGrp="1"/>
          </p:cNvSpPr>
          <p:nvPr>
            <p:ph sz="half" idx="1"/>
          </p:nvPr>
        </p:nvSpPr>
        <p:spPr/>
        <p:txBody>
          <a:bodyPr/>
          <a:lstStyle/>
          <a:p>
            <a:pPr marL="0" indent="0">
              <a:buNone/>
            </a:pPr>
            <a:r>
              <a:rPr lang="en-US" sz="2400" b="1" dirty="0"/>
              <a:t>How important is it that K–12 public schools help students to develop the following skills, attitudes, and outcomes?</a:t>
            </a:r>
            <a:endParaRPr lang="en-US" dirty="0"/>
          </a:p>
        </p:txBody>
      </p:sp>
      <p:pic>
        <p:nvPicPr>
          <p:cNvPr id="10" name="Content Placeholder 5" descr="Table&#10;&#10;Description automatically generated">
            <a:extLst>
              <a:ext uri="{FF2B5EF4-FFF2-40B4-BE49-F238E27FC236}">
                <a16:creationId xmlns:a16="http://schemas.microsoft.com/office/drawing/2014/main" id="{A9AC4F9A-D52C-DF07-E46D-2BCD5DECA6E5}"/>
              </a:ext>
            </a:extLst>
          </p:cNvPr>
          <p:cNvPicPr>
            <a:picLocks noGrp="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6333774" y="1427163"/>
            <a:ext cx="5399439" cy="4498975"/>
          </a:xfrm>
          <a:prstGeom prst="rect">
            <a:avLst/>
          </a:prstGeom>
          <a:ln>
            <a:solidFill>
              <a:schemeClr val="accent1"/>
            </a:solidFill>
          </a:ln>
        </p:spPr>
      </p:pic>
    </p:spTree>
    <p:extLst>
      <p:ext uri="{BB962C8B-B14F-4D97-AF65-F5344CB8AC3E}">
        <p14:creationId xmlns:p14="http://schemas.microsoft.com/office/powerpoint/2010/main" val="65716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8998-3CC1-30A9-503F-7BE6F9DA43D9}"/>
              </a:ext>
            </a:extLst>
          </p:cNvPr>
          <p:cNvSpPr>
            <a:spLocks noGrp="1"/>
          </p:cNvSpPr>
          <p:nvPr>
            <p:ph type="title"/>
          </p:nvPr>
        </p:nvSpPr>
        <p:spPr/>
        <p:txBody>
          <a:bodyPr/>
          <a:lstStyle/>
          <a:p>
            <a:r>
              <a:rPr lang="en-US" dirty="0"/>
              <a:t>Additional data provide evidence about equity and challenges</a:t>
            </a:r>
            <a:endParaRPr lang="en-US" dirty="0">
              <a:highlight>
                <a:srgbClr val="FFFF00"/>
              </a:highlight>
            </a:endParaRPr>
          </a:p>
        </p:txBody>
      </p:sp>
      <p:sp>
        <p:nvSpPr>
          <p:cNvPr id="3" name="Content Placeholder 2">
            <a:extLst>
              <a:ext uri="{FF2B5EF4-FFF2-40B4-BE49-F238E27FC236}">
                <a16:creationId xmlns:a16="http://schemas.microsoft.com/office/drawing/2014/main" id="{EE910BBA-50A2-A089-B878-F7961D8BC3CE}"/>
              </a:ext>
            </a:extLst>
          </p:cNvPr>
          <p:cNvSpPr>
            <a:spLocks noGrp="1"/>
          </p:cNvSpPr>
          <p:nvPr>
            <p:ph sz="quarter" idx="17"/>
          </p:nvPr>
        </p:nvSpPr>
        <p:spPr/>
        <p:txBody>
          <a:bodyPr>
            <a:normAutofit fontScale="92500" lnSpcReduction="20000"/>
          </a:bodyPr>
          <a:lstStyle/>
          <a:p>
            <a:r>
              <a:rPr lang="en-US" dirty="0"/>
              <a:t>Percentages of teachers indicating commitment to addressing climate change as </a:t>
            </a:r>
            <a:r>
              <a:rPr lang="en-US" i="1" dirty="0"/>
              <a:t>very</a:t>
            </a:r>
            <a:r>
              <a:rPr lang="en-US" dirty="0"/>
              <a:t> or </a:t>
            </a:r>
            <a:r>
              <a:rPr lang="en-US" i="1" dirty="0"/>
              <a:t>extremely important</a:t>
            </a:r>
            <a:r>
              <a:rPr lang="en-US" dirty="0"/>
              <a:t> varied by…</a:t>
            </a:r>
          </a:p>
          <a:p>
            <a:pPr lvl="1"/>
            <a:r>
              <a:rPr lang="en-US" dirty="0"/>
              <a:t>Urbanicity (53% of teachers in rural schools compared with 67% in urban and 65% in suburban schools) and</a:t>
            </a:r>
          </a:p>
          <a:p>
            <a:pPr lvl="1"/>
            <a:r>
              <a:rPr lang="en-US" dirty="0"/>
              <a:t>Teacher race (72% of Black teachers compared with 62% of White teachers).</a:t>
            </a:r>
          </a:p>
          <a:p>
            <a:r>
              <a:rPr lang="en-US" dirty="0"/>
              <a:t>Only 38% of teachers indicated that they were </a:t>
            </a:r>
            <a:r>
              <a:rPr lang="en-US" i="1" dirty="0"/>
              <a:t>very</a:t>
            </a:r>
            <a:r>
              <a:rPr lang="en-US" dirty="0"/>
              <a:t> or </a:t>
            </a:r>
            <a:r>
              <a:rPr lang="en-US" i="1" dirty="0"/>
              <a:t>extremely confident </a:t>
            </a:r>
            <a:r>
              <a:rPr lang="en-US" dirty="0"/>
              <a:t>in their abilities to promote students’ commitment to addressing climate change.</a:t>
            </a:r>
          </a:p>
          <a:p>
            <a:r>
              <a:rPr lang="en-US" dirty="0"/>
              <a:t>18% reported that addressing climate change was not applicable to their teaching roles.</a:t>
            </a:r>
          </a:p>
          <a:p>
            <a:r>
              <a:rPr lang="en-US" dirty="0"/>
              <a:t>Teachers identified several challenges, including direction to avoid potentially controversial topics, insufficient professional development, and pressure to improve test scores in mathematics and English language arts.</a:t>
            </a:r>
          </a:p>
        </p:txBody>
      </p:sp>
      <p:sp>
        <p:nvSpPr>
          <p:cNvPr id="5" name="Slide Number Placeholder 4">
            <a:extLst>
              <a:ext uri="{FF2B5EF4-FFF2-40B4-BE49-F238E27FC236}">
                <a16:creationId xmlns:a16="http://schemas.microsoft.com/office/drawing/2014/main" id="{B1AC3E9C-3AB8-9C4B-7B45-0897A9ADD8F4}"/>
              </a:ext>
            </a:extLst>
          </p:cNvPr>
          <p:cNvSpPr>
            <a:spLocks noGrp="1"/>
          </p:cNvSpPr>
          <p:nvPr>
            <p:ph type="sldNum" sz="quarter" idx="18"/>
          </p:nvPr>
        </p:nvSpPr>
        <p:spPr/>
        <p:txBody>
          <a:bodyPr/>
          <a:lstStyle/>
          <a:p>
            <a:fld id="{DF2BF9F9-8A6D-4E51-9385-E6189FFC85C3}" type="slidenum">
              <a:rPr lang="en-US" smtClean="0"/>
              <a:t>15</a:t>
            </a:fld>
            <a:endParaRPr lang="en-US" dirty="0"/>
          </a:p>
        </p:txBody>
      </p:sp>
      <p:sp>
        <p:nvSpPr>
          <p:cNvPr id="4" name="Text Placeholder 2">
            <a:extLst>
              <a:ext uri="{FF2B5EF4-FFF2-40B4-BE49-F238E27FC236}">
                <a16:creationId xmlns:a16="http://schemas.microsoft.com/office/drawing/2014/main" id="{54302FD0-24A3-4F82-2D63-D37C0AB36473}"/>
              </a:ext>
            </a:extLst>
          </p:cNvPr>
          <p:cNvSpPr>
            <a:spLocks noGrp="1"/>
          </p:cNvSpPr>
          <p:nvPr>
            <p:ph type="body" sz="quarter" idx="14"/>
          </p:nvPr>
        </p:nvSpPr>
        <p:spPr>
          <a:xfrm>
            <a:off x="457200" y="5806276"/>
            <a:ext cx="11277601" cy="338328"/>
          </a:xfrm>
        </p:spPr>
        <p:txBody>
          <a:bodyPr/>
          <a:lstStyle/>
          <a:p>
            <a:r>
              <a:rPr lang="en-US" sz="1200" i="1" dirty="0"/>
              <a:t>Source: </a:t>
            </a:r>
            <a:r>
              <a:rPr lang="en-US" sz="1200" dirty="0"/>
              <a:t>Olivera-Aguilar et al. (forthcoming).</a:t>
            </a:r>
          </a:p>
        </p:txBody>
      </p:sp>
    </p:spTree>
    <p:extLst>
      <p:ext uri="{BB962C8B-B14F-4D97-AF65-F5344CB8AC3E}">
        <p14:creationId xmlns:p14="http://schemas.microsoft.com/office/powerpoint/2010/main" val="81239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5442-3454-2D4D-A648-8D223DAC1591}"/>
              </a:ext>
            </a:extLst>
          </p:cNvPr>
          <p:cNvSpPr>
            <a:spLocks noGrp="1"/>
          </p:cNvSpPr>
          <p:nvPr>
            <p:ph type="title"/>
          </p:nvPr>
        </p:nvSpPr>
        <p:spPr/>
        <p:txBody>
          <a:bodyPr/>
          <a:lstStyle/>
          <a:p>
            <a:r>
              <a:rPr lang="en-US" dirty="0"/>
              <a:t>A comprehensive CCE indicator system would require . . . </a:t>
            </a:r>
          </a:p>
        </p:txBody>
      </p:sp>
      <p:sp>
        <p:nvSpPr>
          <p:cNvPr id="3" name="Content Placeholder 2">
            <a:extLst>
              <a:ext uri="{FF2B5EF4-FFF2-40B4-BE49-F238E27FC236}">
                <a16:creationId xmlns:a16="http://schemas.microsoft.com/office/drawing/2014/main" id="{30BC1ABD-A249-4BA1-FA33-16CF0B6A4DD1}"/>
              </a:ext>
            </a:extLst>
          </p:cNvPr>
          <p:cNvSpPr>
            <a:spLocks noGrp="1"/>
          </p:cNvSpPr>
          <p:nvPr>
            <p:ph sz="quarter" idx="17"/>
          </p:nvPr>
        </p:nvSpPr>
        <p:spPr/>
        <p:txBody>
          <a:bodyPr/>
          <a:lstStyle/>
          <a:p>
            <a:r>
              <a:rPr lang="en-US" dirty="0"/>
              <a:t>Input from practitioners and researchers working across a variety of contexts (e.g., K–12 and higher education, youth and community development, workforce),</a:t>
            </a:r>
          </a:p>
          <a:p>
            <a:r>
              <a:rPr lang="en-US" dirty="0"/>
              <a:t>Ongoing research and continuous improvement to refine the system in response to evidence and societal changes,</a:t>
            </a:r>
          </a:p>
          <a:p>
            <a:r>
              <a:rPr lang="en-US" dirty="0"/>
              <a:t>Political will,</a:t>
            </a:r>
          </a:p>
          <a:p>
            <a:r>
              <a:rPr lang="en-US" dirty="0"/>
              <a:t>Reconsideration of the purposes and priorities of schools, and</a:t>
            </a:r>
          </a:p>
          <a:p>
            <a:r>
              <a:rPr lang="en-US" dirty="0"/>
              <a:t>Opportunities for youth input and engagement.</a:t>
            </a:r>
          </a:p>
        </p:txBody>
      </p:sp>
      <p:sp>
        <p:nvSpPr>
          <p:cNvPr id="5" name="Slide Number Placeholder 4">
            <a:extLst>
              <a:ext uri="{FF2B5EF4-FFF2-40B4-BE49-F238E27FC236}">
                <a16:creationId xmlns:a16="http://schemas.microsoft.com/office/drawing/2014/main" id="{417AE9E6-3A9C-7FC0-1F6B-41FCD76763C8}"/>
              </a:ext>
            </a:extLst>
          </p:cNvPr>
          <p:cNvSpPr>
            <a:spLocks noGrp="1"/>
          </p:cNvSpPr>
          <p:nvPr>
            <p:ph type="sldNum" sz="quarter" idx="18"/>
          </p:nvPr>
        </p:nvSpPr>
        <p:spPr/>
        <p:txBody>
          <a:bodyPr/>
          <a:lstStyle/>
          <a:p>
            <a:fld id="{DF2BF9F9-8A6D-4E51-9385-E6189FFC85C3}" type="slidenum">
              <a:rPr lang="en-US" smtClean="0"/>
              <a:t>16</a:t>
            </a:fld>
            <a:endParaRPr lang="en-US" dirty="0"/>
          </a:p>
        </p:txBody>
      </p:sp>
    </p:spTree>
    <p:extLst>
      <p:ext uri="{BB962C8B-B14F-4D97-AF65-F5344CB8AC3E}">
        <p14:creationId xmlns:p14="http://schemas.microsoft.com/office/powerpoint/2010/main" val="77366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1D9-44F6-CC3B-44A1-14E3D1528786}"/>
              </a:ext>
            </a:extLst>
          </p:cNvPr>
          <p:cNvSpPr>
            <a:spLocks noGrp="1"/>
          </p:cNvSpPr>
          <p:nvPr>
            <p:ph type="title"/>
          </p:nvPr>
        </p:nvSpPr>
        <p:spPr>
          <a:xfrm>
            <a:off x="458788" y="0"/>
            <a:ext cx="11274425" cy="1050925"/>
          </a:xfrm>
        </p:spPr>
        <p:txBody>
          <a:bodyPr vert="horz" lIns="0" tIns="0" rIns="0" bIns="0" rtlCol="0" anchor="b" anchorCtr="0">
            <a:normAutofit/>
          </a:bodyPr>
          <a:lstStyle/>
          <a:p>
            <a:r>
              <a:rPr lang="en-US" dirty="0"/>
              <a:t>An optimistic closure</a:t>
            </a:r>
            <a:endParaRPr lang="en-US" dirty="0">
              <a:highlight>
                <a:srgbClr val="FFFF00"/>
              </a:highlight>
            </a:endParaRPr>
          </a:p>
        </p:txBody>
      </p:sp>
      <p:sp>
        <p:nvSpPr>
          <p:cNvPr id="3" name="Content Placeholder 2">
            <a:extLst>
              <a:ext uri="{FF2B5EF4-FFF2-40B4-BE49-F238E27FC236}">
                <a16:creationId xmlns:a16="http://schemas.microsoft.com/office/drawing/2014/main" id="{85E96F92-2C0A-B1D4-FC97-0594357C605F}"/>
              </a:ext>
            </a:extLst>
          </p:cNvPr>
          <p:cNvSpPr>
            <a:spLocks noGrp="1"/>
          </p:cNvSpPr>
          <p:nvPr>
            <p:ph sz="half" idx="1"/>
          </p:nvPr>
        </p:nvSpPr>
        <p:spPr>
          <a:xfrm>
            <a:off x="457200" y="1307592"/>
            <a:ext cx="7486650" cy="4498848"/>
          </a:xfrm>
        </p:spPr>
        <p:txBody>
          <a:bodyPr vert="horz" lIns="0" tIns="0" rIns="0" bIns="0" rtlCol="0">
            <a:normAutofit/>
          </a:bodyPr>
          <a:lstStyle/>
          <a:p>
            <a:r>
              <a:rPr lang="en-US" dirty="0"/>
              <a:t>Young people across the country and the world are mobilizing to tackle climate change.</a:t>
            </a:r>
          </a:p>
          <a:p>
            <a:r>
              <a:rPr lang="en-US" dirty="0"/>
              <a:t>New initiatives around the globe are promoting college, career, and civic readiness related to climate change.</a:t>
            </a:r>
          </a:p>
          <a:p>
            <a:r>
              <a:rPr lang="en-US" dirty="0"/>
              <a:t>A monitoring system could help us to</a:t>
            </a:r>
          </a:p>
          <a:p>
            <a:pPr lvl="1"/>
            <a:r>
              <a:rPr lang="en-US" dirty="0"/>
              <a:t>Gauge access to, and participation in, these initiatives;</a:t>
            </a:r>
          </a:p>
          <a:p>
            <a:pPr lvl="1"/>
            <a:r>
              <a:rPr lang="en-US" dirty="0"/>
              <a:t>Generate political capital; and</a:t>
            </a:r>
          </a:p>
          <a:p>
            <a:pPr lvl="1"/>
            <a:r>
              <a:rPr lang="en-US" dirty="0"/>
              <a:t>Inform improvement.</a:t>
            </a:r>
          </a:p>
        </p:txBody>
      </p:sp>
      <p:sp>
        <p:nvSpPr>
          <p:cNvPr id="8" name="Text Placeholder 7">
            <a:extLst>
              <a:ext uri="{FF2B5EF4-FFF2-40B4-BE49-F238E27FC236}">
                <a16:creationId xmlns:a16="http://schemas.microsoft.com/office/drawing/2014/main" id="{44153A2D-9FB3-7136-F134-955ED39EA2D3}"/>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Arial" panose="020B0604020202020204" pitchFamily="34" charset="0"/>
              </a:rPr>
              <a:t>Sources: </a:t>
            </a:r>
            <a:r>
              <a:rPr lang="en-US" sz="1200" dirty="0">
                <a:effectLst/>
                <a:latin typeface="Calibri" panose="020F0502020204030204" pitchFamily="34" charset="0"/>
                <a:ea typeface="Calibri" panose="020F0502020204030204" pitchFamily="34" charset="0"/>
                <a:cs typeface="Arial" panose="020B0604020202020204" pitchFamily="34" charset="0"/>
              </a:rPr>
              <a:t>The White House. (n.d.). </a:t>
            </a:r>
            <a:r>
              <a:rPr lang="en-US" sz="1200" i="1" dirty="0">
                <a:effectLst/>
                <a:latin typeface="Calibri" panose="020F0502020204030204" pitchFamily="34" charset="0"/>
                <a:ea typeface="Calibri" panose="020F0502020204030204" pitchFamily="34" charset="0"/>
                <a:cs typeface="Arial" panose="020B0604020202020204" pitchFamily="34" charset="0"/>
              </a:rPr>
              <a:t>American Climate Corps. </a:t>
            </a:r>
            <a:r>
              <a:rPr lang="en-US" sz="1200" dirty="0">
                <a:effectLst/>
                <a:latin typeface="Calibri" panose="020F0502020204030204" pitchFamily="34" charset="0"/>
                <a:ea typeface="Calibri" panose="020F0502020204030204" pitchFamily="34" charset="0"/>
                <a:cs typeface="Arial" panose="020B0604020202020204" pitchFamily="34" charset="0"/>
                <a:hlinkClick r:id="rId4"/>
              </a:rPr>
              <a:t>https://www.whitehouse.gov/climatecorps/</a:t>
            </a:r>
            <a:r>
              <a:rPr lang="en-US" sz="1200" dirty="0">
                <a:effectLst/>
                <a:latin typeface="Calibri" panose="020F0502020204030204" pitchFamily="34" charset="0"/>
                <a:ea typeface="Calibri" panose="020F0502020204030204" pitchFamily="34" charset="0"/>
                <a:cs typeface="Arial" panose="020B0604020202020204" pitchFamily="34" charset="0"/>
              </a:rPr>
              <a:t>; and United Nations Development Programme. (2022, April 26). </a:t>
            </a:r>
            <a:r>
              <a:rPr lang="en-US" sz="1200" i="1" dirty="0">
                <a:effectLst/>
                <a:latin typeface="Calibri" panose="020F0502020204030204" pitchFamily="34" charset="0"/>
                <a:ea typeface="Calibri" panose="020F0502020204030204" pitchFamily="34" charset="0"/>
                <a:cs typeface="Arial" panose="020B0604020202020204" pitchFamily="34" charset="0"/>
              </a:rPr>
              <a:t>Aiming higher: Elevating meaningful youth engagement for climate action. </a:t>
            </a:r>
            <a:r>
              <a:rPr lang="en-US" sz="1200" dirty="0">
                <a:effectLst/>
                <a:latin typeface="Calibri" panose="020F0502020204030204" pitchFamily="34" charset="0"/>
                <a:ea typeface="Calibri" panose="020F0502020204030204" pitchFamily="34" charset="0"/>
                <a:cs typeface="Arial" panose="020B0604020202020204" pitchFamily="34" charset="0"/>
                <a:hlinkClick r:id="rId5"/>
              </a:rPr>
              <a:t>https://www.undp.org/publications/aiming-higher-elevating-meaningful-youth-engagement-climate-action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CEE71F-82C2-57B0-6F46-087F09B0FBEF}"/>
              </a:ext>
            </a:extLst>
          </p:cNvPr>
          <p:cNvSpPr>
            <a:spLocks noGrp="1"/>
          </p:cNvSpPr>
          <p:nvPr>
            <p:ph type="sldNum" sz="quarter" idx="18"/>
          </p:nvPr>
        </p:nvSpPr>
        <p:spPr>
          <a:xfrm>
            <a:off x="457203" y="6422601"/>
            <a:ext cx="243015" cy="246221"/>
          </a:xfrm>
        </p:spPr>
        <p:txBody>
          <a:bodyPr vert="horz" wrap="none" lIns="0" tIns="45720" rIns="0" bIns="45720" rtlCol="0" anchor="b">
            <a:normAutofit/>
          </a:bodyPr>
          <a:lstStyle/>
          <a:p>
            <a:fld id="{14E5F4E8-B4E8-8B41-A506-5B696F55BA5B}" type="slidenum">
              <a:rPr lang="en-US" smtClean="0"/>
              <a:pPr/>
              <a:t>17</a:t>
            </a:fld>
            <a:endParaRPr lang="en-US" dirty="0"/>
          </a:p>
        </p:txBody>
      </p:sp>
      <p:pic>
        <p:nvPicPr>
          <p:cNvPr id="11" name="Picture 10">
            <a:extLst>
              <a:ext uri="{FF2B5EF4-FFF2-40B4-BE49-F238E27FC236}">
                <a16:creationId xmlns:a16="http://schemas.microsoft.com/office/drawing/2014/main" id="{C034DFCD-A345-D950-BEDD-B1FC9EC23338}"/>
              </a:ext>
            </a:extLst>
          </p:cNvPr>
          <p:cNvPicPr>
            <a:picLocks noChangeAspect="1"/>
          </p:cNvPicPr>
          <p:nvPr/>
        </p:nvPicPr>
        <p:blipFill rotWithShape="1">
          <a:blip r:embed="rId6"/>
          <a:srcRect r="15331"/>
          <a:stretch/>
        </p:blipFill>
        <p:spPr>
          <a:xfrm>
            <a:off x="8604872" y="850377"/>
            <a:ext cx="2560320" cy="363234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FE88E866-6A36-012D-AB9F-A09EFFFF0775}"/>
              </a:ext>
            </a:extLst>
          </p:cNvPr>
          <p:cNvPicPr>
            <a:picLocks noChangeAspect="1"/>
          </p:cNvPicPr>
          <p:nvPr/>
        </p:nvPicPr>
        <p:blipFill>
          <a:blip r:embed="rId7"/>
          <a:stretch>
            <a:fillRect/>
          </a:stretch>
        </p:blipFill>
        <p:spPr>
          <a:xfrm>
            <a:off x="5804739" y="4244176"/>
            <a:ext cx="4389120" cy="13113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7566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C0E22B0-49AB-FCCA-B33E-7A203772FE05}"/>
              </a:ext>
            </a:extLst>
          </p:cNvPr>
          <p:cNvSpPr>
            <a:spLocks noGrp="1"/>
          </p:cNvSpPr>
          <p:nvPr>
            <p:ph type="title"/>
          </p:nvPr>
        </p:nvSpPr>
        <p:spPr>
          <a:xfrm>
            <a:off x="457200" y="0"/>
            <a:ext cx="11338560" cy="996696"/>
          </a:xfrm>
        </p:spPr>
        <p:txBody>
          <a:bodyPr/>
          <a:lstStyle/>
          <a:p>
            <a:r>
              <a:rPr lang="en-US" dirty="0"/>
              <a:t>Young people face numerous threats from climate change and related societal conditions</a:t>
            </a:r>
          </a:p>
        </p:txBody>
      </p:sp>
      <p:pic>
        <p:nvPicPr>
          <p:cNvPr id="7" name="Content Placeholder 6" descr="A person holding a tablet&#10;&#10;Description automatically generated with low confidence">
            <a:extLst>
              <a:ext uri="{FF2B5EF4-FFF2-40B4-BE49-F238E27FC236}">
                <a16:creationId xmlns:a16="http://schemas.microsoft.com/office/drawing/2014/main" id="{87269048-27E8-62B3-619C-28C051C8C226}"/>
              </a:ext>
            </a:extLst>
          </p:cNvPr>
          <p:cNvPicPr>
            <a:picLocks noGrp="1" noChangeAspect="1"/>
          </p:cNvPicPr>
          <p:nvPr>
            <p:ph sz="quarter" idx="18"/>
          </p:nvPr>
        </p:nvPicPr>
        <p:blipFill rotWithShape="1">
          <a:blip r:embed="rId3">
            <a:extLst>
              <a:ext uri="{837473B0-CC2E-450A-ABE3-18F120FF3D39}">
                <a1611:picAttrSrcUrl xmlns:a1611="http://schemas.microsoft.com/office/drawing/2016/11/main" r:id="rId4"/>
              </a:ext>
            </a:extLst>
          </a:blip>
          <a:srcRect r="17378" b="2"/>
          <a:stretch/>
        </p:blipFill>
        <p:spPr>
          <a:xfrm>
            <a:off x="457200" y="1310874"/>
            <a:ext cx="5568950" cy="4493426"/>
          </a:xfrm>
          <a:noFill/>
        </p:spPr>
      </p:pic>
      <p:pic>
        <p:nvPicPr>
          <p:cNvPr id="8" name="Content Placeholder 7" descr="A picture containing outdoor&#10;&#10;Description automatically generated">
            <a:extLst>
              <a:ext uri="{FF2B5EF4-FFF2-40B4-BE49-F238E27FC236}">
                <a16:creationId xmlns:a16="http://schemas.microsoft.com/office/drawing/2014/main" id="{D0396A36-EAC5-EA7E-DECD-EDE5067ADAE4}"/>
              </a:ext>
            </a:extLst>
          </p:cNvPr>
          <p:cNvPicPr>
            <a:picLocks noGrp="1" noChangeAspect="1"/>
          </p:cNvPicPr>
          <p:nvPr>
            <p:ph sz="quarter" idx="19"/>
          </p:nvPr>
        </p:nvPicPr>
        <p:blipFill rotWithShape="1">
          <a:blip r:embed="rId5">
            <a:extLst>
              <a:ext uri="{837473B0-CC2E-450A-ABE3-18F120FF3D39}">
                <a1611:picAttrSrcUrl xmlns:a1611="http://schemas.microsoft.com/office/drawing/2016/11/main" r:id="rId6"/>
              </a:ext>
            </a:extLst>
          </a:blip>
          <a:srcRect r="17378" b="2"/>
          <a:stretch/>
        </p:blipFill>
        <p:spPr>
          <a:xfrm>
            <a:off x="6227763" y="1311515"/>
            <a:ext cx="5567362" cy="4492145"/>
          </a:xfrm>
          <a:noFill/>
        </p:spPr>
      </p:pic>
      <p:sp>
        <p:nvSpPr>
          <p:cNvPr id="6" name="Slide Number Placeholder 5">
            <a:extLst>
              <a:ext uri="{FF2B5EF4-FFF2-40B4-BE49-F238E27FC236}">
                <a16:creationId xmlns:a16="http://schemas.microsoft.com/office/drawing/2014/main" id="{57D2A3F3-E627-1D54-BC9D-4C927455F329}"/>
              </a:ext>
            </a:extLst>
          </p:cNvPr>
          <p:cNvSpPr>
            <a:spLocks noGrp="1"/>
          </p:cNvSpPr>
          <p:nvPr>
            <p:ph type="sldNum" sz="quarter" idx="20"/>
          </p:nvPr>
        </p:nvSpPr>
        <p:spPr>
          <a:xfrm>
            <a:off x="457203" y="6422601"/>
            <a:ext cx="243015" cy="246221"/>
          </a:xfrm>
        </p:spPr>
        <p:txBody>
          <a:bodyPr wrap="none" anchor="b">
            <a:normAutofit/>
          </a:bodyPr>
          <a:lstStyle/>
          <a:p>
            <a:fld id="{0EED5372-A02C-4D60-B7E7-703745FB413E}" type="slidenum">
              <a:rPr lang="en-US" smtClean="0"/>
              <a:pPr/>
              <a:t>2</a:t>
            </a:fld>
            <a:endParaRPr lang="en-US" dirty="0"/>
          </a:p>
        </p:txBody>
      </p:sp>
    </p:spTree>
    <p:extLst>
      <p:ext uri="{BB962C8B-B14F-4D97-AF65-F5344CB8AC3E}">
        <p14:creationId xmlns:p14="http://schemas.microsoft.com/office/powerpoint/2010/main" val="42726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5801-9492-A587-A090-F7D8522ADD60}"/>
              </a:ext>
            </a:extLst>
          </p:cNvPr>
          <p:cNvSpPr>
            <a:spLocks noGrp="1"/>
          </p:cNvSpPr>
          <p:nvPr>
            <p:ph type="ctrTitle"/>
          </p:nvPr>
        </p:nvSpPr>
        <p:spPr/>
        <p:txBody>
          <a:bodyPr/>
          <a:lstStyle/>
          <a:p>
            <a:r>
              <a:rPr lang="en-US" dirty="0"/>
              <a:t>Indicators for Climate Change Education (CCE) </a:t>
            </a:r>
          </a:p>
        </p:txBody>
      </p:sp>
      <p:sp>
        <p:nvSpPr>
          <p:cNvPr id="4" name="Slide Number Placeholder 3">
            <a:extLst>
              <a:ext uri="{FF2B5EF4-FFF2-40B4-BE49-F238E27FC236}">
                <a16:creationId xmlns:a16="http://schemas.microsoft.com/office/drawing/2014/main" id="{893305E8-E67C-767C-6066-CA1F904990ED}"/>
              </a:ext>
            </a:extLst>
          </p:cNvPr>
          <p:cNvSpPr>
            <a:spLocks noGrp="1"/>
          </p:cNvSpPr>
          <p:nvPr>
            <p:ph type="sldNum" sz="quarter" idx="10"/>
          </p:nvPr>
        </p:nvSpPr>
        <p:spPr/>
        <p:txBody>
          <a:bodyPr/>
          <a:lstStyle/>
          <a:p>
            <a:fld id="{36EC4586-FD86-41B3-95B6-58F34DF6C22C}" type="slidenum">
              <a:rPr lang="en-US" smtClean="0"/>
              <a:t>3</a:t>
            </a:fld>
            <a:endParaRPr lang="en-US" dirty="0"/>
          </a:p>
        </p:txBody>
      </p:sp>
    </p:spTree>
    <p:extLst>
      <p:ext uri="{BB962C8B-B14F-4D97-AF65-F5344CB8AC3E}">
        <p14:creationId xmlns:p14="http://schemas.microsoft.com/office/powerpoint/2010/main" val="391614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63D5-8F11-4E9D-17D9-BE85FD788CCA}"/>
              </a:ext>
            </a:extLst>
          </p:cNvPr>
          <p:cNvSpPr>
            <a:spLocks noGrp="1"/>
          </p:cNvSpPr>
          <p:nvPr>
            <p:ph type="title"/>
          </p:nvPr>
        </p:nvSpPr>
        <p:spPr>
          <a:xfrm>
            <a:off x="458724" y="0"/>
            <a:ext cx="11274552" cy="1051560"/>
          </a:xfrm>
        </p:spPr>
        <p:txBody>
          <a:bodyPr/>
          <a:lstStyle/>
          <a:p>
            <a:r>
              <a:rPr lang="en-US" dirty="0"/>
              <a:t>CCE occurs through a variety of mechanisms and institutions</a:t>
            </a:r>
          </a:p>
        </p:txBody>
      </p:sp>
      <p:sp>
        <p:nvSpPr>
          <p:cNvPr id="3" name="Content Placeholder 2">
            <a:extLst>
              <a:ext uri="{FF2B5EF4-FFF2-40B4-BE49-F238E27FC236}">
                <a16:creationId xmlns:a16="http://schemas.microsoft.com/office/drawing/2014/main" id="{993B5D9E-B71A-F83B-55BD-C272F9F2EA7E}"/>
              </a:ext>
            </a:extLst>
          </p:cNvPr>
          <p:cNvSpPr>
            <a:spLocks noGrp="1"/>
          </p:cNvSpPr>
          <p:nvPr>
            <p:ph sz="quarter" idx="17"/>
          </p:nvPr>
        </p:nvSpPr>
        <p:spPr>
          <a:xfrm>
            <a:off x="457200" y="1308100"/>
            <a:ext cx="11070771" cy="4498975"/>
          </a:xfrm>
        </p:spPr>
        <p:txBody>
          <a:bodyPr/>
          <a:lstStyle/>
          <a:p>
            <a:r>
              <a:rPr lang="en-US" dirty="0"/>
              <a:t>K–12 schools and institutions of higher education: </a:t>
            </a:r>
          </a:p>
          <a:p>
            <a:pPr lvl="1"/>
            <a:r>
              <a:rPr lang="en-US" dirty="0"/>
              <a:t>Coursework in science, quantitative literacy, public policy, civic engagement, media literacy, and other areas</a:t>
            </a:r>
          </a:p>
          <a:p>
            <a:pPr lvl="1"/>
            <a:r>
              <a:rPr lang="en-US" dirty="0"/>
              <a:t>School- or institution-wide service learning and other opportunities for community engagement</a:t>
            </a:r>
          </a:p>
          <a:p>
            <a:r>
              <a:rPr lang="en-US" dirty="0"/>
              <a:t>Workplaces</a:t>
            </a:r>
          </a:p>
          <a:p>
            <a:r>
              <a:rPr lang="en-US" dirty="0"/>
              <a:t>Community-based organizations (e.g., afterschool programs)</a:t>
            </a:r>
          </a:p>
          <a:p>
            <a:endParaRPr lang="en-US" dirty="0"/>
          </a:p>
        </p:txBody>
      </p:sp>
      <p:sp>
        <p:nvSpPr>
          <p:cNvPr id="5" name="Slide Number Placeholder 4">
            <a:extLst>
              <a:ext uri="{FF2B5EF4-FFF2-40B4-BE49-F238E27FC236}">
                <a16:creationId xmlns:a16="http://schemas.microsoft.com/office/drawing/2014/main" id="{E0E05DB7-F91F-D41D-B2E1-1A0813DBD205}"/>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4</a:t>
            </a:fld>
            <a:endParaRPr lang="en-US" dirty="0"/>
          </a:p>
        </p:txBody>
      </p:sp>
      <p:sp>
        <p:nvSpPr>
          <p:cNvPr id="4" name="TextBox 3">
            <a:extLst>
              <a:ext uri="{FF2B5EF4-FFF2-40B4-BE49-F238E27FC236}">
                <a16:creationId xmlns:a16="http://schemas.microsoft.com/office/drawing/2014/main" id="{B4457975-84D7-ADC0-3683-C052B8065E93}"/>
              </a:ext>
            </a:extLst>
          </p:cNvPr>
          <p:cNvSpPr txBox="1"/>
          <p:nvPr/>
        </p:nvSpPr>
        <p:spPr>
          <a:xfrm>
            <a:off x="364217" y="4774827"/>
            <a:ext cx="10931234" cy="769441"/>
          </a:xfrm>
          <a:prstGeom prst="rect">
            <a:avLst/>
          </a:prstGeom>
          <a:noFill/>
        </p:spPr>
        <p:txBody>
          <a:bodyPr wrap="square" rtlCol="0">
            <a:spAutoFit/>
          </a:bodyPr>
          <a:lstStyle/>
          <a:p>
            <a:r>
              <a:rPr lang="en-US" sz="2200" b="1" i="1" dirty="0">
                <a:solidFill>
                  <a:schemeClr val="accent1"/>
                </a:solidFill>
              </a:rPr>
              <a:t>Key challenge:</a:t>
            </a:r>
            <a:r>
              <a:rPr lang="en-US" sz="2200" i="1" dirty="0">
                <a:solidFill>
                  <a:schemeClr val="accent1"/>
                </a:solidFill>
              </a:rPr>
              <a:t> How can we ensure that these efforts are reasonably well-coordinated, sufficiently intensive, and offered equitably?</a:t>
            </a:r>
            <a:endParaRPr lang="en-US" sz="2200" dirty="0"/>
          </a:p>
        </p:txBody>
      </p:sp>
    </p:spTree>
    <p:extLst>
      <p:ext uri="{BB962C8B-B14F-4D97-AF65-F5344CB8AC3E}">
        <p14:creationId xmlns:p14="http://schemas.microsoft.com/office/powerpoint/2010/main" val="382298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3165-41BD-28D9-515D-4B2A9CCA5859}"/>
              </a:ext>
            </a:extLst>
          </p:cNvPr>
          <p:cNvSpPr>
            <a:spLocks noGrp="1"/>
          </p:cNvSpPr>
          <p:nvPr>
            <p:ph type="title"/>
          </p:nvPr>
        </p:nvSpPr>
        <p:spPr/>
        <p:txBody>
          <a:bodyPr/>
          <a:lstStyle/>
          <a:p>
            <a:r>
              <a:rPr lang="en-US" dirty="0"/>
              <a:t>A </a:t>
            </a:r>
            <a:r>
              <a:rPr lang="en-US" i="1" dirty="0"/>
              <a:t>CCE indicator system w</a:t>
            </a:r>
            <a:r>
              <a:rPr lang="en-US" dirty="0"/>
              <a:t>ould provide valuable data to address that challenge</a:t>
            </a:r>
          </a:p>
        </p:txBody>
      </p:sp>
      <p:sp>
        <p:nvSpPr>
          <p:cNvPr id="3" name="Content Placeholder 2">
            <a:extLst>
              <a:ext uri="{FF2B5EF4-FFF2-40B4-BE49-F238E27FC236}">
                <a16:creationId xmlns:a16="http://schemas.microsoft.com/office/drawing/2014/main" id="{3A5C916D-5000-9091-2A6E-8048A2EFE1D7}"/>
              </a:ext>
            </a:extLst>
          </p:cNvPr>
          <p:cNvSpPr>
            <a:spLocks noGrp="1"/>
          </p:cNvSpPr>
          <p:nvPr>
            <p:ph sz="quarter" idx="17"/>
          </p:nvPr>
        </p:nvSpPr>
        <p:spPr/>
        <p:txBody>
          <a:bodyPr/>
          <a:lstStyle/>
          <a:p>
            <a:r>
              <a:rPr lang="en-US" dirty="0"/>
              <a:t>An </a:t>
            </a:r>
            <a:r>
              <a:rPr lang="en-US" i="1" dirty="0"/>
              <a:t>indicator</a:t>
            </a:r>
            <a:r>
              <a:rPr lang="en-US" dirty="0"/>
              <a:t> is “a measure used to </a:t>
            </a:r>
            <a:r>
              <a:rPr lang="en-US" b="1" dirty="0">
                <a:solidFill>
                  <a:schemeClr val="accent3"/>
                </a:solidFill>
              </a:rPr>
              <a:t>track progress</a:t>
            </a:r>
            <a:r>
              <a:rPr lang="en-US" dirty="0">
                <a:solidFill>
                  <a:schemeClr val="accent3"/>
                </a:solidFill>
              </a:rPr>
              <a:t> </a:t>
            </a:r>
            <a:r>
              <a:rPr lang="en-US" dirty="0"/>
              <a:t>toward objectives or to </a:t>
            </a:r>
            <a:r>
              <a:rPr lang="en-US" dirty="0">
                <a:solidFill>
                  <a:schemeClr val="tx2"/>
                </a:solidFill>
              </a:rPr>
              <a:t>monitor the health </a:t>
            </a:r>
            <a:r>
              <a:rPr lang="en-US" dirty="0"/>
              <a:t>of an </a:t>
            </a:r>
            <a:r>
              <a:rPr lang="en-US" b="1" dirty="0">
                <a:solidFill>
                  <a:schemeClr val="accent3"/>
                </a:solidFill>
              </a:rPr>
              <a:t>economic, environmental, social, or cultural condition </a:t>
            </a:r>
            <a:r>
              <a:rPr lang="en-US" dirty="0"/>
              <a:t>over time.”</a:t>
            </a:r>
          </a:p>
          <a:p>
            <a:r>
              <a:rPr lang="en-US" dirty="0"/>
              <a:t>A thoughtfully designed </a:t>
            </a:r>
            <a:r>
              <a:rPr lang="en-US" i="1" dirty="0"/>
              <a:t>system</a:t>
            </a:r>
            <a:r>
              <a:rPr lang="en-US" dirty="0"/>
              <a:t> of indicators related to CCE could promote multiple aims:</a:t>
            </a:r>
          </a:p>
          <a:p>
            <a:pPr marL="240030" lvl="1" indent="0">
              <a:lnSpc>
                <a:spcPct val="200000"/>
              </a:lnSpc>
              <a:buNone/>
            </a:pPr>
            <a:r>
              <a:rPr lang="en-US" dirty="0"/>
              <a:t>		Signaling the importance of specific outcomes and opportunities,</a:t>
            </a:r>
          </a:p>
          <a:p>
            <a:pPr marL="240030" lvl="1" indent="0">
              <a:lnSpc>
                <a:spcPct val="200000"/>
              </a:lnSpc>
              <a:buNone/>
            </a:pPr>
            <a:r>
              <a:rPr lang="en-US" dirty="0"/>
              <a:t>		Monitoring large-scale (i.e., state, national) trends, and</a:t>
            </a:r>
          </a:p>
          <a:p>
            <a:pPr marL="240030" lvl="1" indent="0">
              <a:lnSpc>
                <a:spcPct val="200000"/>
              </a:lnSpc>
              <a:buNone/>
            </a:pPr>
            <a:r>
              <a:rPr lang="en-US" dirty="0"/>
              <a:t>		Informing policies and resource allocation.</a:t>
            </a:r>
          </a:p>
          <a:p>
            <a:endParaRPr lang="en-US" dirty="0"/>
          </a:p>
        </p:txBody>
      </p:sp>
      <p:sp>
        <p:nvSpPr>
          <p:cNvPr id="5" name="Slide Number Placeholder 4">
            <a:extLst>
              <a:ext uri="{FF2B5EF4-FFF2-40B4-BE49-F238E27FC236}">
                <a16:creationId xmlns:a16="http://schemas.microsoft.com/office/drawing/2014/main" id="{DC9AF85D-A705-7C10-15D1-81A35C5CC71F}"/>
              </a:ext>
            </a:extLst>
          </p:cNvPr>
          <p:cNvSpPr>
            <a:spLocks noGrp="1"/>
          </p:cNvSpPr>
          <p:nvPr>
            <p:ph type="sldNum" sz="quarter" idx="18"/>
          </p:nvPr>
        </p:nvSpPr>
        <p:spPr/>
        <p:txBody>
          <a:bodyPr/>
          <a:lstStyle/>
          <a:p>
            <a:fld id="{DF2BF9F9-8A6D-4E51-9385-E6189FFC85C3}" type="slidenum">
              <a:rPr lang="en-US" smtClean="0"/>
              <a:t>5</a:t>
            </a:fld>
            <a:endParaRPr lang="en-US" dirty="0"/>
          </a:p>
        </p:txBody>
      </p:sp>
      <p:sp>
        <p:nvSpPr>
          <p:cNvPr id="4" name="Text Placeholder 3">
            <a:extLst>
              <a:ext uri="{FF2B5EF4-FFF2-40B4-BE49-F238E27FC236}">
                <a16:creationId xmlns:a16="http://schemas.microsoft.com/office/drawing/2014/main" id="{04B61814-3EBA-F871-EA7B-C7F5A5402102}"/>
              </a:ext>
            </a:extLst>
          </p:cNvPr>
          <p:cNvSpPr>
            <a:spLocks noGrp="1"/>
          </p:cNvSpPr>
          <p:nvPr>
            <p:ph type="body" sz="quarter" idx="14"/>
          </p:nvPr>
        </p:nvSpPr>
        <p:spPr>
          <a:xfrm>
            <a:off x="457201" y="5669280"/>
            <a:ext cx="11011231" cy="469011"/>
          </a:xfrm>
        </p:spPr>
        <p:txBody>
          <a:bodyPr/>
          <a:lstStyle/>
          <a:p>
            <a:r>
              <a:rPr lang="en-US" sz="1200" i="1" dirty="0">
                <a:latin typeface="+mj-lt"/>
              </a:rPr>
              <a:t>Source:</a:t>
            </a:r>
            <a:r>
              <a:rPr lang="en-US" sz="1200" dirty="0">
                <a:latin typeface="+mj-lt"/>
              </a:rPr>
              <a:t> National Academies of Sciences, Engineering, and Medicine. (2019). </a:t>
            </a:r>
            <a:r>
              <a:rPr lang="en-US" sz="1200" i="1" dirty="0">
                <a:latin typeface="+mj-lt"/>
              </a:rPr>
              <a:t>Monitoring educational equity</a:t>
            </a:r>
            <a:r>
              <a:rPr lang="en-US" sz="1200" dirty="0">
                <a:latin typeface="+mj-lt"/>
              </a:rPr>
              <a:t>. </a:t>
            </a:r>
            <a:r>
              <a:rPr lang="en-US" sz="1200" dirty="0">
                <a:latin typeface="+mj-lt"/>
                <a:hlinkClick r:id="rId3"/>
              </a:rPr>
              <a:t>https://www.nationalacademies.org/our-work/developing-indicators-of-educational-equity</a:t>
            </a:r>
            <a:r>
              <a:rPr lang="en-US" sz="1200" dirty="0">
                <a:latin typeface="+mj-lt"/>
              </a:rPr>
              <a:t>, p. 25.</a:t>
            </a:r>
            <a:endParaRPr lang="en-US" sz="1200" dirty="0"/>
          </a:p>
        </p:txBody>
      </p:sp>
      <p:pic>
        <p:nvPicPr>
          <p:cNvPr id="7" name="Graphic 6" descr="Flag1 outline">
            <a:extLst>
              <a:ext uri="{FF2B5EF4-FFF2-40B4-BE49-F238E27FC236}">
                <a16:creationId xmlns:a16="http://schemas.microsoft.com/office/drawing/2014/main" id="{D0A633A8-24C3-03CF-6C8A-658745958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532" y="2868698"/>
            <a:ext cx="695093" cy="695093"/>
          </a:xfrm>
          <a:prstGeom prst="rect">
            <a:avLst/>
          </a:prstGeom>
        </p:spPr>
      </p:pic>
      <p:pic>
        <p:nvPicPr>
          <p:cNvPr id="9" name="Graphic 8" descr="Bar graph with upward trend outline">
            <a:extLst>
              <a:ext uri="{FF2B5EF4-FFF2-40B4-BE49-F238E27FC236}">
                <a16:creationId xmlns:a16="http://schemas.microsoft.com/office/drawing/2014/main" id="{E9E651FF-C9B5-5F1F-E0DA-7BC794770A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9532" y="3529546"/>
            <a:ext cx="695094" cy="695094"/>
          </a:xfrm>
          <a:prstGeom prst="rect">
            <a:avLst/>
          </a:prstGeom>
        </p:spPr>
      </p:pic>
      <p:pic>
        <p:nvPicPr>
          <p:cNvPr id="11" name="Graphic 10" descr="Bank outline">
            <a:extLst>
              <a:ext uri="{FF2B5EF4-FFF2-40B4-BE49-F238E27FC236}">
                <a16:creationId xmlns:a16="http://schemas.microsoft.com/office/drawing/2014/main" id="{94A89CB8-82F3-91BD-4880-BD7965807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532" y="4224639"/>
            <a:ext cx="695095" cy="695095"/>
          </a:xfrm>
          <a:prstGeom prst="rect">
            <a:avLst/>
          </a:prstGeom>
        </p:spPr>
      </p:pic>
    </p:spTree>
    <p:extLst>
      <p:ext uri="{BB962C8B-B14F-4D97-AF65-F5344CB8AC3E}">
        <p14:creationId xmlns:p14="http://schemas.microsoft.com/office/powerpoint/2010/main" val="148953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D6C3-8D30-1B0C-8A03-6444880A00B4}"/>
              </a:ext>
            </a:extLst>
          </p:cNvPr>
          <p:cNvSpPr>
            <a:spLocks noGrp="1"/>
          </p:cNvSpPr>
          <p:nvPr>
            <p:ph type="title"/>
          </p:nvPr>
        </p:nvSpPr>
        <p:spPr>
          <a:xfrm>
            <a:off x="458724" y="0"/>
            <a:ext cx="11274552" cy="1051560"/>
          </a:xfrm>
        </p:spPr>
        <p:txBody>
          <a:bodyPr/>
          <a:lstStyle/>
          <a:p>
            <a:r>
              <a:rPr lang="en-US" dirty="0"/>
              <a:t>Indicators can be especially valuable for monitoring equity</a:t>
            </a:r>
          </a:p>
        </p:txBody>
      </p:sp>
      <p:sp>
        <p:nvSpPr>
          <p:cNvPr id="3" name="Content Placeholder 2">
            <a:extLst>
              <a:ext uri="{FF2B5EF4-FFF2-40B4-BE49-F238E27FC236}">
                <a16:creationId xmlns:a16="http://schemas.microsoft.com/office/drawing/2014/main" id="{E6B05D28-0D04-326B-BA4E-7441C26F67EB}"/>
              </a:ext>
            </a:extLst>
          </p:cNvPr>
          <p:cNvSpPr>
            <a:spLocks noGrp="1"/>
          </p:cNvSpPr>
          <p:nvPr>
            <p:ph sz="half" idx="1"/>
          </p:nvPr>
        </p:nvSpPr>
        <p:spPr>
          <a:xfrm>
            <a:off x="457200" y="1307592"/>
            <a:ext cx="5506848" cy="4498848"/>
          </a:xfrm>
        </p:spPr>
        <p:txBody>
          <a:bodyPr/>
          <a:lstStyle/>
          <a:p>
            <a:r>
              <a:rPr lang="en-US" altLang="en-US" i="1" dirty="0"/>
              <a:t>Equity indicators </a:t>
            </a:r>
            <a:r>
              <a:rPr lang="en-US" altLang="en-US" dirty="0"/>
              <a:t>track disparities in access to high-quality educational supports.</a:t>
            </a:r>
          </a:p>
          <a:p>
            <a:r>
              <a:rPr lang="en-US" altLang="en-US" dirty="0"/>
              <a:t>A recent report from the National Academies of Sciences, Engineering, and Medicine (NASEM) proposed two categories of equity indicators:</a:t>
            </a:r>
          </a:p>
          <a:p>
            <a:pPr lvl="1"/>
            <a:r>
              <a:rPr lang="en-US" altLang="en-US" dirty="0"/>
              <a:t>Student outcomes and</a:t>
            </a:r>
          </a:p>
          <a:p>
            <a:pPr lvl="1"/>
            <a:r>
              <a:rPr lang="en-US" altLang="en-US" dirty="0"/>
              <a:t>Educational resources and opportunities.</a:t>
            </a:r>
            <a:endParaRPr lang="en-US" dirty="0"/>
          </a:p>
        </p:txBody>
      </p:sp>
      <p:pic>
        <p:nvPicPr>
          <p:cNvPr id="8" name="Content Placeholder 9" descr="A picture containing man, photo, people&#10;&#10;Description automatically generated">
            <a:extLst>
              <a:ext uri="{FF2B5EF4-FFF2-40B4-BE49-F238E27FC236}">
                <a16:creationId xmlns:a16="http://schemas.microsoft.com/office/drawing/2014/main" id="{960BBF6C-9CA0-B8F3-68D2-DA7C991414EA}"/>
              </a:ext>
            </a:extLst>
          </p:cNvPr>
          <p:cNvPicPr>
            <a:picLocks noGrp="1" noChangeAspect="1"/>
          </p:cNvPicPr>
          <p:nvPr>
            <p:ph sz="half" idx="17"/>
          </p:nvPr>
        </p:nvPicPr>
        <p:blipFill rotWithShape="1">
          <a:blip r:embed="rId3">
            <a:extLst>
              <a:ext uri="{28A0092B-C50C-407E-A947-70E740481C1C}">
                <a14:useLocalDpi xmlns:a14="http://schemas.microsoft.com/office/drawing/2010/main" val="0"/>
              </a:ext>
            </a:extLst>
          </a:blip>
          <a:srcRect t="3866" r="-4" b="3620"/>
          <a:stretch/>
        </p:blipFill>
        <p:spPr>
          <a:xfrm>
            <a:off x="7358624" y="1308100"/>
            <a:ext cx="3031187" cy="4206240"/>
          </a:xfrm>
          <a:ln>
            <a:solidFill>
              <a:schemeClr val="accent1"/>
            </a:solid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7254D22B-07E4-1DDE-AB85-A5FD02470CF2}"/>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6</a:t>
            </a:fld>
            <a:endParaRPr lang="en-US" dirty="0"/>
          </a:p>
        </p:txBody>
      </p:sp>
      <p:sp>
        <p:nvSpPr>
          <p:cNvPr id="6" name="Text Placeholder 3">
            <a:extLst>
              <a:ext uri="{FF2B5EF4-FFF2-40B4-BE49-F238E27FC236}">
                <a16:creationId xmlns:a16="http://schemas.microsoft.com/office/drawing/2014/main" id="{832625DA-6405-05C7-7F6D-1A1A534C539D}"/>
              </a:ext>
            </a:extLst>
          </p:cNvPr>
          <p:cNvSpPr>
            <a:spLocks noGrp="1"/>
          </p:cNvSpPr>
          <p:nvPr>
            <p:ph type="body" sz="quarter" idx="14"/>
          </p:nvPr>
        </p:nvSpPr>
        <p:spPr>
          <a:xfrm>
            <a:off x="457201" y="5669280"/>
            <a:ext cx="11011231" cy="469011"/>
          </a:xfrm>
        </p:spPr>
        <p:txBody>
          <a:bodyPr/>
          <a:lstStyle/>
          <a:p>
            <a:r>
              <a:rPr lang="en-US" sz="1200" i="1" dirty="0">
                <a:latin typeface="+mj-lt"/>
              </a:rPr>
              <a:t>Source:</a:t>
            </a:r>
            <a:r>
              <a:rPr lang="en-US" sz="1200" dirty="0">
                <a:latin typeface="+mj-lt"/>
              </a:rPr>
              <a:t> National Academies of Sciences, Engineering, and Medicine. (2019). </a:t>
            </a:r>
            <a:r>
              <a:rPr lang="en-US" sz="1200" i="1" dirty="0">
                <a:latin typeface="+mj-lt"/>
              </a:rPr>
              <a:t>Monitoring educational equity</a:t>
            </a:r>
            <a:r>
              <a:rPr lang="en-US" sz="1200" dirty="0">
                <a:latin typeface="+mj-lt"/>
              </a:rPr>
              <a:t>. </a:t>
            </a:r>
            <a:r>
              <a:rPr lang="en-US" sz="1200" dirty="0">
                <a:latin typeface="+mj-lt"/>
                <a:hlinkClick r:id="rId4"/>
              </a:rPr>
              <a:t>https://www.nationalacademies.org/our-work/developing-indicators-of-educational-equity</a:t>
            </a:r>
            <a:r>
              <a:rPr lang="en-US" sz="1200" dirty="0">
                <a:latin typeface="+mj-lt"/>
              </a:rPr>
              <a:t>, p. 25.</a:t>
            </a:r>
            <a:endParaRPr lang="en-US" sz="1200" dirty="0"/>
          </a:p>
        </p:txBody>
      </p:sp>
    </p:spTree>
    <p:extLst>
      <p:ext uri="{BB962C8B-B14F-4D97-AF65-F5344CB8AC3E}">
        <p14:creationId xmlns:p14="http://schemas.microsoft.com/office/powerpoint/2010/main" val="360302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844-4119-F9E8-0362-B26C1EA38C49}"/>
              </a:ext>
            </a:extLst>
          </p:cNvPr>
          <p:cNvSpPr>
            <a:spLocks noGrp="1"/>
          </p:cNvSpPr>
          <p:nvPr>
            <p:ph type="title"/>
          </p:nvPr>
        </p:nvSpPr>
        <p:spPr/>
        <p:txBody>
          <a:bodyPr/>
          <a:lstStyle/>
          <a:p>
            <a:r>
              <a:rPr lang="en-US" dirty="0"/>
              <a:t>Indicators are most powerful when data are shared broadly</a:t>
            </a:r>
          </a:p>
        </p:txBody>
      </p:sp>
      <p:sp>
        <p:nvSpPr>
          <p:cNvPr id="3" name="Content Placeholder 2">
            <a:extLst>
              <a:ext uri="{FF2B5EF4-FFF2-40B4-BE49-F238E27FC236}">
                <a16:creationId xmlns:a16="http://schemas.microsoft.com/office/drawing/2014/main" id="{34C226DC-7611-186D-734F-19F8C02E24BF}"/>
              </a:ext>
            </a:extLst>
          </p:cNvPr>
          <p:cNvSpPr>
            <a:spLocks noGrp="1"/>
          </p:cNvSpPr>
          <p:nvPr>
            <p:ph sz="quarter" idx="17"/>
          </p:nvPr>
        </p:nvSpPr>
        <p:spPr>
          <a:xfrm>
            <a:off x="457202" y="1340248"/>
            <a:ext cx="3533773" cy="4498848"/>
          </a:xfrm>
        </p:spPr>
        <p:txBody>
          <a:bodyPr>
            <a:normAutofit fontScale="92500" lnSpcReduction="10000"/>
          </a:bodyPr>
          <a:lstStyle/>
          <a:p>
            <a:pPr>
              <a:lnSpc>
                <a:spcPct val="100000"/>
              </a:lnSpc>
            </a:pPr>
            <a:r>
              <a:rPr lang="en-US" i="1" dirty="0"/>
              <a:t>The Equity in Education Dashboard</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lang="en-US" dirty="0"/>
              <a:t>Was developed by the U.S. Department of Education’s National Center for Educational Statistics in collaboration with AIR,</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lang="en-US" dirty="0"/>
              <a:t>Was informed by NASEM’s equity indicators report, and</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lang="en-US" dirty="0"/>
              <a:t>Provides timely and user-friendly access to data for multiple indicators of equity.</a:t>
            </a:r>
          </a:p>
        </p:txBody>
      </p:sp>
      <p:sp>
        <p:nvSpPr>
          <p:cNvPr id="5" name="Slide Number Placeholder 4">
            <a:extLst>
              <a:ext uri="{FF2B5EF4-FFF2-40B4-BE49-F238E27FC236}">
                <a16:creationId xmlns:a16="http://schemas.microsoft.com/office/drawing/2014/main" id="{FE63E0D8-1455-9C79-B254-0A1FBE758B9E}"/>
              </a:ext>
            </a:extLst>
          </p:cNvPr>
          <p:cNvSpPr>
            <a:spLocks noGrp="1"/>
          </p:cNvSpPr>
          <p:nvPr>
            <p:ph type="sldNum" sz="quarter" idx="18"/>
          </p:nvPr>
        </p:nvSpPr>
        <p:spPr/>
        <p:txBody>
          <a:bodyPr/>
          <a:lstStyle/>
          <a:p>
            <a:fld id="{DF2BF9F9-8A6D-4E51-9385-E6189FFC85C3}" type="slidenum">
              <a:rPr lang="en-US" smtClean="0"/>
              <a:t>7</a:t>
            </a:fld>
            <a:endParaRPr lang="en-US" dirty="0"/>
          </a:p>
        </p:txBody>
      </p:sp>
      <p:pic>
        <p:nvPicPr>
          <p:cNvPr id="12" name="Picture 11" descr="A screenshot of a computer&#10;&#10;Description automatically generated">
            <a:extLst>
              <a:ext uri="{FF2B5EF4-FFF2-40B4-BE49-F238E27FC236}">
                <a16:creationId xmlns:a16="http://schemas.microsoft.com/office/drawing/2014/main" id="{9FAEA413-E166-B921-688A-6281ABEAEC1B}"/>
              </a:ext>
            </a:extLst>
          </p:cNvPr>
          <p:cNvPicPr>
            <a:picLocks noChangeAspect="1"/>
          </p:cNvPicPr>
          <p:nvPr/>
        </p:nvPicPr>
        <p:blipFill>
          <a:blip r:embed="rId3"/>
          <a:stretch>
            <a:fillRect/>
          </a:stretch>
        </p:blipFill>
        <p:spPr>
          <a:xfrm>
            <a:off x="4220936" y="1427899"/>
            <a:ext cx="7512278" cy="3930147"/>
          </a:xfrm>
          <a:prstGeom prst="rect">
            <a:avLst/>
          </a:prstGeom>
          <a:ln w="6350">
            <a:solidFill>
              <a:schemeClr val="tx1"/>
            </a:solidFill>
          </a:ln>
        </p:spPr>
      </p:pic>
      <p:sp>
        <p:nvSpPr>
          <p:cNvPr id="13" name="TextBox 12">
            <a:extLst>
              <a:ext uri="{FF2B5EF4-FFF2-40B4-BE49-F238E27FC236}">
                <a16:creationId xmlns:a16="http://schemas.microsoft.com/office/drawing/2014/main" id="{C99E8790-3C2F-043E-8E21-3A154C219596}"/>
              </a:ext>
            </a:extLst>
          </p:cNvPr>
          <p:cNvSpPr txBox="1"/>
          <p:nvPr/>
        </p:nvSpPr>
        <p:spPr>
          <a:xfrm>
            <a:off x="4114800" y="5413538"/>
            <a:ext cx="7618476" cy="461665"/>
          </a:xfrm>
          <a:prstGeom prst="rect">
            <a:avLst/>
          </a:prstGeom>
          <a:noFill/>
        </p:spPr>
        <p:txBody>
          <a:bodyPr wrap="square" rtlCol="0">
            <a:spAutoFit/>
          </a:bodyPr>
          <a:lstStyle/>
          <a:p>
            <a:r>
              <a:rPr lang="en-US" sz="1200" i="1" dirty="0"/>
              <a:t>Source: </a:t>
            </a:r>
            <a:r>
              <a:rPr lang="en-US" sz="1200" dirty="0"/>
              <a:t>National Center for Education Statistics. (n.d.). </a:t>
            </a:r>
            <a:r>
              <a:rPr lang="en-US" sz="1200" i="1" dirty="0"/>
              <a:t>K–12 learning and engagement domain. </a:t>
            </a:r>
            <a:r>
              <a:rPr lang="en-US" sz="1200" dirty="0">
                <a:hlinkClick r:id="rId4"/>
              </a:rPr>
              <a:t>https://nces.ed.gov/programs/equity/domain_b.asp</a:t>
            </a:r>
            <a:endParaRPr lang="en-US" sz="1200" dirty="0"/>
          </a:p>
        </p:txBody>
      </p:sp>
    </p:spTree>
    <p:extLst>
      <p:ext uri="{BB962C8B-B14F-4D97-AF65-F5344CB8AC3E}">
        <p14:creationId xmlns:p14="http://schemas.microsoft.com/office/powerpoint/2010/main" val="283401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F23A-EA68-2FD5-E9EB-B5EC1114B578}"/>
              </a:ext>
            </a:extLst>
          </p:cNvPr>
          <p:cNvSpPr>
            <a:spLocks noGrp="1"/>
          </p:cNvSpPr>
          <p:nvPr>
            <p:ph type="title"/>
          </p:nvPr>
        </p:nvSpPr>
        <p:spPr/>
        <p:txBody>
          <a:bodyPr>
            <a:normAutofit/>
          </a:bodyPr>
          <a:lstStyle/>
          <a:p>
            <a:r>
              <a:rPr lang="en-US" dirty="0"/>
              <a:t>Monitoring CCE requires attending to the broad ecosystem</a:t>
            </a:r>
          </a:p>
        </p:txBody>
      </p:sp>
      <p:sp>
        <p:nvSpPr>
          <p:cNvPr id="5" name="Slide Number Placeholder 4">
            <a:extLst>
              <a:ext uri="{FF2B5EF4-FFF2-40B4-BE49-F238E27FC236}">
                <a16:creationId xmlns:a16="http://schemas.microsoft.com/office/drawing/2014/main" id="{A206E986-4395-5065-006A-77A9CB0061F3}"/>
              </a:ext>
            </a:extLst>
          </p:cNvPr>
          <p:cNvSpPr>
            <a:spLocks noGrp="1"/>
          </p:cNvSpPr>
          <p:nvPr>
            <p:ph type="sldNum" sz="quarter" idx="18"/>
          </p:nvPr>
        </p:nvSpPr>
        <p:spPr/>
        <p:txBody>
          <a:bodyPr/>
          <a:lstStyle/>
          <a:p>
            <a:fld id="{DF2BF9F9-8A6D-4E51-9385-E6189FFC85C3}" type="slidenum">
              <a:rPr lang="en-US" smtClean="0"/>
              <a:t>8</a:t>
            </a:fld>
            <a:endParaRPr lang="en-US" dirty="0"/>
          </a:p>
        </p:txBody>
      </p:sp>
      <p:grpSp>
        <p:nvGrpSpPr>
          <p:cNvPr id="34" name="Group 33">
            <a:extLst>
              <a:ext uri="{FF2B5EF4-FFF2-40B4-BE49-F238E27FC236}">
                <a16:creationId xmlns:a16="http://schemas.microsoft.com/office/drawing/2014/main" id="{A76E8195-528C-523C-032C-08C5615DEB96}"/>
              </a:ext>
            </a:extLst>
          </p:cNvPr>
          <p:cNvGrpSpPr/>
          <p:nvPr/>
        </p:nvGrpSpPr>
        <p:grpSpPr>
          <a:xfrm>
            <a:off x="1757087" y="1427163"/>
            <a:ext cx="8677825" cy="4500108"/>
            <a:chOff x="1757087" y="1427163"/>
            <a:chExt cx="8677825" cy="4498975"/>
          </a:xfrm>
        </p:grpSpPr>
        <p:grpSp>
          <p:nvGrpSpPr>
            <p:cNvPr id="9" name="Group 8">
              <a:extLst>
                <a:ext uri="{FF2B5EF4-FFF2-40B4-BE49-F238E27FC236}">
                  <a16:creationId xmlns:a16="http://schemas.microsoft.com/office/drawing/2014/main" id="{A801EE42-FFAD-04DB-A3F5-FF0EADD76853}"/>
                </a:ext>
              </a:extLst>
            </p:cNvPr>
            <p:cNvGrpSpPr/>
            <p:nvPr/>
          </p:nvGrpSpPr>
          <p:grpSpPr>
            <a:xfrm>
              <a:off x="1757087" y="1427163"/>
              <a:ext cx="8677825" cy="4498975"/>
              <a:chOff x="3844925" y="1308100"/>
              <a:chExt cx="4498975" cy="4498975"/>
            </a:xfrm>
          </p:grpSpPr>
          <p:sp>
            <p:nvSpPr>
              <p:cNvPr id="10" name="Freeform: Shape 9">
                <a:extLst>
                  <a:ext uri="{FF2B5EF4-FFF2-40B4-BE49-F238E27FC236}">
                    <a16:creationId xmlns:a16="http://schemas.microsoft.com/office/drawing/2014/main" id="{B2F01AD3-4FAB-63E6-3531-F9436BF449C5}"/>
                  </a:ext>
                </a:extLst>
              </p:cNvPr>
              <p:cNvSpPr/>
              <p:nvPr/>
            </p:nvSpPr>
            <p:spPr>
              <a:xfrm>
                <a:off x="3844925" y="1308100"/>
                <a:ext cx="4498975" cy="4498975"/>
              </a:xfrm>
              <a:custGeom>
                <a:avLst/>
                <a:gdLst>
                  <a:gd name="connsiteX0" fmla="*/ 0 w 4498975"/>
                  <a:gd name="connsiteY0" fmla="*/ 2249488 h 4498975"/>
                  <a:gd name="connsiteX1" fmla="*/ 2249488 w 4498975"/>
                  <a:gd name="connsiteY1" fmla="*/ 0 h 4498975"/>
                  <a:gd name="connsiteX2" fmla="*/ 4498976 w 4498975"/>
                  <a:gd name="connsiteY2" fmla="*/ 2249488 h 4498975"/>
                  <a:gd name="connsiteX3" fmla="*/ 2249488 w 4498975"/>
                  <a:gd name="connsiteY3" fmla="*/ 4498976 h 4498975"/>
                  <a:gd name="connsiteX4" fmla="*/ 0 w 4498975"/>
                  <a:gd name="connsiteY4" fmla="*/ 2249488 h 449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975" h="4498975">
                    <a:moveTo>
                      <a:pt x="0" y="2249488"/>
                    </a:moveTo>
                    <a:cubicBezTo>
                      <a:pt x="0" y="1007130"/>
                      <a:pt x="1007130" y="0"/>
                      <a:pt x="2249488" y="0"/>
                    </a:cubicBezTo>
                    <a:cubicBezTo>
                      <a:pt x="3491846" y="0"/>
                      <a:pt x="4498976" y="1007130"/>
                      <a:pt x="4498976" y="2249488"/>
                    </a:cubicBezTo>
                    <a:cubicBezTo>
                      <a:pt x="4498976" y="3491846"/>
                      <a:pt x="3491846" y="4498976"/>
                      <a:pt x="2249488" y="4498976"/>
                    </a:cubicBezTo>
                    <a:cubicBezTo>
                      <a:pt x="1007130" y="4498976"/>
                      <a:pt x="0" y="3491846"/>
                      <a:pt x="0" y="224948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1650" tIns="0" rIns="1691652" bIns="3840480" numCol="1" spcCol="1270" anchor="ctr" anchorCtr="0">
                <a:noAutofit/>
              </a:bodyPr>
              <a:lstStyle/>
              <a:p>
                <a:pPr marL="0" lvl="0" indent="0" algn="ctr" defTabSz="444500">
                  <a:lnSpc>
                    <a:spcPct val="90000"/>
                  </a:lnSpc>
                  <a:spcBef>
                    <a:spcPct val="0"/>
                  </a:spcBef>
                  <a:spcAft>
                    <a:spcPct val="35000"/>
                  </a:spcAft>
                  <a:buNone/>
                </a:pPr>
                <a:r>
                  <a:rPr lang="en-US" sz="1400" b="1" kern="1200" dirty="0"/>
                  <a:t>Students’ State Contest</a:t>
                </a:r>
              </a:p>
            </p:txBody>
          </p:sp>
          <p:sp>
            <p:nvSpPr>
              <p:cNvPr id="11" name="Freeform: Shape 10">
                <a:extLst>
                  <a:ext uri="{FF2B5EF4-FFF2-40B4-BE49-F238E27FC236}">
                    <a16:creationId xmlns:a16="http://schemas.microsoft.com/office/drawing/2014/main" id="{1BB2CED4-4342-AA2D-35E8-F2D5FE3644CD}"/>
                  </a:ext>
                </a:extLst>
              </p:cNvPr>
              <p:cNvSpPr/>
              <p:nvPr/>
            </p:nvSpPr>
            <p:spPr>
              <a:xfrm>
                <a:off x="4294822" y="1807708"/>
                <a:ext cx="3599180" cy="3999367"/>
              </a:xfrm>
              <a:custGeom>
                <a:avLst/>
                <a:gdLst>
                  <a:gd name="connsiteX0" fmla="*/ 0 w 3599180"/>
                  <a:gd name="connsiteY0" fmla="*/ 1799590 h 3599180"/>
                  <a:gd name="connsiteX1" fmla="*/ 1799590 w 3599180"/>
                  <a:gd name="connsiteY1" fmla="*/ 0 h 3599180"/>
                  <a:gd name="connsiteX2" fmla="*/ 3599180 w 3599180"/>
                  <a:gd name="connsiteY2" fmla="*/ 1799590 h 3599180"/>
                  <a:gd name="connsiteX3" fmla="*/ 1799590 w 3599180"/>
                  <a:gd name="connsiteY3" fmla="*/ 3599180 h 3599180"/>
                  <a:gd name="connsiteX4" fmla="*/ 0 w 3599180"/>
                  <a:gd name="connsiteY4" fmla="*/ 1799590 h 359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180" h="3599180">
                    <a:moveTo>
                      <a:pt x="0" y="1799590"/>
                    </a:moveTo>
                    <a:cubicBezTo>
                      <a:pt x="0" y="805704"/>
                      <a:pt x="805704" y="0"/>
                      <a:pt x="1799590" y="0"/>
                    </a:cubicBezTo>
                    <a:cubicBezTo>
                      <a:pt x="2793476" y="0"/>
                      <a:pt x="3599180" y="805704"/>
                      <a:pt x="3599180" y="1799590"/>
                    </a:cubicBezTo>
                    <a:cubicBezTo>
                      <a:pt x="3599180" y="2793476"/>
                      <a:pt x="2793476" y="3599180"/>
                      <a:pt x="1799590" y="3599180"/>
                    </a:cubicBezTo>
                    <a:cubicBezTo>
                      <a:pt x="805704" y="3599180"/>
                      <a:pt x="0" y="2793476"/>
                      <a:pt x="0" y="1799590"/>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753" tIns="0" rIns="1241754" bIns="3566160" numCol="1" spcCol="1270" anchor="ctr" anchorCtr="0">
                <a:noAutofit/>
              </a:bodyPr>
              <a:lstStyle/>
              <a:p>
                <a:pPr marL="0" lvl="0" indent="0" algn="ctr" defTabSz="444500">
                  <a:lnSpc>
                    <a:spcPct val="90000"/>
                  </a:lnSpc>
                  <a:spcBef>
                    <a:spcPct val="0"/>
                  </a:spcBef>
                  <a:spcAft>
                    <a:spcPct val="35000"/>
                  </a:spcAft>
                  <a:buNone/>
                </a:pPr>
                <a:r>
                  <a:rPr lang="en-US" sz="1400" b="1" kern="1200" dirty="0"/>
                  <a:t>Students’ Community</a:t>
                </a:r>
              </a:p>
            </p:txBody>
          </p:sp>
          <p:sp>
            <p:nvSpPr>
              <p:cNvPr id="12" name="Freeform: Shape 11">
                <a:extLst>
                  <a:ext uri="{FF2B5EF4-FFF2-40B4-BE49-F238E27FC236}">
                    <a16:creationId xmlns:a16="http://schemas.microsoft.com/office/drawing/2014/main" id="{5305B835-F528-D660-B56D-F63AF95DDC36}"/>
                  </a:ext>
                </a:extLst>
              </p:cNvPr>
              <p:cNvSpPr/>
              <p:nvPr/>
            </p:nvSpPr>
            <p:spPr>
              <a:xfrm>
                <a:off x="4744719" y="2224087"/>
                <a:ext cx="2699385" cy="3582987"/>
              </a:xfrm>
              <a:custGeom>
                <a:avLst/>
                <a:gdLst>
                  <a:gd name="connsiteX0" fmla="*/ 0 w 2699385"/>
                  <a:gd name="connsiteY0" fmla="*/ 1349693 h 2699385"/>
                  <a:gd name="connsiteX1" fmla="*/ 1349693 w 2699385"/>
                  <a:gd name="connsiteY1" fmla="*/ 0 h 2699385"/>
                  <a:gd name="connsiteX2" fmla="*/ 2699386 w 2699385"/>
                  <a:gd name="connsiteY2" fmla="*/ 1349693 h 2699385"/>
                  <a:gd name="connsiteX3" fmla="*/ 1349693 w 2699385"/>
                  <a:gd name="connsiteY3" fmla="*/ 2699386 h 2699385"/>
                  <a:gd name="connsiteX4" fmla="*/ 0 w 2699385"/>
                  <a:gd name="connsiteY4" fmla="*/ 1349693 h 269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385" h="2699385">
                    <a:moveTo>
                      <a:pt x="0" y="1349693"/>
                    </a:moveTo>
                    <a:cubicBezTo>
                      <a:pt x="0" y="604278"/>
                      <a:pt x="604278" y="0"/>
                      <a:pt x="1349693" y="0"/>
                    </a:cubicBezTo>
                    <a:cubicBezTo>
                      <a:pt x="2095108" y="0"/>
                      <a:pt x="2699386" y="604278"/>
                      <a:pt x="2699386" y="1349693"/>
                    </a:cubicBezTo>
                    <a:cubicBezTo>
                      <a:pt x="2699386" y="2095108"/>
                      <a:pt x="2095108" y="2699386"/>
                      <a:pt x="1349693" y="2699386"/>
                    </a:cubicBezTo>
                    <a:cubicBezTo>
                      <a:pt x="604278" y="2699386"/>
                      <a:pt x="0" y="2095108"/>
                      <a:pt x="0" y="1349693"/>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856" tIns="0" rIns="791856" bIns="2743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t>Students’ District and School</a:t>
                </a:r>
              </a:p>
              <a:p>
                <a:pPr marL="0" lvl="0" algn="ctr" defTabSz="533400">
                  <a:lnSpc>
                    <a:spcPct val="90000"/>
                  </a:lnSpc>
                  <a:spcBef>
                    <a:spcPct val="0"/>
                  </a:spcBef>
                  <a:spcAft>
                    <a:spcPct val="35000"/>
                  </a:spcAft>
                  <a:buNone/>
                </a:pPr>
                <a:endParaRPr lang="en-US" sz="1400" kern="1200" dirty="0"/>
              </a:p>
            </p:txBody>
          </p:sp>
          <p:sp>
            <p:nvSpPr>
              <p:cNvPr id="13" name="Freeform: Shape 12">
                <a:extLst>
                  <a:ext uri="{FF2B5EF4-FFF2-40B4-BE49-F238E27FC236}">
                    <a16:creationId xmlns:a16="http://schemas.microsoft.com/office/drawing/2014/main" id="{0B83DF97-FD4B-885D-FA0B-80F96CF570C5}"/>
                  </a:ext>
                </a:extLst>
              </p:cNvPr>
              <p:cNvSpPr/>
              <p:nvPr/>
            </p:nvSpPr>
            <p:spPr>
              <a:xfrm>
                <a:off x="5194617" y="2746601"/>
                <a:ext cx="1799590" cy="3060474"/>
              </a:xfrm>
              <a:custGeom>
                <a:avLst/>
                <a:gdLst>
                  <a:gd name="connsiteX0" fmla="*/ 0 w 1799590"/>
                  <a:gd name="connsiteY0" fmla="*/ 899795 h 1799590"/>
                  <a:gd name="connsiteX1" fmla="*/ 899795 w 1799590"/>
                  <a:gd name="connsiteY1" fmla="*/ 0 h 1799590"/>
                  <a:gd name="connsiteX2" fmla="*/ 1799590 w 1799590"/>
                  <a:gd name="connsiteY2" fmla="*/ 899795 h 1799590"/>
                  <a:gd name="connsiteX3" fmla="*/ 899795 w 1799590"/>
                  <a:gd name="connsiteY3" fmla="*/ 1799590 h 1799590"/>
                  <a:gd name="connsiteX4" fmla="*/ 0 w 1799590"/>
                  <a:gd name="connsiteY4" fmla="*/ 899795 h 179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590" h="1799590">
                    <a:moveTo>
                      <a:pt x="0" y="899795"/>
                    </a:moveTo>
                    <a:cubicBezTo>
                      <a:pt x="0" y="402852"/>
                      <a:pt x="402852" y="0"/>
                      <a:pt x="899795" y="0"/>
                    </a:cubicBezTo>
                    <a:cubicBezTo>
                      <a:pt x="1396738" y="0"/>
                      <a:pt x="1799590" y="402852"/>
                      <a:pt x="1799590" y="899795"/>
                    </a:cubicBezTo>
                    <a:cubicBezTo>
                      <a:pt x="1799590" y="1396738"/>
                      <a:pt x="1396738" y="1799590"/>
                      <a:pt x="899795" y="1799590"/>
                    </a:cubicBezTo>
                    <a:cubicBezTo>
                      <a:pt x="402852" y="1799590"/>
                      <a:pt x="0" y="1396738"/>
                      <a:pt x="0" y="899795"/>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4664" tIns="0" rIns="334664" bIns="2468880" numCol="1" spcCol="1270" anchor="ctr" anchorCtr="0">
                <a:noAutofit/>
              </a:bodyPr>
              <a:lstStyle/>
              <a:p>
                <a:pPr marL="0" lvl="0" indent="0" algn="ctr" defTabSz="444500">
                  <a:lnSpc>
                    <a:spcPct val="90000"/>
                  </a:lnSpc>
                  <a:spcBef>
                    <a:spcPct val="0"/>
                  </a:spcBef>
                  <a:spcAft>
                    <a:spcPct val="35000"/>
                  </a:spcAft>
                  <a:buNone/>
                </a:pPr>
                <a:r>
                  <a:rPr lang="en-US" sz="1400" b="1" kern="1200" dirty="0">
                    <a:solidFill>
                      <a:srgbClr val="1C252D"/>
                    </a:solidFill>
                  </a:rPr>
                  <a:t>Classroom</a:t>
                </a:r>
              </a:p>
            </p:txBody>
          </p:sp>
        </p:grpSp>
        <p:sp>
          <p:nvSpPr>
            <p:cNvPr id="14" name="Oval 13">
              <a:extLst>
                <a:ext uri="{FF2B5EF4-FFF2-40B4-BE49-F238E27FC236}">
                  <a16:creationId xmlns:a16="http://schemas.microsoft.com/office/drawing/2014/main" id="{462CE0DB-4244-098C-6977-7D766979F652}"/>
                </a:ext>
              </a:extLst>
            </p:cNvPr>
            <p:cNvSpPr/>
            <p:nvPr/>
          </p:nvSpPr>
          <p:spPr>
            <a:xfrm>
              <a:off x="5684520" y="3420836"/>
              <a:ext cx="822960" cy="274320"/>
            </a:xfrm>
            <a:prstGeom prst="ellipse">
              <a:avLst/>
            </a:prstGeom>
            <a:solidFill>
              <a:srgbClr val="60246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Teacher</a:t>
              </a:r>
            </a:p>
          </p:txBody>
        </p:sp>
        <p:sp>
          <p:nvSpPr>
            <p:cNvPr id="15" name="Oval 14">
              <a:extLst>
                <a:ext uri="{FF2B5EF4-FFF2-40B4-BE49-F238E27FC236}">
                  <a16:creationId xmlns:a16="http://schemas.microsoft.com/office/drawing/2014/main" id="{804790E5-7FC8-32F8-FCFA-788B37D111F9}"/>
                </a:ext>
              </a:extLst>
            </p:cNvPr>
            <p:cNvSpPr/>
            <p:nvPr/>
          </p:nvSpPr>
          <p:spPr>
            <a:xfrm>
              <a:off x="6676303" y="4976913"/>
              <a:ext cx="822960" cy="274320"/>
            </a:xfrm>
            <a:prstGeom prst="ellipse">
              <a:avLst/>
            </a:prstGeom>
            <a:solidFill>
              <a:srgbClr val="60246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Content</a:t>
              </a:r>
              <a:endParaRPr lang="en-US" sz="1400" dirty="0"/>
            </a:p>
          </p:txBody>
        </p:sp>
        <p:sp>
          <p:nvSpPr>
            <p:cNvPr id="16" name="Oval 15">
              <a:extLst>
                <a:ext uri="{FF2B5EF4-FFF2-40B4-BE49-F238E27FC236}">
                  <a16:creationId xmlns:a16="http://schemas.microsoft.com/office/drawing/2014/main" id="{70DC34DF-C78B-BA56-626B-5A8326522A12}"/>
                </a:ext>
              </a:extLst>
            </p:cNvPr>
            <p:cNvSpPr/>
            <p:nvPr/>
          </p:nvSpPr>
          <p:spPr>
            <a:xfrm>
              <a:off x="4769510" y="4627272"/>
              <a:ext cx="822960" cy="274320"/>
            </a:xfrm>
            <a:prstGeom prst="ellipse">
              <a:avLst/>
            </a:prstGeom>
            <a:solidFill>
              <a:srgbClr val="60246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Students</a:t>
              </a:r>
            </a:p>
          </p:txBody>
        </p:sp>
        <p:sp>
          <p:nvSpPr>
            <p:cNvPr id="17" name="Oval 16">
              <a:extLst>
                <a:ext uri="{FF2B5EF4-FFF2-40B4-BE49-F238E27FC236}">
                  <a16:creationId xmlns:a16="http://schemas.microsoft.com/office/drawing/2014/main" id="{EBB967B0-1521-045C-67BE-D74C63C27A75}"/>
                </a:ext>
              </a:extLst>
            </p:cNvPr>
            <p:cNvSpPr/>
            <p:nvPr/>
          </p:nvSpPr>
          <p:spPr>
            <a:xfrm>
              <a:off x="4769510" y="5156353"/>
              <a:ext cx="822960" cy="274320"/>
            </a:xfrm>
            <a:prstGeom prst="ellipse">
              <a:avLst/>
            </a:prstGeom>
            <a:solidFill>
              <a:srgbClr val="60246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Students</a:t>
              </a:r>
            </a:p>
          </p:txBody>
        </p:sp>
        <p:cxnSp>
          <p:nvCxnSpPr>
            <p:cNvPr id="23" name="Straight Arrow Connector 22">
              <a:extLst>
                <a:ext uri="{FF2B5EF4-FFF2-40B4-BE49-F238E27FC236}">
                  <a16:creationId xmlns:a16="http://schemas.microsoft.com/office/drawing/2014/main" id="{C3730CE4-CCE3-1272-44A4-CF5C8DB5988E}"/>
                </a:ext>
              </a:extLst>
            </p:cNvPr>
            <p:cNvCxnSpPr>
              <a:cxnSpLocks/>
            </p:cNvCxnSpPr>
            <p:nvPr/>
          </p:nvCxnSpPr>
          <p:spPr>
            <a:xfrm>
              <a:off x="6522909" y="3618621"/>
              <a:ext cx="564874" cy="1332247"/>
            </a:xfrm>
            <a:prstGeom prst="straightConnector1">
              <a:avLst/>
            </a:prstGeom>
            <a:ln w="1905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04C3CB-4C34-8CF5-1E67-4E8ED38DC30D}"/>
                </a:ext>
              </a:extLst>
            </p:cNvPr>
            <p:cNvCxnSpPr>
              <a:cxnSpLocks/>
            </p:cNvCxnSpPr>
            <p:nvPr/>
          </p:nvCxnSpPr>
          <p:spPr>
            <a:xfrm flipH="1">
              <a:off x="5210399" y="3618621"/>
              <a:ext cx="444729" cy="976237"/>
            </a:xfrm>
            <a:prstGeom prst="straightConnector1">
              <a:avLst/>
            </a:prstGeom>
            <a:ln w="1905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EE1668E-11FE-C6B6-40D5-6293152E4284}"/>
                </a:ext>
              </a:extLst>
            </p:cNvPr>
            <p:cNvCxnSpPr>
              <a:cxnSpLocks/>
            </p:cNvCxnSpPr>
            <p:nvPr/>
          </p:nvCxnSpPr>
          <p:spPr>
            <a:xfrm flipH="1">
              <a:off x="5655128" y="5114073"/>
              <a:ext cx="977671" cy="0"/>
            </a:xfrm>
            <a:prstGeom prst="straightConnector1">
              <a:avLst/>
            </a:prstGeom>
            <a:ln w="1905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1ACD9B8-4B32-EDC4-79A1-DC9192D5CB0E}"/>
                </a:ext>
              </a:extLst>
            </p:cNvPr>
            <p:cNvCxnSpPr>
              <a:cxnSpLocks/>
            </p:cNvCxnSpPr>
            <p:nvPr/>
          </p:nvCxnSpPr>
          <p:spPr>
            <a:xfrm flipH="1" flipV="1">
              <a:off x="4747599" y="4914222"/>
              <a:ext cx="848544" cy="233279"/>
            </a:xfrm>
            <a:prstGeom prst="straightConnector1">
              <a:avLst/>
            </a:prstGeom>
            <a:ln w="1905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738FCAB-8600-4C8E-4199-1CCF7303A72A}"/>
                </a:ext>
              </a:extLst>
            </p:cNvPr>
            <p:cNvCxnSpPr>
              <a:cxnSpLocks/>
            </p:cNvCxnSpPr>
            <p:nvPr/>
          </p:nvCxnSpPr>
          <p:spPr>
            <a:xfrm flipV="1">
              <a:off x="4747599" y="4906816"/>
              <a:ext cx="848544" cy="233279"/>
            </a:xfrm>
            <a:prstGeom prst="straightConnector1">
              <a:avLst/>
            </a:prstGeom>
            <a:ln w="1905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78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1EF2-AB65-36EE-B855-918D82206CB1}"/>
              </a:ext>
            </a:extLst>
          </p:cNvPr>
          <p:cNvSpPr>
            <a:spLocks noGrp="1"/>
          </p:cNvSpPr>
          <p:nvPr>
            <p:ph type="ctrTitle"/>
          </p:nvPr>
        </p:nvSpPr>
        <p:spPr/>
        <p:txBody>
          <a:bodyPr/>
          <a:lstStyle/>
          <a:p>
            <a:r>
              <a:rPr lang="en-US" dirty="0"/>
              <a:t>Exploring Indicators: Civic Learning</a:t>
            </a:r>
          </a:p>
        </p:txBody>
      </p:sp>
      <p:sp>
        <p:nvSpPr>
          <p:cNvPr id="4" name="Slide Number Placeholder 3">
            <a:extLst>
              <a:ext uri="{FF2B5EF4-FFF2-40B4-BE49-F238E27FC236}">
                <a16:creationId xmlns:a16="http://schemas.microsoft.com/office/drawing/2014/main" id="{63E51480-3345-0AFB-1BC6-CFFCD3F704A9}"/>
              </a:ext>
            </a:extLst>
          </p:cNvPr>
          <p:cNvSpPr>
            <a:spLocks noGrp="1"/>
          </p:cNvSpPr>
          <p:nvPr>
            <p:ph type="sldNum" sz="quarter" idx="10"/>
          </p:nvPr>
        </p:nvSpPr>
        <p:spPr/>
        <p:txBody>
          <a:bodyPr/>
          <a:lstStyle/>
          <a:p>
            <a:fld id="{36EC4586-FD86-41B3-95B6-58F34DF6C22C}" type="slidenum">
              <a:rPr lang="en-US" smtClean="0"/>
              <a:t>9</a:t>
            </a:fld>
            <a:endParaRPr lang="en-US" dirty="0"/>
          </a:p>
        </p:txBody>
      </p:sp>
    </p:spTree>
    <p:extLst>
      <p:ext uri="{BB962C8B-B14F-4D97-AF65-F5344CB8AC3E}">
        <p14:creationId xmlns:p14="http://schemas.microsoft.com/office/powerpoint/2010/main" val="3413675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1.8|25"/>
</p:tagLst>
</file>

<file path=ppt/tags/tag2.xml><?xml version="1.0" encoding="utf-8"?>
<p:tagLst xmlns:a="http://schemas.openxmlformats.org/drawingml/2006/main" xmlns:r="http://schemas.openxmlformats.org/officeDocument/2006/relationships" xmlns:p="http://schemas.openxmlformats.org/presentationml/2006/main">
  <p:tag name="TIMING" val="|33.4"/>
</p:tagLst>
</file>

<file path=ppt/theme/theme1.xml><?xml version="1.0" encoding="utf-8"?>
<a:theme xmlns:a="http://schemas.openxmlformats.org/drawingml/2006/main" name="AIR-All-colors-081322">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2022-PPT-Widescreen-Fall2022  -  Read-Only" id="{868700AB-0C07-4051-A1CA-71CDB6809724}" vid="{A57F17F4-CA17-415D-BA96-80B327354CB3}"/>
    </a:ext>
  </a:extLst>
</a:theme>
</file>

<file path=ppt/theme/theme2.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6" ma:contentTypeDescription="Create a new document." ma:contentTypeScope="" ma:versionID="33a2f0e970c1f1f7284791e5b3d05a95">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e07e471011a738a4f6465600afdf4a31"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D1621BCC-C2ED-41FA-BD2B-E62EF2DF5807}">
  <ds:schemaRefs>
    <ds:schemaRef ds:uri="3c8d6406-deae-4a0d-a95e-fe53ed4a1ace"/>
    <ds:schemaRef ds:uri="60b788f9-dbc8-42fd-99f2-081ed83a5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EAC94F-0CB7-47E2-B1CC-A0F105248E94}">
  <ds:schemaRefs>
    <ds:schemaRef ds:uri="3c8d6406-deae-4a0d-a95e-fe53ed4a1ace"/>
    <ds:schemaRef ds:uri="60b788f9-dbc8-42fd-99f2-081ed83a5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AIR-2022-PPT-Widescreen-Fall2022</Template>
  <TotalTime>4390</TotalTime>
  <Words>4277</Words>
  <Application>Microsoft Office PowerPoint</Application>
  <PresentationFormat>Widescreen</PresentationFormat>
  <Paragraphs>167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Open Sans</vt:lpstr>
      <vt:lpstr>proxima-nova</vt:lpstr>
      <vt:lpstr>Times New Roman</vt:lpstr>
      <vt:lpstr>AIR-All-colors-081322</vt:lpstr>
      <vt:lpstr>Monitoring Climate Change Education in the United States</vt:lpstr>
      <vt:lpstr>Young people face numerous threats from climate change and related societal conditions</vt:lpstr>
      <vt:lpstr>Indicators for Climate Change Education (CCE) </vt:lpstr>
      <vt:lpstr>CCE occurs through a variety of mechanisms and institutions</vt:lpstr>
      <vt:lpstr>A CCE indicator system would provide valuable data to address that challenge</vt:lpstr>
      <vt:lpstr>Indicators can be especially valuable for monitoring equity</vt:lpstr>
      <vt:lpstr>Indicators are most powerful when data are shared broadly</vt:lpstr>
      <vt:lpstr>Monitoring CCE requires attending to the broad ecosystem</vt:lpstr>
      <vt:lpstr>Exploring Indicators: Civic Learning</vt:lpstr>
      <vt:lpstr>Civic learning provides one pathway for CCE</vt:lpstr>
      <vt:lpstr>This civic learning framework aligns with the United Nations’ Sustainable Development Goal on Quality Education</vt:lpstr>
      <vt:lpstr>Several existing data sources provide a good starting point to inform the development of indicators and suggest reasons for concern</vt:lpstr>
      <vt:lpstr>Data in focus: Teachers’ perspectives about civics and climate change</vt:lpstr>
      <vt:lpstr>The majority of teachers reported that CCE is important, but the percentages were lower than those for other outcomes</vt:lpstr>
      <vt:lpstr>Additional data provide evidence about equity and challenges</vt:lpstr>
      <vt:lpstr>A comprehensive CCE indicator system would require . . . </vt:lpstr>
      <vt:lpstr>An optimistic 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Hamilton, Laura</dc:creator>
  <cp:keywords>Add appropriate tags for accessibility</cp:keywords>
  <cp:lastModifiedBy>Suziedelis, Lara</cp:lastModifiedBy>
  <cp:revision>16</cp:revision>
  <cp:lastPrinted>2017-10-19T00:36:21Z</cp:lastPrinted>
  <dcterms:created xsi:type="dcterms:W3CDTF">2023-04-05T15:06:21Z</dcterms:created>
  <dcterms:modified xsi:type="dcterms:W3CDTF">2023-10-13T20:03:21Z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