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2.xml" ContentType="application/vnd.openxmlformats-officedocument.theme+xml"/>
  <Override PartName="/ppt/slideLayouts/slideLayout40.xml" ContentType="application/vnd.openxmlformats-officedocument.presentationml.slideLayout+xml"/>
  <Override PartName="/ppt/theme/theme13.xml" ContentType="application/vnd.openxmlformats-officedocument.theme+xml"/>
  <Override PartName="/ppt/slideLayouts/slideLayout41.xml" ContentType="application/vnd.openxmlformats-officedocument.presentationml.slideLayout+xml"/>
  <Override PartName="/ppt/theme/theme1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24" r:id="rId4"/>
    <p:sldMasterId id="2147484321" r:id="rId5"/>
    <p:sldMasterId id="2147483674" r:id="rId6"/>
    <p:sldMasterId id="2147484326" r:id="rId7"/>
    <p:sldMasterId id="2147484346" r:id="rId8"/>
    <p:sldMasterId id="2147484042" r:id="rId9"/>
    <p:sldMasterId id="2147484352" r:id="rId10"/>
    <p:sldMasterId id="2147484354" r:id="rId11"/>
    <p:sldMasterId id="2147484361" r:id="rId12"/>
    <p:sldMasterId id="2147484364" r:id="rId13"/>
    <p:sldMasterId id="2147484369" r:id="rId14"/>
    <p:sldMasterId id="2147484372" r:id="rId15"/>
    <p:sldMasterId id="2147484379" r:id="rId16"/>
    <p:sldMasterId id="2147484381" r:id="rId17"/>
    <p:sldMasterId id="2147484383" r:id="rId18"/>
    <p:sldMasterId id="2147484389" r:id="rId19"/>
    <p:sldMasterId id="2147484395" r:id="rId20"/>
  </p:sldMasterIdLst>
  <p:notesMasterIdLst>
    <p:notesMasterId r:id="rId63"/>
  </p:notesMasterIdLst>
  <p:handoutMasterIdLst>
    <p:handoutMasterId r:id="rId64"/>
  </p:handoutMasterIdLst>
  <p:sldIdLst>
    <p:sldId id="424" r:id="rId21"/>
    <p:sldId id="413" r:id="rId22"/>
    <p:sldId id="473" r:id="rId23"/>
    <p:sldId id="546" r:id="rId24"/>
    <p:sldId id="488" r:id="rId25"/>
    <p:sldId id="548" r:id="rId26"/>
    <p:sldId id="549" r:id="rId27"/>
    <p:sldId id="464" r:id="rId28"/>
    <p:sldId id="465" r:id="rId29"/>
    <p:sldId id="550" r:id="rId30"/>
    <p:sldId id="551" r:id="rId31"/>
    <p:sldId id="552" r:id="rId32"/>
    <p:sldId id="475" r:id="rId33"/>
    <p:sldId id="477" r:id="rId34"/>
    <p:sldId id="568" r:id="rId35"/>
    <p:sldId id="570" r:id="rId36"/>
    <p:sldId id="569" r:id="rId37"/>
    <p:sldId id="554" r:id="rId38"/>
    <p:sldId id="560" r:id="rId39"/>
    <p:sldId id="556" r:id="rId40"/>
    <p:sldId id="468" r:id="rId41"/>
    <p:sldId id="441" r:id="rId42"/>
    <p:sldId id="571" r:id="rId43"/>
    <p:sldId id="572" r:id="rId44"/>
    <p:sldId id="561" r:id="rId45"/>
    <p:sldId id="495" r:id="rId46"/>
    <p:sldId id="494" r:id="rId47"/>
    <p:sldId id="573" r:id="rId48"/>
    <p:sldId id="337" r:id="rId49"/>
    <p:sldId id="558" r:id="rId50"/>
    <p:sldId id="496" r:id="rId51"/>
    <p:sldId id="497" r:id="rId52"/>
    <p:sldId id="498" r:id="rId53"/>
    <p:sldId id="563" r:id="rId54"/>
    <p:sldId id="564" r:id="rId55"/>
    <p:sldId id="565" r:id="rId56"/>
    <p:sldId id="538" r:id="rId57"/>
    <p:sldId id="544" r:id="rId58"/>
    <p:sldId id="542" r:id="rId59"/>
    <p:sldId id="543" r:id="rId60"/>
    <p:sldId id="566" r:id="rId61"/>
    <p:sldId id="567" r:id="rId62"/>
  </p:sldIdLst>
  <p:sldSz cx="9144000" cy="6858000" type="screen4x3"/>
  <p:notesSz cx="7010400" cy="9296400"/>
  <p:custDataLst>
    <p:tags r:id="rId65"/>
  </p:custDataLst>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568">
          <p15:clr>
            <a:srgbClr val="A4A3A4"/>
          </p15:clr>
        </p15:guide>
        <p15:guide id="2" orient="horz" pos="2414">
          <p15:clr>
            <a:srgbClr val="A4A3A4"/>
          </p15:clr>
        </p15:guide>
        <p15:guide id="3" orient="horz" pos="2270">
          <p15:clr>
            <a:srgbClr val="A4A3A4"/>
          </p15:clr>
        </p15:guide>
        <p15:guide id="4" orient="horz" pos="1010">
          <p15:clr>
            <a:srgbClr val="A4A3A4"/>
          </p15:clr>
        </p15:guide>
        <p15:guide id="5" orient="horz" pos="1154">
          <p15:clr>
            <a:srgbClr val="A4A3A4"/>
          </p15:clr>
        </p15:guide>
        <p15:guide id="6" orient="horz" pos="712">
          <p15:clr>
            <a:srgbClr val="A4A3A4"/>
          </p15:clr>
        </p15:guide>
        <p15:guide id="7" orient="horz" pos="88">
          <p15:clr>
            <a:srgbClr val="A4A3A4"/>
          </p15:clr>
        </p15:guide>
        <p15:guide id="8" pos="5472" userDrawn="1">
          <p15:clr>
            <a:srgbClr val="A4A3A4"/>
          </p15:clr>
        </p15:guide>
        <p15:guide id="9" orient="horz" pos="3624" userDrawn="1">
          <p15:clr>
            <a:srgbClr val="A4A3A4"/>
          </p15:clr>
        </p15:guide>
        <p15:guide id="10" pos="5609" userDrawn="1">
          <p15:clr>
            <a:srgbClr val="A4A3A4"/>
          </p15:clr>
        </p15:guide>
        <p15:guide id="11" orient="horz" pos="418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ndsey Hayes" initials="LH [7]" lastIdx="1" clrIdx="6">
    <p:extLst/>
  </p:cmAuthor>
  <p:cmAuthor id="1" name="Lindsey Hayes" initials="LH" lastIdx="6" clrIdx="0">
    <p:extLst/>
  </p:cmAuthor>
  <p:cmAuthor id="8" name="Lindsey Hayes" initials="LH [8]" lastIdx="1" clrIdx="7">
    <p:extLst/>
  </p:cmAuthor>
  <p:cmAuthor id="2" name="Lindsey Hayes" initials="LH [2]" lastIdx="1" clrIdx="1">
    <p:extLst/>
  </p:cmAuthor>
  <p:cmAuthor id="9" name="Lindsey Hayes" initials="LH [9]" lastIdx="1" clrIdx="8">
    <p:extLst/>
  </p:cmAuthor>
  <p:cmAuthor id="3" name="Lindsey Hayes" initials="LH [3]" lastIdx="1" clrIdx="2">
    <p:extLst/>
  </p:cmAuthor>
  <p:cmAuthor id="10" name="Lisa Lachlan" initials="" lastIdx="8" clrIdx="9"/>
  <p:cmAuthor id="4" name="Lindsey Hayes" initials="LH [4]" lastIdx="1" clrIdx="3">
    <p:extLst/>
  </p:cmAuthor>
  <p:cmAuthor id="11" name="Morton, David" initials="MD" lastIdx="17" clrIdx="10">
    <p:extLst>
      <p:ext uri="{19B8F6BF-5375-455C-9EA6-DF929625EA0E}">
        <p15:presenceInfo xmlns:p15="http://schemas.microsoft.com/office/powerpoint/2012/main" userId="S-1-5-21-1472932569-214068005-926709054-41084" providerId="AD"/>
      </p:ext>
    </p:extLst>
  </p:cmAuthor>
  <p:cmAuthor id="5" name="Lindsey Hayes" initials="LH [5]" lastIdx="1" clrIdx="4">
    <p:extLst/>
  </p:cmAuthor>
  <p:cmAuthor id="6" name="Lindsey Hayes" initials="LH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686868"/>
    <a:srgbClr val="334A95"/>
    <a:srgbClr val="354D9B"/>
    <a:srgbClr val="324992"/>
    <a:srgbClr val="344C98"/>
    <a:srgbClr val="3751A3"/>
    <a:srgbClr val="2E4488"/>
    <a:srgbClr val="000000"/>
    <a:srgbClr val="FDB813"/>
    <a:srgbClr val="FFC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0" autoAdjust="0"/>
    <p:restoredTop sz="72831" autoAdjust="0"/>
  </p:normalViewPr>
  <p:slideViewPr>
    <p:cSldViewPr snapToGrid="0">
      <p:cViewPr varScale="1">
        <p:scale>
          <a:sx n="66" d="100"/>
          <a:sy n="66" d="100"/>
        </p:scale>
        <p:origin x="1542" y="60"/>
      </p:cViewPr>
      <p:guideLst>
        <p:guide orient="horz" pos="568"/>
        <p:guide orient="horz" pos="2414"/>
        <p:guide orient="horz" pos="2270"/>
        <p:guide orient="horz" pos="1010"/>
        <p:guide orient="horz" pos="1154"/>
        <p:guide orient="horz" pos="712"/>
        <p:guide orient="horz" pos="88"/>
        <p:guide pos="5472"/>
        <p:guide orient="horz" pos="3624"/>
        <p:guide pos="5609"/>
        <p:guide orient="horz" pos="41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88" d="100"/>
          <a:sy n="88" d="100"/>
        </p:scale>
        <p:origin x="-378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slide" Target="slides/slide4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presProps" Target="presProps.xml"/><Relationship Id="rId20" Type="http://schemas.openxmlformats.org/officeDocument/2006/relationships/slideMaster" Target="slideMasters/slideMaster17.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5854C-F6F1-5F4D-86DC-53D4FEA331E1}" type="doc">
      <dgm:prSet loTypeId="urn:microsoft.com/office/officeart/2005/8/layout/hProcess3" loCatId="" qsTypeId="urn:microsoft.com/office/officeart/2005/8/quickstyle/simple3" qsCatId="simple" csTypeId="urn:microsoft.com/office/officeart/2005/8/colors/accent1_2" csCatId="accent1" phldr="1"/>
      <dgm:spPr/>
      <dgm:t>
        <a:bodyPr/>
        <a:lstStyle/>
        <a:p>
          <a:endParaRPr lang="en-US"/>
        </a:p>
      </dgm:t>
    </dgm:pt>
    <dgm:pt modelId="{7D7783D3-7408-5C4D-9F7C-41F210516F91}">
      <dgm:prSet phldrT="[Text]"/>
      <dgm:spPr/>
      <dgm:t>
        <a:bodyPr/>
        <a:lstStyle/>
        <a:p>
          <a:r>
            <a:rPr lang="en-US" dirty="0"/>
            <a:t>Preservice</a:t>
          </a:r>
        </a:p>
      </dgm:t>
    </dgm:pt>
    <dgm:pt modelId="{E6D9D3FA-DFAE-BA4F-86A2-CE62F4BD2A32}" type="parTrans" cxnId="{8D2CFB7F-F2C1-2044-B40D-6A3F12414824}">
      <dgm:prSet/>
      <dgm:spPr/>
      <dgm:t>
        <a:bodyPr/>
        <a:lstStyle/>
        <a:p>
          <a:endParaRPr lang="en-US"/>
        </a:p>
      </dgm:t>
    </dgm:pt>
    <dgm:pt modelId="{1D05F3AE-46A1-7241-91A1-18829332833E}" type="sibTrans" cxnId="{8D2CFB7F-F2C1-2044-B40D-6A3F12414824}">
      <dgm:prSet/>
      <dgm:spPr/>
      <dgm:t>
        <a:bodyPr/>
        <a:lstStyle/>
        <a:p>
          <a:endParaRPr lang="en-US"/>
        </a:p>
      </dgm:t>
    </dgm:pt>
    <dgm:pt modelId="{1C4F30B2-D0FF-6C47-9081-3C4465DECBC7}">
      <dgm:prSet phldrT="[Text]"/>
      <dgm:spPr/>
      <dgm:t>
        <a:bodyPr/>
        <a:lstStyle/>
        <a:p>
          <a:r>
            <a:rPr lang="en-US" dirty="0"/>
            <a:t>Mentoring and Induction</a:t>
          </a:r>
        </a:p>
      </dgm:t>
    </dgm:pt>
    <dgm:pt modelId="{09B67FED-D9D3-8F4C-8803-C9C5E8356842}" type="parTrans" cxnId="{FF2C81C9-974B-9D46-BF4A-CB2B7931CC8A}">
      <dgm:prSet/>
      <dgm:spPr/>
      <dgm:t>
        <a:bodyPr/>
        <a:lstStyle/>
        <a:p>
          <a:endParaRPr lang="en-US"/>
        </a:p>
      </dgm:t>
    </dgm:pt>
    <dgm:pt modelId="{196E5438-F66E-2649-AA75-BED095FFF595}" type="sibTrans" cxnId="{FF2C81C9-974B-9D46-BF4A-CB2B7931CC8A}">
      <dgm:prSet/>
      <dgm:spPr/>
      <dgm:t>
        <a:bodyPr/>
        <a:lstStyle/>
        <a:p>
          <a:endParaRPr lang="en-US"/>
        </a:p>
      </dgm:t>
    </dgm:pt>
    <dgm:pt modelId="{DE56A160-BF7A-674E-A5A0-FC27D284A8E7}">
      <dgm:prSet phldrT="[Text]"/>
      <dgm:spPr/>
      <dgm:t>
        <a:bodyPr/>
        <a:lstStyle/>
        <a:p>
          <a:r>
            <a:rPr lang="en-US" dirty="0"/>
            <a:t>Inservice</a:t>
          </a:r>
        </a:p>
      </dgm:t>
    </dgm:pt>
    <dgm:pt modelId="{5E3FD65A-EA1D-0F46-9BDB-F5FE95ABEBE1}" type="parTrans" cxnId="{75B67BF3-C3AD-C347-BAEE-846B8E472167}">
      <dgm:prSet/>
      <dgm:spPr/>
      <dgm:t>
        <a:bodyPr/>
        <a:lstStyle/>
        <a:p>
          <a:endParaRPr lang="en-US"/>
        </a:p>
      </dgm:t>
    </dgm:pt>
    <dgm:pt modelId="{D4D22CFE-6F50-D44E-992A-CA8D1D8F75FE}" type="sibTrans" cxnId="{75B67BF3-C3AD-C347-BAEE-846B8E472167}">
      <dgm:prSet/>
      <dgm:spPr/>
      <dgm:t>
        <a:bodyPr/>
        <a:lstStyle/>
        <a:p>
          <a:endParaRPr lang="en-US"/>
        </a:p>
      </dgm:t>
    </dgm:pt>
    <dgm:pt modelId="{F9DA3FA5-E446-F04F-952D-7A359E1337BE}" type="pres">
      <dgm:prSet presAssocID="{A4D5854C-F6F1-5F4D-86DC-53D4FEA331E1}" presName="Name0" presStyleCnt="0">
        <dgm:presLayoutVars>
          <dgm:dir/>
          <dgm:animLvl val="lvl"/>
          <dgm:resizeHandles val="exact"/>
        </dgm:presLayoutVars>
      </dgm:prSet>
      <dgm:spPr/>
    </dgm:pt>
    <dgm:pt modelId="{0DF5578D-D661-8E49-86CF-D4E8E53B7C83}" type="pres">
      <dgm:prSet presAssocID="{A4D5854C-F6F1-5F4D-86DC-53D4FEA331E1}" presName="dummy" presStyleCnt="0"/>
      <dgm:spPr/>
    </dgm:pt>
    <dgm:pt modelId="{8576F59A-6897-C947-8C01-F32AE92A5719}" type="pres">
      <dgm:prSet presAssocID="{A4D5854C-F6F1-5F4D-86DC-53D4FEA331E1}" presName="linH" presStyleCnt="0"/>
      <dgm:spPr/>
    </dgm:pt>
    <dgm:pt modelId="{CF105F95-A936-6743-9BAE-9E493D22B1DF}" type="pres">
      <dgm:prSet presAssocID="{A4D5854C-F6F1-5F4D-86DC-53D4FEA331E1}" presName="padding1" presStyleCnt="0"/>
      <dgm:spPr/>
    </dgm:pt>
    <dgm:pt modelId="{CCC260C7-241E-AD49-9987-DDF27611E349}" type="pres">
      <dgm:prSet presAssocID="{7D7783D3-7408-5C4D-9F7C-41F210516F91}" presName="linV" presStyleCnt="0"/>
      <dgm:spPr/>
    </dgm:pt>
    <dgm:pt modelId="{EA4A45FA-4814-114D-B66E-F55D4B645184}" type="pres">
      <dgm:prSet presAssocID="{7D7783D3-7408-5C4D-9F7C-41F210516F91}" presName="spVertical1" presStyleCnt="0"/>
      <dgm:spPr/>
    </dgm:pt>
    <dgm:pt modelId="{A1CF3C18-3660-4945-A50C-42EB747A2814}" type="pres">
      <dgm:prSet presAssocID="{7D7783D3-7408-5C4D-9F7C-41F210516F91}" presName="parTx" presStyleLbl="revTx" presStyleIdx="0" presStyleCnt="3" custLinFactNeighborX="-10905" custLinFactNeighborY="6340">
        <dgm:presLayoutVars>
          <dgm:chMax val="0"/>
          <dgm:chPref val="0"/>
          <dgm:bulletEnabled val="1"/>
        </dgm:presLayoutVars>
      </dgm:prSet>
      <dgm:spPr/>
    </dgm:pt>
    <dgm:pt modelId="{91C1B77B-8AD9-934A-941B-1D51B723E147}" type="pres">
      <dgm:prSet presAssocID="{7D7783D3-7408-5C4D-9F7C-41F210516F91}" presName="spVertical2" presStyleCnt="0"/>
      <dgm:spPr/>
    </dgm:pt>
    <dgm:pt modelId="{792A1521-2274-054B-87AB-08849F66EF73}" type="pres">
      <dgm:prSet presAssocID="{7D7783D3-7408-5C4D-9F7C-41F210516F91}" presName="spVertical3" presStyleCnt="0"/>
      <dgm:spPr/>
    </dgm:pt>
    <dgm:pt modelId="{4954CA25-5624-EA47-BEA9-490FBF2C6190}" type="pres">
      <dgm:prSet presAssocID="{1D05F3AE-46A1-7241-91A1-18829332833E}" presName="space" presStyleCnt="0"/>
      <dgm:spPr/>
    </dgm:pt>
    <dgm:pt modelId="{4E09A25E-F180-184C-A219-C86E69905F9C}" type="pres">
      <dgm:prSet presAssocID="{1C4F30B2-D0FF-6C47-9081-3C4465DECBC7}" presName="linV" presStyleCnt="0"/>
      <dgm:spPr/>
    </dgm:pt>
    <dgm:pt modelId="{B8072D8D-E0E9-C240-A423-E9C44E71E9A7}" type="pres">
      <dgm:prSet presAssocID="{1C4F30B2-D0FF-6C47-9081-3C4465DECBC7}" presName="spVertical1" presStyleCnt="0"/>
      <dgm:spPr/>
    </dgm:pt>
    <dgm:pt modelId="{377A9C93-70E9-6343-A5E0-F6E2EA76F12B}" type="pres">
      <dgm:prSet presAssocID="{1C4F30B2-D0FF-6C47-9081-3C4465DECBC7}" presName="parTx" presStyleLbl="revTx" presStyleIdx="1" presStyleCnt="3" custLinFactNeighborX="-864" custLinFactNeighborY="6340">
        <dgm:presLayoutVars>
          <dgm:chMax val="0"/>
          <dgm:chPref val="0"/>
          <dgm:bulletEnabled val="1"/>
        </dgm:presLayoutVars>
      </dgm:prSet>
      <dgm:spPr/>
    </dgm:pt>
    <dgm:pt modelId="{3883484C-DF63-1448-A860-82C5800D4741}" type="pres">
      <dgm:prSet presAssocID="{1C4F30B2-D0FF-6C47-9081-3C4465DECBC7}" presName="spVertical2" presStyleCnt="0"/>
      <dgm:spPr/>
    </dgm:pt>
    <dgm:pt modelId="{B70AB123-B184-B04D-9075-5DDDD5BB6B1A}" type="pres">
      <dgm:prSet presAssocID="{1C4F30B2-D0FF-6C47-9081-3C4465DECBC7}" presName="spVertical3" presStyleCnt="0"/>
      <dgm:spPr/>
    </dgm:pt>
    <dgm:pt modelId="{7E920E36-B7FB-7A4B-AF79-1135DDBC072E}" type="pres">
      <dgm:prSet presAssocID="{196E5438-F66E-2649-AA75-BED095FFF595}" presName="space" presStyleCnt="0"/>
      <dgm:spPr/>
    </dgm:pt>
    <dgm:pt modelId="{89E47F23-0E12-2949-9691-8F0C3490C33C}" type="pres">
      <dgm:prSet presAssocID="{DE56A160-BF7A-674E-A5A0-FC27D284A8E7}" presName="linV" presStyleCnt="0"/>
      <dgm:spPr/>
    </dgm:pt>
    <dgm:pt modelId="{9CC7063C-B1F7-F441-BF9D-1CD088E01307}" type="pres">
      <dgm:prSet presAssocID="{DE56A160-BF7A-674E-A5A0-FC27D284A8E7}" presName="spVertical1" presStyleCnt="0"/>
      <dgm:spPr/>
    </dgm:pt>
    <dgm:pt modelId="{667C11E8-128E-BB4F-8BF1-9DC59486B218}" type="pres">
      <dgm:prSet presAssocID="{DE56A160-BF7A-674E-A5A0-FC27D284A8E7}" presName="parTx" presStyleLbl="revTx" presStyleIdx="2" presStyleCnt="3" custLinFactNeighborX="-2847" custLinFactNeighborY="6340">
        <dgm:presLayoutVars>
          <dgm:chMax val="0"/>
          <dgm:chPref val="0"/>
          <dgm:bulletEnabled val="1"/>
        </dgm:presLayoutVars>
      </dgm:prSet>
      <dgm:spPr/>
    </dgm:pt>
    <dgm:pt modelId="{700D94AD-32C1-FC4D-A550-B9BAB8D589BA}" type="pres">
      <dgm:prSet presAssocID="{DE56A160-BF7A-674E-A5A0-FC27D284A8E7}" presName="spVertical2" presStyleCnt="0"/>
      <dgm:spPr/>
    </dgm:pt>
    <dgm:pt modelId="{FD502557-1616-6347-8DDF-048A397AD3DB}" type="pres">
      <dgm:prSet presAssocID="{DE56A160-BF7A-674E-A5A0-FC27D284A8E7}" presName="spVertical3" presStyleCnt="0"/>
      <dgm:spPr/>
    </dgm:pt>
    <dgm:pt modelId="{7F5BDD2F-8F73-1746-955B-FB0EA942951A}" type="pres">
      <dgm:prSet presAssocID="{A4D5854C-F6F1-5F4D-86DC-53D4FEA331E1}" presName="padding2" presStyleCnt="0"/>
      <dgm:spPr/>
    </dgm:pt>
    <dgm:pt modelId="{DCF77D87-F05D-F745-B903-540323CE9549}" type="pres">
      <dgm:prSet presAssocID="{A4D5854C-F6F1-5F4D-86DC-53D4FEA331E1}" presName="negArrow" presStyleCnt="0"/>
      <dgm:spPr/>
    </dgm:pt>
    <dgm:pt modelId="{096F4EF3-70C0-FC42-A8FB-CCDA02D13475}" type="pres">
      <dgm:prSet presAssocID="{A4D5854C-F6F1-5F4D-86DC-53D4FEA331E1}" presName="backgroundArrow" presStyleLbl="node1" presStyleIdx="0" presStyleCnt="1" custLinFactNeighborX="-1927" custLinFactNeighborY="1639"/>
      <dgm:spPr>
        <a:gradFill flip="none" rotWithShape="0">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extLst>
        <a:ext uri="{E40237B7-FDA0-4F09-8148-C483321AD2D9}">
          <dgm14:cNvPr xmlns:dgm14="http://schemas.microsoft.com/office/drawing/2010/diagram" id="0" name="" descr="Graphic shows that mentoring and induction bridges the gap between preservice and inservice on the teacher and leader development continuum." title="Teacher and leader development continuum"/>
        </a:ext>
      </dgm:extLst>
    </dgm:pt>
  </dgm:ptLst>
  <dgm:cxnLst>
    <dgm:cxn modelId="{11276764-76CB-8A4A-AC5E-97F69FCB0608}" type="presOf" srcId="{DE56A160-BF7A-674E-A5A0-FC27D284A8E7}" destId="{667C11E8-128E-BB4F-8BF1-9DC59486B218}" srcOrd="0" destOrd="0" presId="urn:microsoft.com/office/officeart/2005/8/layout/hProcess3"/>
    <dgm:cxn modelId="{3E966D46-A1DF-174F-8769-2AC3932B08ED}" type="presOf" srcId="{A4D5854C-F6F1-5F4D-86DC-53D4FEA331E1}" destId="{F9DA3FA5-E446-F04F-952D-7A359E1337BE}" srcOrd="0" destOrd="0" presId="urn:microsoft.com/office/officeart/2005/8/layout/hProcess3"/>
    <dgm:cxn modelId="{8D2CFB7F-F2C1-2044-B40D-6A3F12414824}" srcId="{A4D5854C-F6F1-5F4D-86DC-53D4FEA331E1}" destId="{7D7783D3-7408-5C4D-9F7C-41F210516F91}" srcOrd="0" destOrd="0" parTransId="{E6D9D3FA-DFAE-BA4F-86A2-CE62F4BD2A32}" sibTransId="{1D05F3AE-46A1-7241-91A1-18829332833E}"/>
    <dgm:cxn modelId="{FF91CCAA-62D9-0842-8D4A-5BAFDE5F67C9}" type="presOf" srcId="{7D7783D3-7408-5C4D-9F7C-41F210516F91}" destId="{A1CF3C18-3660-4945-A50C-42EB747A2814}" srcOrd="0" destOrd="0" presId="urn:microsoft.com/office/officeart/2005/8/layout/hProcess3"/>
    <dgm:cxn modelId="{FF2C81C9-974B-9D46-BF4A-CB2B7931CC8A}" srcId="{A4D5854C-F6F1-5F4D-86DC-53D4FEA331E1}" destId="{1C4F30B2-D0FF-6C47-9081-3C4465DECBC7}" srcOrd="1" destOrd="0" parTransId="{09B67FED-D9D3-8F4C-8803-C9C5E8356842}" sibTransId="{196E5438-F66E-2649-AA75-BED095FFF595}"/>
    <dgm:cxn modelId="{21D8E8D6-BCB8-1E4D-8F40-DB4946F9B028}" type="presOf" srcId="{1C4F30B2-D0FF-6C47-9081-3C4465DECBC7}" destId="{377A9C93-70E9-6343-A5E0-F6E2EA76F12B}" srcOrd="0" destOrd="0" presId="urn:microsoft.com/office/officeart/2005/8/layout/hProcess3"/>
    <dgm:cxn modelId="{75B67BF3-C3AD-C347-BAEE-846B8E472167}" srcId="{A4D5854C-F6F1-5F4D-86DC-53D4FEA331E1}" destId="{DE56A160-BF7A-674E-A5A0-FC27D284A8E7}" srcOrd="2" destOrd="0" parTransId="{5E3FD65A-EA1D-0F46-9BDB-F5FE95ABEBE1}" sibTransId="{D4D22CFE-6F50-D44E-992A-CA8D1D8F75FE}"/>
    <dgm:cxn modelId="{78D950A2-FC60-CB4D-93A2-A33DE4337DD8}" type="presParOf" srcId="{F9DA3FA5-E446-F04F-952D-7A359E1337BE}" destId="{0DF5578D-D661-8E49-86CF-D4E8E53B7C83}" srcOrd="0" destOrd="0" presId="urn:microsoft.com/office/officeart/2005/8/layout/hProcess3"/>
    <dgm:cxn modelId="{F29739CB-F37F-FF4B-A8A0-567F21E8CF45}" type="presParOf" srcId="{F9DA3FA5-E446-F04F-952D-7A359E1337BE}" destId="{8576F59A-6897-C947-8C01-F32AE92A5719}" srcOrd="1" destOrd="0" presId="urn:microsoft.com/office/officeart/2005/8/layout/hProcess3"/>
    <dgm:cxn modelId="{C440AF27-03DB-594C-84F7-D4043705D84D}" type="presParOf" srcId="{8576F59A-6897-C947-8C01-F32AE92A5719}" destId="{CF105F95-A936-6743-9BAE-9E493D22B1DF}" srcOrd="0" destOrd="0" presId="urn:microsoft.com/office/officeart/2005/8/layout/hProcess3"/>
    <dgm:cxn modelId="{12262B62-4FFF-4B4A-9A7E-76273C0969FA}" type="presParOf" srcId="{8576F59A-6897-C947-8C01-F32AE92A5719}" destId="{CCC260C7-241E-AD49-9987-DDF27611E349}" srcOrd="1" destOrd="0" presId="urn:microsoft.com/office/officeart/2005/8/layout/hProcess3"/>
    <dgm:cxn modelId="{801822AF-93D8-8040-9DBB-ABF1C46A7FF2}" type="presParOf" srcId="{CCC260C7-241E-AD49-9987-DDF27611E349}" destId="{EA4A45FA-4814-114D-B66E-F55D4B645184}" srcOrd="0" destOrd="0" presId="urn:microsoft.com/office/officeart/2005/8/layout/hProcess3"/>
    <dgm:cxn modelId="{94593D94-953C-A247-8550-23121AD7BB8A}" type="presParOf" srcId="{CCC260C7-241E-AD49-9987-DDF27611E349}" destId="{A1CF3C18-3660-4945-A50C-42EB747A2814}" srcOrd="1" destOrd="0" presId="urn:microsoft.com/office/officeart/2005/8/layout/hProcess3"/>
    <dgm:cxn modelId="{DC89CD48-38E0-7245-B012-937453EFFD2E}" type="presParOf" srcId="{CCC260C7-241E-AD49-9987-DDF27611E349}" destId="{91C1B77B-8AD9-934A-941B-1D51B723E147}" srcOrd="2" destOrd="0" presId="urn:microsoft.com/office/officeart/2005/8/layout/hProcess3"/>
    <dgm:cxn modelId="{635CABE9-C9B4-A84C-BA4B-5EB7DF3F22DB}" type="presParOf" srcId="{CCC260C7-241E-AD49-9987-DDF27611E349}" destId="{792A1521-2274-054B-87AB-08849F66EF73}" srcOrd="3" destOrd="0" presId="urn:microsoft.com/office/officeart/2005/8/layout/hProcess3"/>
    <dgm:cxn modelId="{FB732B01-8549-414F-BF98-9FAB7C6F50D7}" type="presParOf" srcId="{8576F59A-6897-C947-8C01-F32AE92A5719}" destId="{4954CA25-5624-EA47-BEA9-490FBF2C6190}" srcOrd="2" destOrd="0" presId="urn:microsoft.com/office/officeart/2005/8/layout/hProcess3"/>
    <dgm:cxn modelId="{67977C60-9002-4D4B-99CB-85C02FE528F9}" type="presParOf" srcId="{8576F59A-6897-C947-8C01-F32AE92A5719}" destId="{4E09A25E-F180-184C-A219-C86E69905F9C}" srcOrd="3" destOrd="0" presId="urn:microsoft.com/office/officeart/2005/8/layout/hProcess3"/>
    <dgm:cxn modelId="{1382F885-D515-0A47-A052-DC16EB4D611C}" type="presParOf" srcId="{4E09A25E-F180-184C-A219-C86E69905F9C}" destId="{B8072D8D-E0E9-C240-A423-E9C44E71E9A7}" srcOrd="0" destOrd="0" presId="urn:microsoft.com/office/officeart/2005/8/layout/hProcess3"/>
    <dgm:cxn modelId="{C65E41B3-E201-2F49-B17F-C9932498ACD8}" type="presParOf" srcId="{4E09A25E-F180-184C-A219-C86E69905F9C}" destId="{377A9C93-70E9-6343-A5E0-F6E2EA76F12B}" srcOrd="1" destOrd="0" presId="urn:microsoft.com/office/officeart/2005/8/layout/hProcess3"/>
    <dgm:cxn modelId="{F47D7FB9-36DE-4043-BCDF-1A67E9CA3883}" type="presParOf" srcId="{4E09A25E-F180-184C-A219-C86E69905F9C}" destId="{3883484C-DF63-1448-A860-82C5800D4741}" srcOrd="2" destOrd="0" presId="urn:microsoft.com/office/officeart/2005/8/layout/hProcess3"/>
    <dgm:cxn modelId="{C6EBD41E-6864-8C44-A6ED-749524B8B5F6}" type="presParOf" srcId="{4E09A25E-F180-184C-A219-C86E69905F9C}" destId="{B70AB123-B184-B04D-9075-5DDDD5BB6B1A}" srcOrd="3" destOrd="0" presId="urn:microsoft.com/office/officeart/2005/8/layout/hProcess3"/>
    <dgm:cxn modelId="{F5116BBF-AFFD-DF49-A2C4-34155252612E}" type="presParOf" srcId="{8576F59A-6897-C947-8C01-F32AE92A5719}" destId="{7E920E36-B7FB-7A4B-AF79-1135DDBC072E}" srcOrd="4" destOrd="0" presId="urn:microsoft.com/office/officeart/2005/8/layout/hProcess3"/>
    <dgm:cxn modelId="{15D9BE8E-8320-FC48-AAD9-45C0E0CE9F4A}" type="presParOf" srcId="{8576F59A-6897-C947-8C01-F32AE92A5719}" destId="{89E47F23-0E12-2949-9691-8F0C3490C33C}" srcOrd="5" destOrd="0" presId="urn:microsoft.com/office/officeart/2005/8/layout/hProcess3"/>
    <dgm:cxn modelId="{A9BFD1E5-84E9-764F-8C5D-5504F364B94E}" type="presParOf" srcId="{89E47F23-0E12-2949-9691-8F0C3490C33C}" destId="{9CC7063C-B1F7-F441-BF9D-1CD088E01307}" srcOrd="0" destOrd="0" presId="urn:microsoft.com/office/officeart/2005/8/layout/hProcess3"/>
    <dgm:cxn modelId="{932F8C2E-4477-234D-800A-8679E8235357}" type="presParOf" srcId="{89E47F23-0E12-2949-9691-8F0C3490C33C}" destId="{667C11E8-128E-BB4F-8BF1-9DC59486B218}" srcOrd="1" destOrd="0" presId="urn:microsoft.com/office/officeart/2005/8/layout/hProcess3"/>
    <dgm:cxn modelId="{033A6E91-2679-0747-9C82-7EA0B45C6EE3}" type="presParOf" srcId="{89E47F23-0E12-2949-9691-8F0C3490C33C}" destId="{700D94AD-32C1-FC4D-A550-B9BAB8D589BA}" srcOrd="2" destOrd="0" presId="urn:microsoft.com/office/officeart/2005/8/layout/hProcess3"/>
    <dgm:cxn modelId="{A052174C-FA9F-F143-B6A0-D6965C8A3780}" type="presParOf" srcId="{89E47F23-0E12-2949-9691-8F0C3490C33C}" destId="{FD502557-1616-6347-8DDF-048A397AD3DB}" srcOrd="3" destOrd="0" presId="urn:microsoft.com/office/officeart/2005/8/layout/hProcess3"/>
    <dgm:cxn modelId="{8D80C8D6-A203-B646-9FC5-2B4770AA58EA}" type="presParOf" srcId="{8576F59A-6897-C947-8C01-F32AE92A5719}" destId="{7F5BDD2F-8F73-1746-955B-FB0EA942951A}" srcOrd="6" destOrd="0" presId="urn:microsoft.com/office/officeart/2005/8/layout/hProcess3"/>
    <dgm:cxn modelId="{CE2AFD1C-7AA0-A549-AD9D-F9A10140159C}" type="presParOf" srcId="{8576F59A-6897-C947-8C01-F32AE92A5719}" destId="{DCF77D87-F05D-F745-B903-540323CE9549}" srcOrd="7" destOrd="0" presId="urn:microsoft.com/office/officeart/2005/8/layout/hProcess3"/>
    <dgm:cxn modelId="{C4A3A7A6-5D9B-F245-86D2-246190D28ACC}" type="presParOf" srcId="{8576F59A-6897-C947-8C01-F32AE92A5719}" destId="{096F4EF3-70C0-FC42-A8FB-CCDA02D13475}"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F4EF3-70C0-FC42-A8FB-CCDA02D13475}">
      <dsp:nvSpPr>
        <dsp:cNvPr id="0" name=""/>
        <dsp:cNvSpPr/>
      </dsp:nvSpPr>
      <dsp:spPr>
        <a:xfrm>
          <a:off x="0" y="71263"/>
          <a:ext cx="7907972" cy="2174096"/>
        </a:xfrm>
        <a:prstGeom prst="rightArrow">
          <a:avLst/>
        </a:prstGeom>
        <a:gradFill flip="none" rotWithShape="0">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67C11E8-128E-BB4F-8BF1-9DC59486B218}">
      <dsp:nvSpPr>
        <dsp:cNvPr id="0" name=""/>
        <dsp:cNvSpPr/>
      </dsp:nvSpPr>
      <dsp:spPr>
        <a:xfrm>
          <a:off x="5317325" y="613615"/>
          <a:ext cx="1973131" cy="1087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33680" rIns="0" bIns="233680" numCol="1" spcCol="1270" anchor="ctr" anchorCtr="0">
          <a:noAutofit/>
        </a:bodyPr>
        <a:lstStyle/>
        <a:p>
          <a:pPr marL="0" lvl="0" indent="0" algn="ctr" defTabSz="1022350">
            <a:lnSpc>
              <a:spcPct val="90000"/>
            </a:lnSpc>
            <a:spcBef>
              <a:spcPct val="0"/>
            </a:spcBef>
            <a:spcAft>
              <a:spcPct val="35000"/>
            </a:spcAft>
            <a:buNone/>
          </a:pPr>
          <a:r>
            <a:rPr lang="en-US" sz="2300" kern="1200" dirty="0"/>
            <a:t>Inservice</a:t>
          </a:r>
        </a:p>
      </dsp:txBody>
      <dsp:txXfrm>
        <a:off x="5317325" y="613615"/>
        <a:ext cx="1973131" cy="1087048"/>
      </dsp:txXfrm>
    </dsp:sp>
    <dsp:sp modelId="{377A9C93-70E9-6343-A5E0-F6E2EA76F12B}">
      <dsp:nvSpPr>
        <dsp:cNvPr id="0" name=""/>
        <dsp:cNvSpPr/>
      </dsp:nvSpPr>
      <dsp:spPr>
        <a:xfrm>
          <a:off x="2988694" y="613615"/>
          <a:ext cx="1973131" cy="1087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33680" rIns="0" bIns="233680" numCol="1" spcCol="1270" anchor="ctr" anchorCtr="0">
          <a:noAutofit/>
        </a:bodyPr>
        <a:lstStyle/>
        <a:p>
          <a:pPr marL="0" lvl="0" indent="0" algn="ctr" defTabSz="1022350">
            <a:lnSpc>
              <a:spcPct val="90000"/>
            </a:lnSpc>
            <a:spcBef>
              <a:spcPct val="0"/>
            </a:spcBef>
            <a:spcAft>
              <a:spcPct val="35000"/>
            </a:spcAft>
            <a:buNone/>
          </a:pPr>
          <a:r>
            <a:rPr lang="en-US" sz="2300" kern="1200" dirty="0"/>
            <a:t>Mentoring and Induction</a:t>
          </a:r>
        </a:p>
      </dsp:txBody>
      <dsp:txXfrm>
        <a:off x="2988694" y="613615"/>
        <a:ext cx="1973131" cy="1087048"/>
      </dsp:txXfrm>
    </dsp:sp>
    <dsp:sp modelId="{A1CF3C18-3660-4945-A50C-42EB747A2814}">
      <dsp:nvSpPr>
        <dsp:cNvPr id="0" name=""/>
        <dsp:cNvSpPr/>
      </dsp:nvSpPr>
      <dsp:spPr>
        <a:xfrm>
          <a:off x="422814" y="613615"/>
          <a:ext cx="1973131" cy="1087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33680" rIns="0" bIns="233680" numCol="1" spcCol="1270" anchor="ctr" anchorCtr="0">
          <a:noAutofit/>
        </a:bodyPr>
        <a:lstStyle/>
        <a:p>
          <a:pPr marL="0" lvl="0" indent="0" algn="ctr" defTabSz="1022350">
            <a:lnSpc>
              <a:spcPct val="90000"/>
            </a:lnSpc>
            <a:spcBef>
              <a:spcPct val="0"/>
            </a:spcBef>
            <a:spcAft>
              <a:spcPct val="35000"/>
            </a:spcAft>
            <a:buNone/>
          </a:pPr>
          <a:r>
            <a:rPr lang="en-US" sz="2300" kern="1200" dirty="0"/>
            <a:t>Preservice</a:t>
          </a:r>
        </a:p>
      </dsp:txBody>
      <dsp:txXfrm>
        <a:off x="422814" y="613615"/>
        <a:ext cx="1973131" cy="10870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 y="2"/>
            <a:ext cx="3038475" cy="326571"/>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1927" y="2"/>
            <a:ext cx="3038475" cy="326571"/>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3" y="9024257"/>
            <a:ext cx="3038475" cy="272144"/>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1927" y="9024257"/>
            <a:ext cx="3038475" cy="272144"/>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0"/>
            <a:ext cx="3038475" cy="465138"/>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1927" y="0"/>
            <a:ext cx="3038475" cy="465138"/>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40" y="4416429"/>
            <a:ext cx="5140325" cy="4183063"/>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3" y="8831267"/>
            <a:ext cx="3038475" cy="465137"/>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927" y="8831267"/>
            <a:ext cx="3038475" cy="465137"/>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ric.ed.gov/?id=ED565612"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All materials within the GTL Mentoring and Induction Toolkit may be used and adapted to fit the needs of the state or local context. If modifications are made to content, please use the following statement: </a:t>
            </a:r>
            <a:r>
              <a:rPr lang="en-US" sz="1200" i="1" kern="1200" dirty="0">
                <a:solidFill>
                  <a:schemeClr val="tx1"/>
                </a:solidFill>
                <a:effectLst/>
                <a:latin typeface="ITC Franklin Gothic Std Bk Cd"/>
                <a:ea typeface="ＭＳ Ｐゴシック" pitchFamily="-48" charset="-128"/>
                <a:cs typeface="ＭＳ Ｐゴシック"/>
              </a:rPr>
              <a:t>These materials have been adapted in whole or in part with permission from the Center on Great Teachers and Leaders</a:t>
            </a:r>
            <a:r>
              <a:rPr lang="en-US" sz="1200" kern="1200" dirty="0">
                <a:solidFill>
                  <a:schemeClr val="tx1"/>
                </a:solidFill>
                <a:effectLst/>
                <a:latin typeface="ITC Franklin Gothic Std Bk Cd"/>
                <a:ea typeface="ＭＳ Ｐゴシック" pitchFamily="-48" charset="-128"/>
                <a:cs typeface="ＭＳ Ｐゴシック"/>
              </a:rPr>
              <a: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862190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The terms </a:t>
            </a:r>
            <a:r>
              <a:rPr lang="en-US" sz="1200" i="1" kern="1200" dirty="0">
                <a:solidFill>
                  <a:schemeClr val="tx1"/>
                </a:solidFill>
                <a:effectLst/>
                <a:latin typeface="ITC Franklin Gothic Std Bk Cd"/>
                <a:ea typeface="ＭＳ Ｐゴシック" pitchFamily="-48" charset="-128"/>
                <a:cs typeface="ＭＳ Ｐゴシック"/>
              </a:rPr>
              <a:t>mentoring </a:t>
            </a:r>
            <a:r>
              <a:rPr lang="en-US" sz="1200" kern="1200" dirty="0">
                <a:solidFill>
                  <a:schemeClr val="tx1"/>
                </a:solidFill>
                <a:effectLst/>
                <a:latin typeface="ITC Franklin Gothic Std Bk Cd"/>
                <a:ea typeface="ＭＳ Ｐゴシック" pitchFamily="-48" charset="-128"/>
                <a:cs typeface="ＭＳ Ｐゴシック"/>
              </a:rPr>
              <a:t>and </a:t>
            </a:r>
            <a:r>
              <a:rPr lang="en-US" sz="1200" i="1" kern="1200" dirty="0">
                <a:solidFill>
                  <a:schemeClr val="tx1"/>
                </a:solidFill>
                <a:effectLst/>
                <a:latin typeface="ITC Franklin Gothic Std Bk Cd"/>
                <a:ea typeface="ＭＳ Ｐゴシック" pitchFamily="-48" charset="-128"/>
                <a:cs typeface="ＭＳ Ｐゴシック"/>
              </a:rPr>
              <a:t>induction </a:t>
            </a:r>
            <a:r>
              <a:rPr lang="en-US" sz="1200" kern="1200" dirty="0">
                <a:solidFill>
                  <a:schemeClr val="tx1"/>
                </a:solidFill>
                <a:effectLst/>
                <a:latin typeface="ITC Franklin Gothic Std Bk Cd"/>
                <a:ea typeface="ＭＳ Ｐゴシック" pitchFamily="-48" charset="-128"/>
                <a:cs typeface="ＭＳ Ｐゴシック"/>
              </a:rPr>
              <a:t>are often used interchangeably. However, mentoring is one-on-one support and feedback provided by an experienced veteran teacher to a new or struggling teacher. An induction program is a larger system of support that often includes mentoring but also includes additional supports, such as help with curriculum planning and professional development. Mentoring is critical feature of a comprehensive induction program, but should not be the only feature.</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1592935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Mentoring and induction occurs at a critical transition point in the teacher and leader career development continuum. Mentoring and induction supports help new educators navigate the transition from supervised clinical practice experiences within preservice preparation programs to full responsibility and independence in the inservice setting. Effective mentoring and induction supports during this time of transition can help new educators more rapidly adjust to their responsibilities while providing professional learning experiences that anchor the knowledge and skills learned in their preparation programs to real-life situations.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1769323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order to promote a continuum of teacher and leader career development, many states have adopted </a:t>
            </a:r>
            <a:r>
              <a:rPr lang="en-US" sz="1200" kern="1200" baseline="0" dirty="0">
                <a:solidFill>
                  <a:schemeClr val="tx1"/>
                </a:solidFill>
                <a:effectLst/>
                <a:latin typeface="ITC Franklin Gothic Std Bk Cd"/>
                <a:ea typeface="ＭＳ Ｐゴシック" pitchFamily="-48" charset="-128"/>
                <a:cs typeface="ＭＳ Ｐゴシック"/>
              </a:rPr>
              <a:t>policies that require some type of mentoring or induction support for new educators. In 2016 the New Teacher Center conducted a review of mentoring and induction policies across 50 states. The full report can be accessed at https://newteachercenter.org/wp-content/uploads/2016CompleteReportStatePolicies.pdf.</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476110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Mentoring and induction is a critical component of a comprehensive talent development strategy. This graphic was taken from the GTL Center’s </a:t>
            </a:r>
            <a:r>
              <a:rPr lang="en-US" i="1" dirty="0"/>
              <a:t>Talent Development Framework for 21</a:t>
            </a:r>
            <a:r>
              <a:rPr lang="en-US" i="1" baseline="30000" dirty="0"/>
              <a:t>st</a:t>
            </a:r>
            <a:r>
              <a:rPr lang="en-US" i="1" dirty="0"/>
              <a:t> Century Educators: Moving Toward State Policy Alignment and Coherence. </a:t>
            </a:r>
            <a:r>
              <a:rPr lang="en-US" dirty="0"/>
              <a:t>The </a:t>
            </a:r>
            <a:r>
              <a:rPr lang="en-US" i="1" dirty="0"/>
              <a:t>Talent Development Framework </a:t>
            </a:r>
            <a:r>
              <a:rPr lang="en-US" dirty="0"/>
              <a:t>is a tool that guides SEAs through a process to inventory, prioritize, and plan for a coherent and aligned educator talent development strategy. This figure illustrates how </a:t>
            </a:r>
            <a:r>
              <a:rPr lang="en-US" sz="1200" kern="1200" dirty="0">
                <a:solidFill>
                  <a:schemeClr val="tx1"/>
                </a:solidFill>
                <a:effectLst/>
                <a:latin typeface="ITC Franklin Gothic Std Bk Cd"/>
                <a:ea typeface="ＭＳ Ｐゴシック" pitchFamily="-48" charset="-128"/>
                <a:cs typeface="ＭＳ Ｐゴシック"/>
              </a:rPr>
              <a:t>the framework groups state policies and practices into three key interdependent clusters:</a:t>
            </a:r>
          </a:p>
          <a:p>
            <a:endParaRPr lang="en-US" sz="1200" kern="1200" dirty="0">
              <a:solidFill>
                <a:schemeClr val="tx1"/>
              </a:solidFill>
              <a:effectLst/>
              <a:latin typeface="ITC Franklin Gothic Std Bk Cd"/>
              <a:ea typeface="ＭＳ Ｐゴシック" pitchFamily="-48" charset="-128"/>
              <a:cs typeface="ＭＳ Ｐゴシック"/>
            </a:endParaRPr>
          </a:p>
          <a:p>
            <a:pPr marL="171450" indent="-171450">
              <a:buFont typeface="Wingdings" pitchFamily="2" charset="2"/>
              <a:buChar char="§"/>
            </a:pPr>
            <a:r>
              <a:rPr lang="en-US" sz="1200" kern="1200" dirty="0">
                <a:solidFill>
                  <a:schemeClr val="tx1"/>
                </a:solidFill>
                <a:effectLst/>
                <a:latin typeface="ITC Franklin Gothic Std Bk Cd"/>
                <a:ea typeface="ＭＳ Ｐゴシック" pitchFamily="-48" charset="-128"/>
                <a:cs typeface="ＭＳ Ｐゴシック"/>
              </a:rPr>
              <a:t>Attract the right talent into the profession to meet your students’ needs</a:t>
            </a:r>
          </a:p>
          <a:p>
            <a:pPr marL="171450" indent="-171450">
              <a:buFont typeface="Wingdings" pitchFamily="2" charset="2"/>
              <a:buChar char="§"/>
            </a:pPr>
            <a:r>
              <a:rPr lang="en-US" sz="1200" kern="1200" dirty="0">
                <a:solidFill>
                  <a:schemeClr val="tx1"/>
                </a:solidFill>
                <a:effectLst/>
                <a:latin typeface="ITC Franklin Gothic Std Bk Cd"/>
                <a:ea typeface="ＭＳ Ｐゴシック" pitchFamily="-48" charset="-128"/>
                <a:cs typeface="ＭＳ Ｐゴシック"/>
              </a:rPr>
              <a:t>Prepare future teachers and school leaders to meet your students’ needs</a:t>
            </a:r>
          </a:p>
          <a:p>
            <a:pPr marL="171450" indent="-171450">
              <a:buFont typeface="Wingdings" pitchFamily="2" charset="2"/>
              <a:buChar char="§"/>
            </a:pPr>
            <a:r>
              <a:rPr lang="en-US" sz="1200" kern="1200" dirty="0">
                <a:solidFill>
                  <a:schemeClr val="tx1"/>
                </a:solidFill>
                <a:effectLst/>
                <a:latin typeface="ITC Franklin Gothic Std Bk Cd"/>
                <a:ea typeface="ＭＳ Ｐゴシック" pitchFamily="-48" charset="-128"/>
                <a:cs typeface="ＭＳ Ｐゴシック"/>
              </a:rPr>
              <a:t>Develop, support, and retain educators in the field to ensure that they can continue to meet your students’ needs</a:t>
            </a:r>
          </a:p>
          <a:p>
            <a:pPr marL="0" indent="0">
              <a:buFontTx/>
              <a:buNone/>
            </a:pPr>
            <a:endParaRPr lang="en-US" sz="1200" kern="1200" dirty="0">
              <a:solidFill>
                <a:schemeClr val="tx1"/>
              </a:solidFill>
              <a:effectLst/>
              <a:latin typeface="ITC Franklin Gothic Std Bk Cd"/>
              <a:ea typeface="ＭＳ Ｐゴシック" pitchFamily="-48"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Mentoring and induction is a key practice within the </a:t>
            </a:r>
            <a:r>
              <a:rPr lang="en-US" sz="1200" i="1" kern="1200" dirty="0">
                <a:solidFill>
                  <a:schemeClr val="tx1"/>
                </a:solidFill>
                <a:effectLst/>
                <a:latin typeface="ITC Franklin Gothic Std Bk Cd"/>
                <a:ea typeface="ＭＳ Ｐゴシック" pitchFamily="-48" charset="-128"/>
                <a:cs typeface="ＭＳ Ｐゴシック"/>
              </a:rPr>
              <a:t>Talent Development Framework </a:t>
            </a:r>
            <a:r>
              <a:rPr lang="en-US" sz="1200" i="0" kern="1200" dirty="0">
                <a:solidFill>
                  <a:schemeClr val="tx1"/>
                </a:solidFill>
                <a:effectLst/>
                <a:latin typeface="ITC Franklin Gothic Std Bk Cd"/>
                <a:ea typeface="ＭＳ Ｐゴシック" pitchFamily="-48" charset="-128"/>
                <a:cs typeface="ＭＳ Ｐゴシック"/>
              </a:rPr>
              <a:t>that helps to develop, support, and retain new educators. </a:t>
            </a:r>
            <a:r>
              <a:rPr lang="en-US" sz="1200" kern="1200" dirty="0">
                <a:solidFill>
                  <a:schemeClr val="tx1"/>
                </a:solidFill>
                <a:effectLst/>
                <a:latin typeface="ITC Franklin Gothic Std Bk Cd"/>
                <a:ea typeface="ＭＳ Ｐゴシック" pitchFamily="-48" charset="-128"/>
                <a:cs typeface="ＭＳ Ｐゴシック"/>
              </a:rPr>
              <a:t>SEAs that are interested in exploring mentoring and induction as a part of an integrated talent development strategy can access the </a:t>
            </a:r>
            <a:r>
              <a:rPr lang="en-US" sz="1200" i="1" kern="1200" dirty="0">
                <a:solidFill>
                  <a:schemeClr val="tx1"/>
                </a:solidFill>
                <a:effectLst/>
                <a:latin typeface="ITC Franklin Gothic Std Bk Cd"/>
                <a:ea typeface="ＭＳ Ｐゴシック" pitchFamily="-48" charset="-128"/>
                <a:cs typeface="ＭＳ Ｐゴシック"/>
              </a:rPr>
              <a:t>Talent Development Framework</a:t>
            </a:r>
            <a:r>
              <a:rPr lang="en-US" sz="1200" kern="1200" dirty="0">
                <a:solidFill>
                  <a:schemeClr val="tx1"/>
                </a:solidFill>
                <a:effectLst/>
                <a:latin typeface="ITC Franklin Gothic Std Bk Cd"/>
                <a:ea typeface="ＭＳ Ｐゴシック" pitchFamily="-48" charset="-128"/>
                <a:cs typeface="ＭＳ Ｐゴシック"/>
              </a:rPr>
              <a:t> at https://gtlcenter.org/sites/default/files/14-2591_GTL_Talent_Dev_Framework-ed_110714.pdf. </a:t>
            </a:r>
          </a:p>
          <a:p>
            <a:pPr marL="0" indent="0">
              <a:buFontTx/>
              <a:buNone/>
            </a:pPr>
            <a:endParaRPr lang="en-US" sz="1200" kern="1200" dirty="0">
              <a:solidFill>
                <a:schemeClr val="tx1"/>
              </a:solidFill>
              <a:effectLst/>
              <a:latin typeface="ITC Franklin Gothic Std Bk Cd"/>
              <a:ea typeface="ＭＳ Ｐゴシック" pitchFamily="-48" charset="-128"/>
              <a:cs typeface="ＭＳ Ｐゴシック"/>
            </a:endParaRPr>
          </a:p>
          <a:p>
            <a:pPr marL="171450" indent="-171450">
              <a:buFont typeface="Wingdings" pitchFamily="2" charset="2"/>
              <a:buChar char="§"/>
            </a:pPr>
            <a:endParaRPr lang="en-US" sz="1200" kern="1200" dirty="0">
              <a:solidFill>
                <a:schemeClr val="tx1"/>
              </a:solidFill>
              <a:effectLst/>
              <a:latin typeface="ITC Franklin Gothic Std Bk Cd"/>
              <a:ea typeface="ＭＳ Ｐゴシック" pitchFamily="-48" charset="-128"/>
            </a:endParaRPr>
          </a:p>
          <a:p>
            <a:pPr marL="171450" indent="-171450">
              <a:buFont typeface="Wingdings" pitchFamily="2" charset="2"/>
              <a:buChar char="§"/>
            </a:pPr>
            <a:endParaRPr lang="en-US" sz="1200" kern="1200" dirty="0">
              <a:solidFill>
                <a:schemeClr val="tx1"/>
              </a:solidFill>
              <a:effectLst/>
              <a:latin typeface="ITC Franklin Gothic Std Bk Cd"/>
              <a:ea typeface="ＭＳ Ｐゴシック" pitchFamily="-48" charset="-128"/>
            </a:endParaRPr>
          </a:p>
          <a:p>
            <a:pPr marL="171450" indent="-171450">
              <a:buFont typeface="Wingdings" pitchFamily="2" charset="2"/>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643356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recognize that mentoring and induction are important elements of any coordinated talent development strategy, especially at the state level. When part of an integrated talent development strategy, mentoring and induction</a:t>
            </a:r>
            <a:r>
              <a:rPr lang="en-US" baseline="0" dirty="0"/>
              <a:t> can play an important role in connecting with and supporting many state- and district-driven initiatives, such as:</a:t>
            </a:r>
          </a:p>
          <a:p>
            <a:pPr marL="342900" indent="-342900">
              <a:buFont typeface="Wingdings" charset="2"/>
              <a:buChar char="§"/>
            </a:pPr>
            <a:r>
              <a:rPr lang="en-US" dirty="0"/>
              <a:t>Improving equitable access to excellent educators </a:t>
            </a:r>
          </a:p>
          <a:p>
            <a:pPr marL="342900" indent="-342900">
              <a:buFont typeface="Wingdings" charset="2"/>
              <a:buChar char="§"/>
            </a:pPr>
            <a:r>
              <a:rPr lang="en-US" dirty="0"/>
              <a:t>Alleviating teacher shortages </a:t>
            </a:r>
          </a:p>
          <a:p>
            <a:pPr marL="342900" indent="-342900">
              <a:buFont typeface="Wingdings" charset="2"/>
              <a:buChar char="§"/>
            </a:pPr>
            <a:r>
              <a:rPr lang="en-US" dirty="0"/>
              <a:t>Addressing school turnaround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3700204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States often cite educator talent development and equitable access as reasons for pursuing greater supports for new educators, including mentoring and induction. </a:t>
            </a:r>
            <a:r>
              <a:rPr lang="en-US" dirty="0"/>
              <a:t>In February 2018 GTL Center staff completed a </a:t>
            </a:r>
            <a:r>
              <a:rPr lang="en-US" baseline="0" dirty="0"/>
              <a:t>review of submitted Every Student Succeeds Act (ESSA) consolidated state plans. Some states are </a:t>
            </a:r>
            <a:r>
              <a:rPr lang="en-US" dirty="0"/>
              <a:t>leveraging ESSA to focus on mentoring and induction, including the use of Title II funds to support these programs. Below is more detail about mentoring and induction in state ESSA plans:</a:t>
            </a:r>
          </a:p>
          <a:p>
            <a:endParaRPr lang="en-US" sz="1200" b="1" kern="1200" dirty="0">
              <a:solidFill>
                <a:schemeClr val="tx1"/>
              </a:solidFill>
              <a:effectLst/>
              <a:latin typeface="ITC Franklin Gothic Std Bk Cd"/>
              <a:ea typeface="ＭＳ Ｐゴシック" pitchFamily="-48" charset="-128"/>
              <a:cs typeface="ＭＳ Ｐゴシック"/>
            </a:endParaRPr>
          </a:p>
          <a:p>
            <a:r>
              <a:rPr lang="en-US" sz="1200" b="1" kern="1200" dirty="0">
                <a:solidFill>
                  <a:schemeClr val="tx1"/>
                </a:solidFill>
                <a:effectLst/>
                <a:latin typeface="ITC Franklin Gothic Std Bk Cd"/>
                <a:ea typeface="ＭＳ Ｐゴシック" pitchFamily="-48" charset="-128"/>
                <a:cs typeface="ＭＳ Ｐゴシック"/>
              </a:rPr>
              <a:t>Grand total on how many states listed M&amp;I in their plans:</a:t>
            </a:r>
          </a:p>
          <a:p>
            <a:r>
              <a:rPr lang="en-US" sz="1200" b="1" kern="1200" dirty="0">
                <a:solidFill>
                  <a:schemeClr val="tx1"/>
                </a:solidFill>
                <a:effectLst/>
                <a:latin typeface="ITC Franklin Gothic Std Bk Cd"/>
                <a:ea typeface="ＭＳ Ｐゴシック" pitchFamily="-48" charset="-128"/>
                <a:cs typeface="ＭＳ Ｐゴシック"/>
              </a:rPr>
              <a:t>No plans for M&amp;I (6):</a:t>
            </a:r>
          </a:p>
          <a:p>
            <a:r>
              <a:rPr lang="en-US" sz="1200" kern="1200" dirty="0">
                <a:solidFill>
                  <a:schemeClr val="tx1"/>
                </a:solidFill>
                <a:effectLst/>
                <a:latin typeface="ITC Franklin Gothic Std Bk Cd"/>
                <a:ea typeface="ＭＳ Ｐゴシック" pitchFamily="-48" charset="-128"/>
                <a:cs typeface="ＭＳ Ｐゴシック"/>
              </a:rPr>
              <a:t>Round 1 (1): Vermont</a:t>
            </a:r>
          </a:p>
          <a:p>
            <a:r>
              <a:rPr lang="en-US" sz="1200" kern="1200" dirty="0">
                <a:solidFill>
                  <a:schemeClr val="tx1"/>
                </a:solidFill>
                <a:effectLst/>
                <a:latin typeface="ITC Franklin Gothic Std Bk Cd"/>
                <a:ea typeface="ＭＳ Ｐゴシック" pitchFamily="-48" charset="-128"/>
                <a:cs typeface="ＭＳ Ｐゴシック"/>
              </a:rPr>
              <a:t>Round 2 (5): Nebraska, Utah, Virginia, Wisconsin, Wyoming</a:t>
            </a:r>
          </a:p>
          <a:p>
            <a:r>
              <a:rPr lang="en-US" sz="1200" b="1" kern="1200" dirty="0">
                <a:solidFill>
                  <a:schemeClr val="tx1"/>
                </a:solidFill>
                <a:effectLst/>
                <a:latin typeface="ITC Franklin Gothic Std Bk Cd"/>
                <a:ea typeface="ＭＳ Ｐゴシック" pitchFamily="-48" charset="-128"/>
                <a:cs typeface="ＭＳ Ｐゴシック"/>
              </a:rPr>
              <a:t>Some plans (i.e., mention M&amp;I but do not describe efforts in depth) (18):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Round 1 (5): Arizona, Illinois, Louisiana, Nevada, New Jersey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Round 2 (13): Florida, Maryland, Minnesota, Mississippi, Montana, New Hampshire, North Carolina, North Dakota, Oklahoma, Rhode Island, South Carolina, Texas, West Virginia</a:t>
            </a:r>
          </a:p>
          <a:p>
            <a:r>
              <a:rPr lang="en-US" sz="1200" b="1" kern="1200" dirty="0">
                <a:solidFill>
                  <a:schemeClr val="tx1"/>
                </a:solidFill>
                <a:effectLst/>
                <a:latin typeface="ITC Franklin Gothic Std Bk Cd"/>
                <a:ea typeface="ＭＳ Ｐゴシック" pitchFamily="-48" charset="-128"/>
                <a:cs typeface="ＭＳ Ｐゴシック"/>
              </a:rPr>
              <a:t>More detailed, robust plans (27):</a:t>
            </a:r>
          </a:p>
          <a:p>
            <a:r>
              <a:rPr lang="en-US" sz="1200" kern="1200" dirty="0">
                <a:solidFill>
                  <a:schemeClr val="tx1"/>
                </a:solidFill>
                <a:effectLst/>
                <a:latin typeface="ITC Franklin Gothic Std Bk Cd"/>
                <a:ea typeface="ＭＳ Ｐゴシック" pitchFamily="-48" charset="-128"/>
                <a:cs typeface="ＭＳ Ｐゴシック"/>
              </a:rPr>
              <a:t>Round 1 (10): Colorado, Connecticut, Delaware, DC, Maine, Massachusetts, Michigan, New Mexico, Oregon, Tennessee</a:t>
            </a:r>
          </a:p>
          <a:p>
            <a:r>
              <a:rPr lang="en-US" sz="1200" kern="1200" dirty="0">
                <a:solidFill>
                  <a:schemeClr val="tx1"/>
                </a:solidFill>
                <a:effectLst/>
                <a:latin typeface="ITC Franklin Gothic Std Bk Cd"/>
                <a:ea typeface="ＭＳ Ｐゴシック" pitchFamily="-48" charset="-128"/>
                <a:cs typeface="ＭＳ Ｐゴシック"/>
              </a:rPr>
              <a:t>Round 2 (17): Alabama, Alaska, Arkansas, California, Georgia, Hawaii, Idaho, Indiana, Iowa, Kansas, Kentucky, Missouri, New York, Ohio, Pennsylvania, South Dakota, Washington</a:t>
            </a:r>
          </a:p>
          <a:p>
            <a:endParaRPr lang="en-US" sz="1200" kern="1200" dirty="0">
              <a:solidFill>
                <a:schemeClr val="tx1"/>
              </a:solidFill>
              <a:effectLst/>
              <a:latin typeface="ITC Franklin Gothic Std Bk Cd"/>
              <a:ea typeface="ＭＳ Ｐゴシック" pitchFamily="-48" charset="-128"/>
              <a:cs typeface="ＭＳ Ｐゴシック"/>
            </a:endParaRPr>
          </a:p>
          <a:p>
            <a:r>
              <a:rPr lang="en-US" sz="1200" b="1" kern="1200" dirty="0">
                <a:solidFill>
                  <a:schemeClr val="tx1"/>
                </a:solidFill>
                <a:effectLst/>
                <a:latin typeface="ITC Franklin Gothic Std Bk Cd"/>
                <a:ea typeface="ＭＳ Ｐゴシック" pitchFamily="-48" charset="-128"/>
                <a:cs typeface="ＭＳ Ｐゴシック"/>
              </a:rPr>
              <a:t>Other Data:</a:t>
            </a:r>
            <a:endParaRPr lang="en-US" b="1" dirty="0"/>
          </a:p>
          <a:p>
            <a:r>
              <a:rPr lang="en-US" b="1" dirty="0"/>
              <a:t>Mentoring and/or induction is required for new teachers and/or principals in 13 states:</a:t>
            </a:r>
          </a:p>
          <a:p>
            <a:r>
              <a:rPr lang="en-US" dirty="0"/>
              <a:t>Round 1 (3): Connecticut, Massachusetts, Tennessee</a:t>
            </a:r>
          </a:p>
          <a:p>
            <a:r>
              <a:rPr lang="en-US" dirty="0"/>
              <a:t>Round 2 (10): California, Florida, Hawaii, Kansas, Kentucky, Missouri, New York, North Carolina, Pennsylvania, South Carolina</a:t>
            </a:r>
          </a:p>
          <a:p>
            <a:endParaRPr lang="en-US" b="1" dirty="0"/>
          </a:p>
          <a:p>
            <a:r>
              <a:rPr lang="en-US" b="1" dirty="0"/>
              <a:t>Mentoring and/or induction is a strategy for promoting teacher and/or principal retention in 12 states:</a:t>
            </a:r>
          </a:p>
          <a:p>
            <a:r>
              <a:rPr lang="en-US" dirty="0"/>
              <a:t>Round 1 (2): Delaware, New Jersey</a:t>
            </a:r>
          </a:p>
          <a:p>
            <a:r>
              <a:rPr lang="en-US" dirty="0"/>
              <a:t>Round 2 (10): Alaska, California, Georgia, Hawaii, Idaho, North Carolina, North Dakota, Texas, Washington, West Virginia</a:t>
            </a:r>
          </a:p>
          <a:p>
            <a:endParaRPr lang="en-US" b="1" dirty="0"/>
          </a:p>
          <a:p>
            <a:r>
              <a:rPr lang="en-US" b="1" dirty="0"/>
              <a:t>Mentoring and/or induction is a strategy for promoting equity in 13 states:</a:t>
            </a:r>
          </a:p>
          <a:p>
            <a:r>
              <a:rPr lang="en-US" dirty="0"/>
              <a:t>Round 1 (6): Arizona, Colorado, Delaware, Maine, Nevada, New Jersey</a:t>
            </a:r>
          </a:p>
          <a:p>
            <a:r>
              <a:rPr lang="en-US" dirty="0"/>
              <a:t>Round 2 (7): Arkansas, Mississippi, New York, North Dakota, Pennsylvania, South Dakota, West Virginia</a:t>
            </a:r>
          </a:p>
          <a:p>
            <a:endParaRPr lang="en-US" b="1" dirty="0"/>
          </a:p>
          <a:p>
            <a:r>
              <a:rPr lang="en-US" b="1" dirty="0"/>
              <a:t>25 states plan to use funding from Title II, Part A to support mentoring and/or induction:</a:t>
            </a:r>
          </a:p>
          <a:p>
            <a:r>
              <a:rPr lang="en-US" dirty="0"/>
              <a:t>Round 1 (13 states): Arizona, Connecticut, Delaware, DC, Louisiana, Maine, Massachusetts, Michigan, Nevada, New Jersey, New Mexico, Oregon, Tennessee</a:t>
            </a:r>
          </a:p>
          <a:p>
            <a:r>
              <a:rPr lang="en-US" dirty="0"/>
              <a:t>Round 2 (12 states): Alaska, Hawaii, Idaho, Indiana, Kansas, Mississippi, Missouri, North Dakota, Ohio, Oklahoma, Pennsylvania, Washington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020136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comply with ESSA and the use of Title II dollars, mentoring and induction programs must focus on </a:t>
            </a:r>
            <a:r>
              <a:rPr lang="en-US" b="0" dirty="0"/>
              <a:t>ensuring equitable access to effective teachers, </a:t>
            </a:r>
            <a:r>
              <a:rPr lang="en-US" dirty="0"/>
              <a:t>especially in schools identified for c</a:t>
            </a:r>
            <a:r>
              <a:rPr lang="en-US" sz="1200" b="0" i="0" kern="1200" dirty="0">
                <a:solidFill>
                  <a:schemeClr val="tx1"/>
                </a:solidFill>
                <a:effectLst/>
                <a:latin typeface="ITC Franklin Gothic Std Bk Cd"/>
                <a:ea typeface="ＭＳ Ｐゴシック" pitchFamily="-48" charset="-128"/>
                <a:cs typeface="ＭＳ Ｐゴシック"/>
              </a:rPr>
              <a:t>omprehensive and targeted support and improvement. </a:t>
            </a:r>
            <a:r>
              <a:rPr lang="en-US" dirty="0"/>
              <a:t>Investing in mentoring and induction supports in schools that are less likely to have experienced, effective teachers can help address gaps between </a:t>
            </a:r>
            <a:r>
              <a:rPr lang="en-US" b="0" dirty="0"/>
              <a:t>preservice preparation and inservice </a:t>
            </a:r>
            <a:r>
              <a:rPr lang="en-US" dirty="0"/>
              <a:t>expectations. For example, many teachers don’t receive adequate preparation to address some of the common issues encountered in high-need schools, such as chronic absenteeism, discipline, and trauma-informed care. Access to mentoring and induction supports that focus on these issues would help the teacher to be more successful and thus more likely to stay in the school.</a:t>
            </a:r>
          </a:p>
          <a:p>
            <a:endParaRPr lang="en-US" dirty="0"/>
          </a:p>
          <a:p>
            <a:r>
              <a:rPr lang="en-US" dirty="0"/>
              <a:t>Unfortunately, evidence suggests that teachers in high-need schools are less likely to receive mentoring and induction than their peers in high-income schools. Kardos &amp; Johnson (2010) found that new teachers in low-income schools were less likely to have the following supports compared to new teachers in high-income schools: </a:t>
            </a:r>
          </a:p>
          <a:p>
            <a:pPr marL="171450" indent="-171450">
              <a:buFont typeface="Arial" panose="020B0604020202020204" pitchFamily="34" charset="0"/>
              <a:buChar char="•"/>
            </a:pPr>
            <a:r>
              <a:rPr lang="en-US" dirty="0"/>
              <a:t>Have a formal mentor during their first year (65% versus 91%)</a:t>
            </a:r>
          </a:p>
          <a:p>
            <a:pPr marL="171450" indent="-171450">
              <a:buFont typeface="Arial" panose="020B0604020202020204" pitchFamily="34" charset="0"/>
              <a:buChar char="•"/>
            </a:pPr>
            <a:r>
              <a:rPr lang="en-US" dirty="0"/>
              <a:t>Have a mentor in the same school (53% versus 82%)</a:t>
            </a:r>
          </a:p>
          <a:p>
            <a:pPr marL="171450" indent="-171450">
              <a:buFont typeface="Arial" panose="020B0604020202020204" pitchFamily="34" charset="0"/>
              <a:buChar char="•"/>
            </a:pPr>
            <a:r>
              <a:rPr lang="en-US" dirty="0"/>
              <a:t>Have a mentor in the same grade level (28% versus 61%)</a:t>
            </a:r>
          </a:p>
          <a:p>
            <a:pPr marL="171450" indent="-171450">
              <a:buFont typeface="Arial" panose="020B0604020202020204" pitchFamily="34" charset="0"/>
              <a:buChar char="•"/>
            </a:pPr>
            <a:r>
              <a:rPr lang="en-US" dirty="0"/>
              <a:t>Have a mentor in the same subject area (40% versus 60%)</a:t>
            </a:r>
          </a:p>
          <a:p>
            <a:pPr marL="171450" indent="-171450">
              <a:buFont typeface="Arial" panose="020B0604020202020204" pitchFamily="34" charset="0"/>
              <a:buChar char="•"/>
            </a:pPr>
            <a:r>
              <a:rPr lang="en-US" dirty="0"/>
              <a:t>Have at least three conversations with their mentors about classroom management, lesson planning, and classroom instruction during their first year of teaching (45% versus 65%).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3364395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Mentoring and induction can be a good strategy to close equity gaps, but only when there is a focus on strengthening the educator talent pool in high-need schools that are the least likely to have experienced, effective teachers. Policymakers should consider how to design mentoring and induction programs that are relevant to these schools (Kardos &amp; Johnson, 2010).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088135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conducted over the past twenty years suggests comprehensive mentoring and induction experiences can lead to improved teacher retention, which is a critical aspect of alleviating teacher shortages. This can also lead to improvements in equitable access when induction programs target high-shortage subject areas and schools.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1665729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Turnaround schools often have high percentages of new and inexperienced teachers. These teachers need high-quality mentoring and induction supports that reflect local context and are part of an integrated, systemic approach to school turnaround and improvement. The </a:t>
            </a:r>
            <a:r>
              <a:rPr lang="en-US" i="1" dirty="0"/>
              <a:t>Four Domains for Rapid School Improvement: A Systems Framework </a:t>
            </a:r>
            <a:r>
              <a:rPr lang="en-US" dirty="0"/>
              <a:t>from the Center on School Turnaround is </a:t>
            </a:r>
            <a:r>
              <a:rPr lang="en-US" sz="1200" kern="1200" dirty="0">
                <a:solidFill>
                  <a:schemeClr val="tx1"/>
                </a:solidFill>
                <a:effectLst/>
                <a:latin typeface="ITC Franklin Gothic Std Bk Cd"/>
                <a:ea typeface="ＭＳ Ｐゴシック" pitchFamily="-48" charset="-128"/>
                <a:cs typeface="ＭＳ Ｐゴシック"/>
              </a:rPr>
              <a:t>a framework to assist states, districts, and schools in leading and managing rapid improvement efforts. The framework outlines the critical practices of successful school turnaround in four domains: turnaround leadership, talent development, instructional transformation, and culture shift. Mentoring and induction, when implemented with consideration for the unique needs of beginning teachers in turnaround schools, is a strategy that can drive improvements across all four domains.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The full </a:t>
            </a:r>
            <a:r>
              <a:rPr lang="en-US" sz="1200" i="1" kern="1200" dirty="0">
                <a:solidFill>
                  <a:schemeClr val="tx1"/>
                </a:solidFill>
                <a:effectLst/>
                <a:latin typeface="ITC Franklin Gothic Std Bk Cd"/>
                <a:ea typeface="ＭＳ Ｐゴシック" pitchFamily="-48" charset="-128"/>
                <a:cs typeface="ＭＳ Ｐゴシック"/>
              </a:rPr>
              <a:t>Framework</a:t>
            </a:r>
            <a:r>
              <a:rPr lang="en-US" sz="1200" kern="1200" dirty="0">
                <a:solidFill>
                  <a:schemeClr val="tx1"/>
                </a:solidFill>
                <a:effectLst/>
                <a:latin typeface="ITC Franklin Gothic Std Bk Cd"/>
                <a:ea typeface="ＭＳ Ｐゴシック" pitchFamily="-48" charset="-128"/>
                <a:cs typeface="ＭＳ Ｐゴシック"/>
              </a:rPr>
              <a:t> can be found at http://centeronschoolturnaround.org/wp-content/uploads/2017/02/CST_Four-Domains-Framework-Final.pdf.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2178932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the Center on Great Teachers and Leaders (GTL Center) mission statement.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515372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In partnership with the Center for School Turnaround (CST), the GTL Center has developed two tools to address the specific needs of new teachers in turnaround schools. These tools are based on the </a:t>
            </a:r>
            <a:r>
              <a:rPr lang="en-US" i="1" dirty="0"/>
              <a:t>Four Domains for Rapid School Improvement: A Systems Framework </a:t>
            </a:r>
            <a:r>
              <a:rPr lang="en-US" dirty="0"/>
              <a:t>from CST</a:t>
            </a:r>
            <a:r>
              <a:rPr lang="en-US" sz="1200" kern="1200" dirty="0">
                <a:solidFill>
                  <a:schemeClr val="tx1"/>
                </a:solidFill>
                <a:effectLst/>
                <a:latin typeface="ITC Franklin Gothic Std Bk Cd"/>
                <a:ea typeface="ＭＳ Ｐゴシック" pitchFamily="-48" charset="-128"/>
                <a:cs typeface="ＭＳ Ｐゴシック"/>
              </a:rPr>
              <a:t> and the </a:t>
            </a:r>
            <a:r>
              <a:rPr lang="en-US" sz="1200" i="1" kern="1200" dirty="0">
                <a:solidFill>
                  <a:schemeClr val="tx1"/>
                </a:solidFill>
                <a:effectLst/>
                <a:latin typeface="ITC Franklin Gothic Std Bk Cd"/>
                <a:ea typeface="ＭＳ Ｐゴシック" pitchFamily="-48" charset="-128"/>
                <a:cs typeface="ＭＳ Ｐゴシック"/>
              </a:rPr>
              <a:t>High-Quality Mentoring and Induction Practices </a:t>
            </a:r>
            <a:r>
              <a:rPr lang="en-US" sz="1200" kern="1200" dirty="0">
                <a:solidFill>
                  <a:schemeClr val="tx1"/>
                </a:solidFill>
                <a:effectLst/>
                <a:latin typeface="ITC Franklin Gothic Std Bk Cd"/>
                <a:ea typeface="ＭＳ Ｐゴシック" pitchFamily="-48" charset="-128"/>
                <a:cs typeface="ＭＳ Ｐゴシック"/>
              </a:rPr>
              <a:t>from the New Teacher Center (NTC). NTC’s high-quality mentoring and induction practices will be introduced later in this presentation. Teams interested in further exploration of mentoring and induction in turnaround settings may use these tools as a starting point.</a:t>
            </a:r>
          </a:p>
          <a:p>
            <a:endParaRPr lang="en-US" sz="1200" kern="1200" dirty="0">
              <a:solidFill>
                <a:schemeClr val="tx1"/>
              </a:solidFill>
              <a:effectLst/>
              <a:latin typeface="ITC Franklin Gothic Std Bk Cd"/>
              <a:ea typeface="ＭＳ Ｐゴシック" pitchFamily="-48" charset="-128"/>
              <a:cs typeface="ＭＳ Ｐゴシック"/>
            </a:endParaRPr>
          </a:p>
          <a:p>
            <a:r>
              <a:rPr lang="en-US" dirty="0"/>
              <a:t>Toolkit materials can be accessed on the GTL Center website: https://gtlcenter.org/.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1875309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Empirical evidence exists to support the claim that mentoring and induction activities have a positive impact on teacher commitment and retention, teacher classroom instructional practices, and student achievement (Ingersoll &amp; Strong, 2011; Strong, 2006). Furthermore, mentoring and induction can expand pathways into teacher leadership and improve school climate and working conditions.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a:solidFill>
                  <a:schemeClr val="tx1"/>
                </a:solidFill>
                <a:effectLst/>
                <a:latin typeface="ITC Franklin Gothic Std Bk Cd"/>
                <a:ea typeface="ＭＳ Ｐゴシック" pitchFamily="-48" charset="-128"/>
                <a:cs typeface="ＭＳ Ｐゴシック"/>
              </a:rPr>
              <a:t>A recent longitudinal study of the New Teacher Center (NTC) induction model conducted by SRI Education illustrated that two</a:t>
            </a:r>
            <a:r>
              <a:rPr lang="en-US" sz="1200" kern="1200" dirty="0">
                <a:solidFill>
                  <a:schemeClr val="tx1"/>
                </a:solidFill>
                <a:effectLst/>
                <a:latin typeface="ITC Franklin Gothic Std Bk Cd"/>
                <a:ea typeface="ＭＳ Ｐゴシック" pitchFamily="-48" charset="-128"/>
                <a:cs typeface="ＭＳ Ｐゴシック"/>
              </a:rPr>
              <a:t> years of comprehensive induction support for teachers resulted in positive impacts on student achievement,</a:t>
            </a:r>
            <a:r>
              <a:rPr lang="en-US" sz="1200" kern="1200" baseline="0" dirty="0">
                <a:solidFill>
                  <a:schemeClr val="tx1"/>
                </a:solidFill>
                <a:effectLst/>
                <a:latin typeface="ITC Franklin Gothic Std Bk Cd"/>
                <a:ea typeface="ＭＳ Ｐゴシック" pitchFamily="-48" charset="-128"/>
                <a:cs typeface="ＭＳ Ｐゴシック"/>
              </a:rPr>
              <a:t> </a:t>
            </a:r>
            <a:r>
              <a:rPr lang="en-US" sz="1200" kern="1200" dirty="0">
                <a:solidFill>
                  <a:schemeClr val="tx1"/>
                </a:solidFill>
                <a:effectLst/>
                <a:latin typeface="ITC Franklin Gothic Std Bk Cd"/>
                <a:ea typeface="ＭＳ Ｐゴシック" pitchFamily="-48" charset="-128"/>
                <a:cs typeface="ＭＳ Ｐゴシック"/>
              </a:rPr>
              <a:t>such that students in Grades 4–8 of teachers who participated in NTC induction scored higher on average than students of control teachers. These impacts resulted </a:t>
            </a:r>
            <a:r>
              <a:rPr lang="en-US" sz="1200" kern="1200" baseline="0" dirty="0">
                <a:solidFill>
                  <a:schemeClr val="tx1"/>
                </a:solidFill>
                <a:effectLst/>
                <a:latin typeface="ITC Franklin Gothic Std Bk Cd"/>
                <a:ea typeface="ＭＳ Ｐゴシック" pitchFamily="-48" charset="-128"/>
                <a:cs typeface="ＭＳ Ｐゴシック"/>
              </a:rPr>
              <a:t>in </a:t>
            </a:r>
            <a:r>
              <a:rPr lang="en-US" sz="1200" kern="1200" dirty="0">
                <a:solidFill>
                  <a:schemeClr val="tx1"/>
                </a:solidFill>
                <a:effectLst/>
                <a:latin typeface="ITC Franklin Gothic Std Bk Cd"/>
                <a:ea typeface="ＭＳ Ｐゴシック" pitchFamily="-48" charset="-128"/>
                <a:cs typeface="ＭＳ Ｐゴシック"/>
              </a:rPr>
              <a:t>the equivalent of </a:t>
            </a:r>
            <a:r>
              <a:rPr lang="en-US" dirty="0"/>
              <a:t>2-4 additional months of student learning in reading/English language arts and 2-5 additional months of student learning in mathematics</a:t>
            </a:r>
            <a:r>
              <a:rPr lang="en-US" sz="1200" kern="1200" dirty="0">
                <a:solidFill>
                  <a:schemeClr val="tx1"/>
                </a:solidFill>
                <a:effectLst/>
                <a:latin typeface="ITC Franklin Gothic Std Bk Cd"/>
                <a:ea typeface="ＭＳ Ｐゴシック" pitchFamily="-48" charset="-128"/>
                <a:cs typeface="ＭＳ Ｐゴシック"/>
              </a:rPr>
              <a:t>, depending on the grade level</a:t>
            </a:r>
            <a:r>
              <a:rPr lang="en-US" sz="1200" kern="1200" baseline="0" dirty="0">
                <a:solidFill>
                  <a:schemeClr val="tx1"/>
                </a:solidFill>
                <a:effectLst/>
                <a:latin typeface="ITC Franklin Gothic Std Bk Cd"/>
                <a:ea typeface="ＭＳ Ｐゴシック" pitchFamily="-48" charset="-128"/>
                <a:cs typeface="ＭＳ Ｐゴシック"/>
              </a:rPr>
              <a:t> tested </a:t>
            </a:r>
            <a:r>
              <a:rPr lang="en-US" dirty="0"/>
              <a:t>(Schmidt, Young, Cassidy, Wang, &amp; Laguarda, 2017).</a:t>
            </a:r>
            <a:endParaRPr lang="en-US" sz="1200" kern="1200" baseline="0" dirty="0">
              <a:solidFill>
                <a:schemeClr val="tx1"/>
              </a:solidFill>
              <a:effectLst/>
              <a:latin typeface="ITC Franklin Gothic Std Bk Cd"/>
              <a:ea typeface="ＭＳ Ｐゴシック" pitchFamily="-48" charset="-128"/>
              <a:cs typeface="ＭＳ Ｐゴシック"/>
            </a:endParaRPr>
          </a:p>
          <a:p>
            <a:pPr marL="171450" indent="-171450">
              <a:buFont typeface="Arial" panose="020B0604020202020204" pitchFamily="34" charset="0"/>
              <a:buChar char="•"/>
            </a:pPr>
            <a:r>
              <a:rPr lang="en-US" dirty="0"/>
              <a:t>New teachers are less likely to leave the profession if they are provided with a mentor in their content area and if they participate in formal planning and collaboration with other teachers (Ingersoll &amp; Smith, 2004; Ingersoll &amp; Strong, 2011).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68 percent of National and State Teachers of the Year who had an assigned or informal mentor ranked mentoring among their top three most important supports for developing their effectiveness as a teacher. Respondents who had a mentor ranked “modeled effective teaching practices” as the most important characteristic of their mentor for developing their effectiveness as a teacher (Behrstock-Sherratt, Bassett, Olson, &amp; Jacques, 2014).</a:t>
            </a:r>
            <a:endParaRPr lang="en-US" sz="1200" dirty="0">
              <a:solidFill>
                <a:srgbClr val="326295">
                  <a:lumMod val="75000"/>
                </a:srgbClr>
              </a:solidFill>
              <a:latin typeface="Arial"/>
              <a:ea typeface="ITC Franklin Gothic Std Bk Cd"/>
              <a:cs typeface="ITC Franklin Gothic Std Bk Cd"/>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3031795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is based on findings from</a:t>
            </a:r>
            <a:r>
              <a:rPr lang="en-US" sz="1200" b="0" i="1" kern="1200" dirty="0">
                <a:solidFill>
                  <a:schemeClr val="tx1"/>
                </a:solidFill>
                <a:effectLst/>
                <a:latin typeface="ITC Franklin Gothic Std Bk Cd"/>
                <a:ea typeface="ＭＳ Ｐゴシック" pitchFamily="-48" charset="-128"/>
              </a:rPr>
              <a:t> T</a:t>
            </a:r>
            <a:r>
              <a:rPr lang="en-US" sz="1200" b="0" i="1" kern="1200" dirty="0">
                <a:solidFill>
                  <a:schemeClr val="tx1"/>
                </a:solidFill>
                <a:effectLst/>
                <a:latin typeface="ITC Franklin Gothic Std Bk Cd"/>
                <a:ea typeface="ＭＳ Ｐゴシック" pitchFamily="-48" charset="-128"/>
                <a:cs typeface="ＭＳ Ｐゴシック"/>
              </a:rPr>
              <a:t>he Impact of Induction and Mentoring Programs for Beginning Teachers: A Critical Review of the Research </a:t>
            </a:r>
            <a:r>
              <a:rPr lang="en-US" sz="1200" b="0" i="0" kern="1200" dirty="0">
                <a:solidFill>
                  <a:schemeClr val="tx1"/>
                </a:solidFill>
                <a:effectLst/>
                <a:latin typeface="ITC Franklin Gothic Std Bk Cd"/>
                <a:ea typeface="ＭＳ Ｐゴシック" pitchFamily="-48" charset="-128"/>
                <a:cs typeface="ＭＳ Ｐゴシック"/>
              </a:rPr>
              <a:t>(Ingersoll and Strong, 2011). </a:t>
            </a:r>
            <a:r>
              <a:rPr lang="en-US" sz="1200" b="0" i="0" kern="1200" baseline="0" dirty="0">
                <a:solidFill>
                  <a:schemeClr val="tx1"/>
                </a:solidFill>
                <a:effectLst/>
                <a:latin typeface="ITC Franklin Gothic Std Bk Cd"/>
                <a:ea typeface="ＭＳ Ｐゴシック" pitchFamily="-48" charset="-128"/>
                <a:cs typeface="ＭＳ Ｐゴシック"/>
              </a:rPr>
              <a:t>Although t</a:t>
            </a:r>
            <a:r>
              <a:rPr lang="en-US" baseline="0" dirty="0"/>
              <a:t>he research is somewhat limited because of the variation in induction components and the quality of the design of most studies, some </a:t>
            </a:r>
            <a:r>
              <a:rPr lang="en-US" sz="1200" b="0" i="0" kern="1200" baseline="0" dirty="0">
                <a:solidFill>
                  <a:schemeClr val="tx1"/>
                </a:solidFill>
                <a:effectLst/>
                <a:latin typeface="ITC Franklin Gothic Std Bk Cd"/>
                <a:ea typeface="ＭＳ Ｐゴシック" pitchFamily="-48" charset="-128"/>
              </a:rPr>
              <a:t>studies have </a:t>
            </a:r>
            <a:r>
              <a:rPr lang="en-US" sz="1200" b="0" i="0" kern="1200" dirty="0">
                <a:solidFill>
                  <a:schemeClr val="tx1"/>
                </a:solidFill>
                <a:effectLst/>
                <a:latin typeface="ITC Franklin Gothic Std Bk Cd"/>
                <a:ea typeface="ＭＳ Ｐゴシック" pitchFamily="-48" charset="-128"/>
                <a:cs typeface="ＭＳ Ｐゴシック"/>
              </a:rPr>
              <a:t>shown that mentoring and induction can have a positive impact on teachers’ satisfaction with working conditions, which leads to improved rates of teacher retention. Research also shows that mentoring and induction supports can help teachers improve their instructional practice and increase student achievement. Teacher retention and student achievement are closely linked because teachers are more likely to stay in schools where they feel successful. In turn, schools with high rates of teacher retention tend to have more experienced and effective teachers who are able to positively impact student learning. The review of research can be accessed at http://journals.sagepub.com/doi/abs/10.3102/0034654311403323.</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1397003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Toolkit materials can be accessed on the GTL Center website: https://gtlcenter.org/.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3845574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Materials can be accessed at https://gtlcenter.org/state-collaborations/equitable-access.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903277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Components of </a:t>
            </a:r>
            <a:r>
              <a:rPr lang="en-US" sz="1200" kern="1200" dirty="0">
                <a:solidFill>
                  <a:schemeClr val="tx1"/>
                </a:solidFill>
                <a:effectLst/>
                <a:latin typeface="ITC Franklin Gothic Std Bk Cd"/>
                <a:ea typeface="ＭＳ Ｐゴシック" pitchFamily="-48" charset="-128"/>
                <a:cs typeface="ＭＳ Ｐゴシック"/>
              </a:rPr>
              <a:t>comprehensive induction program</a:t>
            </a:r>
            <a:r>
              <a:rPr lang="en-US" sz="1200" kern="1200" baseline="0" dirty="0">
                <a:solidFill>
                  <a:schemeClr val="tx1"/>
                </a:solidFill>
                <a:effectLst/>
                <a:latin typeface="ITC Franklin Gothic Std Bk Cd"/>
                <a:ea typeface="ＭＳ Ｐゴシック" pitchFamily="-48" charset="-128"/>
                <a:cs typeface="ＭＳ Ｐゴシック"/>
              </a:rPr>
              <a:t> vary by district, but usually include some combination of the following elements:</a:t>
            </a:r>
          </a:p>
          <a:p>
            <a:pPr marL="171450" indent="-171450">
              <a:buFont typeface="Arial" panose="020B0604020202020204" pitchFamily="34" charset="0"/>
              <a:buChar char="•"/>
            </a:pPr>
            <a:r>
              <a:rPr lang="en-US" sz="1200" b="1" kern="1200" dirty="0">
                <a:solidFill>
                  <a:schemeClr val="tx1"/>
                </a:solidFill>
                <a:effectLst/>
                <a:latin typeface="ITC Franklin Gothic Std Bk Cd"/>
                <a:ea typeface="ＭＳ Ｐゴシック" pitchFamily="-48" charset="-128"/>
                <a:cs typeface="ＭＳ Ｐゴシック"/>
              </a:rPr>
              <a:t>Orientation activities</a:t>
            </a:r>
            <a:r>
              <a:rPr lang="en-US" sz="1200" kern="1200" dirty="0">
                <a:solidFill>
                  <a:schemeClr val="tx1"/>
                </a:solidFill>
                <a:effectLst/>
                <a:latin typeface="ITC Franklin Gothic Std Bk Cd"/>
                <a:ea typeface="ＭＳ Ｐゴシック" pitchFamily="-48" charset="-128"/>
                <a:cs typeface="ＭＳ Ｐゴシック"/>
              </a:rPr>
              <a:t> that provide beginning teachers information about both the school’s mission, goals and teaching/learning philosophies, and basic policies regarding curriculum, assessment, students with special needs, and student discipline;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ITC Franklin Gothic Std Bk Cd"/>
                <a:ea typeface="ＭＳ Ｐゴシック" pitchFamily="-48" charset="-128"/>
                <a:cs typeface="ＭＳ Ｐゴシック"/>
              </a:rPr>
              <a:t>A strong </a:t>
            </a:r>
            <a:r>
              <a:rPr lang="en-US" sz="1200" b="1" kern="1200" dirty="0">
                <a:solidFill>
                  <a:schemeClr val="tx1"/>
                </a:solidFill>
                <a:effectLst/>
                <a:latin typeface="ITC Franklin Gothic Std Bk Cd"/>
                <a:ea typeface="ＭＳ Ｐゴシック" pitchFamily="-48" charset="-128"/>
                <a:cs typeface="ＭＳ Ｐゴシック"/>
              </a:rPr>
              <a:t>mentoring </a:t>
            </a:r>
            <a:r>
              <a:rPr lang="en-US" sz="1200" kern="1200" dirty="0">
                <a:solidFill>
                  <a:schemeClr val="tx1"/>
                </a:solidFill>
                <a:effectLst/>
                <a:latin typeface="ITC Franklin Gothic Std Bk Cd"/>
                <a:ea typeface="ＭＳ Ｐゴシック" pitchFamily="-48" charset="-128"/>
                <a:cs typeface="ＭＳ Ｐゴシック"/>
              </a:rPr>
              <a:t>program that assists veteran teachers in learning and developing educative mentoring practices;</a:t>
            </a:r>
            <a:endParaRPr lang="en-US" sz="1800" kern="1200" dirty="0">
              <a:solidFill>
                <a:schemeClr val="tx1"/>
              </a:solidFill>
              <a:effectLst/>
              <a:latin typeface="ITC Franklin Gothic Std Bk Cd"/>
              <a:ea typeface="ＭＳ Ｐゴシック" pitchFamily="-48" charset="-128"/>
              <a:cs typeface="ＭＳ Ｐゴシック"/>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ITC Franklin Gothic Std Bk Cd"/>
                <a:ea typeface="ＭＳ Ｐゴシック" pitchFamily="-48" charset="-128"/>
                <a:cs typeface="ＭＳ Ｐゴシック"/>
              </a:rPr>
              <a:t>On-going, organized </a:t>
            </a:r>
            <a:r>
              <a:rPr lang="en-US" sz="1200" b="1" kern="1200" dirty="0">
                <a:solidFill>
                  <a:schemeClr val="tx1"/>
                </a:solidFill>
                <a:effectLst/>
                <a:latin typeface="ITC Franklin Gothic Std Bk Cd"/>
                <a:ea typeface="ＭＳ Ｐゴシック" pitchFamily="-48" charset="-128"/>
                <a:cs typeface="ＭＳ Ｐゴシック"/>
              </a:rPr>
              <a:t>professional development</a:t>
            </a:r>
            <a:r>
              <a:rPr lang="en-US" sz="1200" kern="1200" dirty="0">
                <a:solidFill>
                  <a:schemeClr val="tx1"/>
                </a:solidFill>
                <a:effectLst/>
                <a:latin typeface="ITC Franklin Gothic Std Bk Cd"/>
                <a:ea typeface="ＭＳ Ｐゴシック" pitchFamily="-48" charset="-128"/>
                <a:cs typeface="ＭＳ Ｐゴシック"/>
              </a:rPr>
              <a:t> opportunities for beginning teachers that are based on high standards for teaching and learning;</a:t>
            </a:r>
            <a:endParaRPr lang="en-US" sz="1800" b="0" kern="1200" dirty="0">
              <a:solidFill>
                <a:schemeClr val="tx1"/>
              </a:solidFill>
              <a:effectLst/>
              <a:latin typeface="ITC Franklin Gothic Std Bk Cd"/>
              <a:ea typeface="ＭＳ Ｐゴシック" pitchFamily="-48" charset="-128"/>
              <a:cs typeface="ＭＳ Ｐゴシック"/>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kern="1200" dirty="0">
                <a:solidFill>
                  <a:schemeClr val="tx1"/>
                </a:solidFill>
                <a:effectLst/>
                <a:latin typeface="ITC Franklin Gothic Std Bk Cd"/>
                <a:ea typeface="ＭＳ Ｐゴシック" pitchFamily="-48" charset="-128"/>
                <a:cs typeface="ＭＳ Ｐゴシック"/>
              </a:rPr>
              <a:t>Professional learning communities</a:t>
            </a:r>
            <a:r>
              <a:rPr lang="en-US" sz="1200" kern="1200" dirty="0">
                <a:solidFill>
                  <a:schemeClr val="tx1"/>
                </a:solidFill>
                <a:effectLst/>
                <a:latin typeface="ITC Franklin Gothic Std Bk Cd"/>
                <a:ea typeface="ＭＳ Ｐゴシック" pitchFamily="-48" charset="-128"/>
                <a:cs typeface="ＭＳ Ｐゴシック"/>
              </a:rPr>
              <a:t> in which teachers use multiple sources of information and data to assess and improve teaching and learning;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dirty="0"/>
              <a:t>Professional supports for </a:t>
            </a:r>
            <a:r>
              <a:rPr lang="en-US" sz="1800" b="1" dirty="0"/>
              <a:t>principals and program leadership;</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b="1" dirty="0"/>
              <a:t>Programmatic supports </a:t>
            </a:r>
            <a:r>
              <a:rPr lang="en-US" sz="1800" b="0" dirty="0"/>
              <a:t>(e.g., </a:t>
            </a:r>
            <a:r>
              <a:rPr lang="en-US" sz="1800" dirty="0"/>
              <a:t>surveys, standards, stipends).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286708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the </a:t>
            </a:r>
            <a:r>
              <a:rPr lang="en-US" i="1" dirty="0"/>
              <a:t>High-Quality Mentoring and Induction Practices </a:t>
            </a:r>
            <a:r>
              <a:rPr lang="en-US" dirty="0"/>
              <a:t>from the New Teacher Center (https://newteachercenter.org).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41429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Review Handout #1: High-Quality Mentoring and Induction Practices.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453557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In order to be effective, mentoring and induction supports have to be responsive to the issues faced by high-need schools experiencing persistent and severe equity gaps. This slide lists some of the common challenges experienced in high-need schools.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25470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the high-quality mentoring and induction practices from the New Teacher Center along with common challenges faced by high-need schools when implementing these practices. The final column lists potential program adjustments that can help address these challenges.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26560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ITC Franklin Gothic Std Bk Cd"/>
                <a:ea typeface="ＭＳ Ｐゴシック" pitchFamily="-48" charset="-128"/>
                <a:cs typeface="ＭＳ Ｐゴシック"/>
              </a:rPr>
              <a:t>The U.S. Department of Education’s Comprehensive Centers program consists of seven national content centers and 15 regional centers. </a:t>
            </a:r>
            <a:r>
              <a:rPr lang="en-US" dirty="0"/>
              <a:t>The Center on Great Teachers and Leaders (GTL Center) is a national content center focused on educator quality that supports the 12 regional comprehensive centers shown on this slide. Sign up for the GTL Center mailing list at http://www.gtlcenter.org/content/sign-our-mailing-list.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3599400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Toolkit materials can be accessed on the GTL Center website: https://gtlcenter.org/.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2156216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Despite</a:t>
            </a:r>
            <a:r>
              <a:rPr lang="en-US" baseline="0" dirty="0">
                <a:effectLst/>
              </a:rPr>
              <a:t> promising results, teacher induction programs often are not consistently developed and applied. </a:t>
            </a:r>
          </a:p>
          <a:p>
            <a:endParaRPr lang="en-US" dirty="0">
              <a:effectLst/>
            </a:endParaRPr>
          </a:p>
          <a:p>
            <a:r>
              <a:rPr lang="en-US" dirty="0">
                <a:effectLst/>
              </a:rPr>
              <a:t>In a snapshot of district policies for mentoring new teachers in five Midwestern</a:t>
            </a:r>
            <a:r>
              <a:rPr lang="en-US" baseline="0" dirty="0">
                <a:effectLst/>
              </a:rPr>
              <a:t> </a:t>
            </a:r>
            <a:r>
              <a:rPr lang="en-US" dirty="0">
                <a:effectLst/>
              </a:rPr>
              <a:t>states, </a:t>
            </a:r>
            <a:r>
              <a:rPr lang="en-US" baseline="0" dirty="0">
                <a:effectLst/>
              </a:rPr>
              <a:t>including</a:t>
            </a:r>
            <a:r>
              <a:rPr lang="en-US" dirty="0">
                <a:effectLst/>
              </a:rPr>
              <a:t> nearly 1,000 districts, researchers from the Regional Educational Laboratory (REL) Central found </a:t>
            </a:r>
            <a:r>
              <a:rPr lang="en-US" dirty="0"/>
              <a:t>wide variation in the way in which M&amp;I programs are implemented at schools and in districts. These differences included variations in the type of mentoring</a:t>
            </a:r>
            <a:r>
              <a:rPr lang="en-US" baseline="0" dirty="0"/>
              <a:t> (whether done by full-time classroom teachers or teachers who were released full or part time to serve as mentors), the number of years new teachers experience induction, and wide variation in the requirements for mentors to have any professional development for their role as mentors </a:t>
            </a:r>
            <a:r>
              <a:rPr lang="en-US" dirty="0"/>
              <a:t>(DeCesare, Workman, &amp; McClelland, 2016).</a:t>
            </a:r>
            <a:endParaRPr lang="en-US" baseline="0" dirty="0"/>
          </a:p>
          <a:p>
            <a:endParaRPr lang="en-US" baseline="0" dirty="0"/>
          </a:p>
          <a:p>
            <a:r>
              <a:rPr lang="en-US" baseline="0" dirty="0"/>
              <a:t>For the full REL Central report, see </a:t>
            </a:r>
            <a:r>
              <a:rPr lang="en-US" sz="1200" u="sng" kern="1200" dirty="0">
                <a:solidFill>
                  <a:schemeClr val="tx1"/>
                </a:solidFill>
                <a:effectLst/>
                <a:latin typeface="ITC Franklin Gothic Std Bk Cd"/>
                <a:ea typeface="ＭＳ Ｐゴシック" pitchFamily="-48" charset="-128"/>
                <a:cs typeface="ＭＳ Ｐゴシック"/>
                <a:hlinkClick r:id="rId3"/>
              </a:rPr>
              <a:t>https://eric.ed.gov/?id=ED565612</a:t>
            </a:r>
            <a:r>
              <a:rPr lang="en-US" dirty="0">
                <a:effectLst/>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206228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For more information please refer to the report </a:t>
            </a:r>
            <a:r>
              <a:rPr lang="en-US" i="1" baseline="0" dirty="0"/>
              <a:t>How Do School Districts Mentor New Teachers? </a:t>
            </a:r>
            <a:r>
              <a:rPr lang="en-US" i="0" baseline="0" dirty="0"/>
              <a:t>from the Regional Educational Laboratory Central (https://files.eric.ed.gov/fulltext/ED565612.pdf). </a:t>
            </a:r>
            <a:endParaRPr lang="en-US" i="0"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1121855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For more information please refer to the report </a:t>
            </a:r>
            <a:r>
              <a:rPr lang="en-US" i="1" baseline="0" dirty="0"/>
              <a:t>How Do School Districts Mentor New Teachers? </a:t>
            </a:r>
            <a:r>
              <a:rPr lang="en-US" i="0" baseline="0" dirty="0"/>
              <a:t>from the Regional Educational Laboratory Central (https://files.eric.ed.gov/fulltext/ED565612.pdf). </a:t>
            </a:r>
            <a:endParaRPr lang="en-US" i="0"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399975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ITC Franklin Gothic Std Bk Cd"/>
                <a:ea typeface="ＭＳ Ｐゴシック" pitchFamily="-48" charset="-128"/>
                <a:cs typeface="ＭＳ Ｐゴシック"/>
              </a:rPr>
              <a:t>GTL Center staff conducted a review of submitted ESSA consolidated state plans in February 2018. Based on this review of submitted state plans, 25 states intend to use </a:t>
            </a:r>
            <a:r>
              <a:rPr lang="en-US" dirty="0"/>
              <a:t>Title II, Part A funds to support mentoring and induction programs.</a:t>
            </a:r>
            <a:endParaRPr lang="en-US" sz="1200" b="0" i="0" u="none" strike="noStrike" kern="1200" baseline="0" dirty="0">
              <a:solidFill>
                <a:schemeClr val="tx1"/>
              </a:solidFill>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2270645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val="749237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val="3404625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37</a:t>
            </a:fld>
            <a:endParaRPr lang="en-US" dirty="0">
              <a:solidFill>
                <a:srgbClr val="000000"/>
              </a:solidFill>
            </a:endParaRPr>
          </a:p>
        </p:txBody>
      </p:sp>
    </p:spTree>
    <p:extLst>
      <p:ext uri="{BB962C8B-B14F-4D97-AF65-F5344CB8AC3E}">
        <p14:creationId xmlns:p14="http://schemas.microsoft.com/office/powerpoint/2010/main" val="7339399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1087616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3711477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presentation is part of the Mentoring and Induction Toolkit developed by the GTL Center. </a:t>
            </a:r>
            <a:r>
              <a:rPr lang="en-US" sz="1200" kern="1200" dirty="0">
                <a:solidFill>
                  <a:schemeClr val="tx1"/>
                </a:solidFill>
                <a:effectLst/>
                <a:latin typeface="ITC Franklin Gothic Std Bk Cd"/>
                <a:ea typeface="ＭＳ Ｐゴシック" pitchFamily="-48" charset="-128"/>
                <a:cs typeface="ＭＳ Ｐゴシック"/>
              </a:rPr>
              <a:t>Designed expressly to support states that are working closely with districts to build strong mentoring and induction (M&amp;I) programs, this ready-to-use toolkit guides state and district leaders through the most critical aspects of developing effective M&amp;I programs. Toolkit resources are designed to </a:t>
            </a:r>
            <a:r>
              <a:rPr lang="en-US" dirty="0"/>
              <a:t>build the mentoring and induction content knowledge of school, district, state, and regional center personnel and facilitate the design and implementation of high-quality mentoring and induction programs at the district and school levels.</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186712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GTL Center’s </a:t>
            </a:r>
            <a:r>
              <a:rPr lang="en-US" i="1" dirty="0"/>
              <a:t>Mentoring and Induction Toolkit </a:t>
            </a:r>
            <a:r>
              <a:rPr lang="en-US" dirty="0"/>
              <a:t>is divided into seven modules. This presentation is part of Module 1: “Introduction to the GTL Mentoring and Induction Toolkit.”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48075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FF"/>
                </a:solidFill>
              </a:rPr>
              <a:t>Each module consists of three components: an anchor presentation (PowerPoint), handouts (PDF or Word documents), and team tools (Word documents).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a:pPr>
                <a:defRPr/>
              </a:pPr>
              <a:t>6</a:t>
            </a:fld>
            <a:endParaRPr lang="en-US" dirty="0"/>
          </a:p>
        </p:txBody>
      </p:sp>
    </p:spTree>
    <p:extLst>
      <p:ext uri="{BB962C8B-B14F-4D97-AF65-F5344CB8AC3E}">
        <p14:creationId xmlns:p14="http://schemas.microsoft.com/office/powerpoint/2010/main" val="3684619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materials are publicly available on the GTL Center website.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761886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Read objectives.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1697437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definition on slide.</a:t>
            </a:r>
            <a:endParaRPr lang="en-US" b="0"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545632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itle">
    <p:spTree>
      <p:nvGrpSpPr>
        <p:cNvPr id="1" name=""/>
        <p:cNvGrpSpPr/>
        <p:nvPr/>
      </p:nvGrpSpPr>
      <p:grpSpPr>
        <a:xfrm>
          <a:off x="0" y="0"/>
          <a:ext cx="0" cy="0"/>
          <a:chOff x="0" y="0"/>
          <a:chExt cx="0" cy="0"/>
        </a:xfrm>
      </p:grpSpPr>
      <p:grpSp>
        <p:nvGrpSpPr>
          <p:cNvPr id="4" name="Group 3"/>
          <p:cNvGrpSpPr/>
          <p:nvPr userDrawn="1"/>
        </p:nvGrpSpPr>
        <p:grpSpPr>
          <a:xfrm>
            <a:off x="6170517" y="0"/>
            <a:ext cx="2973483" cy="2821214"/>
            <a:chOff x="6270928" y="0"/>
            <a:chExt cx="2973483" cy="2821214"/>
          </a:xfrm>
        </p:grpSpPr>
        <p:sp>
          <p:nvSpPr>
            <p:cNvPr id="5" name="Rectangle 4"/>
            <p:cNvSpPr/>
            <p:nvPr userDrawn="1"/>
          </p:nvSpPr>
          <p:spPr>
            <a:xfrm rot="10800000">
              <a:off x="6270928"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userDrawn="1"/>
          </p:nvSpPr>
          <p:spPr>
            <a:xfrm rot="10800000">
              <a:off x="7556499" y="574149"/>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userDrawn="1"/>
          </p:nvSpPr>
          <p:spPr>
            <a:xfrm rot="5400000">
              <a:off x="7538945" y="1122600"/>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rot="16200000">
              <a:off x="7347892" y="740944"/>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683811" y="2126297"/>
            <a:ext cx="7877321" cy="1477328"/>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dirty="0"/>
              <a:t>Copyright © 20XX American Institutes for Research. All rights reserved.</a:t>
            </a:r>
          </a:p>
        </p:txBody>
      </p:sp>
      <p:sp>
        <p:nvSpPr>
          <p:cNvPr id="9" name="Text Placeholder 5"/>
          <p:cNvSpPr>
            <a:spLocks noGrp="1"/>
          </p:cNvSpPr>
          <p:nvPr>
            <p:ph type="body" sz="quarter" idx="12" hasCustomPrompt="1"/>
          </p:nvPr>
        </p:nvSpPr>
        <p:spPr>
          <a:xfrm>
            <a:off x="683811" y="4391704"/>
            <a:ext cx="8224837" cy="1034129"/>
          </a:xfrm>
        </p:spPr>
        <p:txBody>
          <a:bodyPr anchor="t" anchorCtr="0"/>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683811" y="3826933"/>
            <a:ext cx="8224837" cy="492443"/>
          </a:xfrm>
        </p:spPr>
        <p:txBody>
          <a:bodyPr/>
          <a:lstStyle/>
          <a:p>
            <a:pPr lvl="0"/>
            <a:r>
              <a:rPr lang="en-US"/>
              <a:t>Click to edit Master text styles</a:t>
            </a:r>
          </a:p>
        </p:txBody>
      </p:sp>
    </p:spTree>
    <p:extLst>
      <p:ext uri="{BB962C8B-B14F-4D97-AF65-F5344CB8AC3E}">
        <p14:creationId xmlns:p14="http://schemas.microsoft.com/office/powerpoint/2010/main" val="263816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39700"/>
            <a:ext cx="8224837" cy="746288"/>
          </a:xfrm>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7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 Title">
    <p:spTree>
      <p:nvGrpSpPr>
        <p:cNvPr id="1" name=""/>
        <p:cNvGrpSpPr/>
        <p:nvPr/>
      </p:nvGrpSpPr>
      <p:grpSpPr>
        <a:xfrm>
          <a:off x="0" y="0"/>
          <a:ext cx="0" cy="0"/>
          <a:chOff x="0" y="0"/>
          <a:chExt cx="0" cy="0"/>
        </a:xfrm>
      </p:grpSpPr>
      <p:sp>
        <p:nvSpPr>
          <p:cNvPr id="4" name="Content Placeholder 2"/>
          <p:cNvSpPr>
            <a:spLocks noGrp="1"/>
          </p:cNvSpPr>
          <p:nvPr>
            <p:ph idx="10"/>
          </p:nvPr>
        </p:nvSpPr>
        <p:spPr bwMode="gray">
          <a:xfrm>
            <a:off x="4939596" y="139700"/>
            <a:ext cx="3972629" cy="56224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9" y="132100"/>
            <a:ext cx="4000726" cy="5659100"/>
          </a:xfrm>
        </p:spPr>
        <p:txBody>
          <a:bodyPr anchor="t" anchorCtr="0"/>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19847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cxnSp>
        <p:nvCxnSpPr>
          <p:cNvPr id="5" name="Straight Connector 4"/>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418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43664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rait 1">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92549"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grpSp>
        <p:nvGrpSpPr>
          <p:cNvPr id="6" name="Group 5"/>
          <p:cNvGrpSpPr/>
          <p:nvPr userDrawn="1"/>
        </p:nvGrpSpPr>
        <p:grpSpPr>
          <a:xfrm>
            <a:off x="7006533" y="-6350"/>
            <a:ext cx="2140642" cy="5934075"/>
            <a:chOff x="7031933" y="0"/>
            <a:chExt cx="2204538" cy="5989835"/>
          </a:xfrm>
        </p:grpSpPr>
        <p:sp>
          <p:nvSpPr>
            <p:cNvPr id="7" name="Rectangle 6"/>
            <p:cNvSpPr/>
            <p:nvPr/>
          </p:nvSpPr>
          <p:spPr>
            <a:xfrm rot="5400000">
              <a:off x="5444576" y="3200400"/>
              <a:ext cx="4376792" cy="1202078"/>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6036070" y="1998323"/>
              <a:ext cx="5198723" cy="1202078"/>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2"/>
          <p:cNvPicPr>
            <a:picLocks noChangeAspect="1" noChangeArrowheads="1"/>
          </p:cNvPicPr>
          <p:nvPr userDrawn="1"/>
        </p:nvPicPr>
        <p:blipFill>
          <a:blip r:embed="rId2" cstate="print"/>
          <a:srcRect/>
          <a:stretch>
            <a:fillRect/>
          </a:stretch>
        </p:blipFill>
        <p:spPr bwMode="auto">
          <a:xfrm>
            <a:off x="7198744" y="2595270"/>
            <a:ext cx="1756220" cy="2400300"/>
          </a:xfrm>
          <a:prstGeom prst="rect">
            <a:avLst/>
          </a:prstGeom>
          <a:noFill/>
          <a:ln w="9525">
            <a:noFill/>
            <a:miter lim="800000"/>
            <a:headEnd/>
            <a:tailEnd/>
          </a:ln>
        </p:spPr>
      </p:pic>
    </p:spTree>
    <p:extLst>
      <p:ext uri="{BB962C8B-B14F-4D97-AF65-F5344CB8AC3E}">
        <p14:creationId xmlns:p14="http://schemas.microsoft.com/office/powerpoint/2010/main" val="2197805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rait 2">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54533"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
        <p:nvSpPr>
          <p:cNvPr id="11" name="Rectangle 10"/>
          <p:cNvSpPr/>
          <p:nvPr/>
        </p:nvSpPr>
        <p:spPr>
          <a:xfrm>
            <a:off x="4767208" y="5452660"/>
            <a:ext cx="4376792" cy="477750"/>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5974976" y="1966946"/>
            <a:ext cx="5135969"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ST079 Reading.jpg"/>
          <p:cNvPicPr>
            <a:picLocks noChangeAspect="1"/>
          </p:cNvPicPr>
          <p:nvPr/>
        </p:nvPicPr>
        <p:blipFill rotWithShape="1">
          <a:blip r:embed="rId2" cstate="print"/>
          <a:srcRect t="8489"/>
          <a:stretch/>
        </p:blipFill>
        <p:spPr bwMode="auto">
          <a:xfrm>
            <a:off x="7429500" y="3573495"/>
            <a:ext cx="1714500" cy="2356915"/>
          </a:xfrm>
          <a:prstGeom prst="rect">
            <a:avLst/>
          </a:prstGeom>
          <a:noFill/>
          <a:ln w="9525">
            <a:noFill/>
            <a:miter lim="800000"/>
            <a:headEnd/>
            <a:tailEnd/>
          </a:ln>
        </p:spPr>
      </p:pic>
    </p:spTree>
    <p:extLst>
      <p:ext uri="{BB962C8B-B14F-4D97-AF65-F5344CB8AC3E}">
        <p14:creationId xmlns:p14="http://schemas.microsoft.com/office/powerpoint/2010/main" val="850343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rait 3">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54533"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
        <p:nvSpPr>
          <p:cNvPr id="11" name="Rectangle 10"/>
          <p:cNvSpPr/>
          <p:nvPr/>
        </p:nvSpPr>
        <p:spPr>
          <a:xfrm>
            <a:off x="4767208" y="5452660"/>
            <a:ext cx="4376792" cy="477750"/>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5974976" y="1966946"/>
            <a:ext cx="5135969"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6082" y="3552970"/>
            <a:ext cx="1667918" cy="2377440"/>
          </a:xfrm>
          <a:prstGeom prst="rect">
            <a:avLst/>
          </a:prstGeom>
        </p:spPr>
      </p:pic>
    </p:spTree>
    <p:extLst>
      <p:ext uri="{BB962C8B-B14F-4D97-AF65-F5344CB8AC3E}">
        <p14:creationId xmlns:p14="http://schemas.microsoft.com/office/powerpoint/2010/main" val="1057544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ndscap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7" y="1831975"/>
            <a:ext cx="5829800"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92549"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grpSp>
        <p:nvGrpSpPr>
          <p:cNvPr id="10" name="Group 9"/>
          <p:cNvGrpSpPr/>
          <p:nvPr userDrawn="1"/>
        </p:nvGrpSpPr>
        <p:grpSpPr>
          <a:xfrm>
            <a:off x="6517326" y="-1089"/>
            <a:ext cx="2626674" cy="5924625"/>
            <a:chOff x="6517326" y="-1089"/>
            <a:chExt cx="2626674" cy="5924625"/>
          </a:xfrm>
        </p:grpSpPr>
        <p:sp>
          <p:nvSpPr>
            <p:cNvPr id="11" name="Rectangle 10"/>
            <p:cNvSpPr/>
            <p:nvPr/>
          </p:nvSpPr>
          <p:spPr>
            <a:xfrm rot="16200000">
              <a:off x="5218937" y="2902077"/>
              <a:ext cx="3713692" cy="1116914"/>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5400000">
              <a:off x="5973360" y="2014310"/>
              <a:ext cx="3821157" cy="1116915"/>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5400000">
              <a:off x="6123602" y="1908028"/>
              <a:ext cx="4929513" cy="1111279"/>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http://www.colourbox.com/preview/2326589-978287-young-business-people-working-together-in-office.jpg"/>
            <p:cNvPicPr>
              <a:picLocks noChangeAspect="1" noChangeArrowheads="1"/>
            </p:cNvPicPr>
            <p:nvPr/>
          </p:nvPicPr>
          <p:blipFill rotWithShape="1">
            <a:blip r:embed="rId2" cstate="print"/>
            <a:srcRect l="6975"/>
            <a:stretch/>
          </p:blipFill>
          <p:spPr bwMode="auto">
            <a:xfrm>
              <a:off x="6517326" y="4349478"/>
              <a:ext cx="2626674" cy="1574058"/>
            </a:xfrm>
            <a:prstGeom prst="rect">
              <a:avLst/>
            </a:prstGeom>
            <a:noFill/>
          </p:spPr>
        </p:pic>
      </p:grpSp>
    </p:spTree>
    <p:extLst>
      <p:ext uri="{BB962C8B-B14F-4D97-AF65-F5344CB8AC3E}">
        <p14:creationId xmlns:p14="http://schemas.microsoft.com/office/powerpoint/2010/main" val="331500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35668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9" y="1104901"/>
            <a:ext cx="7351711" cy="3644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grpSp>
        <p:nvGrpSpPr>
          <p:cNvPr id="5" name="Group 4"/>
          <p:cNvGrpSpPr/>
          <p:nvPr userDrawn="1"/>
        </p:nvGrpSpPr>
        <p:grpSpPr>
          <a:xfrm>
            <a:off x="4225497" y="-1"/>
            <a:ext cx="4921322" cy="5080370"/>
            <a:chOff x="4315147" y="-1"/>
            <a:chExt cx="4921322" cy="5080370"/>
          </a:xfrm>
        </p:grpSpPr>
        <p:sp>
          <p:nvSpPr>
            <p:cNvPr id="7" name="Rectangle 6"/>
            <p:cNvSpPr/>
            <p:nvPr/>
          </p:nvSpPr>
          <p:spPr>
            <a:xfrm rot="10800000">
              <a:off x="4841422" y="564967"/>
              <a:ext cx="4388829" cy="1202078"/>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4315147" y="2440221"/>
              <a:ext cx="4921322" cy="1202078"/>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rot="5400000">
              <a:off x="4020619" y="2069157"/>
              <a:ext cx="4820347" cy="1202078"/>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rot="16200000">
              <a:off x="6444787" y="1589603"/>
              <a:ext cx="4381286"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14595" t="-1" r="21867" b="4017"/>
            <a:stretch/>
          </p:blipFill>
          <p:spPr>
            <a:xfrm>
              <a:off x="6769750" y="891438"/>
              <a:ext cx="2460501" cy="2477907"/>
            </a:xfrm>
            <a:prstGeom prst="rect">
              <a:avLst/>
            </a:prstGeom>
            <a:ln>
              <a:solidFill>
                <a:schemeClr val="bg1"/>
              </a:solidFill>
            </a:ln>
          </p:spPr>
        </p:pic>
      </p:grpSp>
      <p:sp>
        <p:nvSpPr>
          <p:cNvPr id="2" name="Title 1"/>
          <p:cNvSpPr>
            <a:spLocks noGrp="1"/>
          </p:cNvSpPr>
          <p:nvPr>
            <p:ph type="title"/>
          </p:nvPr>
        </p:nvSpPr>
        <p:spPr>
          <a:xfrm>
            <a:off x="683811" y="1818521"/>
            <a:ext cx="5029200" cy="1785104"/>
          </a:xfrm>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683811" y="4391704"/>
            <a:ext cx="8224837" cy="1034129"/>
          </a:xfrm>
        </p:spPr>
        <p:txBody>
          <a:bodyPr anchor="t" anchorCtr="0"/>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12" name="Footer Placeholder 2"/>
          <p:cNvSpPr>
            <a:spLocks noGrp="1"/>
          </p:cNvSpPr>
          <p:nvPr>
            <p:ph type="ftr" sz="quarter" idx="10"/>
          </p:nvPr>
        </p:nvSpPr>
        <p:spPr>
          <a:xfrm>
            <a:off x="5328340" y="6567844"/>
            <a:ext cx="3583885" cy="123111"/>
          </a:xfrm>
        </p:spPr>
        <p:txBody>
          <a:bodyPr/>
          <a:lstStyle/>
          <a:p>
            <a:r>
              <a:rPr lang="en-US" dirty="0"/>
              <a:t>Copyright © 20XX American Institutes for Research. All rights reserved.</a:t>
            </a:r>
          </a:p>
        </p:txBody>
      </p:sp>
      <p:sp>
        <p:nvSpPr>
          <p:cNvPr id="4" name="Text Placeholder 3"/>
          <p:cNvSpPr>
            <a:spLocks noGrp="1"/>
          </p:cNvSpPr>
          <p:nvPr>
            <p:ph type="body" sz="quarter" idx="13"/>
          </p:nvPr>
        </p:nvSpPr>
        <p:spPr>
          <a:xfrm>
            <a:off x="683811" y="3826933"/>
            <a:ext cx="8229600" cy="492443"/>
          </a:xfrm>
        </p:spPr>
        <p:txBody>
          <a:bodyPr/>
          <a:lstStyle/>
          <a:p>
            <a:pPr lvl="0"/>
            <a:r>
              <a:rPr lang="en-US"/>
              <a:t>Click to edit Master text styles</a:t>
            </a:r>
          </a:p>
        </p:txBody>
      </p:sp>
    </p:spTree>
    <p:extLst>
      <p:ext uri="{BB962C8B-B14F-4D97-AF65-F5344CB8AC3E}">
        <p14:creationId xmlns:p14="http://schemas.microsoft.com/office/powerpoint/2010/main" val="605846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E076F04E-65A7-4207-8DA6-E72941DDB5B2}"/>
              </a:ext>
            </a:extLst>
          </p:cNvPr>
          <p:cNvSpPr>
            <a:spLocks noGrp="1"/>
          </p:cNvSpPr>
          <p:nvPr>
            <p:ph type="title"/>
          </p:nvPr>
        </p:nvSpPr>
        <p:spPr bwMode="gray">
          <a:xfrm>
            <a:off x="86737" y="-11159"/>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Tree>
    <p:extLst>
      <p:ext uri="{BB962C8B-B14F-4D97-AF65-F5344CB8AC3E}">
        <p14:creationId xmlns:p14="http://schemas.microsoft.com/office/powerpoint/2010/main" val="156675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28800"/>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24803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65667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41988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306883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3776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68300" y="6395553"/>
            <a:ext cx="78105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100">
                <a:solidFill>
                  <a:schemeClr val="bg1"/>
                </a:solidFill>
                <a:latin typeface="+mj-lt"/>
                <a:ea typeface="ＭＳ Ｐゴシック" pitchFamily="43" charset="-128"/>
                <a:cs typeface="ＭＳ Ｐゴシック" pitchFamily="43" charset="-128"/>
              </a:defRPr>
            </a:lvl1pPr>
          </a:lstStyle>
          <a:p>
            <a:pPr>
              <a:defRPr/>
            </a:pPr>
            <a:fld id="{098116F9-C2CA-4644-9E4C-D61EDB5849E6}" type="slidenum">
              <a:rPr smtClean="0">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719877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F3477EC8-074D-41C4-94AE-E9EA7CEEA348}" type="slidenum">
              <a:rPr lang="en-US" smtClean="0">
                <a:solidFill>
                  <a:srgbClr val="326295">
                    <a:lumMod val="75000"/>
                  </a:srgbClr>
                </a:solidFill>
              </a:rPr>
              <a:pPr/>
              <a:t>‹#›</a:t>
            </a:fld>
            <a:endParaRPr lang="en-US" dirty="0">
              <a:solidFill>
                <a:srgbClr val="326295">
                  <a:lumMod val="75000"/>
                </a:srgb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F3477EC8-074D-41C4-94AE-E9EA7CEEA348}" type="slidenum">
              <a:rPr lang="en-US" smtClean="0">
                <a:solidFill>
                  <a:srgbClr val="326295">
                    <a:lumMod val="75000"/>
                  </a:srgbClr>
                </a:solidFill>
              </a:rPr>
              <a:pPr/>
              <a:t>‹#›</a:t>
            </a:fld>
            <a:endParaRPr lang="en-US" dirty="0">
              <a:solidFill>
                <a:srgbClr val="326295">
                  <a:lumMod val="75000"/>
                </a:srgb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7"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buNone/>
              <a:defRPr/>
            </a:lvl1pPr>
            <a:lvl2pPr marL="230187" indent="0">
              <a:buNone/>
              <a:defRPr/>
            </a:lvl2pPr>
            <a:lvl3pPr marL="458788" indent="0">
              <a:buNone/>
              <a:defRPr/>
            </a:lvl3pPr>
            <a:lvl4pPr marL="1371600" indent="0">
              <a:buNone/>
              <a:defRPr/>
            </a:lvl4pPr>
            <a:lvl5pPr marL="1828800" indent="0">
              <a:buNone/>
              <a:defRPr/>
            </a:lvl5pPr>
            <a:lvl6pPr marL="2286000" indent="0">
              <a:buNone/>
              <a:defRPr/>
            </a:lvl6pPr>
            <a:lvl7pPr marL="2743200" indent="0">
              <a:buNone/>
              <a:defRPr/>
            </a:lvl7pPr>
            <a:lvl8pPr marL="3200400" indent="0">
              <a:buNone/>
              <a:defRPr/>
            </a:lvl8pPr>
            <a:lvl9pPr marL="3657600" indent="0">
              <a:buNone/>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7" name="Straight Connector 6"/>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39700"/>
            <a:ext cx="8224837" cy="746288"/>
          </a:xfrm>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 Title">
    <p:spTree>
      <p:nvGrpSpPr>
        <p:cNvPr id="1" name=""/>
        <p:cNvGrpSpPr/>
        <p:nvPr/>
      </p:nvGrpSpPr>
      <p:grpSpPr>
        <a:xfrm>
          <a:off x="0" y="0"/>
          <a:ext cx="0" cy="0"/>
          <a:chOff x="0" y="0"/>
          <a:chExt cx="0" cy="0"/>
        </a:xfrm>
      </p:grpSpPr>
      <p:sp>
        <p:nvSpPr>
          <p:cNvPr id="4" name="Content Placeholder 2"/>
          <p:cNvSpPr>
            <a:spLocks noGrp="1"/>
          </p:cNvSpPr>
          <p:nvPr>
            <p:ph idx="10"/>
          </p:nvPr>
        </p:nvSpPr>
        <p:spPr bwMode="gray">
          <a:xfrm>
            <a:off x="4939596" y="139700"/>
            <a:ext cx="3972629" cy="56224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9" y="132100"/>
            <a:ext cx="4000726" cy="5659100"/>
          </a:xfrm>
        </p:spPr>
        <p:txBody>
          <a:bodyPr anchor="t" anchorCtr="0"/>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cxnSp>
        <p:nvCxnSpPr>
          <p:cNvPr id="5" name="Straight Connector 4"/>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9" y="1104901"/>
            <a:ext cx="7351711" cy="3644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B948D842-3A27-4F99-89C4-6987F40BB701}"/>
              </a:ext>
            </a:extLst>
          </p:cNvPr>
          <p:cNvSpPr>
            <a:spLocks noGrp="1"/>
          </p:cNvSpPr>
          <p:nvPr>
            <p:ph type="title"/>
          </p:nvPr>
        </p:nvSpPr>
        <p:spPr bwMode="gray">
          <a:xfrm>
            <a:off x="86737" y="-11159"/>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Tree>
    <p:extLst>
      <p:ext uri="{BB962C8B-B14F-4D97-AF65-F5344CB8AC3E}">
        <p14:creationId xmlns:p14="http://schemas.microsoft.com/office/powerpoint/2010/main" val="21395258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2105039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1545620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8592832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244114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1831975"/>
            <a:ext cx="8224836" cy="4017963"/>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743458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7939807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036848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83097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7020097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1831975"/>
            <a:ext cx="8224836" cy="4017963"/>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293530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6232143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0146451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459820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206595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1831975"/>
            <a:ext cx="8224836" cy="4017963"/>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1766577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asic Title">
    <p:spTree>
      <p:nvGrpSpPr>
        <p:cNvPr id="1" name=""/>
        <p:cNvGrpSpPr/>
        <p:nvPr/>
      </p:nvGrpSpPr>
      <p:grpSpPr>
        <a:xfrm>
          <a:off x="0" y="0"/>
          <a:ext cx="0" cy="0"/>
          <a:chOff x="0" y="0"/>
          <a:chExt cx="0" cy="0"/>
        </a:xfrm>
      </p:grpSpPr>
      <p:grpSp>
        <p:nvGrpSpPr>
          <p:cNvPr id="4" name="Group 3"/>
          <p:cNvGrpSpPr/>
          <p:nvPr userDrawn="1"/>
        </p:nvGrpSpPr>
        <p:grpSpPr>
          <a:xfrm>
            <a:off x="6170517" y="0"/>
            <a:ext cx="2973483" cy="2821214"/>
            <a:chOff x="6270928" y="0"/>
            <a:chExt cx="2973483" cy="2821214"/>
          </a:xfrm>
        </p:grpSpPr>
        <p:sp>
          <p:nvSpPr>
            <p:cNvPr id="5" name="Rectangle 4"/>
            <p:cNvSpPr/>
            <p:nvPr userDrawn="1"/>
          </p:nvSpPr>
          <p:spPr>
            <a:xfrm rot="10800000">
              <a:off x="6270928"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userDrawn="1"/>
          </p:nvSpPr>
          <p:spPr>
            <a:xfrm rot="10800000">
              <a:off x="7556499" y="574149"/>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userDrawn="1"/>
          </p:nvSpPr>
          <p:spPr>
            <a:xfrm rot="5400000">
              <a:off x="7538945" y="1122600"/>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rot="16200000">
              <a:off x="7347892" y="740944"/>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683811" y="2126297"/>
            <a:ext cx="7877321" cy="1477328"/>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dirty="0"/>
              <a:t>Copyright © 2013 American Institutes for Research. All rights reserved.</a:t>
            </a:r>
          </a:p>
        </p:txBody>
      </p:sp>
      <p:sp>
        <p:nvSpPr>
          <p:cNvPr id="9" name="Text Placeholder 5"/>
          <p:cNvSpPr>
            <a:spLocks noGrp="1"/>
          </p:cNvSpPr>
          <p:nvPr>
            <p:ph type="body" sz="quarter" idx="12"/>
          </p:nvPr>
        </p:nvSpPr>
        <p:spPr>
          <a:xfrm>
            <a:off x="683811" y="3826933"/>
            <a:ext cx="8224837" cy="1598900"/>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1819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
        <p:nvSpPr>
          <p:cNvPr id="7"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buNone/>
              <a:defRPr/>
            </a:lvl1pPr>
            <a:lvl2pPr marL="230187" indent="0">
              <a:buNone/>
              <a:defRPr/>
            </a:lvl2pPr>
            <a:lvl3pPr marL="458788" indent="0">
              <a:buNone/>
              <a:defRPr/>
            </a:lvl3pPr>
            <a:lvl4pPr marL="1371600" indent="0">
              <a:buNone/>
              <a:defRPr/>
            </a:lvl4pPr>
            <a:lvl5pPr marL="1828800" indent="0">
              <a:buNone/>
              <a:defRPr/>
            </a:lvl5pPr>
            <a:lvl6pPr marL="2286000" indent="0">
              <a:buNone/>
              <a:defRPr/>
            </a:lvl6pPr>
            <a:lvl7pPr marL="2743200" indent="0">
              <a:buNone/>
              <a:defRPr/>
            </a:lvl7pPr>
            <a:lvl8pPr marL="3200400" indent="0">
              <a:buNone/>
              <a:defRPr/>
            </a:lvl8pPr>
            <a:lvl9pPr marL="3657600" indent="0">
              <a:buNone/>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971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
        <p:nvSpPr>
          <p:cNvPr id="6"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7" name="Straight Connector 6"/>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2517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4.jpeg"/><Relationship Id="rId5" Type="http://schemas.openxmlformats.org/officeDocument/2006/relationships/theme" Target="../theme/theme10.xml"/><Relationship Id="rId4" Type="http://schemas.openxmlformats.org/officeDocument/2006/relationships/slideLayout" Target="../slideLayouts/slideLayout31.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theme" Target="../theme/theme1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3.xml"/><Relationship Id="rId1" Type="http://schemas.openxmlformats.org/officeDocument/2006/relationships/slideLayout" Target="../slideLayouts/slideLayout40.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4.xml"/><Relationship Id="rId1" Type="http://schemas.openxmlformats.org/officeDocument/2006/relationships/slideLayout" Target="../slideLayouts/slideLayout41.xml"/><Relationship Id="rId5" Type="http://schemas.openxmlformats.org/officeDocument/2006/relationships/image" Target="../media/image12.jpg"/><Relationship Id="rId4" Type="http://schemas.openxmlformats.org/officeDocument/2006/relationships/image" Target="../media/image11.jpg"/></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4.jpe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15.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image" Target="../media/image4.jpe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16.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54.xml"/><Relationship Id="rId7" Type="http://schemas.openxmlformats.org/officeDocument/2006/relationships/theme" Target="../theme/theme1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5.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7.xml"/><Relationship Id="rId1" Type="http://schemas.openxmlformats.org/officeDocument/2006/relationships/slideLayout" Target="../slideLayouts/slideLayout20.xml"/><Relationship Id="rId5" Type="http://schemas.openxmlformats.org/officeDocument/2006/relationships/image" Target="../media/image12.jpg"/><Relationship Id="rId4" Type="http://schemas.openxmlformats.org/officeDocument/2006/relationships/image" Target="../media/image11.jp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4.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8.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3310 GTL PPT Template_Title_MAR201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r>
              <a:rPr lang="en-US" dirty="0"/>
              <a:t>Copyright © 20XX American Institutes for Research. All rights reserved.</a:t>
            </a:r>
          </a:p>
        </p:txBody>
      </p:sp>
      <p:sp>
        <p:nvSpPr>
          <p:cNvPr id="2051" name="Title Placeholder 1"/>
          <p:cNvSpPr>
            <a:spLocks noGrp="1"/>
          </p:cNvSpPr>
          <p:nvPr>
            <p:ph type="title"/>
          </p:nvPr>
        </p:nvSpPr>
        <p:spPr bwMode="gray">
          <a:xfrm>
            <a:off x="683811" y="2126297"/>
            <a:ext cx="8229600" cy="147732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laceholder 2"/>
          <p:cNvSpPr>
            <a:spLocks noGrp="1"/>
          </p:cNvSpPr>
          <p:nvPr>
            <p:ph type="body" idx="1"/>
          </p:nvPr>
        </p:nvSpPr>
        <p:spPr bwMode="gray">
          <a:xfrm>
            <a:off x="683811" y="3832225"/>
            <a:ext cx="8228331" cy="1600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Month 20XX</a:t>
            </a:r>
          </a:p>
        </p:txBody>
      </p:sp>
    </p:spTree>
    <p:extLst>
      <p:ext uri="{BB962C8B-B14F-4D97-AF65-F5344CB8AC3E}">
        <p14:creationId xmlns:p14="http://schemas.microsoft.com/office/powerpoint/2010/main" val="748000527"/>
      </p:ext>
    </p:extLst>
  </p:cSld>
  <p:clrMap bg1="lt1" tx1="dk1" bg2="lt2" tx2="dk2" accent1="accent1" accent2="accent2" accent3="accent3" accent4="accent4" accent5="accent5" accent6="accent6" hlink="hlink" folHlink="folHlink"/>
  <p:sldLayoutIdLst>
    <p:sldLayoutId id="2147484344" r:id="rId1"/>
    <p:sldLayoutId id="2147484325" r:id="rId2"/>
  </p:sldLayoutIdLst>
  <p:hf hdr="0" ftr="0" dt="0"/>
  <p:txStyles>
    <p:titleStyle>
      <a:lvl1pPr algn="l" rtl="0" eaLnBrk="1" fontAlgn="base" hangingPunct="1">
        <a:spcBef>
          <a:spcPct val="0"/>
        </a:spcBef>
        <a:spcAft>
          <a:spcPct val="0"/>
        </a:spcAft>
        <a:defRPr sz="48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4445411"/>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grpSp>
        <p:nvGrpSpPr>
          <p:cNvPr id="5" name="Group 4"/>
          <p:cNvGrpSpPr/>
          <p:nvPr/>
        </p:nvGrpSpPr>
        <p:grpSpPr>
          <a:xfrm>
            <a:off x="61834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66862042"/>
      </p:ext>
    </p:extLst>
  </p:cSld>
  <p:clrMap bg1="lt1" tx1="dk1" bg2="lt2" tx2="dk2" accent1="accent1" accent2="accent2" accent3="accent3" accent4="accent4" accent5="accent5" accent6="accent6" hlink="hlink" folHlink="folHlink"/>
  <p:sldLayoutIdLst>
    <p:sldLayoutId id="2147484370" r:id="rId1"/>
    <p:sldLayoutId id="2147484371" r:id="rId2"/>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86138"/>
          <a:stretch/>
        </p:blipFill>
        <p:spPr>
          <a:xfrm>
            <a:off x="0" y="5907054"/>
            <a:ext cx="9144000" cy="950946"/>
          </a:xfrm>
          <a:prstGeom prst="rect">
            <a:avLst/>
          </a:prstGeom>
          <a:noFill/>
          <a:ln>
            <a:noFill/>
          </a:ln>
        </p:spPr>
      </p:pic>
      <p:sp>
        <p:nvSpPr>
          <p:cNvPr id="5123" name="Title Placeholder 1"/>
          <p:cNvSpPr>
            <a:spLocks noGrp="1"/>
          </p:cNvSpPr>
          <p:nvPr>
            <p:ph type="title"/>
          </p:nvPr>
        </p:nvSpPr>
        <p:spPr bwMode="gray">
          <a:xfrm>
            <a:off x="687388" y="127553"/>
            <a:ext cx="8224837" cy="758435"/>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8"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47852863"/>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1144309"/>
            <a:ext cx="7322684" cy="365275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462273855"/>
      </p:ext>
    </p:extLst>
  </p:cSld>
  <p:clrMap bg1="lt1" tx1="dk1" bg2="lt2" tx2="dk2" accent1="accent1" accent2="accent2" accent3="accent3" accent4="accent4" accent5="accent5" accent6="accent6" hlink="hlink" folHlink="folHlink"/>
  <p:sldLayoutIdLst>
    <p:sldLayoutId id="2147484380"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a:solidFill>
                  <a:srgbClr val="FFFFFF"/>
                </a:solidFill>
              </a:rPr>
              <a:t>www.facebook.com/gtlcenter</a:t>
            </a:r>
          </a:p>
          <a:p>
            <a:pPr>
              <a:spcBef>
                <a:spcPts val="1500"/>
              </a:spcBef>
            </a:pPr>
            <a:r>
              <a:rPr lang="en-US" sz="1800" dirty="0">
                <a:solidFill>
                  <a:srgbClr val="FFFFFF"/>
                </a:solidFill>
              </a:rPr>
              <a:t>www.twitter.com/gtlcenter</a:t>
            </a:r>
          </a:p>
        </p:txBody>
      </p:sp>
      <p:sp>
        <p:nvSpPr>
          <p:cNvPr id="16" name="Title Placeholder 1">
            <a:extLst>
              <a:ext uri="{FF2B5EF4-FFF2-40B4-BE49-F238E27FC236}">
                <a16:creationId xmlns:a16="http://schemas.microsoft.com/office/drawing/2014/main" id="{E8F1FB3C-50C6-4964-8241-3F7F0A7DDC11}"/>
              </a:ext>
            </a:extLst>
          </p:cNvPr>
          <p:cNvSpPr>
            <a:spLocks noGrp="1"/>
          </p:cNvSpPr>
          <p:nvPr>
            <p:ph type="title"/>
          </p:nvPr>
        </p:nvSpPr>
        <p:spPr bwMode="gray">
          <a:xfrm>
            <a:off x="86737" y="-11159"/>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Tree>
    <p:extLst>
      <p:ext uri="{BB962C8B-B14F-4D97-AF65-F5344CB8AC3E}">
        <p14:creationId xmlns:p14="http://schemas.microsoft.com/office/powerpoint/2010/main" val="649425724"/>
      </p:ext>
    </p:extLst>
  </p:cSld>
  <p:clrMap bg1="lt1" tx1="dk1" bg2="lt2" tx2="dk2" accent1="accent1" accent2="accent2" accent3="accent3" accent4="accent4" accent5="accent5" accent6="accent6" hlink="hlink" folHlink="folHlink"/>
  <p:sldLayoutIdLst>
    <p:sldLayoutId id="2147484382"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025433026"/>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532303478"/>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063144225"/>
      </p:ext>
    </p:extLst>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grpSp>
        <p:nvGrpSpPr>
          <p:cNvPr id="5" name="Group 4"/>
          <p:cNvGrpSpPr/>
          <p:nvPr/>
        </p:nvGrpSpPr>
        <p:grpSpPr>
          <a:xfrm>
            <a:off x="61834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rgbClr val="686868"/>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86138"/>
          <a:stretch/>
        </p:blipFill>
        <p:spPr>
          <a:xfrm>
            <a:off x="0" y="5907054"/>
            <a:ext cx="9144000" cy="950946"/>
          </a:xfrm>
          <a:prstGeom prst="rect">
            <a:avLst/>
          </a:prstGeom>
          <a:noFill/>
          <a:ln>
            <a:noFill/>
          </a:ln>
        </p:spPr>
      </p:pic>
      <p:sp>
        <p:nvSpPr>
          <p:cNvPr id="5123" name="Title Placeholder 1"/>
          <p:cNvSpPr>
            <a:spLocks noGrp="1"/>
          </p:cNvSpPr>
          <p:nvPr>
            <p:ph type="title"/>
          </p:nvPr>
        </p:nvSpPr>
        <p:spPr bwMode="gray">
          <a:xfrm>
            <a:off x="687388" y="127553"/>
            <a:ext cx="8224837" cy="758435"/>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8"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74779156"/>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238118563"/>
      </p:ext>
    </p:extLst>
  </p:cSld>
  <p:clrMap bg1="lt1" tx1="dk1" bg2="lt2" tx2="dk2" accent1="accent1" accent2="accent2" accent3="accent3" accent4="accent4" accent5="accent5" accent6="accent6" hlink="hlink" folHlink="folHlink"/>
  <p:sldLayoutIdLst>
    <p:sldLayoutId id="2147484348" r:id="rId1"/>
    <p:sldLayoutId id="2147484350" r:id="rId2"/>
    <p:sldLayoutId id="2147484351" r:id="rId3"/>
    <p:sldLayoutId id="2147484349" r:id="rId4"/>
    <p:sldLayoutId id="2147484345"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1144309"/>
            <a:ext cx="7322684" cy="365275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grpSp>
        <p:nvGrpSpPr>
          <p:cNvPr id="4" name="Group 3"/>
          <p:cNvGrpSpPr/>
          <p:nvPr userDrawn="1"/>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671795" y="4766782"/>
            <a:ext cx="7196485" cy="747897"/>
          </a:xfrm>
          <a:prstGeom prst="rect">
            <a:avLst/>
          </a:prstGeom>
          <a:noFill/>
        </p:spPr>
        <p:txBody>
          <a:bodyPr wrap="square" rtlCol="0">
            <a:spAutoFit/>
          </a:bodyPr>
          <a:lstStyle/>
          <a:p>
            <a:pPr marL="0" marR="0" indent="0" algn="l" defTabSz="914400" rtl="0" eaLnBrk="1" fontAlgn="base" latinLnBrk="0" hangingPunct="1">
              <a:lnSpc>
                <a:spcPct val="120000"/>
              </a:lnSpc>
              <a:spcBef>
                <a:spcPct val="0"/>
              </a:spcBef>
              <a:spcAft>
                <a:spcPct val="0"/>
              </a:spcAft>
              <a:buClrTx/>
              <a:buSzTx/>
              <a:buFontTx/>
              <a:buNone/>
              <a:tabLst/>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302"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a:solidFill>
                  <a:srgbClr val="FFFFFF"/>
                </a:solidFill>
              </a:rPr>
              <a:t>www.facebook.com/gtlcenter</a:t>
            </a:r>
          </a:p>
          <a:p>
            <a:pPr>
              <a:spcBef>
                <a:spcPts val="1500"/>
              </a:spcBef>
            </a:pPr>
            <a:r>
              <a:rPr lang="en-US" sz="1800" dirty="0">
                <a:solidFill>
                  <a:srgbClr val="FFFFFF"/>
                </a:solidFill>
              </a:rPr>
              <a:t>www.twitter.com/gtlcenter</a:t>
            </a:r>
          </a:p>
        </p:txBody>
      </p:sp>
      <p:sp>
        <p:nvSpPr>
          <p:cNvPr id="16" name="Title Placeholder 1">
            <a:extLst>
              <a:ext uri="{FF2B5EF4-FFF2-40B4-BE49-F238E27FC236}">
                <a16:creationId xmlns:a16="http://schemas.microsoft.com/office/drawing/2014/main" id="{EEC76AD8-7199-4FD5-A90D-4695AD4F2890}"/>
              </a:ext>
            </a:extLst>
          </p:cNvPr>
          <p:cNvSpPr>
            <a:spLocks noGrp="1"/>
          </p:cNvSpPr>
          <p:nvPr>
            <p:ph type="title"/>
          </p:nvPr>
        </p:nvSpPr>
        <p:spPr bwMode="gray">
          <a:xfrm>
            <a:off x="86737" y="-11159"/>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Tree>
    <p:extLst>
      <p:ext uri="{BB962C8B-B14F-4D97-AF65-F5344CB8AC3E}">
        <p14:creationId xmlns:p14="http://schemas.microsoft.com/office/powerpoint/2010/main" val="4079125264"/>
      </p:ext>
    </p:extLst>
  </p:cSld>
  <p:clrMap bg1="lt1" tx1="dk1" bg2="lt2" tx2="dk2" accent1="accent1" accent2="accent2" accent3="accent3" accent4="accent4" accent5="accent5" accent6="accent6" hlink="hlink" folHlink="folHlink"/>
  <p:sldLayoutIdLst>
    <p:sldLayoutId id="2147484353"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28800"/>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212261974"/>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grpSp>
        <p:nvGrpSpPr>
          <p:cNvPr id="5" name="Group 4"/>
          <p:cNvGrpSpPr/>
          <p:nvPr/>
        </p:nvGrpSpPr>
        <p:grpSpPr>
          <a:xfrm>
            <a:off x="61834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232163789"/>
      </p:ext>
    </p:extLst>
  </p:cSld>
  <p:clrMap bg1="lt1" tx1="dk1" bg2="lt2" tx2="dk2" accent1="accent1" accent2="accent2" accent3="accent3" accent4="accent4" accent5="accent5" accent6="accent6" hlink="hlink" folHlink="folHlink"/>
  <p:sldLayoutIdLst>
    <p:sldLayoutId id="2147484362" r:id="rId1"/>
    <p:sldLayoutId id="2147484363" r:id="rId2"/>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centeronschoolturnaround.org/wp-content/uploads/2018/04/CST_Four-Domains-Framework-Final.pdf"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gtlcenter.org/state-collaborations/equitable-access"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all4ed.org/wp-content/uploads/2014/07/PathToEquity.pdf"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hyperlink" Target="https://files.eric.ed.gov/fulltext/ED555657.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ncipp.education.ufl.edu/files_6/NCIPP_Induc_010310.pdf"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http://www.gtlcenter.org/sites/default/files/14-2591_GTL_Talent_Dev_Framework-ed_110714.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centeronschoolturnaround.org/wp-content/uploads/2018/04/CST_Four-Domains-Framework-Final.pdf" TargetMode="External"/><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hyperlink" Target="https://newteachercenter.org/wp-content/uploads/high-quality-mentoring_induction-resource.pdf" TargetMode="External"/><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hyperlink" Target="https://newteachercenter.org/wp-content/uploads/NTC_i3-Validation-eval-brief_062017_final.pdf" TargetMode="External"/><Relationship Id="rId2" Type="http://schemas.openxmlformats.org/officeDocument/2006/relationships/hyperlink" Target="https://newteachercenter.org/wp-content/uploads/state-teacher-induction-2016-exec-summ-only-final-version-v3.pdf" TargetMode="Externa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hyperlink" Target="http://www.newteachercenter.org/sites/default/files/ntc/main/resources/BRF_DoesNewTeacherSupportAffectStudentAchievement.pdf" TargetMode="External"/><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gtlcenter.or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811" y="2126299"/>
            <a:ext cx="7877321" cy="1477328"/>
          </a:xfrm>
        </p:spPr>
        <p:txBody>
          <a:bodyPr/>
          <a:lstStyle/>
          <a:p>
            <a:r>
              <a:rPr lang="en-US" dirty="0"/>
              <a:t>Introduction to the GTL Mentoring and Induction Toolkit</a:t>
            </a:r>
          </a:p>
        </p:txBody>
      </p:sp>
      <p:sp>
        <p:nvSpPr>
          <p:cNvPr id="7171" name="Subtitle 2"/>
          <p:cNvSpPr>
            <a:spLocks noGrp="1"/>
          </p:cNvSpPr>
          <p:nvPr>
            <p:ph type="body" sz="quarter" idx="12"/>
          </p:nvPr>
        </p:nvSpPr>
        <p:spPr>
          <a:xfrm>
            <a:off x="683811" y="4391704"/>
            <a:ext cx="8224837" cy="805349"/>
          </a:xfrm>
        </p:spPr>
        <p:txBody>
          <a:bodyPr anchor="t" anchorCtr="0"/>
          <a:lstStyle/>
          <a:p>
            <a:pPr marL="0" lvl="1" indent="0">
              <a:spcBef>
                <a:spcPts val="600"/>
              </a:spcBef>
            </a:pPr>
            <a:r>
              <a:rPr lang="en-US" dirty="0"/>
              <a:t>[Facilitator]</a:t>
            </a:r>
          </a:p>
          <a:p>
            <a:pPr lvl="2">
              <a:spcBef>
                <a:spcPts val="1000"/>
              </a:spcBef>
              <a:spcAft>
                <a:spcPts val="0"/>
              </a:spcAft>
            </a:pPr>
            <a:r>
              <a:rPr lang="en-US" dirty="0"/>
              <a:t>[Date]</a:t>
            </a:r>
          </a:p>
        </p:txBody>
      </p:sp>
      <p:sp>
        <p:nvSpPr>
          <p:cNvPr id="2" name="Footer Placeholder 1"/>
          <p:cNvSpPr>
            <a:spLocks noGrp="1"/>
          </p:cNvSpPr>
          <p:nvPr>
            <p:ph type="ftr" sz="quarter" idx="10"/>
          </p:nvPr>
        </p:nvSpPr>
        <p:spPr/>
        <p:txBody>
          <a:bodyPr/>
          <a:lstStyle/>
          <a:p>
            <a:r>
              <a:rPr lang="en-US" dirty="0"/>
              <a:t>Copyright © 2018 American Institutes for Research. All rights reserved.</a:t>
            </a:r>
          </a:p>
        </p:txBody>
      </p:sp>
    </p:spTree>
    <p:extLst>
      <p:ext uri="{BB962C8B-B14F-4D97-AF65-F5344CB8AC3E}">
        <p14:creationId xmlns:p14="http://schemas.microsoft.com/office/powerpoint/2010/main" val="405543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4B2DC4-C5EA-904A-A240-9353FFB470CB}"/>
              </a:ext>
            </a:extLst>
          </p:cNvPr>
          <p:cNvSpPr>
            <a:spLocks noGrp="1"/>
          </p:cNvSpPr>
          <p:nvPr>
            <p:ph type="title"/>
          </p:nvPr>
        </p:nvSpPr>
        <p:spPr/>
        <p:txBody>
          <a:bodyPr/>
          <a:lstStyle/>
          <a:p>
            <a:r>
              <a:rPr lang="en-US" dirty="0"/>
              <a:t>Mentoring Versus Induction </a:t>
            </a:r>
          </a:p>
        </p:txBody>
      </p:sp>
      <p:sp>
        <p:nvSpPr>
          <p:cNvPr id="2" name="Content Placeholder 1">
            <a:extLst>
              <a:ext uri="{FF2B5EF4-FFF2-40B4-BE49-F238E27FC236}">
                <a16:creationId xmlns:a16="http://schemas.microsoft.com/office/drawing/2014/main" id="{5D2C0423-A7C2-6C4F-8AB9-21E2A6CC5E92}"/>
              </a:ext>
            </a:extLst>
          </p:cNvPr>
          <p:cNvSpPr>
            <a:spLocks noGrp="1"/>
          </p:cNvSpPr>
          <p:nvPr>
            <p:ph idx="1"/>
          </p:nvPr>
        </p:nvSpPr>
        <p:spPr/>
        <p:txBody>
          <a:bodyPr/>
          <a:lstStyle/>
          <a:p>
            <a:r>
              <a:rPr lang="en-US" b="1" dirty="0"/>
              <a:t>Mentoring </a:t>
            </a:r>
            <a:r>
              <a:rPr lang="en-US" dirty="0"/>
              <a:t>is one-on-one support and feedback provided by an experienced veteran educator to a new or struggling educator.</a:t>
            </a:r>
          </a:p>
          <a:p>
            <a:r>
              <a:rPr lang="en-US" b="1" dirty="0"/>
              <a:t>Induction</a:t>
            </a:r>
            <a:r>
              <a:rPr lang="en-US" dirty="0"/>
              <a:t> is a larger system of support for new educators that often includes mentoring but also includes additional supports such as ongoing professional development, curriculum planning, and orientation.</a:t>
            </a:r>
          </a:p>
        </p:txBody>
      </p:sp>
      <p:sp>
        <p:nvSpPr>
          <p:cNvPr id="4" name="Slide Number Placeholder 3">
            <a:extLst>
              <a:ext uri="{FF2B5EF4-FFF2-40B4-BE49-F238E27FC236}">
                <a16:creationId xmlns:a16="http://schemas.microsoft.com/office/drawing/2014/main" id="{5A0D15DA-DD34-8349-B168-8C2F67DAD7E8}"/>
              </a:ext>
            </a:extLst>
          </p:cNvPr>
          <p:cNvSpPr>
            <a:spLocks noGrp="1"/>
          </p:cNvSpPr>
          <p:nvPr>
            <p:ph type="sldNum" sz="quarter" idx="10"/>
          </p:nvPr>
        </p:nvSpPr>
        <p:spPr/>
        <p:txBody>
          <a:bodyPr/>
          <a:lstStyle/>
          <a:p>
            <a:pPr algn="r"/>
            <a:fld id="{F3477EC8-074D-41C4-94AE-E9EA7CEEA348}" type="slidenum">
              <a:rPr lang="en-US" smtClean="0"/>
              <a:pPr algn="r"/>
              <a:t>10</a:t>
            </a:fld>
            <a:endParaRPr lang="en-US" dirty="0"/>
          </a:p>
        </p:txBody>
      </p:sp>
    </p:spTree>
    <p:extLst>
      <p:ext uri="{BB962C8B-B14F-4D97-AF65-F5344CB8AC3E}">
        <p14:creationId xmlns:p14="http://schemas.microsoft.com/office/powerpoint/2010/main" val="2388214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3415F0-F425-1A45-88FC-B84B6D098AEB}"/>
              </a:ext>
            </a:extLst>
          </p:cNvPr>
          <p:cNvSpPr>
            <a:spLocks noGrp="1"/>
          </p:cNvSpPr>
          <p:nvPr>
            <p:ph type="title"/>
          </p:nvPr>
        </p:nvSpPr>
        <p:spPr/>
        <p:txBody>
          <a:bodyPr/>
          <a:lstStyle/>
          <a:p>
            <a:r>
              <a:rPr lang="en-US" dirty="0"/>
              <a:t>What Is the Purpose of Induction?</a:t>
            </a:r>
          </a:p>
        </p:txBody>
      </p:sp>
      <p:sp>
        <p:nvSpPr>
          <p:cNvPr id="2" name="Content Placeholder 1">
            <a:extLst>
              <a:ext uri="{FF2B5EF4-FFF2-40B4-BE49-F238E27FC236}">
                <a16:creationId xmlns:a16="http://schemas.microsoft.com/office/drawing/2014/main" id="{EF0292DE-9A14-1149-8123-285F573B1693}"/>
              </a:ext>
            </a:extLst>
          </p:cNvPr>
          <p:cNvSpPr>
            <a:spLocks noGrp="1"/>
          </p:cNvSpPr>
          <p:nvPr>
            <p:ph idx="1"/>
          </p:nvPr>
        </p:nvSpPr>
        <p:spPr/>
        <p:txBody>
          <a:bodyPr/>
          <a:lstStyle/>
          <a:p>
            <a:r>
              <a:rPr lang="en-US" b="1" dirty="0"/>
              <a:t>Teacher and leader development </a:t>
            </a:r>
            <a:r>
              <a:rPr lang="en-US" dirty="0"/>
              <a:t>occurs on a </a:t>
            </a:r>
            <a:r>
              <a:rPr lang="en-US" b="1" dirty="0"/>
              <a:t>continuum </a:t>
            </a:r>
            <a:r>
              <a:rPr lang="en-US" dirty="0"/>
              <a:t>that spans the entire career of an educator.</a:t>
            </a:r>
          </a:p>
          <a:p>
            <a:r>
              <a:rPr lang="en-US" dirty="0"/>
              <a:t>Mentoring and induction activities facilitate the </a:t>
            </a:r>
            <a:r>
              <a:rPr lang="en-US" b="1" dirty="0"/>
              <a:t>preservice to inservice transition </a:t>
            </a:r>
            <a:r>
              <a:rPr lang="en-US" dirty="0"/>
              <a:t>for new educators.</a:t>
            </a:r>
          </a:p>
        </p:txBody>
      </p:sp>
      <p:graphicFrame>
        <p:nvGraphicFramePr>
          <p:cNvPr id="6" name="Diagram 5" descr="Arrow representing the continuum of teacher and leader development that spans the entire career of an educator.  First is preservice, then mentoring and induction, and finally inservice." title="Teacher and leader development continuum">
            <a:extLst>
              <a:ext uri="{FF2B5EF4-FFF2-40B4-BE49-F238E27FC236}">
                <a16:creationId xmlns:a16="http://schemas.microsoft.com/office/drawing/2014/main" id="{F9DB4578-985F-9A4C-A50A-22637CB2A962}"/>
              </a:ext>
            </a:extLst>
          </p:cNvPr>
          <p:cNvGraphicFramePr/>
          <p:nvPr>
            <p:extLst>
              <p:ext uri="{D42A27DB-BD31-4B8C-83A1-F6EECF244321}">
                <p14:modId xmlns:p14="http://schemas.microsoft.com/office/powerpoint/2010/main" val="3925974093"/>
              </p:ext>
            </p:extLst>
          </p:nvPr>
        </p:nvGraphicFramePr>
        <p:xfrm>
          <a:off x="700073" y="3256280"/>
          <a:ext cx="7907972" cy="2245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0873951-5064-B945-999B-D77A657269D8}"/>
              </a:ext>
            </a:extLst>
          </p:cNvPr>
          <p:cNvSpPr>
            <a:spLocks noGrp="1"/>
          </p:cNvSpPr>
          <p:nvPr>
            <p:ph type="sldNum" sz="quarter" idx="10"/>
          </p:nvPr>
        </p:nvSpPr>
        <p:spPr/>
        <p:txBody>
          <a:bodyPr/>
          <a:lstStyle/>
          <a:p>
            <a:pPr algn="r"/>
            <a:fld id="{F3477EC8-074D-41C4-94AE-E9EA7CEEA348}" type="slidenum">
              <a:rPr lang="en-US" smtClean="0"/>
              <a:pPr algn="r"/>
              <a:t>11</a:t>
            </a:fld>
            <a:endParaRPr lang="en-US" dirty="0"/>
          </a:p>
        </p:txBody>
      </p:sp>
    </p:spTree>
    <p:extLst>
      <p:ext uri="{BB962C8B-B14F-4D97-AF65-F5344CB8AC3E}">
        <p14:creationId xmlns:p14="http://schemas.microsoft.com/office/powerpoint/2010/main" val="348168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DDEADE-692A-7147-A90A-1D800F040125}"/>
              </a:ext>
            </a:extLst>
          </p:cNvPr>
          <p:cNvSpPr>
            <a:spLocks noGrp="1"/>
          </p:cNvSpPr>
          <p:nvPr>
            <p:ph type="title"/>
          </p:nvPr>
        </p:nvSpPr>
        <p:spPr/>
        <p:txBody>
          <a:bodyPr/>
          <a:lstStyle/>
          <a:p>
            <a:r>
              <a:rPr lang="en-US" dirty="0"/>
              <a:t>National Landscape</a:t>
            </a:r>
          </a:p>
        </p:txBody>
      </p:sp>
      <p:sp>
        <p:nvSpPr>
          <p:cNvPr id="2" name="Content Placeholder 1">
            <a:extLst>
              <a:ext uri="{FF2B5EF4-FFF2-40B4-BE49-F238E27FC236}">
                <a16:creationId xmlns:a16="http://schemas.microsoft.com/office/drawing/2014/main" id="{8F23C825-5F42-7347-A66A-FFDE2E5541A7}"/>
              </a:ext>
            </a:extLst>
          </p:cNvPr>
          <p:cNvSpPr>
            <a:spLocks noGrp="1"/>
          </p:cNvSpPr>
          <p:nvPr>
            <p:ph idx="1"/>
          </p:nvPr>
        </p:nvSpPr>
        <p:spPr/>
        <p:txBody>
          <a:bodyPr/>
          <a:lstStyle/>
          <a:p>
            <a:r>
              <a:rPr lang="en-US" b="1" dirty="0"/>
              <a:t>29 states </a:t>
            </a:r>
            <a:r>
              <a:rPr lang="en-US" dirty="0"/>
              <a:t>have policies requiring some type of mentoring or induction support for new teachers.</a:t>
            </a:r>
          </a:p>
          <a:p>
            <a:r>
              <a:rPr lang="en-US" b="1" dirty="0"/>
              <a:t>24 states </a:t>
            </a:r>
            <a:r>
              <a:rPr lang="en-US" dirty="0"/>
              <a:t>require new teachers to complete or participate in an induction or mentoring program to receive professional teaching licensure.</a:t>
            </a:r>
          </a:p>
          <a:p>
            <a:r>
              <a:rPr lang="en-US" b="1" dirty="0"/>
              <a:t>20 states </a:t>
            </a:r>
            <a:r>
              <a:rPr lang="en-US" dirty="0"/>
              <a:t>have policies requiring support for first-time principals.</a:t>
            </a:r>
          </a:p>
          <a:p>
            <a:r>
              <a:rPr lang="en-US" b="1" dirty="0"/>
              <a:t>9 states </a:t>
            </a:r>
            <a:r>
              <a:rPr lang="en-US" dirty="0"/>
              <a:t>require support for new teachers beyond their first two years in the classroom.</a:t>
            </a:r>
          </a:p>
        </p:txBody>
      </p:sp>
      <p:sp>
        <p:nvSpPr>
          <p:cNvPr id="5" name="TextBox 33">
            <a:extLst>
              <a:ext uri="{FF2B5EF4-FFF2-40B4-BE49-F238E27FC236}">
                <a16:creationId xmlns:a16="http://schemas.microsoft.com/office/drawing/2014/main" id="{A5F37B20-148D-EC41-A0AA-AB4C85402773}"/>
              </a:ext>
            </a:extLst>
          </p:cNvPr>
          <p:cNvSpPr txBox="1">
            <a:spLocks noChangeArrowheads="1"/>
          </p:cNvSpPr>
          <p:nvPr/>
        </p:nvSpPr>
        <p:spPr bwMode="auto">
          <a:xfrm>
            <a:off x="5988424" y="5554611"/>
            <a:ext cx="2707254" cy="276999"/>
          </a:xfrm>
          <a:prstGeom prst="rect">
            <a:avLst/>
          </a:prstGeom>
          <a:noFill/>
          <a:ln w="9525">
            <a:noFill/>
            <a:miter lim="800000"/>
            <a:headEnd/>
            <a:tailEnd/>
          </a:ln>
        </p:spPr>
        <p:txBody>
          <a:bodyPr wrap="square" lIns="0" rIns="0">
            <a:spAutoFit/>
          </a:bodyPr>
          <a:lstStyle/>
          <a:p>
            <a:pPr algn="r"/>
            <a:r>
              <a:rPr lang="en-US" sz="1200" i="1" dirty="0">
                <a:solidFill>
                  <a:srgbClr val="326295">
                    <a:lumMod val="75000"/>
                  </a:srgbClr>
                </a:solidFill>
                <a:latin typeface="Arial"/>
                <a:ea typeface="ITC Franklin Gothic Std Bk Cd"/>
                <a:cs typeface="ITC Franklin Gothic Std Bk Cd"/>
              </a:rPr>
              <a:t>Source: </a:t>
            </a:r>
            <a:r>
              <a:rPr lang="en-US" sz="1200" dirty="0">
                <a:solidFill>
                  <a:srgbClr val="326295">
                    <a:lumMod val="75000"/>
                  </a:srgbClr>
                </a:solidFill>
                <a:latin typeface="Arial"/>
                <a:ea typeface="ITC Franklin Gothic Std Bk Cd"/>
                <a:cs typeface="ITC Franklin Gothic Std Bk Cd"/>
              </a:rPr>
              <a:t>New Teacher Center, 2016b.</a:t>
            </a:r>
          </a:p>
        </p:txBody>
      </p:sp>
      <p:sp>
        <p:nvSpPr>
          <p:cNvPr id="4" name="Slide Number Placeholder 3">
            <a:extLst>
              <a:ext uri="{FF2B5EF4-FFF2-40B4-BE49-F238E27FC236}">
                <a16:creationId xmlns:a16="http://schemas.microsoft.com/office/drawing/2014/main" id="{C37DADC5-E899-864C-83FE-BDD3CFA52543}"/>
              </a:ext>
            </a:extLst>
          </p:cNvPr>
          <p:cNvSpPr>
            <a:spLocks noGrp="1"/>
          </p:cNvSpPr>
          <p:nvPr>
            <p:ph type="sldNum" sz="quarter" idx="10"/>
          </p:nvPr>
        </p:nvSpPr>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199779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Talent Development Framework </a:t>
            </a:r>
          </a:p>
        </p:txBody>
      </p:sp>
      <p:pic>
        <p:nvPicPr>
          <p:cNvPr id="4" name="Picture 3" descr="This figure illustrates how the Talent Development Framework groups state policies and practices into three key interdependent clusters: 1.) Attract the right talent into the profession to meet your students’ needs; 2.) Prepare future teachers and school leaders to meet your students’ needs; and 3.) Develop, support, and retain educators in the field to ensure that they can continue to meet your students’ nee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292" y="1815353"/>
            <a:ext cx="4953691" cy="3696216"/>
          </a:xfrm>
          <a:prstGeom prst="rect">
            <a:avLst/>
          </a:prstGeom>
        </p:spPr>
      </p:pic>
      <p:sp>
        <p:nvSpPr>
          <p:cNvPr id="5" name="TextBox 33"/>
          <p:cNvSpPr txBox="1">
            <a:spLocks noChangeArrowheads="1"/>
          </p:cNvSpPr>
          <p:nvPr/>
        </p:nvSpPr>
        <p:spPr bwMode="auto">
          <a:xfrm>
            <a:off x="6562159" y="5511569"/>
            <a:ext cx="2192972" cy="276999"/>
          </a:xfrm>
          <a:prstGeom prst="rect">
            <a:avLst/>
          </a:prstGeom>
          <a:noFill/>
          <a:ln w="9525">
            <a:noFill/>
            <a:miter lim="800000"/>
            <a:headEnd/>
            <a:tailEnd/>
          </a:ln>
        </p:spPr>
        <p:txBody>
          <a:bodyPr wrap="square" lIns="0" rIns="0">
            <a:spAutoFit/>
          </a:bodyPr>
          <a:lstStyle/>
          <a:p>
            <a:pPr algn="r"/>
            <a:r>
              <a:rPr lang="en-US" sz="1200" i="1" dirty="0">
                <a:solidFill>
                  <a:srgbClr val="326295">
                    <a:lumMod val="75000"/>
                  </a:srgbClr>
                </a:solidFill>
                <a:latin typeface="Arial"/>
                <a:ea typeface="ITC Franklin Gothic Std Bk Cd"/>
                <a:cs typeface="ITC Franklin Gothic Std Bk Cd"/>
              </a:rPr>
              <a:t>Source: </a:t>
            </a:r>
            <a:r>
              <a:rPr lang="en-US" sz="1200" dirty="0">
                <a:solidFill>
                  <a:srgbClr val="326295">
                    <a:lumMod val="75000"/>
                  </a:srgbClr>
                </a:solidFill>
                <a:latin typeface="Arial"/>
                <a:ea typeface="ITC Franklin Gothic Std Bk Cd"/>
                <a:cs typeface="ITC Franklin Gothic Std Bk Cd"/>
              </a:rPr>
              <a:t>GTL Center, 2014.</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13</a:t>
            </a:fld>
            <a:endParaRPr lang="en-US" dirty="0"/>
          </a:p>
        </p:txBody>
      </p:sp>
    </p:spTree>
    <p:extLst>
      <p:ext uri="{BB962C8B-B14F-4D97-AF65-F5344CB8AC3E}">
        <p14:creationId xmlns:p14="http://schemas.microsoft.com/office/powerpoint/2010/main" val="4135101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US" dirty="0"/>
              <a:t>Connecting Efforts</a:t>
            </a:r>
          </a:p>
        </p:txBody>
      </p:sp>
      <p:sp>
        <p:nvSpPr>
          <p:cNvPr id="9218" name="Content Placeholder 2"/>
          <p:cNvSpPr>
            <a:spLocks noGrp="1"/>
          </p:cNvSpPr>
          <p:nvPr>
            <p:ph idx="1"/>
          </p:nvPr>
        </p:nvSpPr>
        <p:spPr/>
        <p:txBody>
          <a:bodyPr/>
          <a:lstStyle/>
          <a:p>
            <a:r>
              <a:rPr lang="en-US" dirty="0"/>
              <a:t>When part of a coordinated talent development strategy, mentoring and induction can connect with and support many state- and district-driven initiatives, such as: </a:t>
            </a:r>
          </a:p>
          <a:p>
            <a:pPr marL="342900" indent="-342900">
              <a:buFont typeface="Wingdings" charset="2"/>
              <a:buChar char="§"/>
            </a:pPr>
            <a:r>
              <a:rPr lang="en-US" dirty="0"/>
              <a:t>Improving equitable access to excellent educators. </a:t>
            </a:r>
          </a:p>
          <a:p>
            <a:pPr marL="342900" indent="-342900">
              <a:buFont typeface="Wingdings" charset="2"/>
              <a:buChar char="§"/>
            </a:pPr>
            <a:r>
              <a:rPr lang="en-US" dirty="0"/>
              <a:t>Alleviating teacher shortages. </a:t>
            </a:r>
          </a:p>
          <a:p>
            <a:pPr marL="342900" indent="-342900">
              <a:buFont typeface="Wingdings" charset="2"/>
              <a:buChar char="§"/>
            </a:pPr>
            <a:r>
              <a:rPr lang="en-US" dirty="0"/>
              <a:t>Addressing school turnaround.</a:t>
            </a:r>
          </a:p>
        </p:txBody>
      </p:sp>
      <p:sp>
        <p:nvSpPr>
          <p:cNvPr id="3" name="Slide Number Placeholder 2"/>
          <p:cNvSpPr>
            <a:spLocks noGrp="1"/>
          </p:cNvSpPr>
          <p:nvPr>
            <p:ph type="sldNum" sz="quarter" idx="10"/>
          </p:nvPr>
        </p:nvSpPr>
        <p:spPr/>
        <p:txBody>
          <a:bodyPr/>
          <a:lstStyle/>
          <a:p>
            <a:fld id="{F3477EC8-074D-41C4-94AE-E9EA7CEEA348}" type="slidenum">
              <a:rPr>
                <a:solidFill>
                  <a:srgbClr val="FFFFFF">
                    <a:lumMod val="75000"/>
                  </a:srgbClr>
                </a:solidFill>
              </a:rPr>
              <a:pPr/>
              <a:t>14</a:t>
            </a:fld>
            <a:endParaRPr dirty="0">
              <a:solidFill>
                <a:srgbClr val="FFFFFF">
                  <a:lumMod val="75000"/>
                </a:srgbClr>
              </a:solidFill>
            </a:endParaRPr>
          </a:p>
        </p:txBody>
      </p:sp>
    </p:spTree>
    <p:extLst>
      <p:ext uri="{BB962C8B-B14F-4D97-AF65-F5344CB8AC3E}">
        <p14:creationId xmlns:p14="http://schemas.microsoft.com/office/powerpoint/2010/main" val="2811164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48F7AE-E624-A242-A5ED-6DD134941094}"/>
              </a:ext>
            </a:extLst>
          </p:cNvPr>
          <p:cNvSpPr>
            <a:spLocks noGrp="1"/>
          </p:cNvSpPr>
          <p:nvPr>
            <p:ph type="title"/>
          </p:nvPr>
        </p:nvSpPr>
        <p:spPr/>
        <p:txBody>
          <a:bodyPr/>
          <a:lstStyle/>
          <a:p>
            <a:r>
              <a:rPr lang="en-US" dirty="0">
                <a:solidFill>
                  <a:srgbClr val="686868"/>
                </a:solidFill>
              </a:rPr>
              <a:t>Mentoring and Induction in Every Student Succeeds Act Plans</a:t>
            </a:r>
          </a:p>
        </p:txBody>
      </p:sp>
      <p:sp>
        <p:nvSpPr>
          <p:cNvPr id="2" name="Content Placeholder 1">
            <a:extLst>
              <a:ext uri="{FF2B5EF4-FFF2-40B4-BE49-F238E27FC236}">
                <a16:creationId xmlns:a16="http://schemas.microsoft.com/office/drawing/2014/main" id="{31C7D5C4-940D-9341-9F53-097E8F7C5C44}"/>
              </a:ext>
            </a:extLst>
          </p:cNvPr>
          <p:cNvSpPr>
            <a:spLocks noGrp="1"/>
          </p:cNvSpPr>
          <p:nvPr>
            <p:ph idx="1"/>
          </p:nvPr>
        </p:nvSpPr>
        <p:spPr/>
        <p:txBody>
          <a:bodyPr/>
          <a:lstStyle/>
          <a:p>
            <a:pPr marL="233045" indent="-233045">
              <a:buClr>
                <a:srgbClr val="686868"/>
              </a:buClr>
            </a:pPr>
            <a:r>
              <a:rPr lang="en-US" dirty="0"/>
              <a:t>Mentoring and/or induction is:</a:t>
            </a:r>
          </a:p>
          <a:p>
            <a:pPr marL="463232" lvl="1" indent="-233045">
              <a:buClr>
                <a:srgbClr val="686868"/>
              </a:buClr>
            </a:pPr>
            <a:r>
              <a:rPr lang="en-US" dirty="0"/>
              <a:t>Included in 45 state Every Student Succeeds Act (ESSA) plans.</a:t>
            </a:r>
          </a:p>
          <a:p>
            <a:pPr marL="463232" lvl="1" indent="-233045">
              <a:buClr>
                <a:srgbClr val="686868"/>
              </a:buClr>
            </a:pPr>
            <a:r>
              <a:rPr lang="en-US" dirty="0"/>
              <a:t>Identified as a strategy for promoting educator retention in 12 states.</a:t>
            </a:r>
            <a:endParaRPr lang="en-US" dirty="0">
              <a:cs typeface="Arial"/>
            </a:endParaRPr>
          </a:p>
          <a:p>
            <a:pPr marL="463232" lvl="1" indent="-233045">
              <a:buClr>
                <a:srgbClr val="686868"/>
              </a:buClr>
            </a:pPr>
            <a:r>
              <a:rPr lang="en-US" dirty="0">
                <a:cs typeface="Arial"/>
              </a:rPr>
              <a:t>Identified as a </a:t>
            </a:r>
            <a:r>
              <a:rPr lang="en-US" dirty="0"/>
              <a:t>strategy for promoting equity in 13 states.</a:t>
            </a:r>
            <a:endParaRPr lang="en-US" dirty="0">
              <a:cs typeface="Arial"/>
            </a:endParaRPr>
          </a:p>
          <a:p>
            <a:pPr marL="233045" indent="-233045">
              <a:buClr>
                <a:srgbClr val="686868"/>
              </a:buClr>
            </a:pPr>
            <a:r>
              <a:rPr lang="en-US" dirty="0"/>
              <a:t>27 states provide detailed plans for mentoring and induction.</a:t>
            </a:r>
            <a:endParaRPr lang="en-US" dirty="0">
              <a:cs typeface="Arial"/>
            </a:endParaRPr>
          </a:p>
          <a:p>
            <a:pPr marL="233045" indent="-233045">
              <a:buClr>
                <a:srgbClr val="686868"/>
              </a:buClr>
            </a:pPr>
            <a:r>
              <a:rPr lang="en-US" dirty="0"/>
              <a:t>25 states plan to use funding from Title II, Part A, to support mentoring and induction.</a:t>
            </a:r>
            <a:endParaRPr lang="en-US" dirty="0">
              <a:cs typeface="Arial"/>
            </a:endParaRPr>
          </a:p>
        </p:txBody>
      </p:sp>
      <p:sp>
        <p:nvSpPr>
          <p:cNvPr id="4" name="Slide Number Placeholder 3">
            <a:extLst>
              <a:ext uri="{FF2B5EF4-FFF2-40B4-BE49-F238E27FC236}">
                <a16:creationId xmlns:a16="http://schemas.microsoft.com/office/drawing/2014/main" id="{9769B9C6-6CEB-CF42-A766-B9A86ECAE306}"/>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5607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27F68-EAF7-48CD-86F0-030793A758EC}"/>
              </a:ext>
            </a:extLst>
          </p:cNvPr>
          <p:cNvSpPr>
            <a:spLocks noGrp="1"/>
          </p:cNvSpPr>
          <p:nvPr>
            <p:ph type="title"/>
          </p:nvPr>
        </p:nvSpPr>
        <p:spPr/>
        <p:txBody>
          <a:bodyPr/>
          <a:lstStyle/>
          <a:p>
            <a:r>
              <a:rPr lang="en-US" dirty="0">
                <a:solidFill>
                  <a:srgbClr val="686868"/>
                </a:solidFill>
              </a:rPr>
              <a:t>Equitable Access</a:t>
            </a:r>
          </a:p>
        </p:txBody>
      </p:sp>
      <p:sp>
        <p:nvSpPr>
          <p:cNvPr id="2" name="Content Placeholder 1">
            <a:extLst>
              <a:ext uri="{FF2B5EF4-FFF2-40B4-BE49-F238E27FC236}">
                <a16:creationId xmlns:a16="http://schemas.microsoft.com/office/drawing/2014/main" id="{51682976-825B-445A-A1CA-BA22924EC963}"/>
              </a:ext>
            </a:extLst>
          </p:cNvPr>
          <p:cNvSpPr>
            <a:spLocks noGrp="1"/>
          </p:cNvSpPr>
          <p:nvPr>
            <p:ph idx="1"/>
          </p:nvPr>
        </p:nvSpPr>
        <p:spPr/>
        <p:txBody>
          <a:bodyPr/>
          <a:lstStyle/>
          <a:p>
            <a:pPr>
              <a:buClr>
                <a:srgbClr val="686868"/>
              </a:buClr>
            </a:pPr>
            <a:r>
              <a:rPr lang="en-US" dirty="0"/>
              <a:t>Improvements in equitable access are achieved by focusing on</a:t>
            </a:r>
            <a:r>
              <a:rPr lang="en-US" b="1" dirty="0"/>
              <a:t> </a:t>
            </a:r>
            <a:r>
              <a:rPr lang="en-US" dirty="0"/>
              <a:t>schools with the most severe and persistent </a:t>
            </a:r>
            <a:r>
              <a:rPr lang="en-US" b="1" dirty="0"/>
              <a:t>equity gaps.</a:t>
            </a:r>
          </a:p>
          <a:p>
            <a:pPr>
              <a:buClr>
                <a:srgbClr val="686868"/>
              </a:buClr>
            </a:pPr>
            <a:r>
              <a:rPr lang="en-US" dirty="0"/>
              <a:t>Investing in mentoring and induction supports in high-need schools can help address gaps between </a:t>
            </a:r>
            <a:r>
              <a:rPr lang="en-US" b="1" dirty="0"/>
              <a:t>preservice </a:t>
            </a:r>
            <a:r>
              <a:rPr lang="en-US" dirty="0"/>
              <a:t>preparation and </a:t>
            </a:r>
            <a:r>
              <a:rPr lang="en-US" b="1" dirty="0"/>
              <a:t>inservice </a:t>
            </a:r>
            <a:r>
              <a:rPr lang="en-US" dirty="0"/>
              <a:t>expectations.</a:t>
            </a:r>
          </a:p>
          <a:p>
            <a:pPr>
              <a:buClr>
                <a:srgbClr val="686868"/>
              </a:buClr>
            </a:pPr>
            <a:r>
              <a:rPr lang="en-US" dirty="0"/>
              <a:t>Unfortunately, research suggests that teachers in </a:t>
            </a:r>
            <a:r>
              <a:rPr lang="en-US" b="1" dirty="0"/>
              <a:t>high-need</a:t>
            </a:r>
            <a:r>
              <a:rPr lang="en-US" dirty="0"/>
              <a:t> schools are less likely to receive mentoring and induction supports (Kardos &amp; Johnson, 2010).</a:t>
            </a:r>
          </a:p>
        </p:txBody>
      </p:sp>
      <p:sp>
        <p:nvSpPr>
          <p:cNvPr id="4" name="Slide Number Placeholder 3">
            <a:extLst>
              <a:ext uri="{FF2B5EF4-FFF2-40B4-BE49-F238E27FC236}">
                <a16:creationId xmlns:a16="http://schemas.microsoft.com/office/drawing/2014/main" id="{72C00AF5-E8C5-4B3E-B075-2878B406575F}"/>
              </a:ext>
            </a:extLst>
          </p:cNvPr>
          <p:cNvSpPr>
            <a:spLocks noGrp="1"/>
          </p:cNvSpPr>
          <p:nvPr>
            <p:ph type="sldNum" sz="quarter" idx="10"/>
          </p:nvPr>
        </p:nvSpPr>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2802645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normAutofit/>
          </a:bodyPr>
          <a:lstStyle/>
          <a:p>
            <a:r>
              <a:rPr lang="en-US" dirty="0">
                <a:solidFill>
                  <a:srgbClr val="686868"/>
                </a:solidFill>
              </a:rPr>
              <a:t>How Can Effective Mentoring and Induction Close Equity Gaps?</a:t>
            </a:r>
          </a:p>
        </p:txBody>
      </p:sp>
      <p:sp>
        <p:nvSpPr>
          <p:cNvPr id="9218" name="Content Placeholder 2"/>
          <p:cNvSpPr>
            <a:spLocks noGrp="1"/>
          </p:cNvSpPr>
          <p:nvPr>
            <p:ph idx="1"/>
          </p:nvPr>
        </p:nvSpPr>
        <p:spPr/>
        <p:txBody>
          <a:bodyPr/>
          <a:lstStyle/>
          <a:p>
            <a:pPr marL="0" lvl="1" indent="0">
              <a:buNone/>
            </a:pPr>
            <a:r>
              <a:rPr lang="en-US" sz="2400" dirty="0"/>
              <a:t>Mentoring and induction can:</a:t>
            </a:r>
          </a:p>
          <a:p>
            <a:pPr lvl="1">
              <a:buClr>
                <a:srgbClr val="686868"/>
              </a:buClr>
              <a:buFont typeface="Wingdings" panose="05000000000000000000" pitchFamily="2" charset="2"/>
              <a:buChar char="§"/>
            </a:pPr>
            <a:r>
              <a:rPr lang="en-US" sz="2400" b="1" dirty="0"/>
              <a:t>Attract</a:t>
            </a:r>
            <a:r>
              <a:rPr lang="en-US" sz="2400" dirty="0"/>
              <a:t> effective teachers by offering better supports and working environment in hard-to-staff schools.</a:t>
            </a:r>
          </a:p>
          <a:p>
            <a:pPr lvl="1">
              <a:buClr>
                <a:srgbClr val="686868"/>
              </a:buClr>
              <a:buFont typeface="Wingdings" panose="05000000000000000000" pitchFamily="2" charset="2"/>
              <a:buChar char="§"/>
            </a:pPr>
            <a:r>
              <a:rPr lang="en-US" sz="2400" b="1" dirty="0"/>
              <a:t>Improve</a:t>
            </a:r>
            <a:r>
              <a:rPr lang="en-US" sz="2400" dirty="0"/>
              <a:t> teacher effectiveness in high-need schools by strengthening preparation.</a:t>
            </a:r>
          </a:p>
          <a:p>
            <a:pPr lvl="1">
              <a:buClr>
                <a:srgbClr val="686868"/>
              </a:buClr>
              <a:buFont typeface="Wingdings" panose="05000000000000000000" pitchFamily="2" charset="2"/>
              <a:buChar char="§"/>
            </a:pPr>
            <a:r>
              <a:rPr lang="en-US" sz="2400" b="1" dirty="0"/>
              <a:t>Increase</a:t>
            </a:r>
            <a:r>
              <a:rPr lang="en-US" sz="2400" dirty="0"/>
              <a:t> teacher retention in high-need schools by offering ongoing support and opportunities for growth. </a:t>
            </a:r>
          </a:p>
        </p:txBody>
      </p:sp>
      <p:sp>
        <p:nvSpPr>
          <p:cNvPr id="3" name="Slide Number Placeholder 2"/>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495507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0B4757-8480-8F4D-918D-102525D2C780}"/>
              </a:ext>
            </a:extLst>
          </p:cNvPr>
          <p:cNvSpPr>
            <a:spLocks noGrp="1"/>
          </p:cNvSpPr>
          <p:nvPr>
            <p:ph type="title"/>
          </p:nvPr>
        </p:nvSpPr>
        <p:spPr/>
        <p:txBody>
          <a:bodyPr/>
          <a:lstStyle/>
          <a:p>
            <a:r>
              <a:rPr lang="en-US" dirty="0"/>
              <a:t>Alleviating Teacher Shortages</a:t>
            </a:r>
          </a:p>
        </p:txBody>
      </p:sp>
      <p:sp>
        <p:nvSpPr>
          <p:cNvPr id="2" name="Content Placeholder 1">
            <a:extLst>
              <a:ext uri="{FF2B5EF4-FFF2-40B4-BE49-F238E27FC236}">
                <a16:creationId xmlns:a16="http://schemas.microsoft.com/office/drawing/2014/main" id="{BA8DD88D-D72D-F448-A202-9C790C9E2C81}"/>
              </a:ext>
            </a:extLst>
          </p:cNvPr>
          <p:cNvSpPr>
            <a:spLocks noGrp="1"/>
          </p:cNvSpPr>
          <p:nvPr>
            <p:ph idx="1"/>
          </p:nvPr>
        </p:nvSpPr>
        <p:spPr/>
        <p:txBody>
          <a:bodyPr/>
          <a:lstStyle/>
          <a:p>
            <a:r>
              <a:rPr lang="en-US" dirty="0"/>
              <a:t>New teachers are less likely to leave the profession if they are provided with a mentor in their content area and if they participate in formal planning and collaboration with other teachers (Ingersoll &amp; Smith, 2004; Ingersoll &amp; Strong, 2011). </a:t>
            </a:r>
          </a:p>
          <a:p>
            <a:r>
              <a:rPr lang="en-US" dirty="0"/>
              <a:t>Mentoring aligned with job roles and responsibilities is especially important for teachers in critical shortage areas such as special education (Billingsley, Griffin, Smith, Kamman, &amp; Israel, 2009).</a:t>
            </a:r>
          </a:p>
        </p:txBody>
      </p:sp>
      <p:sp>
        <p:nvSpPr>
          <p:cNvPr id="4" name="Slide Number Placeholder 3">
            <a:extLst>
              <a:ext uri="{FF2B5EF4-FFF2-40B4-BE49-F238E27FC236}">
                <a16:creationId xmlns:a16="http://schemas.microsoft.com/office/drawing/2014/main" id="{3DA6759B-07E0-8241-B594-0DB16BA817B3}"/>
              </a:ext>
            </a:extLst>
          </p:cNvPr>
          <p:cNvSpPr>
            <a:spLocks noGrp="1"/>
          </p:cNvSpPr>
          <p:nvPr>
            <p:ph type="sldNum" sz="quarter" idx="10"/>
          </p:nvPr>
        </p:nvSpPr>
        <p:spPr/>
        <p:txBody>
          <a:bodyPr/>
          <a:lstStyle/>
          <a:p>
            <a:pPr algn="r"/>
            <a:fld id="{F3477EC8-074D-41C4-94AE-E9EA7CEEA348}" type="slidenum">
              <a:rPr lang="en-US" smtClean="0"/>
              <a:pPr algn="r"/>
              <a:t>18</a:t>
            </a:fld>
            <a:endParaRPr lang="en-US" dirty="0"/>
          </a:p>
        </p:txBody>
      </p:sp>
    </p:spTree>
    <p:extLst>
      <p:ext uri="{BB962C8B-B14F-4D97-AF65-F5344CB8AC3E}">
        <p14:creationId xmlns:p14="http://schemas.microsoft.com/office/powerpoint/2010/main" val="3891621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FDFB42-5BFF-534A-9E5F-482CB98D646E}"/>
              </a:ext>
            </a:extLst>
          </p:cNvPr>
          <p:cNvSpPr>
            <a:spLocks noGrp="1"/>
          </p:cNvSpPr>
          <p:nvPr>
            <p:ph type="title"/>
          </p:nvPr>
        </p:nvSpPr>
        <p:spPr/>
        <p:txBody>
          <a:bodyPr/>
          <a:lstStyle/>
          <a:p>
            <a:r>
              <a:rPr lang="en-US" dirty="0"/>
              <a:t>Addressing School Turnaround</a:t>
            </a:r>
          </a:p>
        </p:txBody>
      </p:sp>
      <p:sp>
        <p:nvSpPr>
          <p:cNvPr id="2" name="Content Placeholder 1">
            <a:extLst>
              <a:ext uri="{FF2B5EF4-FFF2-40B4-BE49-F238E27FC236}">
                <a16:creationId xmlns:a16="http://schemas.microsoft.com/office/drawing/2014/main" id="{92CA95B9-1CAC-4648-96AD-076917EA0E8E}"/>
              </a:ext>
            </a:extLst>
          </p:cNvPr>
          <p:cNvSpPr>
            <a:spLocks noGrp="1"/>
          </p:cNvSpPr>
          <p:nvPr>
            <p:ph idx="1"/>
          </p:nvPr>
        </p:nvSpPr>
        <p:spPr/>
        <p:txBody>
          <a:bodyPr/>
          <a:lstStyle/>
          <a:p>
            <a:pPr marL="0" indent="0">
              <a:buNone/>
            </a:pPr>
            <a:r>
              <a:rPr lang="en-US" dirty="0"/>
              <a:t>Mentoring and induction supports should target the specific needs of educators in turnaround settings:</a:t>
            </a:r>
          </a:p>
          <a:p>
            <a:pPr lvl="1">
              <a:buFont typeface="Wingdings" pitchFamily="2" charset="2"/>
              <a:buChar char="§"/>
            </a:pPr>
            <a:r>
              <a:rPr lang="en-US" sz="2400" dirty="0"/>
              <a:t>Turnaround Leadership</a:t>
            </a:r>
          </a:p>
          <a:p>
            <a:pPr lvl="1">
              <a:buFont typeface="Wingdings" pitchFamily="2" charset="2"/>
              <a:buChar char="§"/>
            </a:pPr>
            <a:r>
              <a:rPr lang="en-US" sz="2400" dirty="0"/>
              <a:t>Talent Development</a:t>
            </a:r>
          </a:p>
          <a:p>
            <a:pPr lvl="1">
              <a:buFont typeface="Wingdings" pitchFamily="2" charset="2"/>
              <a:buChar char="§"/>
            </a:pPr>
            <a:r>
              <a:rPr lang="en-US" sz="2400" dirty="0"/>
              <a:t>Instructional Transformation</a:t>
            </a:r>
          </a:p>
          <a:p>
            <a:pPr lvl="1">
              <a:buFont typeface="Wingdings" pitchFamily="2" charset="2"/>
              <a:buChar char="§"/>
            </a:pPr>
            <a:r>
              <a:rPr lang="en-US" sz="2400" dirty="0"/>
              <a:t>Culture Shift </a:t>
            </a:r>
            <a:endParaRPr lang="en-US" dirty="0"/>
          </a:p>
        </p:txBody>
      </p:sp>
      <p:sp>
        <p:nvSpPr>
          <p:cNvPr id="5" name="TextBox 33">
            <a:extLst>
              <a:ext uri="{FF2B5EF4-FFF2-40B4-BE49-F238E27FC236}">
                <a16:creationId xmlns:a16="http://schemas.microsoft.com/office/drawing/2014/main" id="{51CD7BA2-C448-9348-99F5-DFF5FDC03256}"/>
              </a:ext>
            </a:extLst>
          </p:cNvPr>
          <p:cNvSpPr txBox="1">
            <a:spLocks noChangeArrowheads="1"/>
          </p:cNvSpPr>
          <p:nvPr/>
        </p:nvSpPr>
        <p:spPr bwMode="auto">
          <a:xfrm>
            <a:off x="914400" y="5446154"/>
            <a:ext cx="7840731" cy="276999"/>
          </a:xfrm>
          <a:prstGeom prst="rect">
            <a:avLst/>
          </a:prstGeom>
          <a:noFill/>
          <a:ln w="9525">
            <a:noFill/>
            <a:miter lim="800000"/>
            <a:headEnd/>
            <a:tailEnd/>
          </a:ln>
        </p:spPr>
        <p:txBody>
          <a:bodyPr wrap="square" lIns="0" rIns="0">
            <a:spAutoFit/>
          </a:bodyPr>
          <a:lstStyle/>
          <a:p>
            <a:pPr algn="r"/>
            <a:r>
              <a:rPr lang="en-US" sz="1200" i="1" dirty="0">
                <a:solidFill>
                  <a:srgbClr val="326295">
                    <a:lumMod val="75000"/>
                  </a:srgbClr>
                </a:solidFill>
                <a:latin typeface="Arial"/>
                <a:ea typeface="ITC Franklin Gothic Std Bk Cd"/>
                <a:cs typeface="ITC Franklin Gothic Std Bk Cd"/>
              </a:rPr>
              <a:t>Source: </a:t>
            </a:r>
            <a:r>
              <a:rPr lang="en-US" sz="1200" dirty="0">
                <a:solidFill>
                  <a:srgbClr val="326295">
                    <a:lumMod val="75000"/>
                  </a:srgbClr>
                </a:solidFill>
                <a:latin typeface="Arial"/>
                <a:ea typeface="ITC Franklin Gothic Std Bk Cd"/>
                <a:cs typeface="ITC Franklin Gothic Std Bk Cd"/>
                <a:hlinkClick r:id="rId3"/>
              </a:rPr>
              <a:t>Four Domains for Rapid School Improvement: A Systems Framework</a:t>
            </a:r>
            <a:r>
              <a:rPr lang="en-US" sz="1200" dirty="0">
                <a:solidFill>
                  <a:srgbClr val="326295">
                    <a:lumMod val="75000"/>
                  </a:srgbClr>
                </a:solidFill>
                <a:latin typeface="Arial"/>
                <a:ea typeface="ITC Franklin Gothic Std Bk Cd"/>
                <a:cs typeface="ITC Franklin Gothic Std Bk Cd"/>
              </a:rPr>
              <a:t>, Center on School Turnaround, 2017.</a:t>
            </a:r>
          </a:p>
        </p:txBody>
      </p:sp>
      <p:sp>
        <p:nvSpPr>
          <p:cNvPr id="4" name="Slide Number Placeholder 3">
            <a:extLst>
              <a:ext uri="{FF2B5EF4-FFF2-40B4-BE49-F238E27FC236}">
                <a16:creationId xmlns:a16="http://schemas.microsoft.com/office/drawing/2014/main" id="{3A711584-2B89-DE49-B8D4-8EC91FA25C57}"/>
              </a:ext>
            </a:extLst>
          </p:cNvPr>
          <p:cNvSpPr>
            <a:spLocks noGrp="1"/>
          </p:cNvSpPr>
          <p:nvPr>
            <p:ph type="sldNum" sz="quarter" idx="10"/>
          </p:nvPr>
        </p:nvSpPr>
        <p:spPr/>
        <p:txBody>
          <a:body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3489440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Mission</a:t>
            </a:r>
          </a:p>
        </p:txBody>
      </p:sp>
      <p:sp>
        <p:nvSpPr>
          <p:cNvPr id="2" name="Content Placeholder 1"/>
          <p:cNvSpPr>
            <a:spLocks noGrp="1"/>
          </p:cNvSpPr>
          <p:nvPr>
            <p:ph idx="1"/>
          </p:nvPr>
        </p:nvSpPr>
        <p:spPr/>
        <p:txBody>
          <a:bodyPr/>
          <a:lstStyle/>
          <a:p>
            <a:r>
              <a:rPr lang="en-US" dirty="0"/>
              <a:t>The mission of the Center on Great Teachers and Leaders (GTL Center) is to foster the capacity of vibrant networks of practitioners, researchers, innovators, and experts to build and sustain a seamless system of support for great teachers and leaders for every school in every state in the nation. </a:t>
            </a:r>
          </a:p>
        </p:txBody>
      </p:sp>
      <p:sp>
        <p:nvSpPr>
          <p:cNvPr id="4" name="Slide Number Placeholder 3"/>
          <p:cNvSpPr>
            <a:spLocks noGrp="1"/>
          </p:cNvSpPr>
          <p:nvPr>
            <p:ph type="sldNum" sz="quarter" idx="10"/>
          </p:nvPr>
        </p:nvSpPr>
        <p:spPr/>
        <p:txBody>
          <a:bodyPr/>
          <a:lstStyle/>
          <a:p>
            <a:fld id="{F3477EC8-074D-41C4-94AE-E9EA7CEEA348}" type="slidenum">
              <a:rPr lang="en-US" smtClean="0"/>
              <a:pPr/>
              <a:t>2</a:t>
            </a:fld>
            <a:endParaRPr lang="en-US" dirty="0"/>
          </a:p>
        </p:txBody>
      </p:sp>
    </p:spTree>
    <p:extLst>
      <p:ext uri="{BB962C8B-B14F-4D97-AF65-F5344CB8AC3E}">
        <p14:creationId xmlns:p14="http://schemas.microsoft.com/office/powerpoint/2010/main" val="1227227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C7F8D-0724-994B-BCC5-CC9651CAAEF6}"/>
              </a:ext>
            </a:extLst>
          </p:cNvPr>
          <p:cNvSpPr>
            <a:spLocks noGrp="1"/>
          </p:cNvSpPr>
          <p:nvPr>
            <p:ph type="title"/>
          </p:nvPr>
        </p:nvSpPr>
        <p:spPr/>
        <p:txBody>
          <a:bodyPr/>
          <a:lstStyle/>
          <a:p>
            <a:r>
              <a:rPr lang="en-US" dirty="0"/>
              <a:t>Toolkit Connection: School Turnaround</a:t>
            </a:r>
          </a:p>
        </p:txBody>
      </p:sp>
      <p:sp>
        <p:nvSpPr>
          <p:cNvPr id="2" name="Content Placeholder 1">
            <a:extLst>
              <a:ext uri="{FF2B5EF4-FFF2-40B4-BE49-F238E27FC236}">
                <a16:creationId xmlns:a16="http://schemas.microsoft.com/office/drawing/2014/main" id="{8F0B232E-A2C5-624A-ADA8-A1B05C0088A9}"/>
              </a:ext>
            </a:extLst>
          </p:cNvPr>
          <p:cNvSpPr>
            <a:spLocks noGrp="1"/>
          </p:cNvSpPr>
          <p:nvPr>
            <p:ph idx="1"/>
          </p:nvPr>
        </p:nvSpPr>
        <p:spPr>
          <a:xfrm>
            <a:off x="687526" y="1831975"/>
            <a:ext cx="8292845" cy="4075844"/>
          </a:xfrm>
        </p:spPr>
        <p:txBody>
          <a:bodyPr/>
          <a:lstStyle/>
          <a:p>
            <a:pPr marL="0" indent="0">
              <a:buNone/>
            </a:pPr>
            <a:r>
              <a:rPr lang="en-US" dirty="0"/>
              <a:t>Does your team need help designing mentoring and induction in a turnaround setting? Try these toolkit resources!</a:t>
            </a:r>
          </a:p>
          <a:p>
            <a:r>
              <a:rPr lang="en-US" b="1" dirty="0"/>
              <a:t>Mentoring and Induction in Turnaround Schools Self-Assessment: </a:t>
            </a:r>
            <a:r>
              <a:rPr lang="en-US" dirty="0"/>
              <a:t>Helps teams assess, reflect, and monitor progress on district- and school-level implementation of M&amp;I in turnaround settings. </a:t>
            </a:r>
          </a:p>
          <a:p>
            <a:r>
              <a:rPr lang="en-US" b="1" dirty="0"/>
              <a:t>Mentoring and Induction in Turnaround Schools Crosswalk and Reflection: </a:t>
            </a:r>
            <a:r>
              <a:rPr lang="en-US" dirty="0"/>
              <a:t>Outlines an integrated model for M&amp;I in turnaround settings and helps teams reflect on implementation at the school, district, and state levels. </a:t>
            </a:r>
          </a:p>
        </p:txBody>
      </p:sp>
      <p:sp>
        <p:nvSpPr>
          <p:cNvPr id="4" name="Slide Number Placeholder 3">
            <a:extLst>
              <a:ext uri="{FF2B5EF4-FFF2-40B4-BE49-F238E27FC236}">
                <a16:creationId xmlns:a16="http://schemas.microsoft.com/office/drawing/2014/main" id="{20F3C23A-3B2A-8F4E-B8EF-BB1CD6D54A9B}"/>
              </a:ext>
            </a:extLst>
          </p:cNvPr>
          <p:cNvSpPr>
            <a:spLocks noGrp="1"/>
          </p:cNvSpPr>
          <p:nvPr>
            <p:ph type="sldNum" sz="quarter" idx="10"/>
          </p:nvPr>
        </p:nvSpPr>
        <p:spPr/>
        <p:txBody>
          <a:bodyPr/>
          <a:lstStyle/>
          <a:p>
            <a:pPr algn="r"/>
            <a:fld id="{F3477EC8-074D-41C4-94AE-E9EA7CEEA348}" type="slidenum">
              <a:rPr lang="en-US" smtClean="0"/>
              <a:pPr algn="r"/>
              <a:t>20</a:t>
            </a:fld>
            <a:endParaRPr lang="en-US" dirty="0"/>
          </a:p>
        </p:txBody>
      </p:sp>
    </p:spTree>
    <p:extLst>
      <p:ext uri="{BB962C8B-B14F-4D97-AF65-F5344CB8AC3E}">
        <p14:creationId xmlns:p14="http://schemas.microsoft.com/office/powerpoint/2010/main" val="291814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Does Induction Matter?</a:t>
            </a:r>
          </a:p>
        </p:txBody>
      </p:sp>
      <p:sp>
        <p:nvSpPr>
          <p:cNvPr id="2" name="Content Placeholder 1"/>
          <p:cNvSpPr>
            <a:spLocks noGrp="1"/>
          </p:cNvSpPr>
          <p:nvPr>
            <p:ph idx="1"/>
          </p:nvPr>
        </p:nvSpPr>
        <p:spPr/>
        <p:txBody>
          <a:bodyPr/>
          <a:lstStyle/>
          <a:p>
            <a:pPr marL="457200" indent="-457200">
              <a:buFont typeface="+mj-lt"/>
              <a:buAutoNum type="arabicPeriod"/>
            </a:pPr>
            <a:r>
              <a:rPr lang="en-US" dirty="0"/>
              <a:t>Improves teacher retention</a:t>
            </a:r>
          </a:p>
          <a:p>
            <a:pPr marL="457200" indent="-457200">
              <a:buFont typeface="+mj-lt"/>
              <a:buAutoNum type="arabicPeriod"/>
            </a:pPr>
            <a:r>
              <a:rPr lang="en-US" dirty="0"/>
              <a:t>Increases teacher effectiveness</a:t>
            </a:r>
          </a:p>
          <a:p>
            <a:pPr marL="457200" indent="-457200">
              <a:buFont typeface="+mj-lt"/>
              <a:buAutoNum type="arabicPeriod"/>
            </a:pPr>
            <a:r>
              <a:rPr lang="en-US" dirty="0"/>
              <a:t>Improves student achievement</a:t>
            </a:r>
          </a:p>
          <a:p>
            <a:pPr marL="457200" indent="-457200">
              <a:buFont typeface="+mj-lt"/>
              <a:buAutoNum type="arabicPeriod"/>
            </a:pPr>
            <a:r>
              <a:rPr lang="en-US" dirty="0"/>
              <a:t>Expands pathways into teacher leadership</a:t>
            </a:r>
          </a:p>
          <a:p>
            <a:pPr marL="457200" indent="-457200">
              <a:buFont typeface="+mj-lt"/>
              <a:buAutoNum type="arabicPeriod"/>
            </a:pPr>
            <a:r>
              <a:rPr lang="en-US" dirty="0"/>
              <a:t>Improves school climate and working conditions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21</a:t>
            </a:fld>
            <a:endParaRPr lang="en-US" dirty="0"/>
          </a:p>
        </p:txBody>
      </p:sp>
    </p:spTree>
    <p:extLst>
      <p:ext uri="{BB962C8B-B14F-4D97-AF65-F5344CB8AC3E}">
        <p14:creationId xmlns:p14="http://schemas.microsoft.com/office/powerpoint/2010/main" val="1821167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Impact of Mentoring and Induction</a:t>
            </a:r>
          </a:p>
        </p:txBody>
      </p:sp>
      <p:pic>
        <p:nvPicPr>
          <p:cNvPr id="6" name="Picture 5" descr="This figure is based on findings from The Impact of Induction and Mentoring Programs for Beginning Teachers: A Critical Review of the Research (Ingersoll and Strong, 2011). Research has shown that mentoring and induction can have a positive impact on teachers’ satisfaction with working conditions, which leads to improved rates of teacher retention. Research also shows that mentoring and induction supports can help teachers improve their instructional practice and increase student achievement. Teacher retention and student achievement are closely linked because teachers are more likely to stay in schools where they feel successful. In turn, schools with high rates of teacher retention tend to have more experienced and effective teachers who are able to positively impact student learning. ">
            <a:extLst>
              <a:ext uri="{FF2B5EF4-FFF2-40B4-BE49-F238E27FC236}">
                <a16:creationId xmlns:a16="http://schemas.microsoft.com/office/drawing/2014/main" id="{C890F475-3FDE-E646-A559-532E6D809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388" y="1608682"/>
            <a:ext cx="7914540" cy="3605679"/>
          </a:xfrm>
          <a:prstGeom prst="rect">
            <a:avLst/>
          </a:prstGeom>
        </p:spPr>
      </p:pic>
      <p:sp>
        <p:nvSpPr>
          <p:cNvPr id="14" name="TextBox 13"/>
          <p:cNvSpPr txBox="1"/>
          <p:nvPr/>
        </p:nvSpPr>
        <p:spPr>
          <a:xfrm>
            <a:off x="4391436" y="5560104"/>
            <a:ext cx="4450257" cy="276999"/>
          </a:xfrm>
          <a:prstGeom prst="rect">
            <a:avLst/>
          </a:prstGeom>
          <a:noFill/>
        </p:spPr>
        <p:txBody>
          <a:bodyPr wrap="none" rtlCol="0">
            <a:spAutoFit/>
          </a:bodyPr>
          <a:lstStyle/>
          <a:p>
            <a:r>
              <a:rPr lang="en-US" sz="1200" dirty="0">
                <a:solidFill>
                  <a:schemeClr val="tx2">
                    <a:lumMod val="75000"/>
                  </a:schemeClr>
                </a:solidFill>
              </a:rPr>
              <a:t>Based on a review of research from Ingersoll and Strong, 2011.</a:t>
            </a:r>
          </a:p>
        </p:txBody>
      </p:sp>
      <p:sp>
        <p:nvSpPr>
          <p:cNvPr id="4" name="Slide Number Placeholder 3"/>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22</a:t>
            </a:fld>
            <a:endParaRPr lang="en-US" dirty="0"/>
          </a:p>
        </p:txBody>
      </p:sp>
    </p:spTree>
    <p:extLst>
      <p:ext uri="{BB962C8B-B14F-4D97-AF65-F5344CB8AC3E}">
        <p14:creationId xmlns:p14="http://schemas.microsoft.com/office/powerpoint/2010/main" val="1056006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9B1824-199D-4CA2-BD3F-05733FF225C5}"/>
              </a:ext>
            </a:extLst>
          </p:cNvPr>
          <p:cNvSpPr>
            <a:spLocks noGrp="1"/>
          </p:cNvSpPr>
          <p:nvPr>
            <p:ph type="title"/>
          </p:nvPr>
        </p:nvSpPr>
        <p:spPr/>
        <p:txBody>
          <a:bodyPr/>
          <a:lstStyle/>
          <a:p>
            <a:r>
              <a:rPr lang="en-US" dirty="0"/>
              <a:t>Toolkit Connection: Data</a:t>
            </a:r>
          </a:p>
        </p:txBody>
      </p:sp>
      <p:sp>
        <p:nvSpPr>
          <p:cNvPr id="2" name="Content Placeholder 1">
            <a:extLst>
              <a:ext uri="{FF2B5EF4-FFF2-40B4-BE49-F238E27FC236}">
                <a16:creationId xmlns:a16="http://schemas.microsoft.com/office/drawing/2014/main" id="{65C64471-506C-4585-8AC7-4FC43C7EFB1F}"/>
              </a:ext>
            </a:extLst>
          </p:cNvPr>
          <p:cNvSpPr>
            <a:spLocks noGrp="1"/>
          </p:cNvSpPr>
          <p:nvPr>
            <p:ph idx="1"/>
          </p:nvPr>
        </p:nvSpPr>
        <p:spPr/>
        <p:txBody>
          <a:bodyPr/>
          <a:lstStyle/>
          <a:p>
            <a:pPr marL="0" indent="0">
              <a:buNone/>
            </a:pPr>
            <a:r>
              <a:rPr lang="en-US" dirty="0"/>
              <a:t>Does your team need help analyzing data? Try these toolkit resources!</a:t>
            </a:r>
          </a:p>
          <a:p>
            <a:r>
              <a:rPr lang="en-US" b="1" dirty="0"/>
              <a:t>Mentoring and Induction Data Protocol: </a:t>
            </a:r>
            <a:r>
              <a:rPr lang="en-US" dirty="0"/>
              <a:t>Gives teams an inquiry-based structure to examine outcomes related to mentoring and induction, including teacher retention, teacher performance, and student achievement data. </a:t>
            </a:r>
          </a:p>
          <a:p>
            <a:r>
              <a:rPr lang="en-US" b="1" dirty="0"/>
              <a:t>Root Cause Analysis Workbook: </a:t>
            </a:r>
            <a:r>
              <a:rPr lang="en-US" dirty="0"/>
              <a:t>Guides teams through a process to explore root causes to identify context-specific strategies for strengthening induction programs.</a:t>
            </a:r>
          </a:p>
        </p:txBody>
      </p:sp>
      <p:sp>
        <p:nvSpPr>
          <p:cNvPr id="4" name="Slide Number Placeholder 3">
            <a:extLst>
              <a:ext uri="{FF2B5EF4-FFF2-40B4-BE49-F238E27FC236}">
                <a16:creationId xmlns:a16="http://schemas.microsoft.com/office/drawing/2014/main" id="{1CDA09D1-E74A-4148-856E-02B0C2E6BB05}"/>
              </a:ext>
            </a:extLst>
          </p:cNvPr>
          <p:cNvSpPr>
            <a:spLocks noGrp="1"/>
          </p:cNvSpPr>
          <p:nvPr>
            <p:ph type="sldNum" sz="quarter" idx="10"/>
          </p:nvPr>
        </p:nvSpPr>
        <p:spPr/>
        <p:txBody>
          <a:bodyPr/>
          <a:lstStyle/>
          <a:p>
            <a:pPr algn="r"/>
            <a:fld id="{F3477EC8-074D-41C4-94AE-E9EA7CEEA348}" type="slidenum">
              <a:rPr lang="en-US" smtClean="0"/>
              <a:pPr algn="r"/>
              <a:t>23</a:t>
            </a:fld>
            <a:endParaRPr lang="en-US" dirty="0"/>
          </a:p>
        </p:txBody>
      </p:sp>
    </p:spTree>
    <p:extLst>
      <p:ext uri="{BB962C8B-B14F-4D97-AF65-F5344CB8AC3E}">
        <p14:creationId xmlns:p14="http://schemas.microsoft.com/office/powerpoint/2010/main" val="3543254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BE69D2-449B-4BBE-98DA-0B1EC8BBAD8F}"/>
              </a:ext>
            </a:extLst>
          </p:cNvPr>
          <p:cNvSpPr>
            <a:spLocks noGrp="1"/>
          </p:cNvSpPr>
          <p:nvPr>
            <p:ph type="title"/>
          </p:nvPr>
        </p:nvSpPr>
        <p:spPr/>
        <p:txBody>
          <a:bodyPr/>
          <a:lstStyle/>
          <a:p>
            <a:r>
              <a:rPr lang="en-US" dirty="0"/>
              <a:t>Other Tools to Explore Data</a:t>
            </a:r>
          </a:p>
        </p:txBody>
      </p:sp>
      <p:sp>
        <p:nvSpPr>
          <p:cNvPr id="2" name="Content Placeholder 1">
            <a:extLst>
              <a:ext uri="{FF2B5EF4-FFF2-40B4-BE49-F238E27FC236}">
                <a16:creationId xmlns:a16="http://schemas.microsoft.com/office/drawing/2014/main" id="{4F94445D-1A94-4A0B-ABAB-7DFA80FCE737}"/>
              </a:ext>
            </a:extLst>
          </p:cNvPr>
          <p:cNvSpPr>
            <a:spLocks noGrp="1"/>
          </p:cNvSpPr>
          <p:nvPr>
            <p:ph idx="1"/>
          </p:nvPr>
        </p:nvSpPr>
        <p:spPr/>
        <p:txBody>
          <a:bodyPr/>
          <a:lstStyle/>
          <a:p>
            <a:r>
              <a:rPr lang="en-US" dirty="0"/>
              <a:t>GTL Center’s </a:t>
            </a:r>
            <a:r>
              <a:rPr lang="en-US" dirty="0">
                <a:hlinkClick r:id="rId3"/>
              </a:rPr>
              <a:t>Equitable Access &amp; Diversifying the Educator Workforce Project</a:t>
            </a:r>
            <a:r>
              <a:rPr lang="en-US" dirty="0"/>
              <a:t> includes a </a:t>
            </a:r>
            <a:r>
              <a:rPr lang="en-US" b="1" dirty="0"/>
              <a:t>data tool for practitioners </a:t>
            </a:r>
            <a:r>
              <a:rPr lang="en-US" dirty="0"/>
              <a:t>and a companion </a:t>
            </a:r>
            <a:r>
              <a:rPr lang="en-US" b="1" dirty="0"/>
              <a:t>guidebook</a:t>
            </a:r>
            <a:r>
              <a:rPr lang="en-US" dirty="0"/>
              <a:t> that can:</a:t>
            </a:r>
          </a:p>
          <a:p>
            <a:pPr lvl="1"/>
            <a:r>
              <a:rPr lang="en-US" sz="2000" dirty="0"/>
              <a:t>Reveal insights about the diversity of the educator workforce at the state, district, school, or preparation program level.</a:t>
            </a:r>
          </a:p>
          <a:p>
            <a:pPr lvl="1"/>
            <a:r>
              <a:rPr lang="en-US" sz="2000" dirty="0"/>
              <a:t>Identify the main drivers behind the existing disparities within the educator workforce.</a:t>
            </a:r>
          </a:p>
          <a:p>
            <a:pPr lvl="1"/>
            <a:r>
              <a:rPr lang="en-US" sz="2000" dirty="0"/>
              <a:t>Pinpoint crucial points across the educator career continuum where implementing carefully selected strategies can help diversify the educator workforce and improve equitable access.</a:t>
            </a:r>
            <a:endParaRPr lang="en-US" dirty="0"/>
          </a:p>
        </p:txBody>
      </p:sp>
      <p:sp>
        <p:nvSpPr>
          <p:cNvPr id="4" name="Slide Number Placeholder 3">
            <a:extLst>
              <a:ext uri="{FF2B5EF4-FFF2-40B4-BE49-F238E27FC236}">
                <a16:creationId xmlns:a16="http://schemas.microsoft.com/office/drawing/2014/main" id="{6322F0C8-F569-4ACE-A154-A18DDC923EFF}"/>
              </a:ext>
            </a:extLst>
          </p:cNvPr>
          <p:cNvSpPr>
            <a:spLocks noGrp="1"/>
          </p:cNvSpPr>
          <p:nvPr>
            <p:ph type="sldNum" sz="quarter" idx="10"/>
          </p:nvPr>
        </p:nvSpPr>
        <p:spPr/>
        <p:txBody>
          <a:bodyPr/>
          <a:lstStyle/>
          <a:p>
            <a:pPr algn="r"/>
            <a:fld id="{F3477EC8-074D-41C4-94AE-E9EA7CEEA348}" type="slidenum">
              <a:rPr lang="en-US" smtClean="0"/>
              <a:pPr algn="r"/>
              <a:t>24</a:t>
            </a:fld>
            <a:endParaRPr lang="en-US" dirty="0"/>
          </a:p>
        </p:txBody>
      </p:sp>
    </p:spTree>
    <p:extLst>
      <p:ext uri="{BB962C8B-B14F-4D97-AF65-F5344CB8AC3E}">
        <p14:creationId xmlns:p14="http://schemas.microsoft.com/office/powerpoint/2010/main" val="302465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8753A4-C950-3F4F-9E48-344239591A74}"/>
              </a:ext>
            </a:extLst>
          </p:cNvPr>
          <p:cNvSpPr>
            <a:spLocks noGrp="1"/>
          </p:cNvSpPr>
          <p:nvPr>
            <p:ph type="title"/>
          </p:nvPr>
        </p:nvSpPr>
        <p:spPr/>
        <p:txBody>
          <a:bodyPr/>
          <a:lstStyle/>
          <a:p>
            <a:r>
              <a:rPr lang="en-US" dirty="0"/>
              <a:t>Components of Induction</a:t>
            </a:r>
          </a:p>
        </p:txBody>
      </p:sp>
      <p:sp>
        <p:nvSpPr>
          <p:cNvPr id="2" name="Content Placeholder 1">
            <a:extLst>
              <a:ext uri="{FF2B5EF4-FFF2-40B4-BE49-F238E27FC236}">
                <a16:creationId xmlns:a16="http://schemas.microsoft.com/office/drawing/2014/main" id="{FEED7925-BF94-0244-98E8-ADD2F9F6FC4B}"/>
              </a:ext>
            </a:extLst>
          </p:cNvPr>
          <p:cNvSpPr>
            <a:spLocks noGrp="1"/>
          </p:cNvSpPr>
          <p:nvPr>
            <p:ph idx="1"/>
          </p:nvPr>
        </p:nvSpPr>
        <p:spPr/>
        <p:txBody>
          <a:bodyPr/>
          <a:lstStyle/>
          <a:p>
            <a:pPr marL="0" indent="0">
              <a:buNone/>
            </a:pPr>
            <a:r>
              <a:rPr lang="en-US" dirty="0"/>
              <a:t>The components of a comprehensive induction program vary by district but usually include the following:</a:t>
            </a:r>
          </a:p>
          <a:p>
            <a:pPr marL="342900" indent="-342900">
              <a:buFont typeface="Wingdings" charset="2"/>
              <a:buChar char="§"/>
            </a:pPr>
            <a:r>
              <a:rPr lang="en-US" dirty="0"/>
              <a:t>Orientation activities</a:t>
            </a:r>
          </a:p>
          <a:p>
            <a:pPr marL="342900" indent="-342900">
              <a:buFont typeface="Wingdings" charset="2"/>
              <a:buChar char="§"/>
            </a:pPr>
            <a:r>
              <a:rPr lang="en-US" dirty="0"/>
              <a:t>New teacher mentoring</a:t>
            </a:r>
          </a:p>
          <a:p>
            <a:pPr marL="342900" indent="-342900">
              <a:buFont typeface="Wingdings" charset="2"/>
              <a:buChar char="§"/>
            </a:pPr>
            <a:r>
              <a:rPr lang="en-US" dirty="0"/>
              <a:t>Professional development and learning communities for beginning teachers and mentors</a:t>
            </a:r>
          </a:p>
          <a:p>
            <a:pPr marL="342900" indent="-342900">
              <a:buFont typeface="Wingdings" charset="2"/>
              <a:buChar char="§"/>
            </a:pPr>
            <a:r>
              <a:rPr lang="en-US" dirty="0"/>
              <a:t>Professional supports for principals and program leadership</a:t>
            </a:r>
          </a:p>
          <a:p>
            <a:pPr marL="342900" indent="-342900">
              <a:buFont typeface="Wingdings" charset="2"/>
              <a:buChar char="§"/>
            </a:pPr>
            <a:r>
              <a:rPr lang="en-US" dirty="0"/>
              <a:t>Programmatic supports</a:t>
            </a:r>
          </a:p>
        </p:txBody>
      </p:sp>
      <p:sp>
        <p:nvSpPr>
          <p:cNvPr id="4" name="Slide Number Placeholder 3">
            <a:extLst>
              <a:ext uri="{FF2B5EF4-FFF2-40B4-BE49-F238E27FC236}">
                <a16:creationId xmlns:a16="http://schemas.microsoft.com/office/drawing/2014/main" id="{7D3774AF-C8EF-4F48-BAE2-7A9BFFCDB546}"/>
              </a:ext>
            </a:extLst>
          </p:cNvPr>
          <p:cNvSpPr>
            <a:spLocks noGrp="1"/>
          </p:cNvSpPr>
          <p:nvPr>
            <p:ph type="sldNum" sz="quarter" idx="10"/>
          </p:nvPr>
        </p:nvSpPr>
        <p:spPr/>
        <p:txBody>
          <a:bodyPr/>
          <a:lstStyle/>
          <a:p>
            <a:pPr algn="r"/>
            <a:fld id="{F3477EC8-074D-41C4-94AE-E9EA7CEEA348}" type="slidenum">
              <a:rPr lang="en-US" smtClean="0"/>
              <a:pPr algn="r"/>
              <a:t>25</a:t>
            </a:fld>
            <a:endParaRPr lang="en-US" dirty="0"/>
          </a:p>
        </p:txBody>
      </p:sp>
    </p:spTree>
    <p:extLst>
      <p:ext uri="{BB962C8B-B14F-4D97-AF65-F5344CB8AC3E}">
        <p14:creationId xmlns:p14="http://schemas.microsoft.com/office/powerpoint/2010/main" val="876335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US" dirty="0"/>
              <a:t>What Do Effective Induction Programs Look Like?</a:t>
            </a:r>
          </a:p>
        </p:txBody>
      </p:sp>
      <p:sp>
        <p:nvSpPr>
          <p:cNvPr id="9218" name="Content Placeholder 2"/>
          <p:cNvSpPr>
            <a:spLocks noGrp="1"/>
          </p:cNvSpPr>
          <p:nvPr>
            <p:ph idx="1"/>
          </p:nvPr>
        </p:nvSpPr>
        <p:spPr/>
        <p:txBody>
          <a:bodyPr/>
          <a:lstStyle/>
          <a:p>
            <a:pPr marL="457200" indent="-457200">
              <a:buFont typeface="+mj-lt"/>
              <a:buAutoNum type="arabicPeriod"/>
            </a:pPr>
            <a:r>
              <a:rPr lang="en-US" sz="2000" dirty="0"/>
              <a:t>Rigorous mentor selection based on qualities of an effective mentor</a:t>
            </a:r>
          </a:p>
          <a:p>
            <a:pPr marL="457200" indent="-457200">
              <a:buFont typeface="+mj-lt"/>
              <a:buAutoNum type="arabicPeriod"/>
            </a:pPr>
            <a:r>
              <a:rPr lang="en-US" sz="2000" dirty="0"/>
              <a:t>Ongoing professional development and support for mentors	</a:t>
            </a:r>
          </a:p>
          <a:p>
            <a:pPr marL="457200" indent="-457200">
              <a:buFont typeface="+mj-lt"/>
              <a:buAutoNum type="arabicPeriod"/>
            </a:pPr>
            <a:r>
              <a:rPr lang="en-US" sz="2000" dirty="0"/>
              <a:t>Sanctioned time for mentor–teacher interaction</a:t>
            </a:r>
          </a:p>
          <a:p>
            <a:pPr marL="457200" indent="-457200">
              <a:buFont typeface="+mj-lt"/>
              <a:buAutoNum type="arabicPeriod"/>
            </a:pPr>
            <a:r>
              <a:rPr lang="en-US" sz="2000" dirty="0"/>
              <a:t>Multiyear mentoring</a:t>
            </a:r>
          </a:p>
          <a:p>
            <a:pPr marL="457200" indent="-457200">
              <a:buFont typeface="+mj-lt"/>
              <a:buAutoNum type="arabicPeriod"/>
            </a:pPr>
            <a:r>
              <a:rPr lang="en-US" sz="2000" dirty="0"/>
              <a:t>Intensive and specific guidance moving teaching practice forward</a:t>
            </a:r>
          </a:p>
          <a:p>
            <a:pPr marL="457200" indent="-457200">
              <a:buFont typeface="+mj-lt"/>
              <a:buAutoNum type="arabicPeriod"/>
            </a:pPr>
            <a:r>
              <a:rPr lang="en-US" sz="2000" dirty="0"/>
              <a:t>Professional teaching standards and data-driven conversations</a:t>
            </a:r>
          </a:p>
          <a:p>
            <a:pPr marL="457200" indent="-457200">
              <a:buFont typeface="+mj-lt"/>
              <a:buAutoNum type="arabicPeriod"/>
            </a:pPr>
            <a:r>
              <a:rPr lang="en-US" sz="2000" dirty="0"/>
              <a:t>Ongoing beginning teacher professional development </a:t>
            </a:r>
          </a:p>
          <a:p>
            <a:pPr marL="457200" indent="-457200">
              <a:buFont typeface="+mj-lt"/>
              <a:buAutoNum type="arabicPeriod"/>
            </a:pPr>
            <a:r>
              <a:rPr lang="en-US" sz="2000" dirty="0"/>
              <a:t>Clear roles and responsibilities for administrators	</a:t>
            </a:r>
          </a:p>
          <a:p>
            <a:pPr marL="457200" indent="-457200">
              <a:buFont typeface="+mj-lt"/>
              <a:buAutoNum type="arabicPeriod"/>
            </a:pPr>
            <a:r>
              <a:rPr lang="en-US" sz="2000" dirty="0"/>
              <a:t>Collaboration with all stakeholders and a focus on program improvement	</a:t>
            </a:r>
          </a:p>
        </p:txBody>
      </p:sp>
      <p:sp>
        <p:nvSpPr>
          <p:cNvPr id="7" name="TextBox 33">
            <a:extLst>
              <a:ext uri="{FF2B5EF4-FFF2-40B4-BE49-F238E27FC236}">
                <a16:creationId xmlns:a16="http://schemas.microsoft.com/office/drawing/2014/main" id="{D85CE272-7DE9-524D-A78F-9C46379596D7}"/>
              </a:ext>
            </a:extLst>
          </p:cNvPr>
          <p:cNvSpPr txBox="1">
            <a:spLocks noChangeArrowheads="1"/>
          </p:cNvSpPr>
          <p:nvPr/>
        </p:nvSpPr>
        <p:spPr bwMode="auto">
          <a:xfrm>
            <a:off x="5988424" y="5554611"/>
            <a:ext cx="2707254" cy="276999"/>
          </a:xfrm>
          <a:prstGeom prst="rect">
            <a:avLst/>
          </a:prstGeom>
          <a:noFill/>
          <a:ln w="9525">
            <a:noFill/>
            <a:miter lim="800000"/>
            <a:headEnd/>
            <a:tailEnd/>
          </a:ln>
        </p:spPr>
        <p:txBody>
          <a:bodyPr wrap="square" lIns="0" rIns="0">
            <a:spAutoFit/>
          </a:bodyPr>
          <a:lstStyle/>
          <a:p>
            <a:pPr algn="r"/>
            <a:r>
              <a:rPr lang="en-US" sz="1200" i="1" dirty="0">
                <a:solidFill>
                  <a:srgbClr val="326295">
                    <a:lumMod val="75000"/>
                  </a:srgbClr>
                </a:solidFill>
                <a:latin typeface="Arial"/>
                <a:ea typeface="ITC Franklin Gothic Std Bk Cd"/>
                <a:cs typeface="ITC Franklin Gothic Std Bk Cd"/>
              </a:rPr>
              <a:t>Source: </a:t>
            </a:r>
            <a:r>
              <a:rPr lang="en-US" sz="1200" dirty="0">
                <a:solidFill>
                  <a:srgbClr val="326295">
                    <a:lumMod val="75000"/>
                  </a:srgbClr>
                </a:solidFill>
                <a:latin typeface="Arial"/>
                <a:ea typeface="ITC Franklin Gothic Std Bk Cd"/>
                <a:cs typeface="ITC Franklin Gothic Std Bk Cd"/>
              </a:rPr>
              <a:t>New Teacher Center, 2016a.</a:t>
            </a:r>
          </a:p>
        </p:txBody>
      </p:sp>
      <p:sp>
        <p:nvSpPr>
          <p:cNvPr id="3" name="Slide Number Placeholder 2"/>
          <p:cNvSpPr>
            <a:spLocks noGrp="1"/>
          </p:cNvSpPr>
          <p:nvPr>
            <p:ph type="sldNum" sz="quarter" idx="10"/>
          </p:nvPr>
        </p:nvSpPr>
        <p:spPr/>
        <p:txBody>
          <a:bodyPr/>
          <a:lstStyle/>
          <a:p>
            <a:fld id="{F3477EC8-074D-41C4-94AE-E9EA7CEEA348}" type="slidenum">
              <a:rPr>
                <a:solidFill>
                  <a:srgbClr val="FFFFFF">
                    <a:lumMod val="75000"/>
                  </a:srgbClr>
                </a:solidFill>
              </a:rPr>
              <a:pPr/>
              <a:t>26</a:t>
            </a:fld>
            <a:endParaRPr dirty="0">
              <a:solidFill>
                <a:srgbClr val="FFFFFF">
                  <a:lumMod val="75000"/>
                </a:srgbClr>
              </a:solidFill>
            </a:endParaRPr>
          </a:p>
        </p:txBody>
      </p:sp>
    </p:spTree>
    <p:extLst>
      <p:ext uri="{BB962C8B-B14F-4D97-AF65-F5344CB8AC3E}">
        <p14:creationId xmlns:p14="http://schemas.microsoft.com/office/powerpoint/2010/main" val="483112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Handout 1</a:t>
            </a:r>
          </a:p>
        </p:txBody>
      </p:sp>
      <p:pic>
        <p:nvPicPr>
          <p:cNvPr id="9" name="Content Placeholder 8" descr="This is a screenshot of Handout #1: High Quality Mentoring &amp; Induction Practices.   This handout will be distributed to participants."/>
          <p:cNvPicPr>
            <a:picLocks noGrp="1" noChangeAspect="1"/>
          </p:cNvPicPr>
          <p:nvPr>
            <p:ph idx="1"/>
          </p:nvPr>
        </p:nvPicPr>
        <p:blipFill>
          <a:blip r:embed="rId3"/>
          <a:srcRect t="2403" b="2403"/>
          <a:stretch>
            <a:fillRect/>
          </a:stretch>
        </p:blipFill>
        <p:spPr>
          <a:xfrm>
            <a:off x="687389" y="1760954"/>
            <a:ext cx="7999412" cy="3964200"/>
          </a:xfrm>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27</a:t>
            </a:fld>
            <a:endParaRPr lang="en-US" dirty="0"/>
          </a:p>
        </p:txBody>
      </p:sp>
    </p:spTree>
    <p:extLst>
      <p:ext uri="{BB962C8B-B14F-4D97-AF65-F5344CB8AC3E}">
        <p14:creationId xmlns:p14="http://schemas.microsoft.com/office/powerpoint/2010/main" val="1022851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Challenges in High-Need Schools</a:t>
            </a:r>
          </a:p>
        </p:txBody>
      </p:sp>
      <p:sp>
        <p:nvSpPr>
          <p:cNvPr id="2" name="Content Placeholder 1"/>
          <p:cNvSpPr>
            <a:spLocks noGrp="1"/>
          </p:cNvSpPr>
          <p:nvPr>
            <p:ph idx="1"/>
          </p:nvPr>
        </p:nvSpPr>
        <p:spPr/>
        <p:txBody>
          <a:bodyPr/>
          <a:lstStyle/>
          <a:p>
            <a:r>
              <a:rPr lang="en-US" dirty="0"/>
              <a:t>Fewer resources</a:t>
            </a:r>
          </a:p>
          <a:p>
            <a:r>
              <a:rPr lang="en-US" dirty="0"/>
              <a:t>Limited capacity for new programs</a:t>
            </a:r>
          </a:p>
          <a:p>
            <a:r>
              <a:rPr lang="en-US" dirty="0"/>
              <a:t>Many accountability and school improvement–related state programs and requirements</a:t>
            </a:r>
          </a:p>
          <a:p>
            <a:r>
              <a:rPr lang="en-US" dirty="0"/>
              <a:t>Higher rates of beginning teachers</a:t>
            </a:r>
          </a:p>
          <a:p>
            <a:r>
              <a:rPr lang="en-US" dirty="0"/>
              <a:t>Lower rates of experienced and effective teachers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974754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a:solidFill>
                  <a:srgbClr val="686868"/>
                </a:solidFill>
              </a:rPr>
              <a:t>Strategies for Effective Mentoring and Induction in High-Need Schools</a:t>
            </a:r>
          </a:p>
        </p:txBody>
      </p:sp>
      <p:graphicFrame>
        <p:nvGraphicFramePr>
          <p:cNvPr id="4" name="Group 47" descr="Three column, five row table outlining new teacher center practices along with challenges in high-need schools and proposed program adjustments"/>
          <p:cNvGraphicFramePr>
            <a:graphicFrameLocks noGrp="1"/>
          </p:cNvGraphicFramePr>
          <p:nvPr>
            <p:extLst>
              <p:ext uri="{D42A27DB-BD31-4B8C-83A1-F6EECF244321}">
                <p14:modId xmlns:p14="http://schemas.microsoft.com/office/powerpoint/2010/main" val="738093120"/>
              </p:ext>
            </p:extLst>
          </p:nvPr>
        </p:nvGraphicFramePr>
        <p:xfrm>
          <a:off x="687387" y="1608683"/>
          <a:ext cx="8338626" cy="4032775"/>
        </p:xfrm>
        <a:graphic>
          <a:graphicData uri="http://schemas.openxmlformats.org/drawingml/2006/table">
            <a:tbl>
              <a:tblPr firstRow="1" firstCol="1">
                <a:tableStyleId>{69012ECD-51FC-41F1-AA8D-1B2483CD663E}</a:tableStyleId>
              </a:tblPr>
              <a:tblGrid>
                <a:gridCol w="2779542">
                  <a:extLst>
                    <a:ext uri="{9D8B030D-6E8A-4147-A177-3AD203B41FA5}">
                      <a16:colId xmlns:a16="http://schemas.microsoft.com/office/drawing/2014/main" val="20000"/>
                    </a:ext>
                  </a:extLst>
                </a:gridCol>
                <a:gridCol w="2779542">
                  <a:extLst>
                    <a:ext uri="{9D8B030D-6E8A-4147-A177-3AD203B41FA5}">
                      <a16:colId xmlns:a16="http://schemas.microsoft.com/office/drawing/2014/main" val="20001"/>
                    </a:ext>
                  </a:extLst>
                </a:gridCol>
                <a:gridCol w="2779542">
                  <a:extLst>
                    <a:ext uri="{9D8B030D-6E8A-4147-A177-3AD203B41FA5}">
                      <a16:colId xmlns:a16="http://schemas.microsoft.com/office/drawing/2014/main" val="473896790"/>
                    </a:ext>
                  </a:extLst>
                </a:gridCol>
              </a:tblGrid>
              <a:tr h="5134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New Teacher Center Practice</a:t>
                      </a:r>
                      <a:endParaRPr kumimoji="0" lang="en-US" sz="1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Challenges in High-Need Schools</a:t>
                      </a:r>
                      <a:endParaRPr kumimoji="0" lang="en-US" sz="1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u="none" strike="noStrike" cap="none" normalizeH="0" baseline="0" dirty="0">
                          <a:ln>
                            <a:noFill/>
                          </a:ln>
                          <a:effectLst/>
                        </a:rPr>
                        <a:t>Program Adjustments</a:t>
                      </a:r>
                      <a:endParaRPr kumimoji="0" lang="en-US" sz="14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tc>
                <a:extLst>
                  <a:ext uri="{0D108BD9-81ED-4DB2-BD59-A6C34878D82A}">
                    <a16:rowId xmlns:a16="http://schemas.microsoft.com/office/drawing/2014/main" val="10000"/>
                  </a:ext>
                </a:extLst>
              </a:tr>
              <a:tr h="7248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u="none" strike="noStrike" cap="none" normalizeH="0" baseline="0" dirty="0">
                          <a:ln>
                            <a:noFill/>
                          </a:ln>
                          <a:effectLst/>
                        </a:rPr>
                        <a:t>Rigorous mentor selection based on qualities of an effective mentor</a:t>
                      </a:r>
                      <a:endParaRPr kumimoji="0" lang="en-US" sz="1400" b="0" u="none" strike="noStrike" cap="none" normalizeH="0" baseline="0" dirty="0">
                        <a:ln>
                          <a:noFill/>
                        </a:ln>
                        <a:solidFill>
                          <a:schemeClr val="tx2">
                            <a:lumMod val="75000"/>
                          </a:schemeClr>
                        </a:solidFill>
                        <a:effectLst/>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Insufficient pool of high-quality mentors</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u="none" strike="noStrike" cap="none" normalizeH="0" baseline="0" dirty="0">
                          <a:ln>
                            <a:noFill/>
                          </a:ln>
                          <a:effectLst/>
                        </a:rPr>
                        <a:t>Implement strategies to develop pool of mentors (transfer, cross-school mentorship).</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tc>
                <a:extLst>
                  <a:ext uri="{0D108BD9-81ED-4DB2-BD59-A6C34878D82A}">
                    <a16:rowId xmlns:a16="http://schemas.microsoft.com/office/drawing/2014/main" val="10001"/>
                  </a:ext>
                </a:extLst>
              </a:tr>
              <a:tr h="550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u="none" strike="noStrike" cap="none" normalizeH="0" baseline="0" dirty="0">
                          <a:ln>
                            <a:noFill/>
                          </a:ln>
                          <a:effectLst/>
                        </a:rPr>
                        <a:t>Sanctioned time for mentor–teacher interactions</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More difficult to identify time; insufficient capacity</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u="none" strike="noStrike" cap="none" normalizeH="0" baseline="0" dirty="0">
                          <a:ln>
                            <a:noFill/>
                          </a:ln>
                          <a:effectLst/>
                        </a:rPr>
                        <a:t>Include strategies to allow more planning time.</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tc>
                <a:extLst>
                  <a:ext uri="{0D108BD9-81ED-4DB2-BD59-A6C34878D82A}">
                    <a16:rowId xmlns:a16="http://schemas.microsoft.com/office/drawing/2014/main" val="10002"/>
                  </a:ext>
                </a:extLst>
              </a:tr>
              <a:tr h="10318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u="none" strike="noStrike" cap="none" normalizeH="0" baseline="0" dirty="0">
                          <a:ln>
                            <a:noFill/>
                          </a:ln>
                          <a:effectLst/>
                        </a:rPr>
                        <a:t>Professional teaching standards and data-driven conversations</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Many challenges beyond academic standards (addressing chronic absenteeism, trauma-informed care) </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u="none" strike="noStrike" cap="none" normalizeH="0" baseline="0" dirty="0">
                          <a:ln>
                            <a:noFill/>
                          </a:ln>
                          <a:effectLst/>
                        </a:rPr>
                        <a:t>Ensure relevance of mentoring content and combination of academic rigor with nonacademic support.</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tc>
                <a:extLst>
                  <a:ext uri="{0D108BD9-81ED-4DB2-BD59-A6C34878D82A}">
                    <a16:rowId xmlns:a16="http://schemas.microsoft.com/office/drawing/2014/main" val="10003"/>
                  </a:ext>
                </a:extLst>
              </a:tr>
              <a:tr h="11923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u="none" strike="noStrike" cap="none" normalizeH="0" baseline="0" dirty="0">
                          <a:ln>
                            <a:noFill/>
                          </a:ln>
                          <a:effectLst/>
                        </a:rPr>
                        <a:t>Collaboration with all stakeholders and a focus on program improvement	</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u="none" strike="noStrike" cap="none" normalizeH="0" baseline="0" dirty="0">
                          <a:ln>
                            <a:noFill/>
                          </a:ln>
                          <a:effectLst/>
                        </a:rPr>
                        <a:t>Teachers in high-need schools may experience fear of displacement because of evaluations, reconstitution, and closure </a:t>
                      </a: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u="none" strike="noStrike" cap="none" normalizeH="0" baseline="0" dirty="0">
                          <a:ln>
                            <a:noFill/>
                          </a:ln>
                          <a:effectLst/>
                        </a:rPr>
                        <a:t>Consider ways to allow new teachers time to use mentoring in a culture of commitment that enables success.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0"/>
          </p:nvPr>
        </p:nvSpPr>
        <p:spPr>
          <a:xfrm>
            <a:off x="8771161" y="6507316"/>
            <a:ext cx="141064" cy="15388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200712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solidFill>
                  <a:srgbClr val="686868"/>
                </a:solidFill>
              </a:rPr>
              <a:t>Comprehensive Centers Program</a:t>
            </a:r>
            <a:endParaRPr lang="en-US" sz="3200" dirty="0">
              <a:solidFill>
                <a:srgbClr val="686868"/>
              </a:solidFill>
            </a:endParaRPr>
          </a:p>
        </p:txBody>
      </p:sp>
      <p:pic>
        <p:nvPicPr>
          <p:cNvPr id="16" name="Picture 3" descr="A map of the United States illustrates which states are included in each of the 15 regional centers (or RELs). The Appalachia REL includes West Virginia, Kentucky, Tennessee, and Virginia. The California REL includes California. The Central REL includes Colorado, Kansas, and Missouri. The Florida and Islands REL includes Florida, Puerto Rico, and the U.S. Virgin Islands. The Great Lakes REL includes Indiana, Michigan, and Ohio. The Mid-Atlantic REL includes Delaware, Maryland, New Jersey, Pennsylvania, and the District of Columbia. The Midwest REL includes Illinois, Iowa, Minnesota, and Wisconsin. The North Central REL includes Nebraska, North Dakota, South Dakota, and Wyoming. The Northeast REL includes Connecticut, Maine, Massachusetts, New Hampshire, New York, Rhode Island, and Vermont. The Northwest REL includes Alaska, Idaho, Montana, Oregon, and Washington. The Pacific REL includes American Samoa, Northern Mariana Islands, Guam, Hawaii, Palau, Marshall Islands, and the Federated States of Micronesia. The South Central REL includes Arkansas, Louisiana, New Mexico, and Oklahoma. The Southeast REL includes Alabama, Georgia, Mississippi, North Carolina, and South Carolina. The Texas REL includes Texas. Finally, the West REL includes Arizona, Nevada, Utah, and the Bureau of Indian Education. The map also lists the 7 national content centers, which include: Center on Enhancing Early Learning Outcomes, Center on Standards and Assessments Implementation, Center on Great Teachers and Leaders, Center on Innovations in Learning, Center on School Turnaround, Center on Building State Capacity and Productivity, and Center on College and Career Readiness and Success."/>
          <p:cNvPicPr>
            <a:picLocks noChangeAspect="1" noChangeArrowheads="1"/>
          </p:cNvPicPr>
          <p:nvPr/>
        </p:nvPicPr>
        <p:blipFill rotWithShape="1">
          <a:blip r:embed="rId3">
            <a:extLst>
              <a:ext uri="{28A0092B-C50C-407E-A947-70E740481C1C}">
                <a14:useLocalDpi xmlns:a14="http://schemas.microsoft.com/office/drawing/2010/main" val="0"/>
              </a:ext>
            </a:extLst>
          </a:blip>
          <a:srcRect l="4725" t="17190" r="4725" b="5243"/>
          <a:stretch/>
        </p:blipFill>
        <p:spPr bwMode="auto">
          <a:xfrm>
            <a:off x="1570648" y="1654020"/>
            <a:ext cx="6458316" cy="42801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lgn="r"/>
            <a:fld id="{F3477EC8-074D-41C4-94AE-E9EA7CEEA348}" type="slidenum">
              <a:rPr>
                <a:solidFill>
                  <a:srgbClr val="FFFFFF">
                    <a:lumMod val="75000"/>
                  </a:srgbClr>
                </a:solidFill>
              </a:rPr>
              <a:pPr algn="r"/>
              <a:t>3</a:t>
            </a:fld>
            <a:endParaRPr dirty="0">
              <a:solidFill>
                <a:srgbClr val="FFFFFF">
                  <a:lumMod val="75000"/>
                </a:srgbClr>
              </a:solidFill>
            </a:endParaRPr>
          </a:p>
        </p:txBody>
      </p:sp>
    </p:spTree>
    <p:extLst>
      <p:ext uri="{BB962C8B-B14F-4D97-AF65-F5344CB8AC3E}">
        <p14:creationId xmlns:p14="http://schemas.microsoft.com/office/powerpoint/2010/main" val="846462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C7F8D-0724-994B-BCC5-CC9651CAAEF6}"/>
              </a:ext>
            </a:extLst>
          </p:cNvPr>
          <p:cNvSpPr>
            <a:spLocks noGrp="1"/>
          </p:cNvSpPr>
          <p:nvPr>
            <p:ph type="title"/>
          </p:nvPr>
        </p:nvSpPr>
        <p:spPr/>
        <p:txBody>
          <a:bodyPr/>
          <a:lstStyle/>
          <a:p>
            <a:r>
              <a:rPr lang="en-US" dirty="0"/>
              <a:t>Toolkit Connection: Induction</a:t>
            </a:r>
          </a:p>
        </p:txBody>
      </p:sp>
      <p:sp>
        <p:nvSpPr>
          <p:cNvPr id="2" name="Content Placeholder 1">
            <a:extLst>
              <a:ext uri="{FF2B5EF4-FFF2-40B4-BE49-F238E27FC236}">
                <a16:creationId xmlns:a16="http://schemas.microsoft.com/office/drawing/2014/main" id="{8F0B232E-A2C5-624A-ADA8-A1B05C0088A9}"/>
              </a:ext>
            </a:extLst>
          </p:cNvPr>
          <p:cNvSpPr>
            <a:spLocks noGrp="1"/>
          </p:cNvSpPr>
          <p:nvPr>
            <p:ph idx="1"/>
          </p:nvPr>
        </p:nvSpPr>
        <p:spPr>
          <a:xfrm>
            <a:off x="687526" y="1831975"/>
            <a:ext cx="8224699" cy="4075844"/>
          </a:xfrm>
        </p:spPr>
        <p:txBody>
          <a:bodyPr/>
          <a:lstStyle/>
          <a:p>
            <a:pPr marL="0" indent="0">
              <a:buNone/>
            </a:pPr>
            <a:r>
              <a:rPr lang="en-US" dirty="0"/>
              <a:t>Does your team need help thinking through the structural pieces of an induction program? Try this toolkit resource!</a:t>
            </a:r>
          </a:p>
          <a:p>
            <a:r>
              <a:rPr lang="en-US" b="1" dirty="0"/>
              <a:t>Induction Program Inventory: </a:t>
            </a:r>
            <a:r>
              <a:rPr lang="en-US" dirty="0"/>
              <a:t>Helps teams plan for the building blocks of a comprehensive induction program, including structures to support beginning teachers, mentors, principals, and district leaders.</a:t>
            </a:r>
          </a:p>
        </p:txBody>
      </p:sp>
      <p:sp>
        <p:nvSpPr>
          <p:cNvPr id="4" name="Slide Number Placeholder 3">
            <a:extLst>
              <a:ext uri="{FF2B5EF4-FFF2-40B4-BE49-F238E27FC236}">
                <a16:creationId xmlns:a16="http://schemas.microsoft.com/office/drawing/2014/main" id="{20F3C23A-3B2A-8F4E-B8EF-BB1CD6D54A9B}"/>
              </a:ext>
            </a:extLst>
          </p:cNvPr>
          <p:cNvSpPr>
            <a:spLocks noGrp="1"/>
          </p:cNvSpPr>
          <p:nvPr>
            <p:ph type="sldNum" sz="quarter" idx="10"/>
          </p:nvPr>
        </p:nvSpPr>
        <p:spPr/>
        <p:txBody>
          <a:bodyPr/>
          <a:lstStyle/>
          <a:p>
            <a:pPr algn="r"/>
            <a:fld id="{F3477EC8-074D-41C4-94AE-E9EA7CEEA348}" type="slidenum">
              <a:rPr lang="en-US" smtClean="0"/>
              <a:pPr algn="r"/>
              <a:t>30</a:t>
            </a:fld>
            <a:endParaRPr lang="en-US" dirty="0"/>
          </a:p>
        </p:txBody>
      </p:sp>
    </p:spTree>
    <p:extLst>
      <p:ext uri="{BB962C8B-B14F-4D97-AF65-F5344CB8AC3E}">
        <p14:creationId xmlns:p14="http://schemas.microsoft.com/office/powerpoint/2010/main" val="349817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Induction in Practice</a:t>
            </a:r>
          </a:p>
        </p:txBody>
      </p:sp>
      <p:sp>
        <p:nvSpPr>
          <p:cNvPr id="2" name="Content Placeholder 1"/>
          <p:cNvSpPr>
            <a:spLocks noGrp="1"/>
          </p:cNvSpPr>
          <p:nvPr>
            <p:ph idx="1"/>
          </p:nvPr>
        </p:nvSpPr>
        <p:spPr/>
        <p:txBody>
          <a:bodyPr/>
          <a:lstStyle/>
          <a:p>
            <a:r>
              <a:rPr lang="en-US" dirty="0"/>
              <a:t>There is wide variation in the ways in which mentoring and induction activities and programs are implemented at schools and in districts (DeCesare, Workman, &amp; McClelland, 2016; New Teacher Center, 2016b; Strong, 2009).</a:t>
            </a:r>
          </a:p>
          <a:p>
            <a:r>
              <a:rPr lang="en-US" dirty="0"/>
              <a:t>Districts cite lack of funding, lack of time, and lack of stipends as a barrier to implementing adequate mentoring programs (DeCesare, Workman, &amp; McClelland, 2016).</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31</a:t>
            </a:fld>
            <a:endParaRPr lang="en-US" dirty="0"/>
          </a:p>
        </p:txBody>
      </p:sp>
    </p:spTree>
    <p:extLst>
      <p:ext uri="{BB962C8B-B14F-4D97-AF65-F5344CB8AC3E}">
        <p14:creationId xmlns:p14="http://schemas.microsoft.com/office/powerpoint/2010/main" val="727424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 Provides Mentoring?</a:t>
            </a:r>
          </a:p>
        </p:txBody>
      </p:sp>
      <p:pic>
        <p:nvPicPr>
          <p:cNvPr id="9" name="Content Placeholder 8" descr="Approximately 75% of mentors are full-time teachers who have no release time. Approximately 5% of mentors are full-time teachers who have been fully released from their teaching responsibilities. The remaining 20% of mentors are served by full-time teachers who have been partially released from their teaching responsibilities, school administrators, and others."/>
          <p:cNvPicPr>
            <a:picLocks noGrp="1" noChangeAspect="1"/>
          </p:cNvPicPr>
          <p:nvPr>
            <p:ph idx="1"/>
          </p:nvPr>
        </p:nvPicPr>
        <p:blipFill>
          <a:blip r:embed="rId3"/>
          <a:srcRect t="15050" b="15050"/>
          <a:stretch>
            <a:fillRect/>
          </a:stretch>
        </p:blipFill>
        <p:spPr>
          <a:xfrm>
            <a:off x="687527" y="1831975"/>
            <a:ext cx="7246798" cy="3591234"/>
          </a:xfrm>
        </p:spPr>
      </p:pic>
      <p:sp>
        <p:nvSpPr>
          <p:cNvPr id="6" name="TextBox 33">
            <a:extLst>
              <a:ext uri="{FF2B5EF4-FFF2-40B4-BE49-F238E27FC236}">
                <a16:creationId xmlns:a16="http://schemas.microsoft.com/office/drawing/2014/main" id="{D7B5397C-484A-1941-80E2-AAFD88ABBA47}"/>
              </a:ext>
            </a:extLst>
          </p:cNvPr>
          <p:cNvSpPr txBox="1">
            <a:spLocks noChangeArrowheads="1"/>
          </p:cNvSpPr>
          <p:nvPr/>
        </p:nvSpPr>
        <p:spPr bwMode="auto">
          <a:xfrm>
            <a:off x="3478306" y="5554611"/>
            <a:ext cx="5217372" cy="276999"/>
          </a:xfrm>
          <a:prstGeom prst="rect">
            <a:avLst/>
          </a:prstGeom>
          <a:noFill/>
          <a:ln w="9525">
            <a:noFill/>
            <a:miter lim="800000"/>
            <a:headEnd/>
            <a:tailEnd/>
          </a:ln>
        </p:spPr>
        <p:txBody>
          <a:bodyPr wrap="square" lIns="0" rIns="0">
            <a:spAutoFit/>
          </a:bodyPr>
          <a:lstStyle/>
          <a:p>
            <a:pPr algn="r"/>
            <a:r>
              <a:rPr lang="en-US" sz="1200" i="1" dirty="0">
                <a:solidFill>
                  <a:srgbClr val="326295">
                    <a:lumMod val="75000"/>
                  </a:srgbClr>
                </a:solidFill>
                <a:latin typeface="Arial"/>
                <a:ea typeface="ITC Franklin Gothic Std Bk Cd"/>
                <a:cs typeface="ITC Franklin Gothic Std Bk Cd"/>
              </a:rPr>
              <a:t>Source: </a:t>
            </a:r>
            <a:r>
              <a:rPr lang="en-US" sz="1200" dirty="0">
                <a:solidFill>
                  <a:srgbClr val="326295">
                    <a:lumMod val="75000"/>
                  </a:srgbClr>
                </a:solidFill>
                <a:latin typeface="Arial"/>
                <a:ea typeface="ITC Franklin Gothic Std Bk Cd"/>
                <a:cs typeface="ITC Franklin Gothic Std Bk Cd"/>
              </a:rPr>
              <a:t>DeCesare, Workman, &amp; McClelland, 2016.</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32</a:t>
            </a:fld>
            <a:endParaRPr lang="en-US" dirty="0"/>
          </a:p>
        </p:txBody>
      </p:sp>
    </p:spTree>
    <p:extLst>
      <p:ext uri="{BB962C8B-B14F-4D97-AF65-F5344CB8AC3E}">
        <p14:creationId xmlns:p14="http://schemas.microsoft.com/office/powerpoint/2010/main" val="105862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Long Are Mentoring Supports Provided?</a:t>
            </a:r>
          </a:p>
        </p:txBody>
      </p:sp>
      <p:pic>
        <p:nvPicPr>
          <p:cNvPr id="5" name="Content Placeholder 4" descr="Most states are not providing mentoring after the first year.  After the first year, mentoring is actually declining across states, as opposed to staying the same."/>
          <p:cNvPicPr>
            <a:picLocks noGrp="1" noChangeAspect="1"/>
          </p:cNvPicPr>
          <p:nvPr>
            <p:ph idx="1"/>
          </p:nvPr>
        </p:nvPicPr>
        <p:blipFill rotWithShape="1">
          <a:blip r:embed="rId3"/>
          <a:srcRect t="16230" b="18004"/>
          <a:stretch/>
        </p:blipFill>
        <p:spPr>
          <a:xfrm>
            <a:off x="687527" y="1831975"/>
            <a:ext cx="7770674" cy="3749675"/>
          </a:xfrm>
        </p:spPr>
      </p:pic>
      <p:sp>
        <p:nvSpPr>
          <p:cNvPr id="7" name="TextBox 33">
            <a:extLst>
              <a:ext uri="{FF2B5EF4-FFF2-40B4-BE49-F238E27FC236}">
                <a16:creationId xmlns:a16="http://schemas.microsoft.com/office/drawing/2014/main" id="{0167DEF7-BFD2-6F48-8F97-0B3CC25DDC54}"/>
              </a:ext>
            </a:extLst>
          </p:cNvPr>
          <p:cNvSpPr txBox="1">
            <a:spLocks noChangeArrowheads="1"/>
          </p:cNvSpPr>
          <p:nvPr/>
        </p:nvSpPr>
        <p:spPr bwMode="auto">
          <a:xfrm>
            <a:off x="3478306" y="5554611"/>
            <a:ext cx="5217372" cy="276999"/>
          </a:xfrm>
          <a:prstGeom prst="rect">
            <a:avLst/>
          </a:prstGeom>
          <a:noFill/>
          <a:ln w="9525">
            <a:noFill/>
            <a:miter lim="800000"/>
            <a:headEnd/>
            <a:tailEnd/>
          </a:ln>
        </p:spPr>
        <p:txBody>
          <a:bodyPr wrap="square" lIns="0" rIns="0">
            <a:spAutoFit/>
          </a:bodyPr>
          <a:lstStyle/>
          <a:p>
            <a:pPr algn="r"/>
            <a:r>
              <a:rPr lang="en-US" sz="1200" i="1" dirty="0">
                <a:solidFill>
                  <a:srgbClr val="326295">
                    <a:lumMod val="75000"/>
                  </a:srgbClr>
                </a:solidFill>
                <a:latin typeface="Arial"/>
                <a:ea typeface="ITC Franklin Gothic Std Bk Cd"/>
                <a:cs typeface="ITC Franklin Gothic Std Bk Cd"/>
              </a:rPr>
              <a:t>Source: </a:t>
            </a:r>
            <a:r>
              <a:rPr lang="en-US" sz="1200" dirty="0">
                <a:solidFill>
                  <a:srgbClr val="326295">
                    <a:lumMod val="75000"/>
                  </a:srgbClr>
                </a:solidFill>
                <a:latin typeface="Arial"/>
                <a:ea typeface="ITC Franklin Gothic Std Bk Cd"/>
                <a:cs typeface="ITC Franklin Gothic Std Bk Cd"/>
              </a:rPr>
              <a:t>DeCesare, Workman, &amp; McClelland, 2016.</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33</a:t>
            </a:fld>
            <a:endParaRPr lang="en-US" dirty="0"/>
          </a:p>
        </p:txBody>
      </p:sp>
    </p:spTree>
    <p:extLst>
      <p:ext uri="{BB962C8B-B14F-4D97-AF65-F5344CB8AC3E}">
        <p14:creationId xmlns:p14="http://schemas.microsoft.com/office/powerpoint/2010/main" val="1284144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Funding for Mentoring and Induction</a:t>
            </a:r>
          </a:p>
        </p:txBody>
      </p:sp>
      <p:sp>
        <p:nvSpPr>
          <p:cNvPr id="2" name="Content Placeholder 1"/>
          <p:cNvSpPr>
            <a:spLocks noGrp="1"/>
          </p:cNvSpPr>
          <p:nvPr>
            <p:ph idx="1"/>
          </p:nvPr>
        </p:nvSpPr>
        <p:spPr>
          <a:xfrm>
            <a:off x="608979" y="1802920"/>
            <a:ext cx="8224699" cy="3881605"/>
          </a:xfrm>
        </p:spPr>
        <p:txBody>
          <a:bodyPr/>
          <a:lstStyle/>
          <a:p>
            <a:r>
              <a:rPr lang="en-US" dirty="0">
                <a:ea typeface="ＭＳ Ｐゴシック" pitchFamily="-48" charset="-128"/>
                <a:cs typeface="ＭＳ Ｐゴシック"/>
              </a:rPr>
              <a:t>Teacher attrition in the United States, overall, costs more than $2 billion annually, at a rate of nearly $10,000 per teacher who leaves the profession (The Alliance for Excellent Education, 2014).</a:t>
            </a:r>
          </a:p>
          <a:p>
            <a:r>
              <a:rPr lang="en-US" dirty="0"/>
              <a:t>Investing in comprehensive induction can create a payoff of $1.37 for every $1.00 invested (Villar, 2004).</a:t>
            </a:r>
          </a:p>
          <a:p>
            <a:r>
              <a:rPr lang="en-US" dirty="0"/>
              <a:t>Based on a review of submitted ESSA state plans, 25 states plan to use Title II, Part A, funds to support mentoring and induction programs.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34</a:t>
            </a:fld>
            <a:endParaRPr lang="en-US" dirty="0"/>
          </a:p>
        </p:txBody>
      </p:sp>
    </p:spTree>
    <p:extLst>
      <p:ext uri="{BB962C8B-B14F-4D97-AF65-F5344CB8AC3E}">
        <p14:creationId xmlns:p14="http://schemas.microsoft.com/office/powerpoint/2010/main" val="815298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a:t>
            </a:r>
          </a:p>
        </p:txBody>
      </p:sp>
      <p:sp>
        <p:nvSpPr>
          <p:cNvPr id="2" name="Content Placeholder 1"/>
          <p:cNvSpPr>
            <a:spLocks noGrp="1"/>
          </p:cNvSpPr>
          <p:nvPr>
            <p:ph idx="1"/>
          </p:nvPr>
        </p:nvSpPr>
        <p:spPr/>
        <p:txBody>
          <a:bodyPr/>
          <a:lstStyle/>
          <a:p>
            <a:pPr marL="457200" indent="-457200">
              <a:spcAft>
                <a:spcPts val="1200"/>
              </a:spcAft>
              <a:buNone/>
            </a:pPr>
            <a:r>
              <a:rPr lang="en-US" sz="2000" dirty="0"/>
              <a:t>Alliance for Excellent Education. (2014). </a:t>
            </a:r>
            <a:r>
              <a:rPr lang="en-US" sz="2000" i="1" dirty="0"/>
              <a:t>On the path to equity: Improving the effectiveness of beginning teachers.</a:t>
            </a:r>
            <a:r>
              <a:rPr lang="en-US" sz="2000" dirty="0"/>
              <a:t> Washington, DC: Author. Retrieved from </a:t>
            </a:r>
            <a:r>
              <a:rPr lang="en-US" sz="2000" dirty="0">
                <a:hlinkClick r:id="rId3" tooltip="https://all4ed.org/wp-content/uploads/2014/07/PathToEquity.pdf"/>
              </a:rPr>
              <a:t>https://all4ed.org/wp-content/uploads/2014/07/PathToEquity.pdf</a:t>
            </a:r>
            <a:endParaRPr lang="en-US" sz="2000" dirty="0"/>
          </a:p>
          <a:p>
            <a:pPr marL="457200" indent="-457200">
              <a:spcAft>
                <a:spcPts val="1200"/>
              </a:spcAft>
              <a:buNone/>
            </a:pPr>
            <a:r>
              <a:rPr lang="en-US" sz="2000" dirty="0"/>
              <a:t>Behrstock-Sherratt, E., Bassett, K., Olson, D., &amp; Jacques, C. (2014). </a:t>
            </a:r>
            <a:r>
              <a:rPr lang="en-US" sz="2000" i="1" dirty="0"/>
              <a:t>From good to great: Exemplary teachers share perspectives on increasing teacher effectiveness across the career continuum.</a:t>
            </a:r>
            <a:r>
              <a:rPr lang="en-US" sz="2000" dirty="0"/>
              <a:t> Washington, DC: Center on Great Teachers and Leaders. Retrieved from </a:t>
            </a:r>
            <a:r>
              <a:rPr lang="en-US" sz="2000" dirty="0">
                <a:hlinkClick r:id="rId4" tooltip="https://all4ed.org/wp-content/uploads/2014/07/PathToEquity.pdf"/>
              </a:rPr>
              <a:t>https://files.eric.ed.gov/fulltext/ED555657.pdf</a:t>
            </a:r>
            <a:endParaRPr lang="en-US" sz="2000"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35</a:t>
            </a:fld>
            <a:endParaRPr dirty="0">
              <a:solidFill>
                <a:srgbClr val="FFFFFF">
                  <a:lumMod val="75000"/>
                </a:srgbClr>
              </a:solidFill>
            </a:endParaRPr>
          </a:p>
        </p:txBody>
      </p:sp>
    </p:spTree>
    <p:extLst>
      <p:ext uri="{BB962C8B-B14F-4D97-AF65-F5344CB8AC3E}">
        <p14:creationId xmlns:p14="http://schemas.microsoft.com/office/powerpoint/2010/main" val="1226522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 (continued)</a:t>
            </a:r>
          </a:p>
        </p:txBody>
      </p:sp>
      <p:sp>
        <p:nvSpPr>
          <p:cNvPr id="2" name="Content Placeholder 1"/>
          <p:cNvSpPr>
            <a:spLocks noGrp="1"/>
          </p:cNvSpPr>
          <p:nvPr>
            <p:ph idx="1"/>
          </p:nvPr>
        </p:nvSpPr>
        <p:spPr/>
        <p:txBody>
          <a:bodyPr/>
          <a:lstStyle/>
          <a:p>
            <a:pPr marL="457200" indent="-457200">
              <a:spcAft>
                <a:spcPts val="1200"/>
              </a:spcAft>
              <a:buNone/>
            </a:pPr>
            <a:r>
              <a:rPr lang="en-US" sz="2000" dirty="0"/>
              <a:t>Billingsley, B. S., Griffin, C. C., Smith, S. J., Kamman, M., &amp; Israel, M. (2009). </a:t>
            </a:r>
            <a:r>
              <a:rPr lang="en-US" sz="2000" i="1" dirty="0"/>
              <a:t>A review of teacher induction in special education: Research, practice, and technology solutions.</a:t>
            </a:r>
            <a:r>
              <a:rPr lang="en-US" sz="2000" dirty="0"/>
              <a:t> National Center to Inform Policy and Practice in Special Education Professional Development. (NCIPP Doc. No. RS-1). Retrieved from </a:t>
            </a:r>
            <a:r>
              <a:rPr lang="en-US" sz="2000" dirty="0">
                <a:hlinkClick r:id="rId3" tooltip="http://ncipp.education.ufl.edu/files_6/NCIPP_Induc_010310.pdf"/>
              </a:rPr>
              <a:t>http://ncipp.education.ufl.edu/files_6/NCIPP_Induc_010310.pdf</a:t>
            </a:r>
            <a:endParaRPr lang="en-US" sz="2000" dirty="0"/>
          </a:p>
          <a:p>
            <a:pPr marL="457200" indent="-457200">
              <a:spcAft>
                <a:spcPts val="1200"/>
              </a:spcAft>
              <a:buNone/>
            </a:pPr>
            <a:r>
              <a:rPr lang="en-US" sz="2000" dirty="0"/>
              <a:t>Center on Great Teachers and Leaders. (2014). </a:t>
            </a:r>
            <a:r>
              <a:rPr lang="en-US" sz="2000" i="1" dirty="0"/>
              <a:t>Talent development framework for 21st century educators: Moving toward state policy alignment and coherence.</a:t>
            </a:r>
            <a:r>
              <a:rPr lang="en-US" sz="2000" dirty="0"/>
              <a:t> Washington, DC: American Institutes for Research. Retrieved from </a:t>
            </a:r>
            <a:r>
              <a:rPr lang="en-US" sz="2000" dirty="0">
                <a:hlinkClick r:id="rId4" tooltip="http://www.gtlcenter.org/sites/default/files/14-2591_GTL_Talent_Dev_Framework-ed_110714.pdf  "/>
              </a:rPr>
              <a:t>http://www.gtlcenter.org/sites/default/files/14-2591_GTL_Talent_Dev_Framework-ed_110714.pdf  </a:t>
            </a:r>
            <a:endParaRPr lang="en-US" sz="2000"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36</a:t>
            </a:fld>
            <a:endParaRPr dirty="0">
              <a:solidFill>
                <a:srgbClr val="FFFFFF">
                  <a:lumMod val="75000"/>
                </a:srgbClr>
              </a:solidFill>
            </a:endParaRPr>
          </a:p>
        </p:txBody>
      </p:sp>
    </p:spTree>
    <p:extLst>
      <p:ext uri="{BB962C8B-B14F-4D97-AF65-F5344CB8AC3E}">
        <p14:creationId xmlns:p14="http://schemas.microsoft.com/office/powerpoint/2010/main" val="2768889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686868"/>
                </a:solidFill>
              </a:rPr>
              <a:t>References (continued) </a:t>
            </a:r>
          </a:p>
        </p:txBody>
      </p:sp>
      <p:sp>
        <p:nvSpPr>
          <p:cNvPr id="2" name="Content Placeholder 1"/>
          <p:cNvSpPr>
            <a:spLocks noGrp="1"/>
          </p:cNvSpPr>
          <p:nvPr>
            <p:ph idx="1"/>
          </p:nvPr>
        </p:nvSpPr>
        <p:spPr/>
        <p:txBody>
          <a:bodyPr/>
          <a:lstStyle/>
          <a:p>
            <a:pPr marL="457200" indent="-457200">
              <a:spcAft>
                <a:spcPts val="1200"/>
              </a:spcAft>
              <a:buNone/>
            </a:pPr>
            <a:r>
              <a:rPr lang="en-US" sz="2000" dirty="0"/>
              <a:t>Center on School Turnaround. (2017). </a:t>
            </a:r>
            <a:r>
              <a:rPr lang="en-US" sz="2000" i="1" dirty="0"/>
              <a:t>Four domains for rapid school improvement: A systems framework </a:t>
            </a:r>
            <a:r>
              <a:rPr lang="en-US" sz="2000" dirty="0"/>
              <a:t>[The Center for School Turnaround at WestEd]. San Francisco, CA: WestEd. Retrieved from </a:t>
            </a:r>
            <a:r>
              <a:rPr lang="en-US" sz="2000" dirty="0">
                <a:hlinkClick r:id="rId3" tooltip="http://centeronschoolturnaround.org/wp-content/uploads/2017/02/CST_Four-Domains-Framework-Final.pdf  "/>
              </a:rPr>
              <a:t>https://centeronschoolturnaround.org/wp-content/uploads/2018/04/CST_Four-Domains-Framework-Final.pdf  </a:t>
            </a:r>
            <a:endParaRPr lang="en-US" sz="2000" dirty="0"/>
          </a:p>
          <a:p>
            <a:pPr marL="457200" indent="-457200">
              <a:buNone/>
            </a:pPr>
            <a:r>
              <a:rPr lang="en-US" sz="2000" dirty="0"/>
              <a:t>DeCesare, D., Workman, S., &amp; McClelland, A. (2016, April). </a:t>
            </a:r>
            <a:r>
              <a:rPr lang="en-US" sz="2000" i="1" dirty="0"/>
              <a:t>How do school districts mentor new teachers?</a:t>
            </a:r>
            <a:r>
              <a:rPr lang="en-US" sz="2000" dirty="0"/>
              <a:t> (REL 2016-125). Washington, DC: U.S. Department of Education, Institute of Education Sciences, National Center for Education Evaluation and Regional Assistance, Regional Educational Laboratory Central.</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37</a:t>
            </a:fld>
            <a:endParaRPr dirty="0">
              <a:solidFill>
                <a:srgbClr val="FFFFFF">
                  <a:lumMod val="75000"/>
                </a:srgbClr>
              </a:solidFill>
            </a:endParaRPr>
          </a:p>
        </p:txBody>
      </p:sp>
    </p:spTree>
    <p:extLst>
      <p:ext uri="{BB962C8B-B14F-4D97-AF65-F5344CB8AC3E}">
        <p14:creationId xmlns:p14="http://schemas.microsoft.com/office/powerpoint/2010/main" val="1292085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686868"/>
                </a:solidFill>
              </a:rPr>
              <a:t>References (continued)  </a:t>
            </a:r>
          </a:p>
        </p:txBody>
      </p:sp>
      <p:sp>
        <p:nvSpPr>
          <p:cNvPr id="2" name="Content Placeholder 1"/>
          <p:cNvSpPr>
            <a:spLocks noGrp="1"/>
          </p:cNvSpPr>
          <p:nvPr>
            <p:ph idx="1"/>
          </p:nvPr>
        </p:nvSpPr>
        <p:spPr/>
        <p:txBody>
          <a:bodyPr/>
          <a:lstStyle/>
          <a:p>
            <a:pPr marL="461963" indent="-461963">
              <a:spcAft>
                <a:spcPts val="1200"/>
              </a:spcAft>
              <a:buNone/>
            </a:pPr>
            <a:r>
              <a:rPr lang="en-US" sz="1800" dirty="0"/>
              <a:t>Ingersoll, R. M., &amp; Smith, T. M. (2004). Do teacher induction and mentoring matter? </a:t>
            </a:r>
            <a:r>
              <a:rPr lang="en-US" sz="1800" i="1" dirty="0"/>
              <a:t>NASSP Bulletin, 88</a:t>
            </a:r>
            <a:r>
              <a:rPr lang="en-US" sz="1800" dirty="0"/>
              <a:t>(638), 28–40.</a:t>
            </a:r>
          </a:p>
          <a:p>
            <a:pPr marL="461963" indent="-461963">
              <a:spcAft>
                <a:spcPts val="1200"/>
              </a:spcAft>
              <a:buNone/>
            </a:pPr>
            <a:r>
              <a:rPr lang="en-US" sz="1800" dirty="0"/>
              <a:t>Ingersoll, R. M., &amp; Strong, M. (2011). The impact of induction and mentoring programs for beginning teachers: A critical review of the research. </a:t>
            </a:r>
            <a:r>
              <a:rPr lang="en-US" sz="1800" i="1" dirty="0"/>
              <a:t>Review of Educational Research</a:t>
            </a:r>
            <a:r>
              <a:rPr lang="en-US" sz="1800" dirty="0"/>
              <a:t>, </a:t>
            </a:r>
            <a:r>
              <a:rPr lang="en-US" sz="1800" i="1" dirty="0"/>
              <a:t>81</a:t>
            </a:r>
            <a:r>
              <a:rPr lang="en-US" sz="1800" dirty="0"/>
              <a:t>(2), 201–233.</a:t>
            </a:r>
          </a:p>
          <a:p>
            <a:pPr marL="461963" indent="-461963">
              <a:spcAft>
                <a:spcPts val="1200"/>
              </a:spcAft>
              <a:buNone/>
            </a:pPr>
            <a:r>
              <a:rPr lang="en-US" sz="1800" dirty="0"/>
              <a:t>Kardos, S. M., &amp; Johnson, S. M. (2010). New teachers’ experiences of mentoring: The good, the bad, and the inequity. </a:t>
            </a:r>
            <a:r>
              <a:rPr lang="en-US" sz="1800" i="1" dirty="0"/>
              <a:t>Journal of Educational Change, 11</a:t>
            </a:r>
            <a:r>
              <a:rPr lang="en-US" sz="1800" dirty="0"/>
              <a:t>(1), 23–44.</a:t>
            </a:r>
          </a:p>
          <a:p>
            <a:pPr marL="461963" indent="-461963">
              <a:spcAft>
                <a:spcPts val="1200"/>
              </a:spcAft>
              <a:buNone/>
            </a:pPr>
            <a:r>
              <a:rPr lang="en-US" sz="1800" dirty="0"/>
              <a:t> New Teacher Center. (2016a). </a:t>
            </a:r>
            <a:r>
              <a:rPr lang="en-US" sz="1800" i="1" dirty="0"/>
              <a:t>High-quality mentoring and induction practices. </a:t>
            </a:r>
            <a:r>
              <a:rPr lang="en-US" sz="1800" dirty="0"/>
              <a:t>Santa Cruz, CA: Author. Retrieved from </a:t>
            </a:r>
            <a:r>
              <a:rPr lang="en-US" sz="1800" dirty="0">
                <a:hlinkClick r:id="rId3" tooltip="https://newteachercenter.org/wp-content/uploads/high-quality-mentoring_induction-resource.pdf"/>
              </a:rPr>
              <a:t>https://newteachercenter.org/wp-content/uploads/high-quality-mentoring_induction-resource.pdf</a:t>
            </a:r>
            <a:endParaRPr lang="en-US" sz="20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38</a:t>
            </a:fld>
            <a:endParaRPr lang="en-US" dirty="0">
              <a:solidFill>
                <a:srgbClr val="FFFFFF">
                  <a:lumMod val="75000"/>
                </a:srgbClr>
              </a:solidFill>
            </a:endParaRPr>
          </a:p>
        </p:txBody>
      </p:sp>
    </p:spTree>
    <p:extLst>
      <p:ext uri="{BB962C8B-B14F-4D97-AF65-F5344CB8AC3E}">
        <p14:creationId xmlns:p14="http://schemas.microsoft.com/office/powerpoint/2010/main" val="609828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686868"/>
                </a:solidFill>
              </a:rPr>
              <a:t>References (continued)   </a:t>
            </a:r>
          </a:p>
        </p:txBody>
      </p:sp>
      <p:sp>
        <p:nvSpPr>
          <p:cNvPr id="2" name="Content Placeholder 1"/>
          <p:cNvSpPr>
            <a:spLocks noGrp="1"/>
          </p:cNvSpPr>
          <p:nvPr>
            <p:ph idx="1"/>
          </p:nvPr>
        </p:nvSpPr>
        <p:spPr/>
        <p:txBody>
          <a:bodyPr/>
          <a:lstStyle/>
          <a:p>
            <a:pPr marL="457200" indent="-457200">
              <a:spcAft>
                <a:spcPts val="1200"/>
              </a:spcAft>
              <a:buNone/>
            </a:pPr>
            <a:r>
              <a:rPr lang="en-US" sz="2000" dirty="0"/>
              <a:t>New Teacher Center. (2016b). </a:t>
            </a:r>
            <a:r>
              <a:rPr lang="en-US" sz="2000" i="1" dirty="0"/>
              <a:t>Support from the start: A 50-state review of policies on new educator induction and mentoring.</a:t>
            </a:r>
            <a:r>
              <a:rPr lang="en-US" sz="2000" dirty="0"/>
              <a:t> Santa Cruz, CA: Author. Retrieved from </a:t>
            </a:r>
            <a:r>
              <a:rPr lang="en-US" sz="2000" u="sng" dirty="0">
                <a:hlinkClick r:id="rId2" tooltip="https://newteachercenter.org/wp-content/uploads/state-teacher-induction-2016-exec-summ-only-final-version-v3.pd"/>
              </a:rPr>
              <a:t>https://newteachercenter.org/wp-content/uploads/state-teacher-induction-2016-exec-summ-only-final-version-v3.pdf</a:t>
            </a:r>
            <a:r>
              <a:rPr lang="en-US" sz="2000" u="sng" dirty="0">
                <a:hlinkClick r:id="rId2"/>
              </a:rPr>
              <a:t>f</a:t>
            </a:r>
            <a:r>
              <a:rPr lang="en-US" sz="2000" u="sng" dirty="0"/>
              <a:t> </a:t>
            </a:r>
          </a:p>
          <a:p>
            <a:pPr marL="457200" indent="-457200">
              <a:spcAft>
                <a:spcPts val="1200"/>
              </a:spcAft>
              <a:buNone/>
            </a:pPr>
            <a:r>
              <a:rPr lang="en-US" sz="2000" dirty="0"/>
              <a:t>Schmidt, R., Young, V., Cassidy, L., Wang, H., &amp; Laguarda, K. (2017). </a:t>
            </a:r>
            <a:r>
              <a:rPr lang="en-US" sz="2000" i="1" dirty="0"/>
              <a:t>Impact of the New Teacher Center’s new teacher induction model on teachers and students. </a:t>
            </a:r>
            <a:r>
              <a:rPr lang="en-US" sz="2000" dirty="0"/>
              <a:t>Menlo Park, CA: SRI Education. Retrieved from </a:t>
            </a:r>
            <a:r>
              <a:rPr lang="en-US" sz="2000" dirty="0">
                <a:hlinkClick r:id="rId3" tooltip="https://newteachercenter.org/wp-content/uploads/NTC_i3-Validation-eval-brief_062017_final.pdf "/>
              </a:rPr>
              <a:t>https://newteachercenter.org/wp-content/uploads/NTC_i3-Validation-eval-brief_062017_final.pdf </a:t>
            </a:r>
            <a:endParaRPr lang="en-US" sz="2000" u="sng"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39</a:t>
            </a:fld>
            <a:endParaRPr dirty="0">
              <a:solidFill>
                <a:srgbClr val="FFFFFF">
                  <a:lumMod val="75000"/>
                </a:srgbClr>
              </a:solidFill>
            </a:endParaRPr>
          </a:p>
        </p:txBody>
      </p:sp>
    </p:spTree>
    <p:extLst>
      <p:ext uri="{BB962C8B-B14F-4D97-AF65-F5344CB8AC3E}">
        <p14:creationId xmlns:p14="http://schemas.microsoft.com/office/powerpoint/2010/main" val="1317149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88C6A-4DFA-894B-B93A-5E1C35EFD09A}"/>
              </a:ext>
            </a:extLst>
          </p:cNvPr>
          <p:cNvSpPr>
            <a:spLocks noGrp="1"/>
          </p:cNvSpPr>
          <p:nvPr>
            <p:ph type="title"/>
          </p:nvPr>
        </p:nvSpPr>
        <p:spPr/>
        <p:txBody>
          <a:bodyPr/>
          <a:lstStyle/>
          <a:p>
            <a:r>
              <a:rPr lang="en-US" dirty="0">
                <a:solidFill>
                  <a:srgbClr val="686868"/>
                </a:solidFill>
              </a:rPr>
              <a:t>Mentoring and Induction Toolkit</a:t>
            </a:r>
          </a:p>
        </p:txBody>
      </p:sp>
      <p:sp>
        <p:nvSpPr>
          <p:cNvPr id="2" name="Content Placeholder 1">
            <a:extLst>
              <a:ext uri="{FF2B5EF4-FFF2-40B4-BE49-F238E27FC236}">
                <a16:creationId xmlns:a16="http://schemas.microsoft.com/office/drawing/2014/main" id="{524B043E-DAE4-F941-97E1-185332921D76}"/>
              </a:ext>
            </a:extLst>
          </p:cNvPr>
          <p:cNvSpPr>
            <a:spLocks noGrp="1"/>
          </p:cNvSpPr>
          <p:nvPr>
            <p:ph idx="1"/>
          </p:nvPr>
        </p:nvSpPr>
        <p:spPr/>
        <p:txBody>
          <a:bodyPr/>
          <a:lstStyle/>
          <a:p>
            <a:pPr>
              <a:buClr>
                <a:srgbClr val="686868"/>
              </a:buClr>
            </a:pPr>
            <a:r>
              <a:rPr lang="en-US" dirty="0"/>
              <a:t>The purpose of the GTL Center’s Mentoring and Induction Toolkit is to give regional comprehensive centers (RCCs) and state education agencies (SEAs) </a:t>
            </a:r>
            <a:r>
              <a:rPr lang="en-US" b="1" dirty="0"/>
              <a:t>tools, resources, and support </a:t>
            </a:r>
            <a:r>
              <a:rPr lang="en-US" dirty="0"/>
              <a:t>to facilitate meaningful conversations with local education agencies (LEAs) to design and implement effective, high-quality mentoring and induction programs.</a:t>
            </a:r>
          </a:p>
        </p:txBody>
      </p:sp>
      <p:sp>
        <p:nvSpPr>
          <p:cNvPr id="4" name="Slide Number Placeholder 3">
            <a:extLst>
              <a:ext uri="{FF2B5EF4-FFF2-40B4-BE49-F238E27FC236}">
                <a16:creationId xmlns:a16="http://schemas.microsoft.com/office/drawing/2014/main" id="{56942557-9532-9143-9773-70FEA51E2DD7}"/>
              </a:ext>
            </a:extLst>
          </p:cNvPr>
          <p:cNvSpPr>
            <a:spLocks noGrp="1"/>
          </p:cNvSpPr>
          <p:nvPr>
            <p:ph type="sldNum" sz="quarter" idx="10"/>
          </p:nvPr>
        </p:nvSpPr>
        <p:spPr/>
        <p:txBody>
          <a:bodyPr/>
          <a:lstStyle/>
          <a:p>
            <a:fld id="{F3477EC8-074D-41C4-94AE-E9EA7CEEA348}" type="slidenum">
              <a:rPr lang="en-US" smtClean="0"/>
              <a:pPr/>
              <a:t>4</a:t>
            </a:fld>
            <a:endParaRPr lang="en-US" dirty="0"/>
          </a:p>
        </p:txBody>
      </p:sp>
    </p:spTree>
    <p:extLst>
      <p:ext uri="{BB962C8B-B14F-4D97-AF65-F5344CB8AC3E}">
        <p14:creationId xmlns:p14="http://schemas.microsoft.com/office/powerpoint/2010/main" val="2454122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686868"/>
                </a:solidFill>
              </a:rPr>
              <a:t>References (continued)    </a:t>
            </a:r>
          </a:p>
        </p:txBody>
      </p:sp>
      <p:sp>
        <p:nvSpPr>
          <p:cNvPr id="2" name="Content Placeholder 1"/>
          <p:cNvSpPr>
            <a:spLocks noGrp="1"/>
          </p:cNvSpPr>
          <p:nvPr>
            <p:ph idx="1"/>
          </p:nvPr>
        </p:nvSpPr>
        <p:spPr>
          <a:xfrm>
            <a:off x="687527" y="1831975"/>
            <a:ext cx="7806234" cy="4075844"/>
          </a:xfrm>
        </p:spPr>
        <p:txBody>
          <a:bodyPr/>
          <a:lstStyle/>
          <a:p>
            <a:pPr marL="461963" indent="-461963">
              <a:spcAft>
                <a:spcPts val="1200"/>
              </a:spcAft>
              <a:buNone/>
            </a:pPr>
            <a:r>
              <a:rPr lang="en-US" sz="2000" dirty="0"/>
              <a:t>Strong, M. (2006). </a:t>
            </a:r>
            <a:r>
              <a:rPr lang="en-US" sz="2000" i="1" dirty="0"/>
              <a:t>Does new teacher support affect student achievement? </a:t>
            </a:r>
            <a:r>
              <a:rPr lang="en-US" sz="2000" dirty="0"/>
              <a:t>(Research Brief). Santa Cruz, CA: New Teacher Center. Retrieved from </a:t>
            </a:r>
            <a:r>
              <a:rPr lang="en-US" sz="2000" dirty="0">
                <a:hlinkClick r:id="rId3" tooltip="https://newteachercenter.org/wp-content/uploads/state-teacher-induction-2016-exec-summ-only-final-version-v3.pd"/>
              </a:rPr>
              <a:t>http://www.newteachercenter.org/sites/default/files/ntc/main/</a:t>
            </a:r>
            <a:br>
              <a:rPr lang="en-US" sz="2000" dirty="0">
                <a:hlinkClick r:id="rId3" tooltip="https://newteachercenter.org/wp-content/uploads/state-teacher-induction-2016-exec-summ-only-final-version-v3.pd"/>
              </a:rPr>
            </a:br>
            <a:r>
              <a:rPr lang="en-US" sz="2000" dirty="0">
                <a:hlinkClick r:id="rId3" tooltip="https://newteachercenter.org/wp-content/uploads/state-teacher-induction-2016-exec-summ-only-final-version-v3.pd"/>
              </a:rPr>
              <a:t>resources/BRF_DoesNewTeacherSupportAffectStudentAchievement.pdf</a:t>
            </a:r>
            <a:endParaRPr lang="en-US" sz="2000" dirty="0"/>
          </a:p>
          <a:p>
            <a:pPr marL="457200" lvl="0" indent="-457200">
              <a:spcAft>
                <a:spcPts val="1200"/>
              </a:spcAft>
              <a:buClr>
                <a:srgbClr val="FFFFFF">
                  <a:lumMod val="65000"/>
                </a:srgbClr>
              </a:buClr>
              <a:buNone/>
            </a:pPr>
            <a:r>
              <a:rPr lang="en-US" sz="2000" dirty="0">
                <a:solidFill>
                  <a:srgbClr val="326295">
                    <a:lumMod val="75000"/>
                  </a:srgbClr>
                </a:solidFill>
              </a:rPr>
              <a:t>Strong, M. (2009). </a:t>
            </a:r>
            <a:r>
              <a:rPr lang="en-US" sz="2000" i="1" dirty="0">
                <a:solidFill>
                  <a:srgbClr val="326295">
                    <a:lumMod val="75000"/>
                  </a:srgbClr>
                </a:solidFill>
              </a:rPr>
              <a:t>Effective teacher induction and mentoring: Assessing the evidence</a:t>
            </a:r>
            <a:r>
              <a:rPr lang="en-US" sz="2000" dirty="0">
                <a:solidFill>
                  <a:srgbClr val="326295">
                    <a:lumMod val="75000"/>
                  </a:srgbClr>
                </a:solidFill>
              </a:rPr>
              <a:t>. New York, NY: Teachers College Press.</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40</a:t>
            </a:fld>
            <a:endParaRPr dirty="0">
              <a:solidFill>
                <a:srgbClr val="FFFFFF">
                  <a:lumMod val="75000"/>
                </a:srgbClr>
              </a:solidFill>
            </a:endParaRPr>
          </a:p>
        </p:txBody>
      </p:sp>
    </p:spTree>
    <p:extLst>
      <p:ext uri="{BB962C8B-B14F-4D97-AF65-F5344CB8AC3E}">
        <p14:creationId xmlns:p14="http://schemas.microsoft.com/office/powerpoint/2010/main" val="1067120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C79690-DE4F-3845-9CAA-64C9A5801CBA}"/>
              </a:ext>
            </a:extLst>
          </p:cNvPr>
          <p:cNvSpPr>
            <a:spLocks noGrp="1"/>
          </p:cNvSpPr>
          <p:nvPr>
            <p:ph type="title"/>
          </p:nvPr>
        </p:nvSpPr>
        <p:spPr/>
        <p:txBody>
          <a:bodyPr/>
          <a:lstStyle/>
          <a:p>
            <a:r>
              <a:rPr lang="en-US" dirty="0">
                <a:solidFill>
                  <a:srgbClr val="686868"/>
                </a:solidFill>
              </a:rPr>
              <a:t>References (continued)      </a:t>
            </a:r>
          </a:p>
        </p:txBody>
      </p:sp>
      <p:sp>
        <p:nvSpPr>
          <p:cNvPr id="2" name="Content Placeholder 1">
            <a:extLst>
              <a:ext uri="{FF2B5EF4-FFF2-40B4-BE49-F238E27FC236}">
                <a16:creationId xmlns:a16="http://schemas.microsoft.com/office/drawing/2014/main" id="{2AFB5026-FD73-6E44-97EF-C2F7DBBA2BA5}"/>
              </a:ext>
            </a:extLst>
          </p:cNvPr>
          <p:cNvSpPr>
            <a:spLocks noGrp="1"/>
          </p:cNvSpPr>
          <p:nvPr>
            <p:ph idx="1"/>
          </p:nvPr>
        </p:nvSpPr>
        <p:spPr/>
        <p:txBody>
          <a:bodyPr/>
          <a:lstStyle/>
          <a:p>
            <a:pPr marL="457200" lvl="0" indent="-457200">
              <a:spcAft>
                <a:spcPts val="1200"/>
              </a:spcAft>
              <a:buClr>
                <a:srgbClr val="FFFFFF">
                  <a:lumMod val="65000"/>
                </a:srgbClr>
              </a:buClr>
              <a:buNone/>
            </a:pPr>
            <a:r>
              <a:rPr lang="en-US" sz="2000" dirty="0">
                <a:solidFill>
                  <a:srgbClr val="326295">
                    <a:lumMod val="75000"/>
                  </a:srgbClr>
                </a:solidFill>
              </a:rPr>
              <a:t>Villar, A. (2004). </a:t>
            </a:r>
            <a:r>
              <a:rPr lang="en-US" sz="2000" i="1" dirty="0">
                <a:solidFill>
                  <a:srgbClr val="326295">
                    <a:lumMod val="75000"/>
                  </a:srgbClr>
                </a:solidFill>
              </a:rPr>
              <a:t>Measuring the benefits and costs of mentor-based induction: A value-added assessment of new teacher effectiveness linked to student achievement. </a:t>
            </a:r>
            <a:r>
              <a:rPr lang="en-US" sz="2000" dirty="0">
                <a:solidFill>
                  <a:srgbClr val="326295">
                    <a:lumMod val="75000"/>
                  </a:srgbClr>
                </a:solidFill>
              </a:rPr>
              <a:t>Santa Cruz, CA: New Teacher Center.</a:t>
            </a:r>
            <a:endParaRPr lang="en-US" dirty="0"/>
          </a:p>
        </p:txBody>
      </p:sp>
      <p:sp>
        <p:nvSpPr>
          <p:cNvPr id="4" name="Slide Number Placeholder 3">
            <a:extLst>
              <a:ext uri="{FF2B5EF4-FFF2-40B4-BE49-F238E27FC236}">
                <a16:creationId xmlns:a16="http://schemas.microsoft.com/office/drawing/2014/main" id="{DE2ABF65-9B37-2F4E-92D0-5EE7DD89CA32}"/>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41</a:t>
            </a:fld>
            <a:endParaRPr lang="en-US" dirty="0">
              <a:solidFill>
                <a:srgbClr val="FFFFFF">
                  <a:lumMod val="75000"/>
                </a:srgbClr>
              </a:solidFill>
            </a:endParaRPr>
          </a:p>
        </p:txBody>
      </p:sp>
    </p:spTree>
    <p:extLst>
      <p:ext uri="{BB962C8B-B14F-4D97-AF65-F5344CB8AC3E}">
        <p14:creationId xmlns:p14="http://schemas.microsoft.com/office/powerpoint/2010/main" val="2642296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B8D04D-91C0-46A4-824A-2F9F7518D88D}"/>
              </a:ext>
            </a:extLst>
          </p:cNvPr>
          <p:cNvSpPr>
            <a:spLocks noGrp="1"/>
          </p:cNvSpPr>
          <p:nvPr>
            <p:ph idx="1"/>
          </p:nvPr>
        </p:nvSpPr>
        <p:spPr>
          <a:xfrm>
            <a:off x="687388" y="914400"/>
            <a:ext cx="7322684" cy="2675324"/>
          </a:xfrm>
        </p:spPr>
        <p:txBody>
          <a:bodyPr/>
          <a:lstStyle/>
          <a:p>
            <a:pPr lvl="0">
              <a:spcAft>
                <a:spcPts val="2000"/>
              </a:spcAft>
            </a:pPr>
            <a:r>
              <a:rPr lang="en-US" dirty="0"/>
              <a:t>Contact the GTL Center!</a:t>
            </a:r>
          </a:p>
          <a:p>
            <a:pPr lvl="0"/>
            <a:r>
              <a:rPr lang="en-US" dirty="0"/>
              <a:t>1000 Thomas Jefferson Street NW</a:t>
            </a:r>
          </a:p>
          <a:p>
            <a:pPr lvl="0"/>
            <a:r>
              <a:rPr lang="en-US" dirty="0"/>
              <a:t>Washington, DC 20007-3835</a:t>
            </a:r>
          </a:p>
          <a:p>
            <a:pPr lvl="0"/>
            <a:r>
              <a:rPr lang="en-US" dirty="0"/>
              <a:t>877-322-8700</a:t>
            </a:r>
          </a:p>
          <a:p>
            <a:pPr lvl="0"/>
            <a:r>
              <a:rPr lang="en-US" dirty="0"/>
              <a:t>gtlcenter@air.org</a:t>
            </a:r>
          </a:p>
          <a:p>
            <a:r>
              <a:rPr lang="en-US" dirty="0"/>
              <a:t>www.gtlcenter.org  |  www.air.org</a:t>
            </a:r>
          </a:p>
        </p:txBody>
      </p:sp>
      <p:sp>
        <p:nvSpPr>
          <p:cNvPr id="2" name="Slide Number Placeholder 1">
            <a:extLst>
              <a:ext uri="{FF2B5EF4-FFF2-40B4-BE49-F238E27FC236}">
                <a16:creationId xmlns:a16="http://schemas.microsoft.com/office/drawing/2014/main" id="{DF02567D-6775-4231-9953-DCEF8393ECB8}"/>
              </a:ext>
            </a:extLst>
          </p:cNvPr>
          <p:cNvSpPr>
            <a:spLocks noGrp="1"/>
          </p:cNvSpPr>
          <p:nvPr>
            <p:ph type="sldNum" sz="quarter" idx="4"/>
          </p:nvPr>
        </p:nvSpPr>
        <p:spPr/>
        <p:txBody>
          <a:bodyPr/>
          <a:lstStyle/>
          <a:p>
            <a:pPr algn="r"/>
            <a:fld id="{F3477EC8-074D-41C4-94AE-E9EA7CEEA348}" type="slidenum">
              <a:rPr lang="en-US" smtClean="0">
                <a:solidFill>
                  <a:srgbClr val="FFFFFF">
                    <a:lumMod val="75000"/>
                  </a:srgbClr>
                </a:solidFill>
              </a:rPr>
              <a:pPr algn="r"/>
              <a:t>42</a:t>
            </a:fld>
            <a:endParaRPr lang="en-US" dirty="0">
              <a:solidFill>
                <a:srgbClr val="FFFFFF">
                  <a:lumMod val="75000"/>
                </a:srgbClr>
              </a:solidFill>
            </a:endParaRPr>
          </a:p>
        </p:txBody>
      </p:sp>
      <p:sp>
        <p:nvSpPr>
          <p:cNvPr id="6" name="Title 5"/>
          <p:cNvSpPr>
            <a:spLocks noGrp="1"/>
          </p:cNvSpPr>
          <p:nvPr>
            <p:ph type="title"/>
          </p:nvPr>
        </p:nvSpPr>
        <p:spPr>
          <a:xfrm>
            <a:off x="774551" y="514290"/>
            <a:ext cx="7552543" cy="400110"/>
          </a:xfrm>
        </p:spPr>
        <p:txBody>
          <a:bodyPr/>
          <a:lstStyle/>
          <a:p>
            <a:pPr rtl="0" eaLnBrk="0" fontAlgn="base" hangingPunct="0"/>
            <a:r>
              <a:rPr lang="en-US" sz="2000" kern="1200" dirty="0">
                <a:solidFill>
                  <a:srgbClr val="FFFFFF"/>
                </a:solidFill>
                <a:effectLst/>
                <a:latin typeface="Arial" panose="020B0604020202020204" pitchFamily="34" charset="0"/>
                <a:ea typeface="Arial" panose="020B0604020202020204" pitchFamily="34" charset="0"/>
                <a:cs typeface="Arial" panose="020B0604020202020204" pitchFamily="34" charset="0"/>
              </a:rPr>
              <a:t>More questions?</a:t>
            </a:r>
            <a:endParaRPr lang="en-US" dirty="0">
              <a:effectLst/>
            </a:endParaRPr>
          </a:p>
        </p:txBody>
      </p:sp>
    </p:spTree>
    <p:extLst>
      <p:ext uri="{BB962C8B-B14F-4D97-AF65-F5344CB8AC3E}">
        <p14:creationId xmlns:p14="http://schemas.microsoft.com/office/powerpoint/2010/main" val="3573272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solidFill>
                  <a:srgbClr val="686868"/>
                </a:solidFill>
              </a:rPr>
              <a:t>Overview of the Toolkit </a:t>
            </a:r>
          </a:p>
        </p:txBody>
      </p:sp>
      <p:sp>
        <p:nvSpPr>
          <p:cNvPr id="9" name="Content Placeholder 2"/>
          <p:cNvSpPr>
            <a:spLocks noGrp="1"/>
          </p:cNvSpPr>
          <p:nvPr>
            <p:ph idx="1"/>
          </p:nvPr>
        </p:nvSpPr>
        <p:spPr/>
        <p:txBody>
          <a:bodyPr/>
          <a:lstStyle/>
          <a:p>
            <a:pPr>
              <a:buClr>
                <a:srgbClr val="686868"/>
              </a:buClr>
            </a:pPr>
            <a:r>
              <a:rPr lang="en-US" sz="2100" b="1" dirty="0"/>
              <a:t>Module 1: Introduction to the GTL Mentoring and Induction Toolkit</a:t>
            </a:r>
          </a:p>
          <a:p>
            <a:pPr>
              <a:buClr>
                <a:srgbClr val="686868"/>
              </a:buClr>
            </a:pPr>
            <a:r>
              <a:rPr lang="en-US" sz="2100" dirty="0"/>
              <a:t>Module 2: Mentor Recruitment, Selection, and Assignment</a:t>
            </a:r>
          </a:p>
          <a:p>
            <a:pPr>
              <a:buClr>
                <a:srgbClr val="686868"/>
              </a:buClr>
            </a:pPr>
            <a:r>
              <a:rPr lang="en-US" sz="2100" dirty="0"/>
              <a:t>Module 3: Mentor Professional Learning, Development, and Assessment</a:t>
            </a:r>
          </a:p>
          <a:p>
            <a:pPr>
              <a:buClr>
                <a:srgbClr val="686868"/>
              </a:buClr>
            </a:pPr>
            <a:r>
              <a:rPr lang="en-US" sz="2100" dirty="0"/>
              <a:t>Module 4: Beginning Teacher Professional Learning and Development</a:t>
            </a:r>
          </a:p>
          <a:p>
            <a:pPr>
              <a:buClr>
                <a:srgbClr val="686868"/>
              </a:buClr>
            </a:pPr>
            <a:r>
              <a:rPr lang="en-US" sz="2100" dirty="0"/>
              <a:t>Module 5: The Role of the Principal in Mentoring and Induction</a:t>
            </a:r>
          </a:p>
          <a:p>
            <a:pPr>
              <a:buClr>
                <a:srgbClr val="686868"/>
              </a:buClr>
            </a:pPr>
            <a:r>
              <a:rPr lang="en-US" sz="2100" dirty="0"/>
              <a:t>Module 6: Mentoring and Induction for Educators of Students with Disabilities</a:t>
            </a:r>
          </a:p>
          <a:p>
            <a:pPr>
              <a:buClr>
                <a:srgbClr val="686868"/>
              </a:buClr>
            </a:pPr>
            <a:r>
              <a:rPr lang="en-US" sz="2100" dirty="0"/>
              <a:t>Module 7: Collecting Evidence of Induction Program Success</a:t>
            </a:r>
          </a:p>
        </p:txBody>
      </p:sp>
      <p:sp>
        <p:nvSpPr>
          <p:cNvPr id="3" name="Slide Number Placeholder 2"/>
          <p:cNvSpPr>
            <a:spLocks noGrp="1"/>
          </p:cNvSpPr>
          <p:nvPr>
            <p:ph type="sldNum" sz="quarter" idx="10"/>
          </p:nvPr>
        </p:nvSpPr>
        <p:spPr>
          <a:xfrm>
            <a:off x="8841693" y="6507316"/>
            <a:ext cx="70532" cy="15388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87345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5959E-15A7-974D-98D8-CAD7B028CD72}"/>
              </a:ext>
            </a:extLst>
          </p:cNvPr>
          <p:cNvSpPr>
            <a:spLocks noGrp="1"/>
          </p:cNvSpPr>
          <p:nvPr>
            <p:ph type="title"/>
          </p:nvPr>
        </p:nvSpPr>
        <p:spPr/>
        <p:txBody>
          <a:bodyPr/>
          <a:lstStyle/>
          <a:p>
            <a:r>
              <a:rPr lang="en-US" dirty="0"/>
              <a:t>Module Components</a:t>
            </a:r>
          </a:p>
        </p:txBody>
      </p:sp>
      <p:sp>
        <p:nvSpPr>
          <p:cNvPr id="2" name="Content Placeholder 1">
            <a:extLst>
              <a:ext uri="{FF2B5EF4-FFF2-40B4-BE49-F238E27FC236}">
                <a16:creationId xmlns:a16="http://schemas.microsoft.com/office/drawing/2014/main" id="{A53B9E65-A545-314A-9A65-DA9AF6A67595}"/>
              </a:ext>
            </a:extLst>
          </p:cNvPr>
          <p:cNvSpPr>
            <a:spLocks noGrp="1"/>
          </p:cNvSpPr>
          <p:nvPr>
            <p:ph idx="1"/>
          </p:nvPr>
        </p:nvSpPr>
        <p:spPr>
          <a:xfrm>
            <a:off x="687527" y="1831975"/>
            <a:ext cx="7884974" cy="4075844"/>
          </a:xfrm>
        </p:spPr>
        <p:txBody>
          <a:bodyPr/>
          <a:lstStyle/>
          <a:p>
            <a:r>
              <a:rPr lang="en-US" b="1" dirty="0"/>
              <a:t>Anchor Presentation: </a:t>
            </a:r>
            <a:r>
              <a:rPr lang="en-US" dirty="0"/>
              <a:t>Summarizes research and best practices related to the topic.</a:t>
            </a:r>
          </a:p>
          <a:p>
            <a:r>
              <a:rPr lang="en-US" b="1" dirty="0"/>
              <a:t>Handouts: </a:t>
            </a:r>
            <a:r>
              <a:rPr lang="en-US" dirty="0"/>
              <a:t>Provide information to supplement the anchor presentation.</a:t>
            </a:r>
          </a:p>
          <a:p>
            <a:r>
              <a:rPr lang="en-US" b="1" dirty="0"/>
              <a:t>Team Tools: </a:t>
            </a:r>
            <a:r>
              <a:rPr lang="en-US" dirty="0"/>
              <a:t>Help teams plan, design, and implement the components of a comprehensive mentoring and induction program.</a:t>
            </a:r>
          </a:p>
        </p:txBody>
      </p:sp>
      <p:sp>
        <p:nvSpPr>
          <p:cNvPr id="4" name="Slide Number Placeholder 3">
            <a:extLst>
              <a:ext uri="{FF2B5EF4-FFF2-40B4-BE49-F238E27FC236}">
                <a16:creationId xmlns:a16="http://schemas.microsoft.com/office/drawing/2014/main" id="{E1E0FAFD-0FF3-5541-A566-B8F6FAD52310}"/>
              </a:ext>
            </a:extLst>
          </p:cNvPr>
          <p:cNvSpPr>
            <a:spLocks noGrp="1"/>
          </p:cNvSpPr>
          <p:nvPr>
            <p:ph type="sldNum" sz="quarter" idx="10"/>
          </p:nvPr>
        </p:nvSpPr>
        <p:spPr/>
        <p:txBody>
          <a:bodyPr/>
          <a:lstStyle/>
          <a:p>
            <a:pPr algn="r"/>
            <a:fld id="{F3477EC8-074D-41C4-94AE-E9EA7CEEA348}" type="slidenum">
              <a:rPr lang="en-US" smtClean="0"/>
              <a:pPr algn="r"/>
              <a:t>6</a:t>
            </a:fld>
            <a:endParaRPr lang="en-US" dirty="0"/>
          </a:p>
        </p:txBody>
      </p:sp>
    </p:spTree>
    <p:extLst>
      <p:ext uri="{BB962C8B-B14F-4D97-AF65-F5344CB8AC3E}">
        <p14:creationId xmlns:p14="http://schemas.microsoft.com/office/powerpoint/2010/main" val="35372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A794D-A667-564D-8306-9A635D7E7513}"/>
              </a:ext>
            </a:extLst>
          </p:cNvPr>
          <p:cNvSpPr>
            <a:spLocks noGrp="1"/>
          </p:cNvSpPr>
          <p:nvPr>
            <p:ph type="title"/>
          </p:nvPr>
        </p:nvSpPr>
        <p:spPr/>
        <p:txBody>
          <a:bodyPr/>
          <a:lstStyle/>
          <a:p>
            <a:r>
              <a:rPr lang="en-US" dirty="0"/>
              <a:t>Access to Toolkit Materials</a:t>
            </a:r>
          </a:p>
        </p:txBody>
      </p:sp>
      <p:sp>
        <p:nvSpPr>
          <p:cNvPr id="2" name="Content Placeholder 1">
            <a:extLst>
              <a:ext uri="{FF2B5EF4-FFF2-40B4-BE49-F238E27FC236}">
                <a16:creationId xmlns:a16="http://schemas.microsoft.com/office/drawing/2014/main" id="{BD9935E7-63E3-124F-BDAA-B53ECFC86988}"/>
              </a:ext>
            </a:extLst>
          </p:cNvPr>
          <p:cNvSpPr>
            <a:spLocks noGrp="1"/>
          </p:cNvSpPr>
          <p:nvPr>
            <p:ph idx="1"/>
          </p:nvPr>
        </p:nvSpPr>
        <p:spPr/>
        <p:txBody>
          <a:bodyPr/>
          <a:lstStyle/>
          <a:p>
            <a:r>
              <a:rPr lang="en-US" dirty="0"/>
              <a:t>Anchor presentations, handouts, and team tools are available on the GTL Center </a:t>
            </a:r>
            <a:r>
              <a:rPr lang="en-US" dirty="0">
                <a:hlinkClick r:id="rId3"/>
              </a:rPr>
              <a:t>website</a:t>
            </a:r>
            <a:r>
              <a:rPr lang="en-US" dirty="0"/>
              <a:t>.</a:t>
            </a:r>
            <a:endParaRPr lang="en-US" dirty="0">
              <a:solidFill>
                <a:srgbClr val="FF0000"/>
              </a:solidFill>
            </a:endParaRPr>
          </a:p>
          <a:p>
            <a:r>
              <a:rPr lang="en-US" dirty="0"/>
              <a:t>RCC and SEA personnel may request consultation from GTL experts to learn more about customizing the toolkit materials.</a:t>
            </a:r>
          </a:p>
        </p:txBody>
      </p:sp>
      <p:sp>
        <p:nvSpPr>
          <p:cNvPr id="4" name="Slide Number Placeholder 3">
            <a:extLst>
              <a:ext uri="{FF2B5EF4-FFF2-40B4-BE49-F238E27FC236}">
                <a16:creationId xmlns:a16="http://schemas.microsoft.com/office/drawing/2014/main" id="{00BDAFD9-523E-0441-A326-0062E0F45B0E}"/>
              </a:ext>
            </a:extLst>
          </p:cNvPr>
          <p:cNvSpPr>
            <a:spLocks noGrp="1"/>
          </p:cNvSpPr>
          <p:nvPr>
            <p:ph type="sldNum" sz="quarter" idx="10"/>
          </p:nvPr>
        </p:nvSpPr>
        <p:spPr/>
        <p:txBody>
          <a:bodyPr/>
          <a:lstStyle/>
          <a:p>
            <a:pPr algn="r"/>
            <a:fld id="{F3477EC8-074D-41C4-94AE-E9EA7CEEA348}" type="slidenum">
              <a:rPr lang="en-US" smtClean="0"/>
              <a:pPr algn="r"/>
              <a:t>7</a:t>
            </a:fld>
            <a:endParaRPr lang="en-US" dirty="0"/>
          </a:p>
        </p:txBody>
      </p:sp>
    </p:spTree>
    <p:extLst>
      <p:ext uri="{BB962C8B-B14F-4D97-AF65-F5344CB8AC3E}">
        <p14:creationId xmlns:p14="http://schemas.microsoft.com/office/powerpoint/2010/main" val="401542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US" dirty="0"/>
              <a:t>Module 1 Objectives</a:t>
            </a:r>
          </a:p>
        </p:txBody>
      </p:sp>
      <p:sp>
        <p:nvSpPr>
          <p:cNvPr id="9218" name="Content Placeholder 2"/>
          <p:cNvSpPr>
            <a:spLocks noGrp="1"/>
          </p:cNvSpPr>
          <p:nvPr>
            <p:ph idx="1"/>
          </p:nvPr>
        </p:nvSpPr>
        <p:spPr/>
        <p:txBody>
          <a:bodyPr/>
          <a:lstStyle/>
          <a:p>
            <a:r>
              <a:rPr lang="en-US" dirty="0"/>
              <a:t>Participants will:</a:t>
            </a:r>
          </a:p>
          <a:p>
            <a:pPr marL="342900" indent="-342900">
              <a:buFont typeface="Wingdings" charset="2"/>
              <a:buChar char="§"/>
            </a:pPr>
            <a:r>
              <a:rPr lang="en-US" dirty="0"/>
              <a:t>Build a shared understanding of the definition and critical features of a comprehensive mentoring and induction program.</a:t>
            </a:r>
          </a:p>
          <a:p>
            <a:pPr marL="342900" lvl="0" indent="-342900">
              <a:buFont typeface="Wingdings" charset="2"/>
              <a:buChar char="§"/>
            </a:pPr>
            <a:r>
              <a:rPr lang="en-US" dirty="0"/>
              <a:t>Identify GTL Center tools that can help teams design and implement a comprehensive system of mentoring and induction supports. </a:t>
            </a:r>
          </a:p>
        </p:txBody>
      </p:sp>
      <p:sp>
        <p:nvSpPr>
          <p:cNvPr id="3"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lang="en-US" smtClean="0"/>
              <a:pPr algn="r"/>
              <a:t>8</a:t>
            </a:fld>
            <a:endParaRPr lang="en-US" dirty="0"/>
          </a:p>
        </p:txBody>
      </p:sp>
    </p:spTree>
    <p:extLst>
      <p:ext uri="{BB962C8B-B14F-4D97-AF65-F5344CB8AC3E}">
        <p14:creationId xmlns:p14="http://schemas.microsoft.com/office/powerpoint/2010/main" val="831823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Induction?</a:t>
            </a:r>
          </a:p>
        </p:txBody>
      </p:sp>
      <p:sp>
        <p:nvSpPr>
          <p:cNvPr id="2" name="Content Placeholder 1"/>
          <p:cNvSpPr>
            <a:spLocks noGrp="1"/>
          </p:cNvSpPr>
          <p:nvPr>
            <p:ph idx="1"/>
          </p:nvPr>
        </p:nvSpPr>
        <p:spPr/>
        <p:txBody>
          <a:bodyPr/>
          <a:lstStyle/>
          <a:p>
            <a:r>
              <a:rPr lang="en-US" dirty="0"/>
              <a:t>Induction is a </a:t>
            </a:r>
            <a:r>
              <a:rPr lang="en-US" b="1" dirty="0"/>
              <a:t>system of coordinated and aligned supports </a:t>
            </a:r>
            <a:r>
              <a:rPr lang="en-US" dirty="0"/>
              <a:t>designed to provide new educators with a supportive pathway into the profession.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903989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f6298bd16ac69d78f6b8a254cd5388a75b5756f"/>
</p:tagLst>
</file>

<file path=ppt/theme/theme1.xml><?xml version="1.0" encoding="utf-8"?>
<a:theme xmlns:a="http://schemas.openxmlformats.org/drawingml/2006/main" name="GTL_PowerPoint_Template_w-graphics_4-30-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0EA1AFEF-6A6C-4D63-AA03-54A66D62A00C}"/>
    </a:ext>
  </a:extLst>
</a:theme>
</file>

<file path=ppt/theme/theme10.xml><?xml version="1.0" encoding="utf-8"?>
<a:theme xmlns:a="http://schemas.openxmlformats.org/drawingml/2006/main" name="2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06773C0F-3A4B-485A-BE7D-C46BE3676783}"/>
    </a:ext>
  </a:extLst>
</a:theme>
</file>

<file path=ppt/theme/theme11.xml><?xml version="1.0" encoding="utf-8"?>
<a:theme xmlns:a="http://schemas.openxmlformats.org/drawingml/2006/main" name="2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DB39C140-F3F2-40AE-A4EF-29EE6C015806}"/>
    </a:ext>
  </a:extLst>
</a:theme>
</file>

<file path=ppt/theme/theme12.xml><?xml version="1.0" encoding="utf-8"?>
<a:theme xmlns:a="http://schemas.openxmlformats.org/drawingml/2006/main" name="1_Large Graph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7717BD3B-E237-4EE0-9B96-3279F10C56F9}"/>
    </a:ext>
  </a:extLst>
</a:theme>
</file>

<file path=ppt/theme/theme13.xml><?xml version="1.0" encoding="utf-8"?>
<a:theme xmlns:a="http://schemas.openxmlformats.org/drawingml/2006/main" name="2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DBAC9453-E3D0-4439-A6DE-B0063F9FD489}"/>
    </a:ext>
  </a:extLst>
</a:theme>
</file>

<file path=ppt/theme/theme14.xml><?xml version="1.0" encoding="utf-8"?>
<a:theme xmlns:a="http://schemas.openxmlformats.org/drawingml/2006/main" name="3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59022CDC-249D-43A5-9162-CDCE8DC8684E}" vid="{6CCDB9A1-4281-4AC3-A6D5-04C559374520}"/>
    </a:ext>
  </a:extLst>
</a:theme>
</file>

<file path=ppt/theme/theme16.xml><?xml version="1.0" encoding="utf-8"?>
<a:theme xmlns:a="http://schemas.openxmlformats.org/drawingml/2006/main" name="4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7DCDDA08-E7DC-4AE0-9890-56E15C407B3F}" vid="{3B3FF1B4-2D33-4C49-8CCD-AE9776D42381}"/>
    </a:ext>
  </a:extLst>
</a:theme>
</file>

<file path=ppt/theme/theme17.xml><?xml version="1.0" encoding="utf-8"?>
<a:theme xmlns:a="http://schemas.openxmlformats.org/drawingml/2006/main" name="5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401A590B-0B83-4E2F-8012-0CE2E61639E3}"/>
    </a:ext>
  </a:extLst>
</a:theme>
</file>

<file path=ppt/theme/theme3.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A434AE59-422E-4461-8D6B-5596C076C315}"/>
    </a:ext>
  </a:extLst>
</a:theme>
</file>

<file path=ppt/theme/theme4.xml><?xml version="1.0" encoding="utf-8"?>
<a:theme xmlns:a="http://schemas.openxmlformats.org/drawingml/2006/main" name="Large Graph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3049E9AD-67B6-4D76-910E-E69610D7C251}"/>
    </a:ext>
  </a:extLst>
</a:theme>
</file>

<file path=ppt/theme/theme5.xml><?xml version="1.0" encoding="utf-8"?>
<a:theme xmlns:a="http://schemas.openxmlformats.org/drawingml/2006/main" name="Graphic Options">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E8A2A418-D142-4FFA-A983-137B1FB99A50}"/>
    </a:ext>
  </a:extLst>
</a:theme>
</file>

<file path=ppt/theme/theme6.xml><?xml version="1.0" encoding="utf-8"?>
<a:theme xmlns:a="http://schemas.openxmlformats.org/drawingml/2006/main" name="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E56870C0-711B-490A-B970-FE95AA3033F3}"/>
    </a:ext>
  </a:extLst>
</a:theme>
</file>

<file path=ppt/theme/theme7.xml><?xml version="1.0" encoding="utf-8"?>
<a:theme xmlns:a="http://schemas.openxmlformats.org/drawingml/2006/main" name="1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E785F9B6-80BB-4BA1-95F2-5665D39712FA}"/>
    </a:ext>
  </a:extLst>
</a:theme>
</file>

<file path=ppt/theme/theme8.xml><?xml version="1.0" encoding="utf-8"?>
<a:theme xmlns:a="http://schemas.openxmlformats.org/drawingml/2006/main" name="1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DB39C140-F3F2-40AE-A4EF-29EE6C01580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escription0 xmlns="6a44d00f-12d8-4625-9d23-7790e8b8f83b">Great Teachers and Leaders</Description0>
    <Category xmlns="6a44d00f-12d8-4625-9d23-7790e8b8f83b">EDu</Category>
    <TaxKeywordTaxHTField xmlns="9714abc1-815c-4960-b75e-546bf8732ca3">
      <Terms xmlns="http://schemas.microsoft.com/office/infopath/2007/PartnerControls">
        <TermInfo xmlns="http://schemas.microsoft.com/office/infopath/2007/PartnerControls">
          <TermName xmlns="http://schemas.microsoft.com/office/infopath/2007/PartnerControls">GTL Mentorship</TermName>
          <TermId xmlns="http://schemas.microsoft.com/office/infopath/2007/PartnerControls">11111111-1111-1111-1111-111111111111</TermId>
        </TermInfo>
        <TermInfo xmlns="http://schemas.microsoft.com/office/infopath/2007/PartnerControls">
          <TermName xmlns="http://schemas.microsoft.com/office/infopath/2007/PartnerControls">Comprehensive Centers Program</TermName>
          <TermId xmlns="http://schemas.microsoft.com/office/infopath/2007/PartnerControls">11111111-1111-1111-1111-111111111111</TermId>
        </TermInfo>
      </Terms>
    </TaxKeywordTaxHTField>
    <TaxCatchAll xmlns="1709d302-aa1c-49f7-a43d-f13e34b813d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5" ma:contentTypeDescription="Create a new document." ma:contentTypeScope="" ma:versionID="70e280df67bb0c4864fd888e6a42f20e">
  <xsd:schema xmlns:xsd="http://www.w3.org/2001/XMLSchema" xmlns:xs="http://www.w3.org/2001/XMLSchema" xmlns:p="http://schemas.microsoft.com/office/2006/metadata/properties" xmlns:ns2="6a44d00f-12d8-4625-9d23-7790e8b8f83b" xmlns:ns3="1709d302-aa1c-49f7-a43d-f13e34b813dc" xmlns:ns4="9714abc1-815c-4960-b75e-546bf8732ca3" targetNamespace="http://schemas.microsoft.com/office/2006/metadata/properties" ma:root="true" ma:fieldsID="4f6155c84a8648e8d9677a7fe59a12c4" ns2:_="" ns3:_="" ns4:_="">
    <xsd:import namespace="6a44d00f-12d8-4625-9d23-7790e8b8f83b"/>
    <xsd:import namespace="1709d302-aa1c-49f7-a43d-f13e34b813dc"/>
    <xsd:import namespace="9714abc1-815c-4960-b75e-546bf8732ca3"/>
    <xsd:element name="properties">
      <xsd:complexType>
        <xsd:sequence>
          <xsd:element name="documentManagement">
            <xsd:complexType>
              <xsd:all>
                <xsd:element ref="ns2:Description0" minOccurs="0"/>
                <xsd:element ref="ns2:Category" minOccurs="0"/>
                <xsd:element ref="ns4: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65e32c8-669a-45b7-9f48-60375b6168ec}" ma:internalName="TaxCatchAll" ma:showField="CatchAllData" ma:web="1709d302-aa1c-49f7-a43d-f13e34b813d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14abc1-815c-4960-b75e-546bf8732ca3"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1f7af2e3-73dc-4628-8ae5-348b9e7d804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78DE03-1B1E-4BB3-BFB8-1FE8E8D90566}">
  <ds:schemaRefs>
    <ds:schemaRef ds:uri="http://schemas.microsoft.com/office/2006/documentManagement/types"/>
    <ds:schemaRef ds:uri="http://purl.org/dc/dcmitype/"/>
    <ds:schemaRef ds:uri="http://purl.org/dc/elements/1.1/"/>
    <ds:schemaRef ds:uri="http://www.w3.org/XML/1998/namespace"/>
    <ds:schemaRef ds:uri="6a44d00f-12d8-4625-9d23-7790e8b8f83b"/>
    <ds:schemaRef ds:uri="http://purl.org/dc/terms/"/>
    <ds:schemaRef ds:uri="http://schemas.openxmlformats.org/package/2006/metadata/core-properties"/>
    <ds:schemaRef ds:uri="http://schemas.microsoft.com/office/infopath/2007/PartnerControls"/>
    <ds:schemaRef ds:uri="9714abc1-815c-4960-b75e-546bf8732ca3"/>
    <ds:schemaRef ds:uri="1709d302-aa1c-49f7-a43d-f13e34b813dc"/>
    <ds:schemaRef ds:uri="http://schemas.microsoft.com/office/2006/metadata/properties"/>
  </ds:schemaRefs>
</ds:datastoreItem>
</file>

<file path=customXml/itemProps2.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3.xml><?xml version="1.0" encoding="utf-8"?>
<ds:datastoreItem xmlns:ds="http://schemas.openxmlformats.org/officeDocument/2006/customXml" ds:itemID="{886FEAA8-DB5A-4D2D-8542-F2B6EE4391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1709d302-aa1c-49f7-a43d-f13e34b813dc"/>
    <ds:schemaRef ds:uri="9714abc1-815c-4960-b75e-546bf8732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MY PART</Template>
  <TotalTime>2733</TotalTime>
  <Words>5429</Words>
  <Application>Microsoft Office PowerPoint</Application>
  <PresentationFormat>On-screen Show (4:3)</PresentationFormat>
  <Paragraphs>362</Paragraphs>
  <Slides>42</Slides>
  <Notes>39</Notes>
  <HiddenSlides>0</HiddenSlides>
  <MMClips>0</MMClips>
  <ScaleCrop>false</ScaleCrop>
  <HeadingPairs>
    <vt:vector size="6" baseType="variant">
      <vt:variant>
        <vt:lpstr>Fonts Used</vt:lpstr>
      </vt:variant>
      <vt:variant>
        <vt:i4>9</vt:i4>
      </vt:variant>
      <vt:variant>
        <vt:lpstr>Theme</vt:lpstr>
      </vt:variant>
      <vt:variant>
        <vt:i4>17</vt:i4>
      </vt:variant>
      <vt:variant>
        <vt:lpstr>Slide Titles</vt:lpstr>
      </vt:variant>
      <vt:variant>
        <vt:i4>42</vt:i4>
      </vt:variant>
    </vt:vector>
  </HeadingPairs>
  <TitlesOfParts>
    <vt:vector size="68" baseType="lpstr">
      <vt:lpstr>ＭＳ Ｐゴシック</vt:lpstr>
      <vt:lpstr>Arial</vt:lpstr>
      <vt:lpstr>Arial Narrow</vt:lpstr>
      <vt:lpstr>Courier New</vt:lpstr>
      <vt:lpstr>Franklin Gothic Book</vt:lpstr>
      <vt:lpstr>Franklin Gothic Demi</vt:lpstr>
      <vt:lpstr>FranklinGothic</vt:lpstr>
      <vt:lpstr>ITC Franklin Gothic Std Bk Cd</vt:lpstr>
      <vt:lpstr>Wingdings</vt:lpstr>
      <vt:lpstr>GTL_PowerPoint_Template_w-graphics_4-30-13</vt:lpstr>
      <vt:lpstr>Divider Master</vt:lpstr>
      <vt:lpstr>Basic</vt:lpstr>
      <vt:lpstr>Large Graphic</vt:lpstr>
      <vt:lpstr>Graphic Options</vt:lpstr>
      <vt:lpstr>Contact</vt:lpstr>
      <vt:lpstr>1_Contact</vt:lpstr>
      <vt:lpstr>1_Basic</vt:lpstr>
      <vt:lpstr>1_Divider Master</vt:lpstr>
      <vt:lpstr>2_Basic</vt:lpstr>
      <vt:lpstr>2_Divider Master</vt:lpstr>
      <vt:lpstr>1_Large Graphic</vt:lpstr>
      <vt:lpstr>2_Contact</vt:lpstr>
      <vt:lpstr>3_Contact</vt:lpstr>
      <vt:lpstr>3_Basic</vt:lpstr>
      <vt:lpstr>4_Basic</vt:lpstr>
      <vt:lpstr>5_Basic</vt:lpstr>
      <vt:lpstr>Introduction to the GTL Mentoring and Induction Toolkit</vt:lpstr>
      <vt:lpstr>Mission</vt:lpstr>
      <vt:lpstr>Comprehensive Centers Program</vt:lpstr>
      <vt:lpstr>Mentoring and Induction Toolkit</vt:lpstr>
      <vt:lpstr>Overview of the Toolkit </vt:lpstr>
      <vt:lpstr>Module Components</vt:lpstr>
      <vt:lpstr>Access to Toolkit Materials</vt:lpstr>
      <vt:lpstr>Module 1 Objectives</vt:lpstr>
      <vt:lpstr>What is Induction?</vt:lpstr>
      <vt:lpstr>Mentoring Versus Induction </vt:lpstr>
      <vt:lpstr>What Is the Purpose of Induction?</vt:lpstr>
      <vt:lpstr>National Landscape</vt:lpstr>
      <vt:lpstr>Talent Development Framework </vt:lpstr>
      <vt:lpstr>Connecting Efforts</vt:lpstr>
      <vt:lpstr>Mentoring and Induction in Every Student Succeeds Act Plans</vt:lpstr>
      <vt:lpstr>Equitable Access</vt:lpstr>
      <vt:lpstr>How Can Effective Mentoring and Induction Close Equity Gaps?</vt:lpstr>
      <vt:lpstr>Alleviating Teacher Shortages</vt:lpstr>
      <vt:lpstr>Addressing School Turnaround</vt:lpstr>
      <vt:lpstr>Toolkit Connection: School Turnaround</vt:lpstr>
      <vt:lpstr>Why Does Induction Matter?</vt:lpstr>
      <vt:lpstr>Impact of Mentoring and Induction</vt:lpstr>
      <vt:lpstr>Toolkit Connection: Data</vt:lpstr>
      <vt:lpstr>Other Tools to Explore Data</vt:lpstr>
      <vt:lpstr>Components of Induction</vt:lpstr>
      <vt:lpstr>What Do Effective Induction Programs Look Like?</vt:lpstr>
      <vt:lpstr>Handout 1</vt:lpstr>
      <vt:lpstr>Challenges in High-Need Schools</vt:lpstr>
      <vt:lpstr>Strategies for Effective Mentoring and Induction in High-Need Schools</vt:lpstr>
      <vt:lpstr>Toolkit Connection: Induction</vt:lpstr>
      <vt:lpstr>Induction in Practice</vt:lpstr>
      <vt:lpstr>Who Provides Mentoring?</vt:lpstr>
      <vt:lpstr>How Long Are Mentoring Supports Provided?</vt:lpstr>
      <vt:lpstr>Funding for Mentoring and Induction</vt:lpstr>
      <vt:lpstr>References</vt:lpstr>
      <vt:lpstr>References (continued)</vt:lpstr>
      <vt:lpstr>References (continued) </vt:lpstr>
      <vt:lpstr>References (continued)  </vt:lpstr>
      <vt:lpstr>References (continued)   </vt:lpstr>
      <vt:lpstr>References (continued)    </vt:lpstr>
      <vt:lpstr>References (continued)      </vt:lpstr>
      <vt:lpstr>More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GTL Mentoring and Induction Toolkit</dc:title>
  <dc:subject>Introduction to the GTL Mentoring and Induction Toolkit</dc:subject>
  <dc:creator>Center on Great Teachers and Leaders</dc:creator>
  <cp:keywords>Comprehensive Systems of Beginning Teacher Support; 1. Onboarding Program; 2. Beginning Teacher Learning Communities; 3. Ongoing Professional Learning Opportunities; 4. Mentor Guidance; Five Principles of Instructionally Focused Formative Assessment</cp:keywords>
  <dc:description>Copyright © 2019 American Institutes for Research. All rights reserved._x000d_
</dc:description>
  <cp:lastModifiedBy>Hayes, Lindsey</cp:lastModifiedBy>
  <cp:revision>315</cp:revision>
  <cp:lastPrinted>2018-02-05T19:35:39Z</cp:lastPrinted>
  <dcterms:created xsi:type="dcterms:W3CDTF">2017-03-31T16:18:22Z</dcterms:created>
  <dcterms:modified xsi:type="dcterms:W3CDTF">2019-02-10T17:41:38Z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0x010100EE0C33AA411B5D47BCD0B41055E1E427</vt:lpwstr>
  </property>
</Properties>
</file>