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5.xml" ContentType="application/vnd.openxmlformats-officedocument.theme+xml"/>
  <Override PartName="/ppt/slideLayouts/slideLayout47.xml" ContentType="application/vnd.openxmlformats-officedocument.presentationml.slideLayout+xml"/>
  <Override PartName="/ppt/theme/theme1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4" r:id="rId4"/>
    <p:sldMasterId id="2147484321" r:id="rId5"/>
    <p:sldMasterId id="2147483674" r:id="rId6"/>
    <p:sldMasterId id="2147484326" r:id="rId7"/>
    <p:sldMasterId id="2147484346" r:id="rId8"/>
    <p:sldMasterId id="2147484042" r:id="rId9"/>
    <p:sldMasterId id="2147484352" r:id="rId10"/>
    <p:sldMasterId id="2147484354" r:id="rId11"/>
    <p:sldMasterId id="2147484361" r:id="rId12"/>
    <p:sldMasterId id="2147484364" r:id="rId13"/>
    <p:sldMasterId id="2147484369" r:id="rId14"/>
    <p:sldMasterId id="2147484372" r:id="rId15"/>
    <p:sldMasterId id="2147484379" r:id="rId16"/>
    <p:sldMasterId id="2147484381" r:id="rId17"/>
    <p:sldMasterId id="2147484383" r:id="rId18"/>
    <p:sldMasterId id="2147484389" r:id="rId19"/>
    <p:sldMasterId id="2147484391" r:id="rId20"/>
  </p:sldMasterIdLst>
  <p:notesMasterIdLst>
    <p:notesMasterId r:id="rId61"/>
  </p:notesMasterIdLst>
  <p:handoutMasterIdLst>
    <p:handoutMasterId r:id="rId62"/>
  </p:handoutMasterIdLst>
  <p:sldIdLst>
    <p:sldId id="570" r:id="rId21"/>
    <p:sldId id="413" r:id="rId22"/>
    <p:sldId id="473" r:id="rId23"/>
    <p:sldId id="546" r:id="rId24"/>
    <p:sldId id="599" r:id="rId25"/>
    <p:sldId id="548" r:id="rId26"/>
    <p:sldId id="600" r:id="rId27"/>
    <p:sldId id="577" r:id="rId28"/>
    <p:sldId id="507" r:id="rId29"/>
    <p:sldId id="504" r:id="rId30"/>
    <p:sldId id="544" r:id="rId31"/>
    <p:sldId id="514" r:id="rId32"/>
    <p:sldId id="578" r:id="rId33"/>
    <p:sldId id="551" r:id="rId34"/>
    <p:sldId id="552" r:id="rId35"/>
    <p:sldId id="579" r:id="rId36"/>
    <p:sldId id="562" r:id="rId37"/>
    <p:sldId id="587" r:id="rId38"/>
    <p:sldId id="584" r:id="rId39"/>
    <p:sldId id="586" r:id="rId40"/>
    <p:sldId id="515" r:id="rId41"/>
    <p:sldId id="588" r:id="rId42"/>
    <p:sldId id="564" r:id="rId43"/>
    <p:sldId id="509" r:id="rId44"/>
    <p:sldId id="602" r:id="rId45"/>
    <p:sldId id="516" r:id="rId46"/>
    <p:sldId id="580" r:id="rId47"/>
    <p:sldId id="549" r:id="rId48"/>
    <p:sldId id="598" r:id="rId49"/>
    <p:sldId id="518" r:id="rId50"/>
    <p:sldId id="519" r:id="rId51"/>
    <p:sldId id="581" r:id="rId52"/>
    <p:sldId id="559" r:id="rId53"/>
    <p:sldId id="510" r:id="rId54"/>
    <p:sldId id="521" r:id="rId55"/>
    <p:sldId id="585" r:id="rId56"/>
    <p:sldId id="567" r:id="rId57"/>
    <p:sldId id="595" r:id="rId58"/>
    <p:sldId id="603" r:id="rId59"/>
    <p:sldId id="597" r:id="rId6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568">
          <p15:clr>
            <a:srgbClr val="A4A3A4"/>
          </p15:clr>
        </p15:guide>
        <p15:guide id="2" orient="horz" pos="2414">
          <p15:clr>
            <a:srgbClr val="A4A3A4"/>
          </p15:clr>
        </p15:guide>
        <p15:guide id="3" orient="horz" pos="2270">
          <p15:clr>
            <a:srgbClr val="A4A3A4"/>
          </p15:clr>
        </p15:guide>
        <p15:guide id="4" orient="horz" pos="1010">
          <p15:clr>
            <a:srgbClr val="A4A3A4"/>
          </p15:clr>
        </p15:guide>
        <p15:guide id="5" orient="horz" pos="1154">
          <p15:clr>
            <a:srgbClr val="A4A3A4"/>
          </p15:clr>
        </p15:guide>
        <p15:guide id="6" orient="horz" pos="712">
          <p15:clr>
            <a:srgbClr val="A4A3A4"/>
          </p15:clr>
        </p15:guide>
        <p15:guide id="7" orient="horz" pos="88">
          <p15:clr>
            <a:srgbClr val="A4A3A4"/>
          </p15:clr>
        </p15:guide>
        <p15:guide id="8" pos="5616" userDrawn="1">
          <p15:clr>
            <a:srgbClr val="A4A3A4"/>
          </p15:clr>
        </p15:guide>
        <p15:guide id="9" orient="horz" pos="4186" userDrawn="1">
          <p15:clr>
            <a:srgbClr val="A4A3A4"/>
          </p15:clr>
        </p15:guide>
        <p15:guide id="10" orient="horz" pos="3595" userDrawn="1">
          <p15:clr>
            <a:srgbClr val="A4A3A4"/>
          </p15:clr>
        </p15:guide>
        <p15:guide id="11" pos="54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ndsey Hayes" initials="LH [7]" lastIdx="1" clrIdx="6">
    <p:extLst/>
  </p:cmAuthor>
  <p:cmAuthor id="1" name="Lindsey Hayes" initials="LH" lastIdx="3" clrIdx="0">
    <p:extLst/>
  </p:cmAuthor>
  <p:cmAuthor id="8" name="Lindsey Hayes" initials="LH [8]" lastIdx="1" clrIdx="7">
    <p:extLst/>
  </p:cmAuthor>
  <p:cmAuthor id="2" name="Lindsey Hayes" initials="LH [2]" lastIdx="1" clrIdx="1">
    <p:extLst/>
  </p:cmAuthor>
  <p:cmAuthor id="9" name="Lindsey Hayes" initials="LH [9]" lastIdx="1" clrIdx="8">
    <p:extLst/>
  </p:cmAuthor>
  <p:cmAuthor id="3" name="Lindsey Hayes" initials="LH [3]" lastIdx="1" clrIdx="2">
    <p:extLst/>
  </p:cmAuthor>
  <p:cmAuthor id="10" name="Lisa Lachlan" initials="" lastIdx="8" clrIdx="9"/>
  <p:cmAuthor id="4" name="Lindsey Hayes" initials="LH [4]" lastIdx="1" clrIdx="3">
    <p:extLst/>
  </p:cmAuthor>
  <p:cmAuthor id="11" name="Morton, David" initials="MD" lastIdx="2" clrIdx="10">
    <p:extLst>
      <p:ext uri="{19B8F6BF-5375-455C-9EA6-DF929625EA0E}">
        <p15:presenceInfo xmlns:p15="http://schemas.microsoft.com/office/powerpoint/2012/main" userId="S-1-5-21-1472932569-214068005-926709054-41084" providerId="AD"/>
      </p:ext>
    </p:extLst>
  </p:cmAuthor>
  <p:cmAuthor id="5" name="Lindsey Hayes" initials="LH [5]" lastIdx="1" clrIdx="4">
    <p:extLst/>
  </p:cmAuthor>
  <p:cmAuthor id="6" name="Lindsey Hayes" initials="LH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86868"/>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1233" autoAdjust="0"/>
  </p:normalViewPr>
  <p:slideViewPr>
    <p:cSldViewPr snapToGrid="0">
      <p:cViewPr varScale="1">
        <p:scale>
          <a:sx n="64" d="100"/>
          <a:sy n="64" d="100"/>
        </p:scale>
        <p:origin x="1602" y="72"/>
      </p:cViewPr>
      <p:guideLst>
        <p:guide orient="horz" pos="568"/>
        <p:guide orient="horz" pos="2414"/>
        <p:guide orient="horz" pos="2270"/>
        <p:guide orient="horz" pos="1010"/>
        <p:guide orient="horz" pos="1154"/>
        <p:guide orient="horz" pos="712"/>
        <p:guide orient="horz" pos="88"/>
        <p:guide pos="5616"/>
        <p:guide orient="horz" pos="4186"/>
        <p:guide orient="horz" pos="3595"/>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tableStyles" Target="tableStyles.xml"/><Relationship Id="rId20" Type="http://schemas.openxmlformats.org/officeDocument/2006/relationships/slideMaster" Target="slideMasters/slideMaster17.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2"/>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71927" y="2"/>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3"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71927"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71927"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40" y="4416429"/>
            <a:ext cx="5140325" cy="4183063"/>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3" y="8831267"/>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7" y="8831267"/>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assist.educ.msu.edu/ASSIST/school/principal/workbegintchrs/toolmentorselection.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All materials within the GTL Mentoring and Induction Toolkit may be used and adapted to fit the needs of the state or local context. If modifications are made to content, please use the following statement: </a:t>
            </a:r>
            <a:r>
              <a:rPr lang="en-US" sz="1200" i="1" kern="1200" dirty="0">
                <a:solidFill>
                  <a:schemeClr val="tx1"/>
                </a:solidFill>
                <a:effectLst/>
                <a:latin typeface="ITC Franklin Gothic Std Bk Cd"/>
                <a:ea typeface="ＭＳ Ｐゴシック" pitchFamily="-48" charset="-128"/>
                <a:cs typeface="ＭＳ Ｐゴシック"/>
              </a:rPr>
              <a:t>These materials have been adapted in whole or in part with permission from the Center on Great Teachers and Leaders</a:t>
            </a:r>
            <a:r>
              <a:rPr lang="en-US" sz="1200" kern="1200" dirty="0">
                <a:solidFill>
                  <a:schemeClr val="tx1"/>
                </a:solidFill>
                <a:effectLst/>
                <a:latin typeface="ITC Franklin Gothic Std Bk Cd"/>
                <a:ea typeface="ＭＳ Ｐゴシック" pitchFamily="-48" charset="-128"/>
                <a:cs typeface="ＭＳ Ｐゴシック"/>
              </a:rPr>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260153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When</a:t>
            </a:r>
            <a:r>
              <a:rPr lang="en-US" baseline="0" dirty="0"/>
              <a:t> done effectively, mentor recruitment and selection can lead to high-quality relationships between mentors and beginning teachers. These high-quality relationships help beginning teachers improve their instructional practice, demonstrating the value of comprehensive induction. When beginning teachers see the value in their induction program, they are more likely to feel supported, and as a result are more likely to stay in the profession.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385424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Handout #1: A New Vision for Mentor Recruitment, Selection, and Assignment. Discuss the reflection questions on the slide with your team.</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2099110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basic tools that are needed to effectively recruit mentors. These tools can help to take a team from the “old school” way of mentor recruitment, selection, and assignment towards more comprehensive recruitment, selection, and assignment practices. The following slides will describe and provide examples of each of the tools.</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266111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Creating a statement of induction program purpose ensures that the strategies used within induction programs help </a:t>
            </a:r>
            <a:r>
              <a:rPr lang="en-US" b="1" dirty="0"/>
              <a:t>improve the instructional practice </a:t>
            </a:r>
            <a:r>
              <a:rPr lang="en-US" dirty="0"/>
              <a:t>of beginning teachers. Induction and mentoring supports will not lead to instructional improvement unless they continually allow beginning teachers to practice and receive feedback on effective instructional strategies.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Similarly, strong statements of induction program purpose are grounded in local context. For example, the mentoring needs of beginning teachers in a small, rural school district may be different than the mentoring and induction needs of beginning teachers in a large, urban district. The statement of program purpose should reflect how mentoring and induction supports will address local context and needs.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Finally, a clear statement of induction program purpose is a valuable tool for consistently messaging the focus and goals of the induction program to a variety of stakeholders including beginning teachers, mentors, and leaders.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350357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and root cause in this example lack specificity. This lack of specificity is reflected in the statement of program purpose, which does not identify the effective instructional practices that will be reinforced through mentoring and induction activities. Additionally, the statement of program purpose is generic and does not address the unique context of the district.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2156700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challenge and root causes are much more detailed and clearly defined. The underlined portions of the statement of program purpose reflect the district’s unique context (low-performing schools) and the effective instructional practices that will be reinforced throughout the program to address the root cause (skills in culturally relevant pedagogy).</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1080210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 materials can be accessed on the GTL Center website: https://gtlcenter.org/.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2587575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A detailed job description for prospective mentors outlining the responsibilities and expectations of the position is a critical recruitment tool. This slide outlines some things to consider when creating a job description for mentors.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870217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most important role of a mentor is that of a teacher leader. Not only must mentors be effective teachers, they must also possess the ability to coach others to become effective teachers. This means having the ability to break down complex instructional strategies and concepts into bite-sized pieces for beginning teachers and coach them to implement these strategies and concepts. This also means that mentors </a:t>
            </a:r>
            <a:r>
              <a:rPr lang="en-US" dirty="0"/>
              <a:t>must be instructional strategy experts who have a proven track record of meeting the needs of diverse learners and raising student achievement.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2449334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schools and districts struggle with the distinction between the roles and responsibilities of mentors and instructional coaches. This slide outlines guidance from the New Teacher Center around the roles and responsibilities of mentors versus instructional coaches.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280199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 Center on Great Teachers and Leaders (GTL Center) mission statement.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861491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Review Handout #2: Roles and Responsibilities of an Effective Mentor. Discuss the reflection questions on the slide with your team.</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4033183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a:t>Research suggests that the most critical elements for effective mentoring are 1.) knowledge of formative and summative assessment; and 2.) knowledge of teaching and learning standards.</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201396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When considering mentor selection criteria, make sure your team is taking into account state and district policies. According to a 2016 report from the New Teacher Center, more than half of states have specific policies that address mentor selection and at least 29 states have policies that define who is eligible to serve as a mentor. Criteria that are commonly used by states to define who is eligible to serve as mentor include years of teaching experience, minimum teacher evaluation/teaching effectiveness ratings, and requirements to hold a particular type of teaching license. The full text of the report can be accessed at https://</a:t>
            </a:r>
            <a:r>
              <a:rPr lang="en-US" i="0" dirty="0" err="1"/>
              <a:t>newteachercenter.org</a:t>
            </a:r>
            <a:r>
              <a:rPr lang="en-US" i="0" dirty="0"/>
              <a:t>/</a:t>
            </a:r>
            <a:r>
              <a:rPr lang="en-US" i="0" dirty="0" err="1"/>
              <a:t>wp</a:t>
            </a:r>
            <a:r>
              <a:rPr lang="en-US" i="0" dirty="0"/>
              <a:t>-content/uploads/2016CompleteReportStatePolicies.pdf.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Some states and districts also have mentor standards that can be used to inform the selection process. An example of mentor professional standards from the New Teacher Center can be found </a:t>
            </a:r>
            <a:r>
              <a:rPr lang="en-US" i="0"/>
              <a:t>at http://info.newteachercenter.org/l/576393/2018-08-14/346x78b. </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4250925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After watching the video, review Handout #3: Qualities of an Effective Mentor. Discuss the reflection questions on the slide with your team.</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608012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Effective mentoring programs invest a lot of time and resources into mentor recruitment. The high-leverage strategies outlined on this slide can help make the difference between a mediocre, unsustainable induction program and an effective, sustainable one.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094525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Research suggests that students benefit academically, socially, and emotionally from having teachers of the same race. But with a predominantly white teacher workforce, white students are more likely than others to be taught by a teacher of the same race. (</a:t>
            </a:r>
            <a:r>
              <a:rPr lang="en-US" dirty="0" err="1"/>
              <a:t>Egalite</a:t>
            </a:r>
            <a:r>
              <a:rPr lang="en-US" dirty="0"/>
              <a:t>, </a:t>
            </a:r>
            <a:r>
              <a:rPr lang="en-US" dirty="0" err="1"/>
              <a:t>Kisida</a:t>
            </a:r>
            <a:r>
              <a:rPr lang="en-US" dirty="0"/>
              <a:t> &amp; Winters, 2015). Thus, diversifying the teacher workforce is another way to address equity gaps. Using mentoring and induction to support teachers of color in their first year can impact the diversity of the workforce by improving retention of these teachers. Therefore, mentoring and induction should be prioritized in districts and schools in which the teacher workforce is not representative of the student population as a strategy to address equity gaps (Carver-Thomas, 2018).</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4046047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These mentor selection criteria categories were adapted from </a:t>
            </a:r>
            <a:r>
              <a:rPr lang="en-US" sz="1200" u="sng" kern="1200" dirty="0">
                <a:solidFill>
                  <a:schemeClr val="tx1"/>
                </a:solidFill>
                <a:effectLst/>
                <a:latin typeface="ITC Franklin Gothic Std Bk Cd"/>
                <a:ea typeface="ＭＳ Ｐゴシック" pitchFamily="-48" charset="-128"/>
                <a:cs typeface="ＭＳ Ｐゴシック"/>
                <a:hlinkClick r:id="rId3"/>
              </a:rPr>
              <a:t>Tool: Selecting and Assigning Mentors</a:t>
            </a:r>
            <a:r>
              <a:rPr lang="en-US" sz="1200" kern="1200" dirty="0">
                <a:solidFill>
                  <a:schemeClr val="tx1"/>
                </a:solidFill>
                <a:effectLst/>
                <a:latin typeface="ITC Franklin Gothic Std Bk Cd"/>
                <a:ea typeface="ＭＳ Ｐゴシック" pitchFamily="-48" charset="-128"/>
                <a:cs typeface="ＭＳ Ｐゴシック"/>
              </a:rPr>
              <a:t>, which is part of Assist Beginning Teachers from the Michigan Department of Education. For selection criteria within each category, see the </a:t>
            </a:r>
            <a:r>
              <a:rPr lang="en-US" sz="1200" b="1" kern="1200" dirty="0">
                <a:solidFill>
                  <a:schemeClr val="tx1"/>
                </a:solidFill>
                <a:effectLst/>
                <a:latin typeface="ITC Franklin Gothic Std Bk Cd"/>
                <a:ea typeface="ＭＳ Ｐゴシック" pitchFamily="-48" charset="-128"/>
                <a:cs typeface="ＭＳ Ｐゴシック"/>
              </a:rPr>
              <a:t>Mentor Selection Criteria Tally</a:t>
            </a:r>
            <a:r>
              <a:rPr lang="en-US" sz="1200" kern="1200" dirty="0">
                <a:solidFill>
                  <a:schemeClr val="tx1"/>
                </a:solidFill>
                <a:effectLst/>
                <a:latin typeface="ITC Franklin Gothic Std Bk Cd"/>
                <a:ea typeface="ＭＳ Ｐゴシック" pitchFamily="-48" charset="-128"/>
                <a:cs typeface="ＭＳ Ｐゴシック"/>
              </a:rPr>
              <a:t> in the </a:t>
            </a:r>
            <a:r>
              <a:rPr lang="en-US" sz="1200" i="1" kern="1200" dirty="0">
                <a:solidFill>
                  <a:schemeClr val="tx1"/>
                </a:solidFill>
                <a:effectLst/>
                <a:latin typeface="ITC Franklin Gothic Std Bk Cd"/>
                <a:ea typeface="ＭＳ Ｐゴシック" pitchFamily="-48" charset="-128"/>
                <a:cs typeface="ＭＳ Ｐゴシック"/>
              </a:rPr>
              <a:t>Mentoring and Induction Toolkit</a:t>
            </a:r>
            <a:r>
              <a:rPr lang="en-US" sz="1200" kern="1200" dirty="0">
                <a:solidFill>
                  <a:schemeClr val="tx1"/>
                </a:solidFill>
                <a:effectLst/>
                <a:latin typeface="ITC Franklin Gothic Std Bk Cd"/>
                <a:ea typeface="ＭＳ Ｐゴシック" pitchFamily="-48" charset="-128"/>
                <a:cs typeface="ＭＳ Ｐゴシック"/>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1140782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 materials can be accessed on the GTL Center website: https://gtlcenter.org/.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2451601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baseline="0" dirty="0"/>
              <a:t>Decisions about mentor recruitment, selection, and assignment should be made by a collaborative team rather than individuals. A collaborative decision-making process ensures that critical resources are dispersed to meet the needs of beginning teachers across the district, rather than individual schools.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2714427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Some schools and districts—particularly small schools, rural schools, or schools with high rates of teacher turnover—may struggle with identifying teachers who have enough experience and are ready to become mentors. These schools and districts may benefit from strategies to expand the available pool of mentors. For example, districts may choose to recruit and select mentors at the district level so that skilled mentors can be equitably dispersed across higher-need and lower-need schools. In these cases it may be helpful to match beginning teachers with two mentors: an informal “in-building” mentor who provides help with building-related issues (e.g., clarifying school policies and procedures) and an “out-of-building” mentor from another school who provides instructional support. Other creative recruiting options include recruiting retired educators to serve as part-time mentors or exploring options for virtual or e-mentoring.</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347113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ITC Franklin Gothic Std Bk Cd"/>
                <a:ea typeface="ＭＳ Ｐゴシック" pitchFamily="-48" charset="-128"/>
                <a:cs typeface="ＭＳ Ｐゴシック"/>
              </a:rPr>
              <a:t>The U.S. Department of Education’s Comprehensive Centers program consists of seven national content centers and 15 regional centers. </a:t>
            </a:r>
            <a:r>
              <a:rPr lang="en-US" dirty="0"/>
              <a:t>The Center on Great Teachers and Leaders (GTL Center) is a national content center focused on educator quality that supports the 12 regional comprehensive centers shown on this slide. Sign up for the GTL Center mailing list at http://www.gtlcenter.org/content/sign-our-mailing-list.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021756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ITC Franklin Gothic Std Bk Cd"/>
                <a:ea typeface="ＭＳ Ｐゴシック" pitchFamily="-48" charset="-128"/>
                <a:cs typeface="ＭＳ Ｐゴシック"/>
              </a:rPr>
              <a:t>Ideally, assignment of mentors to beginning teachers will not be decided until after the beginning teacher is hired and his/her individual needs are considered in the match. Logistical factors such as content area, grade level, physical proximity, and compatible schedules/planning time are also important considerations when assigning mentors.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1511077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a:solidFill>
                  <a:schemeClr val="tx1"/>
                </a:solidFill>
                <a:latin typeface="ITC Franklin Gothic Std Bk Cd"/>
                <a:ea typeface="ＭＳ Ｐゴシック" pitchFamily="-48" charset="-128"/>
                <a:cs typeface="ＭＳ Ｐゴシック"/>
              </a:rPr>
              <a:t>Every effort should be made to match the beginning/new teacher to a mentor as close as possible to the hiring date so mentoring can begin before the start of the school year. Mentoring experiences that begin in the summer can be helpful for smoothing the transition of beginning teachers.</a:t>
            </a:r>
          </a:p>
          <a:p>
            <a:pPr marL="0" indent="0">
              <a:buFontTx/>
              <a:buNone/>
            </a:pPr>
            <a:endParaRPr lang="en-US" sz="1200" kern="1200" dirty="0">
              <a:solidFill>
                <a:schemeClr val="tx1"/>
              </a:solidFill>
              <a:latin typeface="ITC Franklin Gothic Std Bk Cd"/>
              <a:ea typeface="ＭＳ Ｐゴシック" pitchFamily="-48" charset="-128"/>
              <a:cs typeface="ＭＳ Ｐゴシック"/>
            </a:endParaRPr>
          </a:p>
          <a:p>
            <a:pPr marL="0" indent="0">
              <a:buFontTx/>
              <a:buNone/>
            </a:pPr>
            <a:r>
              <a:rPr lang="en-US" sz="1200" kern="1200" dirty="0">
                <a:solidFill>
                  <a:schemeClr val="tx1"/>
                </a:solidFill>
                <a:latin typeface="ITC Franklin Gothic Std Bk Cd"/>
                <a:ea typeface="ＭＳ Ｐゴシック" pitchFamily="-48" charset="-128"/>
                <a:cs typeface="ＭＳ Ｐゴシック"/>
              </a:rPr>
              <a:t>It can be difficult to assign an in-building mentor to a new teacher who is the only one in that position in the building (e.g., art teacher, special educator, etc.). In this case, an out-of-building mentor who shares the same position should be assigned. However, an in-building go-to person should also be assigned to help the new teacher with building-related issues such as the schedule, parent conferences, communication, etc. This is typically an informal position with no stipend or job description.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340360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 materials can be accessed on the GTL Center website: https://gtlcenter.org/.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3833294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baseline="0" dirty="0"/>
              <a:t>Discuss the reflection prompt as a team.</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2471685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Mentor recruitment, selection, and assignment are critical activities in building an effective, sustainable induction program. Remember these tips when developing </a:t>
            </a:r>
            <a:r>
              <a:rPr lang="en-US" baseline="0"/>
              <a:t>program guidance.</a:t>
            </a:r>
            <a:endParaRPr lang="en-US" baseline="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1363538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additional resources related to mentor recruitment, selection, and assignment that may be helpful to district teams.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602582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804774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2132691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1559731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77248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presentation is part of the Mentoring and Induction Toolkit developed by the GTL Center. </a:t>
            </a:r>
            <a:r>
              <a:rPr lang="en-US" sz="1200" kern="1200" dirty="0">
                <a:solidFill>
                  <a:schemeClr val="tx1"/>
                </a:solidFill>
                <a:effectLst/>
                <a:latin typeface="ITC Franklin Gothic Std Bk Cd"/>
                <a:ea typeface="ＭＳ Ｐゴシック" pitchFamily="-48" charset="-128"/>
                <a:cs typeface="ＭＳ Ｐゴシック"/>
              </a:rPr>
              <a:t>Designed expressly to support states that are working closely with districts to build strong mentoring and induction (M&amp;I) programs, this ready-to-use toolkit guides state and district leaders through the most critical aspects of developing effective M&amp;I programs. Toolkit resources are designed to </a:t>
            </a:r>
            <a:r>
              <a:rPr lang="en-US" dirty="0"/>
              <a:t>build the mentoring and induction content knowledge of school, district, state, and regional center personnel and facilitate the design and implementation of high-quality mentoring and induction programs at the district and school levels.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34644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GTL Center’s </a:t>
            </a:r>
            <a:r>
              <a:rPr lang="en-US" i="1" dirty="0"/>
              <a:t>Mentoring and Induction Toolkit </a:t>
            </a:r>
            <a:r>
              <a:rPr lang="en-US" dirty="0"/>
              <a:t>is divided into seven modules. This presentation is part of Module 2: “</a:t>
            </a:r>
            <a:r>
              <a:rPr lang="en-US" sz="1200" b="0" dirty="0"/>
              <a:t>Mentor Recruitment, Selection, and Assignment</a:t>
            </a:r>
            <a:r>
              <a:rPr lang="en-US" b="0" dirty="0"/>
              <a: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54071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Each module consists of three components: an anchor presentation (PowerPoint), handouts (PDF or Word documents), and team tools (Word documents).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619282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materials are publicly available on the GTL Center website.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870669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Read objectives.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275520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Read the quotes on the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47587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Copyright © 20XX American Institutes for Research. All rights reserved.</a:t>
            </a:r>
          </a:p>
        </p:txBody>
      </p:sp>
      <p:sp>
        <p:nvSpPr>
          <p:cNvPr id="9"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683811" y="3826933"/>
            <a:ext cx="8224837" cy="492443"/>
          </a:xfrm>
        </p:spPr>
        <p:txBody>
          <a:bodyPr/>
          <a:lstStyle/>
          <a:p>
            <a:pPr lvl="0"/>
            <a:r>
              <a:rPr lang="en-US"/>
              <a:t>Click to edit Master text styles</a:t>
            </a:r>
          </a:p>
        </p:txBody>
      </p:sp>
    </p:spTree>
    <p:extLst>
      <p:ext uri="{BB962C8B-B14F-4D97-AF65-F5344CB8AC3E}">
        <p14:creationId xmlns:p14="http://schemas.microsoft.com/office/powerpoint/2010/main" val="263816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9847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41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664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rait 1">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6" name="Group 5"/>
          <p:cNvGrpSpPr/>
          <p:nvPr userDrawn="1"/>
        </p:nvGrpSpPr>
        <p:grpSpPr>
          <a:xfrm>
            <a:off x="7006533" y="-6350"/>
            <a:ext cx="2140642" cy="5934075"/>
            <a:chOff x="7031933" y="0"/>
            <a:chExt cx="2204538" cy="5989835"/>
          </a:xfrm>
        </p:grpSpPr>
        <p:sp>
          <p:nvSpPr>
            <p:cNvPr id="7" name="Rectangle 6"/>
            <p:cNvSpPr/>
            <p:nvPr/>
          </p:nvSpPr>
          <p:spPr>
            <a:xfrm rot="5400000">
              <a:off x="5444576" y="3200400"/>
              <a:ext cx="4376792"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6036070" y="1998323"/>
              <a:ext cx="5198723"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2"/>
          <p:cNvPicPr>
            <a:picLocks noChangeAspect="1" noChangeArrowheads="1"/>
          </p:cNvPicPr>
          <p:nvPr userDrawn="1"/>
        </p:nvPicPr>
        <p:blipFill>
          <a:blip r:embed="rId2" cstate="print"/>
          <a:srcRect/>
          <a:stretch>
            <a:fillRect/>
          </a:stretch>
        </p:blipFill>
        <p:spPr bwMode="auto">
          <a:xfrm>
            <a:off x="7198744" y="2595270"/>
            <a:ext cx="1756220" cy="2400300"/>
          </a:xfrm>
          <a:prstGeom prst="rect">
            <a:avLst/>
          </a:prstGeom>
          <a:noFill/>
          <a:ln w="9525">
            <a:noFill/>
            <a:miter lim="800000"/>
            <a:headEnd/>
            <a:tailEnd/>
          </a:ln>
        </p:spPr>
      </p:pic>
    </p:spTree>
    <p:extLst>
      <p:ext uri="{BB962C8B-B14F-4D97-AF65-F5344CB8AC3E}">
        <p14:creationId xmlns:p14="http://schemas.microsoft.com/office/powerpoint/2010/main" val="2197805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rait 2">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ST079 Reading.jpg"/>
          <p:cNvPicPr>
            <a:picLocks noChangeAspect="1"/>
          </p:cNvPicPr>
          <p:nvPr/>
        </p:nvPicPr>
        <p:blipFill rotWithShape="1">
          <a:blip r:embed="rId2" cstate="print"/>
          <a:srcRect t="8489"/>
          <a:stretch/>
        </p:blipFill>
        <p:spPr bwMode="auto">
          <a:xfrm>
            <a:off x="7429500" y="3573495"/>
            <a:ext cx="1714500" cy="2356915"/>
          </a:xfrm>
          <a:prstGeom prst="rect">
            <a:avLst/>
          </a:prstGeom>
          <a:noFill/>
          <a:ln w="9525">
            <a:noFill/>
            <a:miter lim="800000"/>
            <a:headEnd/>
            <a:tailEnd/>
          </a:ln>
        </p:spPr>
      </p:pic>
    </p:spTree>
    <p:extLst>
      <p:ext uri="{BB962C8B-B14F-4D97-AF65-F5344CB8AC3E}">
        <p14:creationId xmlns:p14="http://schemas.microsoft.com/office/powerpoint/2010/main" val="850343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rait 3">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6082" y="3552970"/>
            <a:ext cx="1667918" cy="2377440"/>
          </a:xfrm>
          <a:prstGeom prst="rect">
            <a:avLst/>
          </a:prstGeom>
        </p:spPr>
      </p:pic>
    </p:spTree>
    <p:extLst>
      <p:ext uri="{BB962C8B-B14F-4D97-AF65-F5344CB8AC3E}">
        <p14:creationId xmlns:p14="http://schemas.microsoft.com/office/powerpoint/2010/main" val="1057544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ndscap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1831975"/>
            <a:ext cx="5829800"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10" name="Group 9"/>
          <p:cNvGrpSpPr/>
          <p:nvPr userDrawn="1"/>
        </p:nvGrpSpPr>
        <p:grpSpPr>
          <a:xfrm>
            <a:off x="6517326" y="-1089"/>
            <a:ext cx="2626674" cy="5924625"/>
            <a:chOff x="6517326" y="-1089"/>
            <a:chExt cx="2626674" cy="5924625"/>
          </a:xfrm>
        </p:grpSpPr>
        <p:sp>
          <p:nvSpPr>
            <p:cNvPr id="11" name="Rectangle 10"/>
            <p:cNvSpPr/>
            <p:nvPr/>
          </p:nvSpPr>
          <p:spPr>
            <a:xfrm rot="16200000">
              <a:off x="5218937" y="2902077"/>
              <a:ext cx="3713692" cy="1116914"/>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973360" y="2014310"/>
              <a:ext cx="3821157" cy="1116915"/>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6123602" y="1908028"/>
              <a:ext cx="4929513" cy="1111279"/>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http://www.colourbox.com/preview/2326589-978287-young-business-people-working-together-in-office.jpg"/>
            <p:cNvPicPr>
              <a:picLocks noChangeAspect="1" noChangeArrowheads="1"/>
            </p:cNvPicPr>
            <p:nvPr/>
          </p:nvPicPr>
          <p:blipFill rotWithShape="1">
            <a:blip r:embed="rId2" cstate="print"/>
            <a:srcRect l="6975"/>
            <a:stretch/>
          </p:blipFill>
          <p:spPr bwMode="auto">
            <a:xfrm>
              <a:off x="6517326" y="4349478"/>
              <a:ext cx="2626674" cy="1574058"/>
            </a:xfrm>
            <a:prstGeom prst="rect">
              <a:avLst/>
            </a:prstGeom>
            <a:noFill/>
          </p:spPr>
        </p:pic>
      </p:grpSp>
    </p:spTree>
    <p:extLst>
      <p:ext uri="{BB962C8B-B14F-4D97-AF65-F5344CB8AC3E}">
        <p14:creationId xmlns:p14="http://schemas.microsoft.com/office/powerpoint/2010/main" val="331500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3566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grpSp>
        <p:nvGrpSpPr>
          <p:cNvPr id="5" name="Group 4"/>
          <p:cNvGrpSpPr/>
          <p:nvPr userDrawn="1"/>
        </p:nvGrpSpPr>
        <p:grpSpPr>
          <a:xfrm>
            <a:off x="4225497" y="-1"/>
            <a:ext cx="4921322" cy="5080370"/>
            <a:chOff x="4315147" y="-1"/>
            <a:chExt cx="4921322" cy="5080370"/>
          </a:xfrm>
        </p:grpSpPr>
        <p:sp>
          <p:nvSpPr>
            <p:cNvPr id="7" name="Rectangle 6"/>
            <p:cNvSpPr/>
            <p:nvPr/>
          </p:nvSpPr>
          <p:spPr>
            <a:xfrm rot="10800000">
              <a:off x="4841422" y="564967"/>
              <a:ext cx="4388829" cy="1202078"/>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315147" y="2440221"/>
              <a:ext cx="4921322"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020619" y="2069157"/>
              <a:ext cx="4820347"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16200000">
              <a:off x="6444787" y="1589603"/>
              <a:ext cx="4381286"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595" t="-1" r="21867" b="4017"/>
            <a:stretch/>
          </p:blipFill>
          <p:spPr>
            <a:xfrm>
              <a:off x="6769750" y="891438"/>
              <a:ext cx="2460501" cy="2477907"/>
            </a:xfrm>
            <a:prstGeom prst="rect">
              <a:avLst/>
            </a:prstGeom>
            <a:ln>
              <a:solidFill>
                <a:schemeClr val="bg1"/>
              </a:solidFill>
            </a:ln>
          </p:spPr>
        </p:pic>
      </p:grpSp>
      <p:sp>
        <p:nvSpPr>
          <p:cNvPr id="2" name="Title 1"/>
          <p:cNvSpPr>
            <a:spLocks noGrp="1"/>
          </p:cNvSpPr>
          <p:nvPr>
            <p:ph type="title"/>
          </p:nvPr>
        </p:nvSpPr>
        <p:spPr>
          <a:xfrm>
            <a:off x="683811" y="1818521"/>
            <a:ext cx="5029200" cy="1785104"/>
          </a:xfrm>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2" name="Footer Placeholder 2"/>
          <p:cNvSpPr>
            <a:spLocks noGrp="1"/>
          </p:cNvSpPr>
          <p:nvPr>
            <p:ph type="ftr" sz="quarter" idx="10"/>
          </p:nvPr>
        </p:nvSpPr>
        <p:spPr>
          <a:xfrm>
            <a:off x="5328340" y="6567844"/>
            <a:ext cx="3583885" cy="123111"/>
          </a:xfrm>
        </p:spPr>
        <p:txBody>
          <a:bodyPr/>
          <a:lstStyle/>
          <a:p>
            <a:r>
              <a:rPr lang="en-US" dirty="0"/>
              <a:t>Copyright © 20XX American Institutes for Research. All rights reserved.</a:t>
            </a:r>
          </a:p>
        </p:txBody>
      </p:sp>
      <p:sp>
        <p:nvSpPr>
          <p:cNvPr id="4" name="Text Placeholder 3"/>
          <p:cNvSpPr>
            <a:spLocks noGrp="1"/>
          </p:cNvSpPr>
          <p:nvPr>
            <p:ph type="body" sz="quarter" idx="13"/>
          </p:nvPr>
        </p:nvSpPr>
        <p:spPr>
          <a:xfrm>
            <a:off x="683811" y="3826933"/>
            <a:ext cx="8229600" cy="492443"/>
          </a:xfrm>
        </p:spPr>
        <p:txBody>
          <a:bodyPr/>
          <a:lstStyle/>
          <a:p>
            <a:pPr lvl="0"/>
            <a:r>
              <a:rPr lang="en-US"/>
              <a:t>Click to edit Master text styles</a:t>
            </a:r>
          </a:p>
        </p:txBody>
      </p:sp>
    </p:spTree>
    <p:extLst>
      <p:ext uri="{BB962C8B-B14F-4D97-AF65-F5344CB8AC3E}">
        <p14:creationId xmlns:p14="http://schemas.microsoft.com/office/powerpoint/2010/main" val="605846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7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24803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65667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4198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0688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71987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7120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41173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697861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79713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6354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1831975"/>
            <a:ext cx="8224836" cy="4017963"/>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05086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B948D842-3A27-4F99-89C4-6987F40BB701}"/>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2675929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728085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422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44772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474101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1831975"/>
            <a:ext cx="8224836" cy="4017963"/>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21125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97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251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jpeg"/><Relationship Id="rId5" Type="http://schemas.openxmlformats.org/officeDocument/2006/relationships/theme" Target="../theme/theme10.xml"/><Relationship Id="rId4"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theme" Target="../theme/theme1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3.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4.xml"/><Relationship Id="rId1" Type="http://schemas.openxmlformats.org/officeDocument/2006/relationships/slideLayout" Target="../slideLayouts/slideLayout41.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4.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6.xml"/><Relationship Id="rId1" Type="http://schemas.openxmlformats.org/officeDocument/2006/relationships/slideLayout" Target="../slideLayouts/slideLayout47.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4.jpe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7.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5.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20.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8.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r>
              <a:rPr lang="en-US" dirty="0"/>
              <a:t>Copyright © 20XX American Institutes for Research. All rights reserved.</a:t>
            </a:r>
          </a:p>
        </p:txBody>
      </p:sp>
      <p:sp>
        <p:nvSpPr>
          <p:cNvPr id="2051" name="Title Placeholder 1"/>
          <p:cNvSpPr>
            <a:spLocks noGrp="1"/>
          </p:cNvSpPr>
          <p:nvPr>
            <p:ph type="title"/>
          </p:nvPr>
        </p:nvSpPr>
        <p:spPr bwMode="gray">
          <a:xfrm>
            <a:off x="683811" y="2126297"/>
            <a:ext cx="8229600"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11" y="3832225"/>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Month 20XX</a:t>
            </a:r>
          </a:p>
        </p:txBody>
      </p:sp>
    </p:spTree>
    <p:extLst>
      <p:ext uri="{BB962C8B-B14F-4D97-AF65-F5344CB8AC3E}">
        <p14:creationId xmlns:p14="http://schemas.microsoft.com/office/powerpoint/2010/main" val="748000527"/>
      </p:ext>
    </p:extLst>
  </p:cSld>
  <p:clrMap bg1="lt1" tx1="dk1" bg2="lt2" tx2="dk2" accent1="accent1" accent2="accent2" accent3="accent3" accent4="accent4" accent5="accent5" accent6="accent6" hlink="hlink" folHlink="folHlink"/>
  <p:sldLayoutIdLst>
    <p:sldLayoutId id="2147484344" r:id="rId1"/>
    <p:sldLayoutId id="2147484325" r:id="rId2"/>
  </p:sldLayoutIdLst>
  <p:hf hdr="0" ftr="0" dt="0"/>
  <p:txStyles>
    <p:titleStyle>
      <a:lvl1pPr algn="l" rtl="0" eaLnBrk="1" fontAlgn="base" hangingPunct="1">
        <a:spcBef>
          <a:spcPct val="0"/>
        </a:spcBef>
        <a:spcAft>
          <a:spcPct val="0"/>
        </a:spcAft>
        <a:defRPr sz="48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4445411"/>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66862042"/>
      </p:ext>
    </p:extLst>
  </p:cSld>
  <p:clrMap bg1="lt1" tx1="dk1" bg2="lt2" tx2="dk2" accent1="accent1" accent2="accent2" accent3="accent3" accent4="accent4" accent5="accent5" accent6="accent6" hlink="hlink" folHlink="folHlink"/>
  <p:sldLayoutIdLst>
    <p:sldLayoutId id="2147484370" r:id="rId1"/>
    <p:sldLayoutId id="2147484371"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785286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62273855"/>
      </p:ext>
    </p:extLst>
  </p:cSld>
  <p:clrMap bg1="lt1" tx1="dk1" bg2="lt2" tx2="dk2" accent1="accent1" accent2="accent2" accent3="accent3" accent4="accent4" accent5="accent5" accent6="accent6" hlink="hlink" folHlink="folHlink"/>
  <p:sldLayoutIdLst>
    <p:sldLayoutId id="2147484380"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399BE375-1F7B-464C-BE19-FF8010EF64CC}"/>
              </a:ext>
            </a:extLst>
          </p:cNvPr>
          <p:cNvSpPr txBox="1">
            <a:spLocks/>
          </p:cNvSpPr>
          <p:nvPr userDrawn="1"/>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spcBef>
                <a:spcPts val="600"/>
              </a:spcBef>
              <a:spcAft>
                <a:spcPts val="600"/>
              </a:spcAft>
            </a:pPr>
            <a:r>
              <a:rPr lang="en-US"/>
              <a:t>Click to edit Master title style</a:t>
            </a:r>
            <a:endParaRPr lang="en-US" dirty="0"/>
          </a:p>
        </p:txBody>
      </p:sp>
    </p:spTree>
    <p:extLst>
      <p:ext uri="{BB962C8B-B14F-4D97-AF65-F5344CB8AC3E}">
        <p14:creationId xmlns:p14="http://schemas.microsoft.com/office/powerpoint/2010/main" val="3900854266"/>
      </p:ext>
    </p:extLst>
  </p:cSld>
  <p:clrMap bg1="lt1" tx1="dk1" bg2="lt2" tx2="dk2" accent1="accent1" accent2="accent2" accent3="accent3" accent4="accent4" accent5="accent5" accent6="accent6" hlink="hlink" folHlink="folHlink"/>
  <p:sldLayoutIdLst>
    <p:sldLayoutId id="214748438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047781646"/>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E8F1FB3C-50C6-4964-8241-3F7F0A7DDC11}"/>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2212154066"/>
      </p:ext>
    </p:extLst>
  </p:cSld>
  <p:clrMap bg1="lt1" tx1="dk1" bg2="lt2" tx2="dk2" accent1="accent1" accent2="accent2" accent3="accent3" accent4="accent4" accent5="accent5" accent6="accent6" hlink="hlink" folHlink="folHlink"/>
  <p:sldLayoutIdLst>
    <p:sldLayoutId id="2147484390"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2125603"/>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74779156"/>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38118563"/>
      </p:ext>
    </p:extLst>
  </p:cSld>
  <p:clrMap bg1="lt1" tx1="dk1" bg2="lt2" tx2="dk2" accent1="accent1" accent2="accent2" accent3="accent3" accent4="accent4" accent5="accent5" accent6="accent6" hlink="hlink" folHlink="folHlink"/>
  <p:sldLayoutIdLst>
    <p:sldLayoutId id="2147484348" r:id="rId1"/>
    <p:sldLayoutId id="2147484350" r:id="rId2"/>
    <p:sldLayoutId id="2147484351" r:id="rId3"/>
    <p:sldLayoutId id="2147484349" r:id="rId4"/>
    <p:sldLayoutId id="2147484345" r:id="rId5"/>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grpSp>
        <p:nvGrpSpPr>
          <p:cNvPr id="4" name="Group 3"/>
          <p:cNvGrpSpPr/>
          <p:nvPr userDrawn="1"/>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671795" y="4766782"/>
            <a:ext cx="7196485" cy="747897"/>
          </a:xfrm>
          <a:prstGeom prst="rect">
            <a:avLst/>
          </a:prstGeom>
          <a:noFill/>
        </p:spPr>
        <p:txBody>
          <a:bodyPr wrap="square" rtlCol="0">
            <a:spAutoFit/>
          </a:bodyPr>
          <a:lstStyle/>
          <a:p>
            <a:pPr marL="0" marR="0" indent="0" algn="l" defTabSz="914400" rtl="0" eaLnBrk="1" fontAlgn="base" latinLnBrk="0" hangingPunct="1">
              <a:lnSpc>
                <a:spcPct val="120000"/>
              </a:lnSpc>
              <a:spcBef>
                <a:spcPct val="0"/>
              </a:spcBef>
              <a:spcAft>
                <a:spcPct val="0"/>
              </a:spcAft>
              <a:buClrTx/>
              <a:buSzTx/>
              <a:buFontTx/>
              <a:buNone/>
              <a:tabLst/>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err="1">
                <a:solidFill>
                  <a:srgbClr val="FFFFFF"/>
                </a:solidFill>
              </a:rPr>
              <a:t>www.twitter.com</a:t>
            </a:r>
            <a:r>
              <a:rPr lang="en-US" sz="1800" dirty="0">
                <a:solidFill>
                  <a:srgbClr val="FFFFFF"/>
                </a:solidFill>
              </a:rPr>
              <a:t>/</a:t>
            </a:r>
            <a:r>
              <a:rPr lang="en-US" sz="1800" dirty="0" err="1">
                <a:solidFill>
                  <a:srgbClr val="FFFFFF"/>
                </a:solidFill>
              </a:rPr>
              <a:t>gtlcenter</a:t>
            </a:r>
            <a:endParaRPr lang="en-US" sz="1800" dirty="0">
              <a:solidFill>
                <a:srgbClr val="FFFFFF"/>
              </a:solidFill>
            </a:endParaRPr>
          </a:p>
        </p:txBody>
      </p:sp>
      <p:sp>
        <p:nvSpPr>
          <p:cNvPr id="16" name="Title Placeholder 1">
            <a:extLst>
              <a:ext uri="{FF2B5EF4-FFF2-40B4-BE49-F238E27FC236}">
                <a16:creationId xmlns:a16="http://schemas.microsoft.com/office/drawing/2014/main" id="{3114956D-1EA1-4AC1-8544-ED8BF31C0566}"/>
              </a:ext>
            </a:extLst>
          </p:cNvPr>
          <p:cNvSpPr txBox="1">
            <a:spLocks/>
          </p:cNvSpPr>
          <p:nvPr userDrawn="1"/>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spcBef>
                <a:spcPts val="600"/>
              </a:spcBef>
              <a:spcAft>
                <a:spcPts val="600"/>
              </a:spcAft>
            </a:pPr>
            <a:r>
              <a:rPr lang="en-US"/>
              <a:t>Click to edit Master title style</a:t>
            </a:r>
            <a:endParaRPr lang="en-US" dirty="0"/>
          </a:p>
        </p:txBody>
      </p:sp>
    </p:spTree>
    <p:extLst>
      <p:ext uri="{BB962C8B-B14F-4D97-AF65-F5344CB8AC3E}">
        <p14:creationId xmlns:p14="http://schemas.microsoft.com/office/powerpoint/2010/main" val="4079125264"/>
      </p:ext>
    </p:extLst>
  </p:cSld>
  <p:clrMap bg1="lt1" tx1="dk1" bg2="lt2" tx2="dk2" accent1="accent1" accent2="accent2" accent3="accent3" accent4="accent4" accent5="accent5" accent6="accent6" hlink="hlink" folHlink="folHlink"/>
  <p:sldLayoutIdLst>
    <p:sldLayoutId id="2147484353"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12261974"/>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232163789"/>
      </p:ext>
    </p:extLst>
  </p:cSld>
  <p:clrMap bg1="lt1" tx1="dk1" bg2="lt2" tx2="dk2" accent1="accent1" accent2="accent2" accent3="accent3" accent4="accent4" accent5="accent5" accent6="accent6" hlink="hlink" folHlink="folHlink"/>
  <p:sldLayoutIdLst>
    <p:sldLayoutId id="2147484362" r:id="rId1"/>
    <p:sldLayoutId id="2147484363"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hyperlink" Target="http://info.newteachercenter.org/l/576393/2018-08-14/346x78b" TargetMode="External"/><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hyperlink" Target="http://carolpelletierradford.com/a-mentoring-in-action-conversation-04-looking-at-student-work/" TargetMode="External"/><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https://nationalmentoringresourcecenter.org/index.php/30-topic-areas/204-e-mentoring.html" TargetMode="External"/><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8" Type="http://schemas.openxmlformats.org/officeDocument/2006/relationships/hyperlink" Target="https://www.austinisd.org/sites/default/files/.../2016_TIP_Program_Teachers_1.pdf" TargetMode="External"/><Relationship Id="rId3" Type="http://schemas.openxmlformats.org/officeDocument/2006/relationships/hyperlink" Target="http://apsmentorprogram.weebly.com/assignment-of-mentors.html" TargetMode="External"/><Relationship Id="rId7" Type="http://schemas.openxmlformats.org/officeDocument/2006/relationships/hyperlink" Target="http://www.doe.k12.de.us/Page/484" TargetMode="External"/><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hyperlink" Target="http://assist.educ.msu.edu/ASSIST/school/principal/workbegintchrs/toolmentorselection.htm" TargetMode="External"/><Relationship Id="rId5" Type="http://schemas.openxmlformats.org/officeDocument/2006/relationships/hyperlink" Target="http://www.newton.k12.ma.us/Domain/101" TargetMode="External"/><Relationship Id="rId10" Type="http://schemas.openxmlformats.org/officeDocument/2006/relationships/hyperlink" Target="http://www.google.com/url?sa=t&amp;rct=j&amp;q=&amp;esrc=s&amp;source=web&amp;cd=10&amp;cad=rja&amp;uact=8&amp;ved=0ahUKEwjwu4qQtpDTAhUO7WMKHeUZAXQQFghVMAk&amp;url=http://cepr.harvard.edu/files/cepr/files/ncte-conference-hillsborough-trifold.pdf&amp;usg=AFQjCNEf-XNhEXZWXXzsANHEGY7zkAKsog&amp;sig2=4yL4O988rOor1nAh158GCA" TargetMode="External"/><Relationship Id="rId4" Type="http://schemas.openxmlformats.org/officeDocument/2006/relationships/hyperlink" Target="http://www.belchertownps.org/images/documents/co/new_teacher_mentoring_plan.pdf" TargetMode="External"/><Relationship Id="rId9" Type="http://schemas.openxmlformats.org/officeDocument/2006/relationships/hyperlink" Target="https://www.google.com/url?sa=t&amp;rct=j&amp;q=&amp;esrc=s&amp;source=web&amp;cd=6&amp;ved=0ahUKEwiJxpiKtZDTAhURHGMKHY2tDSUQFgg8MAU&amp;url=https://www.austinisd.org/sites/default/files/dept/professional_dev/docs/TIP_Teacher_Statement_of_Understanding_2014-2015.pdf&amp;usg=AFQjCNG0ly6fr_HnC25QMafS06663pTvTA&amp;sig2=jctJGLQm6Maf2EMaPZlumQ"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hyperlink" Target="https://consortium.uchicago.edu/publications/keeping-new-teachers-first-look-influences-induction-chicago-public-schools" TargetMode="External"/><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hyperlink" Target="https://newteachercenter.org/wp-content/uploads/state-teacher-induction-2016-exec-summ-only-final-version-v3.pdf" TargetMode="External"/><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hyperlink" Target="https://newteachercenter.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gtlcenter.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2126299"/>
            <a:ext cx="7877321" cy="1477328"/>
          </a:xfrm>
        </p:spPr>
        <p:txBody>
          <a:bodyPr/>
          <a:lstStyle/>
          <a:p>
            <a:r>
              <a:rPr lang="en-US" dirty="0"/>
              <a:t>Mentor Recruitment, Selection, and Assignment</a:t>
            </a:r>
          </a:p>
        </p:txBody>
      </p:sp>
      <p:sp>
        <p:nvSpPr>
          <p:cNvPr id="7171" name="Subtitle 2"/>
          <p:cNvSpPr>
            <a:spLocks noGrp="1"/>
          </p:cNvSpPr>
          <p:nvPr>
            <p:ph type="body" sz="quarter" idx="12"/>
          </p:nvPr>
        </p:nvSpPr>
        <p:spPr>
          <a:xfrm>
            <a:off x="683811" y="4391704"/>
            <a:ext cx="8224837" cy="805349"/>
          </a:xfrm>
        </p:spPr>
        <p:txBody>
          <a:bodyPr anchor="t" anchorCtr="0"/>
          <a:lstStyle/>
          <a:p>
            <a:pPr marL="0" lvl="1" indent="0">
              <a:spcBef>
                <a:spcPts val="600"/>
              </a:spcBef>
            </a:pPr>
            <a:r>
              <a:rPr lang="en-US" dirty="0"/>
              <a:t>[Facilitator]</a:t>
            </a:r>
          </a:p>
          <a:p>
            <a:pPr lvl="2">
              <a:spcBef>
                <a:spcPts val="1000"/>
              </a:spcBef>
              <a:spcAft>
                <a:spcPts val="0"/>
              </a:spcAft>
            </a:pPr>
            <a:r>
              <a:rPr lang="en-US" dirty="0"/>
              <a:t>[Date]</a:t>
            </a:r>
          </a:p>
        </p:txBody>
      </p:sp>
      <p:sp>
        <p:nvSpPr>
          <p:cNvPr id="2" name="Footer Placeholder 1"/>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Narrow" pitchFamily="34" charset="0"/>
                <a:ea typeface="ＭＳ Ｐゴシック"/>
              </a:rPr>
              <a:t>Copyright © 2018 American Institutes for Research. All rights reserved.</a:t>
            </a:r>
          </a:p>
        </p:txBody>
      </p:sp>
    </p:spTree>
    <p:extLst>
      <p:ext uri="{BB962C8B-B14F-4D97-AF65-F5344CB8AC3E}">
        <p14:creationId xmlns:p14="http://schemas.microsoft.com/office/powerpoint/2010/main" val="409007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Linking Mentor Recruitment and Teacher Retention</a:t>
            </a:r>
          </a:p>
        </p:txBody>
      </p:sp>
      <p:pic>
        <p:nvPicPr>
          <p:cNvPr id="2" name="Picture 1" descr="Graphic illustrating how recruitment of mentors leads to greater teacher retention. Recruit and select high-quality mentor candidates; High-quality mentors work effectively with beginning teachers; Beginning teachers see the value of induction and improve their instructional practice; Beginning teachers feel supported, become reflective practitioners, and stay in the profession.">
            <a:extLst>
              <a:ext uri="{FF2B5EF4-FFF2-40B4-BE49-F238E27FC236}">
                <a16:creationId xmlns:a16="http://schemas.microsoft.com/office/drawing/2014/main" id="{C203B60D-C92B-4523-8FCD-E8E5EF60F052}"/>
              </a:ext>
            </a:extLst>
          </p:cNvPr>
          <p:cNvPicPr>
            <a:picLocks noChangeAspect="1"/>
          </p:cNvPicPr>
          <p:nvPr/>
        </p:nvPicPr>
        <p:blipFill>
          <a:blip r:embed="rId3"/>
          <a:stretch>
            <a:fillRect/>
          </a:stretch>
        </p:blipFill>
        <p:spPr>
          <a:xfrm>
            <a:off x="1514591" y="1733904"/>
            <a:ext cx="6114818" cy="4060288"/>
          </a:xfrm>
          <a:prstGeom prst="rect">
            <a:avLst/>
          </a:prstGeom>
        </p:spPr>
      </p:pic>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10</a:t>
            </a:fld>
            <a:endParaRPr dirty="0">
              <a:solidFill>
                <a:srgbClr val="FFFFFF">
                  <a:lumMod val="75000"/>
                </a:srgbClr>
              </a:solidFill>
            </a:endParaRPr>
          </a:p>
        </p:txBody>
      </p:sp>
    </p:spTree>
    <p:extLst>
      <p:ext uri="{BB962C8B-B14F-4D97-AF65-F5344CB8AC3E}">
        <p14:creationId xmlns:p14="http://schemas.microsoft.com/office/powerpoint/2010/main" val="127273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New Vision of Mentoring</a:t>
            </a:r>
          </a:p>
        </p:txBody>
      </p:sp>
      <p:sp>
        <p:nvSpPr>
          <p:cNvPr id="2" name="Content Placeholder 1"/>
          <p:cNvSpPr>
            <a:spLocks noGrp="1"/>
          </p:cNvSpPr>
          <p:nvPr>
            <p:ph idx="1"/>
          </p:nvPr>
        </p:nvSpPr>
        <p:spPr/>
        <p:txBody>
          <a:bodyPr/>
          <a:lstStyle/>
          <a:p>
            <a:r>
              <a:rPr lang="en-US" dirty="0"/>
              <a:t>Review Handout 1—“A New Vision for Mentor Recruitment, Selection, and Assignment.”</a:t>
            </a:r>
          </a:p>
          <a:p>
            <a:r>
              <a:rPr lang="en-US" dirty="0"/>
              <a:t>Where does your district or school team fall in the implementation of these practices? Is your team using “old school” practices or comprehensive practices?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11</a:t>
            </a:fld>
            <a:endParaRPr lang="en-US" dirty="0">
              <a:solidFill>
                <a:srgbClr val="FFFFFF">
                  <a:lumMod val="75000"/>
                </a:srgbClr>
              </a:solidFill>
            </a:endParaRPr>
          </a:p>
        </p:txBody>
      </p:sp>
    </p:spTree>
    <p:extLst>
      <p:ext uri="{BB962C8B-B14F-4D97-AF65-F5344CB8AC3E}">
        <p14:creationId xmlns:p14="http://schemas.microsoft.com/office/powerpoint/2010/main" val="163681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Basic Mentor Recruitment Tools</a:t>
            </a:r>
          </a:p>
        </p:txBody>
      </p:sp>
      <p:sp>
        <p:nvSpPr>
          <p:cNvPr id="2" name="Content Placeholder 1"/>
          <p:cNvSpPr>
            <a:spLocks noGrp="1"/>
          </p:cNvSpPr>
          <p:nvPr>
            <p:ph idx="1"/>
          </p:nvPr>
        </p:nvSpPr>
        <p:spPr/>
        <p:txBody>
          <a:bodyPr/>
          <a:lstStyle/>
          <a:p>
            <a:pPr marL="457200" indent="-457200">
              <a:buFont typeface="+mj-lt"/>
              <a:buAutoNum type="arabicPeriod"/>
            </a:pPr>
            <a:r>
              <a:rPr lang="en-US" dirty="0"/>
              <a:t>Statement of induction </a:t>
            </a:r>
            <a:r>
              <a:rPr lang="en-US" b="1" dirty="0"/>
              <a:t>program purpose</a:t>
            </a:r>
          </a:p>
          <a:p>
            <a:pPr marL="457200" indent="-457200">
              <a:buFont typeface="+mj-lt"/>
              <a:buAutoNum type="arabicPeriod"/>
            </a:pPr>
            <a:r>
              <a:rPr lang="en-US" dirty="0"/>
              <a:t>List of </a:t>
            </a:r>
            <a:r>
              <a:rPr lang="en-US" b="1" dirty="0"/>
              <a:t>mentor</a:t>
            </a:r>
            <a:r>
              <a:rPr lang="en-US" dirty="0"/>
              <a:t> </a:t>
            </a:r>
            <a:r>
              <a:rPr lang="en-US" b="1" dirty="0"/>
              <a:t>roles and responsibilities </a:t>
            </a:r>
          </a:p>
          <a:p>
            <a:pPr marL="457200" indent="-457200">
              <a:buFont typeface="+mj-lt"/>
              <a:buAutoNum type="arabicPeriod"/>
            </a:pPr>
            <a:r>
              <a:rPr lang="en-US" dirty="0"/>
              <a:t>Defined </a:t>
            </a:r>
            <a:r>
              <a:rPr lang="en-US" b="1" dirty="0"/>
              <a:t>mentor selection criteria</a:t>
            </a:r>
          </a:p>
          <a:p>
            <a:pPr marL="457200" indent="-457200">
              <a:buFont typeface="+mj-lt"/>
              <a:buAutoNum type="arabicPeriod"/>
            </a:pPr>
            <a:r>
              <a:rPr lang="en-US" dirty="0"/>
              <a:t>Collaborative </a:t>
            </a:r>
            <a:r>
              <a:rPr lang="en-US" b="1" dirty="0"/>
              <a:t>mentor selection team</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12</a:t>
            </a:fld>
            <a:endParaRPr dirty="0">
              <a:solidFill>
                <a:srgbClr val="FFFFFF">
                  <a:lumMod val="75000"/>
                </a:srgbClr>
              </a:solidFill>
            </a:endParaRPr>
          </a:p>
        </p:txBody>
      </p:sp>
    </p:spTree>
    <p:extLst>
      <p:ext uri="{BB962C8B-B14F-4D97-AF65-F5344CB8AC3E}">
        <p14:creationId xmlns:p14="http://schemas.microsoft.com/office/powerpoint/2010/main" val="101364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D73268-A5D2-A642-94E4-DEC6F00E98C9}"/>
              </a:ext>
            </a:extLst>
          </p:cNvPr>
          <p:cNvSpPr>
            <a:spLocks noGrp="1"/>
          </p:cNvSpPr>
          <p:nvPr>
            <p:ph type="title"/>
          </p:nvPr>
        </p:nvSpPr>
        <p:spPr/>
        <p:txBody>
          <a:bodyPr/>
          <a:lstStyle/>
          <a:p>
            <a:r>
              <a:rPr lang="en-US" dirty="0"/>
              <a:t>1. Statement of Program Purpose</a:t>
            </a:r>
          </a:p>
        </p:txBody>
      </p:sp>
      <p:sp>
        <p:nvSpPr>
          <p:cNvPr id="2" name="Content Placeholder 1">
            <a:extLst>
              <a:ext uri="{FF2B5EF4-FFF2-40B4-BE49-F238E27FC236}">
                <a16:creationId xmlns:a16="http://schemas.microsoft.com/office/drawing/2014/main" id="{126C864B-5A9A-BD4D-8A41-F1B7D39E47D3}"/>
              </a:ext>
            </a:extLst>
          </p:cNvPr>
          <p:cNvSpPr>
            <a:spLocks noGrp="1"/>
          </p:cNvSpPr>
          <p:nvPr>
            <p:ph idx="1"/>
          </p:nvPr>
        </p:nvSpPr>
        <p:spPr/>
        <p:txBody>
          <a:bodyPr/>
          <a:lstStyle/>
          <a:p>
            <a:pPr marL="0" lvl="0" indent="0">
              <a:buNone/>
            </a:pPr>
            <a:r>
              <a:rPr lang="en-US" dirty="0"/>
              <a:t>What makes a strong statement of induction program purpose?</a:t>
            </a:r>
          </a:p>
          <a:p>
            <a:pPr lvl="0"/>
            <a:r>
              <a:rPr lang="en-US" dirty="0"/>
              <a:t>It identifies the </a:t>
            </a:r>
            <a:r>
              <a:rPr lang="en-US" b="1" dirty="0"/>
              <a:t>effective instructional practices</a:t>
            </a:r>
            <a:r>
              <a:rPr lang="en-US" dirty="0"/>
              <a:t> that should be continually reinforced through mentoring and induction activities;</a:t>
            </a:r>
          </a:p>
          <a:p>
            <a:pPr lvl="0"/>
            <a:r>
              <a:rPr lang="en-US" dirty="0"/>
              <a:t>It addresses </a:t>
            </a:r>
            <a:r>
              <a:rPr lang="en-US" b="1" dirty="0"/>
              <a:t>school or district context</a:t>
            </a:r>
            <a:r>
              <a:rPr lang="en-US" dirty="0"/>
              <a:t>; and</a:t>
            </a:r>
          </a:p>
          <a:p>
            <a:r>
              <a:rPr lang="en-US" dirty="0"/>
              <a:t>It provides </a:t>
            </a:r>
            <a:r>
              <a:rPr lang="en-US" b="1" dirty="0"/>
              <a:t>consistent messaging</a:t>
            </a:r>
            <a:r>
              <a:rPr lang="en-US" dirty="0"/>
              <a:t> about the focus and goals of the induction program.</a:t>
            </a:r>
          </a:p>
        </p:txBody>
      </p:sp>
      <p:sp>
        <p:nvSpPr>
          <p:cNvPr id="4" name="Slide Number Placeholder 3">
            <a:extLst>
              <a:ext uri="{FF2B5EF4-FFF2-40B4-BE49-F238E27FC236}">
                <a16:creationId xmlns:a16="http://schemas.microsoft.com/office/drawing/2014/main" id="{2F8B5939-1C98-E24D-A0C5-D8E942005DF1}"/>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13</a:t>
            </a:fld>
            <a:endParaRPr lang="en-US" dirty="0">
              <a:solidFill>
                <a:srgbClr val="FFFFFF">
                  <a:lumMod val="75000"/>
                </a:srgbClr>
              </a:solidFill>
            </a:endParaRPr>
          </a:p>
        </p:txBody>
      </p:sp>
    </p:spTree>
    <p:extLst>
      <p:ext uri="{BB962C8B-B14F-4D97-AF65-F5344CB8AC3E}">
        <p14:creationId xmlns:p14="http://schemas.microsoft.com/office/powerpoint/2010/main" val="3201766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Do You Think About This Program Purpose?</a:t>
            </a:r>
          </a:p>
        </p:txBody>
      </p:sp>
      <p:sp>
        <p:nvSpPr>
          <p:cNvPr id="2" name="Content Placeholder 1"/>
          <p:cNvSpPr>
            <a:spLocks noGrp="1"/>
          </p:cNvSpPr>
          <p:nvPr>
            <p:ph idx="1"/>
          </p:nvPr>
        </p:nvSpPr>
        <p:spPr>
          <a:xfrm>
            <a:off x="687527" y="1831975"/>
            <a:ext cx="7999274" cy="4075844"/>
          </a:xfrm>
        </p:spPr>
        <p:txBody>
          <a:bodyPr/>
          <a:lstStyle/>
          <a:p>
            <a:r>
              <a:rPr lang="en-US" b="1" dirty="0"/>
              <a:t>Challenge: </a:t>
            </a:r>
            <a:r>
              <a:rPr lang="en-US" dirty="0"/>
              <a:t>Our district struggles with retention of first- and second-year teachers.</a:t>
            </a:r>
          </a:p>
          <a:p>
            <a:r>
              <a:rPr lang="en-US" b="1" dirty="0"/>
              <a:t>Root Cause: </a:t>
            </a:r>
            <a:r>
              <a:rPr lang="en-US" dirty="0"/>
              <a:t>Our district lacks a standardized system to support new teachers. </a:t>
            </a:r>
          </a:p>
          <a:p>
            <a:r>
              <a:rPr lang="en-US" b="1" dirty="0"/>
              <a:t>Statement of Program Purpose: </a:t>
            </a:r>
            <a:r>
              <a:rPr lang="en-US" dirty="0"/>
              <a:t>Our district will develop a comprehensive mentoring and induction program for first- and second-year teachers.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14</a:t>
            </a:fld>
            <a:endParaRPr lang="en-US" dirty="0">
              <a:solidFill>
                <a:srgbClr val="FFFFFF">
                  <a:lumMod val="75000"/>
                </a:srgbClr>
              </a:solidFill>
            </a:endParaRPr>
          </a:p>
        </p:txBody>
      </p:sp>
    </p:spTree>
    <p:extLst>
      <p:ext uri="{BB962C8B-B14F-4D97-AF65-F5344CB8AC3E}">
        <p14:creationId xmlns:p14="http://schemas.microsoft.com/office/powerpoint/2010/main" val="74073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Improved Program Purpose</a:t>
            </a:r>
          </a:p>
        </p:txBody>
      </p:sp>
      <p:sp>
        <p:nvSpPr>
          <p:cNvPr id="2" name="Content Placeholder 1"/>
          <p:cNvSpPr>
            <a:spLocks noGrp="1"/>
          </p:cNvSpPr>
          <p:nvPr>
            <p:ph idx="1"/>
          </p:nvPr>
        </p:nvSpPr>
        <p:spPr/>
        <p:txBody>
          <a:bodyPr/>
          <a:lstStyle/>
          <a:p>
            <a:r>
              <a:rPr lang="en-US" sz="2200" b="1" dirty="0"/>
              <a:t>Challenge: </a:t>
            </a:r>
            <a:r>
              <a:rPr lang="en-US" sz="2200" dirty="0"/>
              <a:t>Early-career teachers in our district move from low-performing, racially diverse schools to high-performing, less diverse schools, leaving the low-performing schools with higher attrition and less effective teaching.</a:t>
            </a:r>
          </a:p>
          <a:p>
            <a:r>
              <a:rPr lang="en-US" sz="2200" b="1" dirty="0"/>
              <a:t>Root Cause: </a:t>
            </a:r>
            <a:r>
              <a:rPr lang="en-US" sz="2200" dirty="0"/>
              <a:t>Early-career teachers in our district are not prepared to address the needs of students in low-performing, racially diverse schools.</a:t>
            </a:r>
          </a:p>
          <a:p>
            <a:r>
              <a:rPr lang="en-US" sz="2200" b="1" dirty="0"/>
              <a:t>Statement of Program Purpose: </a:t>
            </a:r>
            <a:r>
              <a:rPr lang="en-US" sz="2200" dirty="0"/>
              <a:t>Our district will develop a mentoring and induction program to provide targeted support for early-career teachers </a:t>
            </a:r>
            <a:r>
              <a:rPr lang="en-US" sz="2200" u="sng" dirty="0"/>
              <a:t>in low-performing schools </a:t>
            </a:r>
            <a:r>
              <a:rPr lang="en-US" sz="2200" dirty="0"/>
              <a:t>focused on developing their </a:t>
            </a:r>
            <a:r>
              <a:rPr lang="en-US" sz="2200" u="sng" dirty="0"/>
              <a:t>skills in culturally relevant pedagogy</a:t>
            </a:r>
            <a:r>
              <a:rPr lang="en-US" sz="2200" dirty="0"/>
              <a:t>.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15</a:t>
            </a:fld>
            <a:endParaRPr lang="en-US" dirty="0">
              <a:solidFill>
                <a:srgbClr val="FFFFFF">
                  <a:lumMod val="75000"/>
                </a:srgbClr>
              </a:solidFill>
            </a:endParaRPr>
          </a:p>
        </p:txBody>
      </p:sp>
    </p:spTree>
    <p:extLst>
      <p:ext uri="{BB962C8B-B14F-4D97-AF65-F5344CB8AC3E}">
        <p14:creationId xmlns:p14="http://schemas.microsoft.com/office/powerpoint/2010/main" val="416124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C7F8D-0724-994B-BCC5-CC9651CAAEF6}"/>
              </a:ext>
            </a:extLst>
          </p:cNvPr>
          <p:cNvSpPr>
            <a:spLocks noGrp="1"/>
          </p:cNvSpPr>
          <p:nvPr>
            <p:ph type="title"/>
          </p:nvPr>
        </p:nvSpPr>
        <p:spPr/>
        <p:txBody>
          <a:bodyPr/>
          <a:lstStyle/>
          <a:p>
            <a:r>
              <a:rPr lang="en-US" dirty="0"/>
              <a:t>Toolkit Connection: Root Cause Analysis</a:t>
            </a:r>
          </a:p>
        </p:txBody>
      </p:sp>
      <p:sp>
        <p:nvSpPr>
          <p:cNvPr id="2" name="Content Placeholder 1">
            <a:extLst>
              <a:ext uri="{FF2B5EF4-FFF2-40B4-BE49-F238E27FC236}">
                <a16:creationId xmlns:a16="http://schemas.microsoft.com/office/drawing/2014/main" id="{8F0B232E-A2C5-624A-ADA8-A1B05C0088A9}"/>
              </a:ext>
            </a:extLst>
          </p:cNvPr>
          <p:cNvSpPr>
            <a:spLocks noGrp="1"/>
          </p:cNvSpPr>
          <p:nvPr>
            <p:ph idx="1"/>
          </p:nvPr>
        </p:nvSpPr>
        <p:spPr>
          <a:xfrm>
            <a:off x="687526" y="1831975"/>
            <a:ext cx="8224699" cy="4075844"/>
          </a:xfrm>
        </p:spPr>
        <p:txBody>
          <a:bodyPr/>
          <a:lstStyle/>
          <a:p>
            <a:pPr marL="0" indent="0">
              <a:buNone/>
            </a:pPr>
            <a:r>
              <a:rPr lang="en-US" dirty="0"/>
              <a:t>Does your team need help crafting a statement of induction program purpose? Try this toolkit resource!</a:t>
            </a:r>
          </a:p>
          <a:p>
            <a:r>
              <a:rPr lang="en-US" b="1" dirty="0"/>
              <a:t>Root Cause Analysis Workbook (Module 1): </a:t>
            </a:r>
            <a:r>
              <a:rPr lang="en-US" dirty="0"/>
              <a:t>Guides teams through a process to explore root causes in order to identify context-specific strategies for strengthening induction programs. </a:t>
            </a:r>
          </a:p>
        </p:txBody>
      </p:sp>
      <p:sp>
        <p:nvSpPr>
          <p:cNvPr id="4" name="Slide Number Placeholder 3">
            <a:extLst>
              <a:ext uri="{FF2B5EF4-FFF2-40B4-BE49-F238E27FC236}">
                <a16:creationId xmlns:a16="http://schemas.microsoft.com/office/drawing/2014/main" id="{20F3C23A-3B2A-8F4E-B8EF-BB1CD6D54A9B}"/>
              </a:ext>
            </a:extLst>
          </p:cNvPr>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325880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C7A6D3-36ED-4A44-BD71-87412B9112C3}"/>
              </a:ext>
            </a:extLst>
          </p:cNvPr>
          <p:cNvSpPr>
            <a:spLocks noGrp="1"/>
          </p:cNvSpPr>
          <p:nvPr>
            <p:ph type="title"/>
          </p:nvPr>
        </p:nvSpPr>
        <p:spPr/>
        <p:txBody>
          <a:bodyPr/>
          <a:lstStyle/>
          <a:p>
            <a:r>
              <a:rPr lang="en-US" dirty="0"/>
              <a:t>2. Mentor Roles and Responsibilities</a:t>
            </a:r>
          </a:p>
        </p:txBody>
      </p:sp>
      <p:sp>
        <p:nvSpPr>
          <p:cNvPr id="2" name="Content Placeholder 1">
            <a:extLst>
              <a:ext uri="{FF2B5EF4-FFF2-40B4-BE49-F238E27FC236}">
                <a16:creationId xmlns:a16="http://schemas.microsoft.com/office/drawing/2014/main" id="{D24320AD-DC08-E24F-8D65-27CD547B359F}"/>
              </a:ext>
            </a:extLst>
          </p:cNvPr>
          <p:cNvSpPr>
            <a:spLocks noGrp="1"/>
          </p:cNvSpPr>
          <p:nvPr>
            <p:ph idx="1"/>
          </p:nvPr>
        </p:nvSpPr>
        <p:spPr/>
        <p:txBody>
          <a:bodyPr/>
          <a:lstStyle/>
          <a:p>
            <a:pPr marL="0" indent="0">
              <a:buNone/>
            </a:pPr>
            <a:r>
              <a:rPr lang="en-US" dirty="0"/>
              <a:t>A job description for prospective mentors might include:</a:t>
            </a:r>
          </a:p>
          <a:p>
            <a:pPr lvl="1">
              <a:buFont typeface="Wingdings" pitchFamily="2" charset="2"/>
              <a:buChar char="§"/>
            </a:pPr>
            <a:r>
              <a:rPr lang="en-US" dirty="0"/>
              <a:t>Number of hours per week mentors will meet with and observe beginning teachers.</a:t>
            </a:r>
          </a:p>
          <a:p>
            <a:pPr lvl="1">
              <a:buFont typeface="Wingdings" pitchFamily="2" charset="2"/>
              <a:buChar char="§"/>
            </a:pPr>
            <a:r>
              <a:rPr lang="en-US" dirty="0"/>
              <a:t>Number of beginning teachers the mentor will support.</a:t>
            </a:r>
          </a:p>
          <a:p>
            <a:pPr lvl="1">
              <a:buFont typeface="Wingdings" pitchFamily="2" charset="2"/>
              <a:buChar char="§"/>
            </a:pPr>
            <a:r>
              <a:rPr lang="en-US" dirty="0"/>
              <a:t>Description of the types of support that mentors will provide to beginning teachers (e.g., observation and debrief cycles, co-planning, etc.).</a:t>
            </a:r>
          </a:p>
          <a:p>
            <a:pPr lvl="1">
              <a:buFont typeface="Wingdings" pitchFamily="2" charset="2"/>
              <a:buChar char="§"/>
            </a:pPr>
            <a:r>
              <a:rPr lang="en-US" dirty="0"/>
              <a:t>Required mentor professional learning and development activities. </a:t>
            </a:r>
          </a:p>
          <a:p>
            <a:pPr lvl="1">
              <a:buFont typeface="Wingdings" pitchFamily="2" charset="2"/>
              <a:buChar char="§"/>
            </a:pPr>
            <a:r>
              <a:rPr lang="en-US" dirty="0"/>
              <a:t>Required goal setting, professional planning, or self-assessment.</a:t>
            </a:r>
          </a:p>
          <a:p>
            <a:pPr lvl="1">
              <a:buFont typeface="Wingdings" pitchFamily="2" charset="2"/>
              <a:buChar char="§"/>
            </a:pPr>
            <a:r>
              <a:rPr lang="en-US" dirty="0"/>
              <a:t>Expectations for collaboration with colleagues.</a:t>
            </a:r>
          </a:p>
          <a:p>
            <a:pPr lvl="1">
              <a:buFont typeface="Wingdings" pitchFamily="2" charset="2"/>
              <a:buChar char="§"/>
            </a:pPr>
            <a:r>
              <a:rPr lang="en-US" dirty="0"/>
              <a:t>Expectations for communication with administrators. </a:t>
            </a:r>
          </a:p>
          <a:p>
            <a:pPr lvl="1">
              <a:buFont typeface="Wingdings" pitchFamily="2" charset="2"/>
              <a:buChar char="§"/>
            </a:pPr>
            <a:r>
              <a:rPr lang="en-US" dirty="0"/>
              <a:t>Confidentiality guidelines.</a:t>
            </a:r>
          </a:p>
        </p:txBody>
      </p:sp>
      <p:sp>
        <p:nvSpPr>
          <p:cNvPr id="4" name="Slide Number Placeholder 3">
            <a:extLst>
              <a:ext uri="{FF2B5EF4-FFF2-40B4-BE49-F238E27FC236}">
                <a16:creationId xmlns:a16="http://schemas.microsoft.com/office/drawing/2014/main" id="{1FDCFF8F-C0C6-6B42-B28B-56E58AB531E6}"/>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17</a:t>
            </a:fld>
            <a:endParaRPr lang="en-US" dirty="0">
              <a:solidFill>
                <a:srgbClr val="FFFFFF">
                  <a:lumMod val="75000"/>
                </a:srgbClr>
              </a:solidFill>
            </a:endParaRPr>
          </a:p>
        </p:txBody>
      </p:sp>
    </p:spTree>
    <p:extLst>
      <p:ext uri="{BB962C8B-B14F-4D97-AF65-F5344CB8AC3E}">
        <p14:creationId xmlns:p14="http://schemas.microsoft.com/office/powerpoint/2010/main" val="1183816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9C9E3C-A261-F440-9B90-E5CD95170F9B}"/>
              </a:ext>
            </a:extLst>
          </p:cNvPr>
          <p:cNvSpPr>
            <a:spLocks noGrp="1"/>
          </p:cNvSpPr>
          <p:nvPr>
            <p:ph type="title"/>
          </p:nvPr>
        </p:nvSpPr>
        <p:spPr/>
        <p:txBody>
          <a:bodyPr/>
          <a:lstStyle/>
          <a:p>
            <a:r>
              <a:rPr lang="en-US" dirty="0"/>
              <a:t>Mentors as Teacher Leaders</a:t>
            </a:r>
          </a:p>
        </p:txBody>
      </p:sp>
      <p:sp>
        <p:nvSpPr>
          <p:cNvPr id="2" name="Content Placeholder 1">
            <a:extLst>
              <a:ext uri="{FF2B5EF4-FFF2-40B4-BE49-F238E27FC236}">
                <a16:creationId xmlns:a16="http://schemas.microsoft.com/office/drawing/2014/main" id="{AC5A5273-6258-024F-95E2-1F799FFFA9AD}"/>
              </a:ext>
            </a:extLst>
          </p:cNvPr>
          <p:cNvSpPr>
            <a:spLocks noGrp="1"/>
          </p:cNvSpPr>
          <p:nvPr>
            <p:ph idx="1"/>
          </p:nvPr>
        </p:nvSpPr>
        <p:spPr/>
        <p:txBody>
          <a:bodyPr/>
          <a:lstStyle/>
          <a:p>
            <a:r>
              <a:rPr lang="en-US" dirty="0"/>
              <a:t>Mentors are first and foremost leaders of instruction.</a:t>
            </a:r>
          </a:p>
          <a:p>
            <a:r>
              <a:rPr lang="en-US" dirty="0"/>
              <a:t>Mentors must be able to demonstrate their effectiveness as teachers AND their potential to be effective coaches.</a:t>
            </a:r>
          </a:p>
        </p:txBody>
      </p:sp>
      <p:sp>
        <p:nvSpPr>
          <p:cNvPr id="4" name="Slide Number Placeholder 3">
            <a:extLst>
              <a:ext uri="{FF2B5EF4-FFF2-40B4-BE49-F238E27FC236}">
                <a16:creationId xmlns:a16="http://schemas.microsoft.com/office/drawing/2014/main" id="{0F26C0B7-A9AA-9840-9591-EED8D6291217}"/>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18</a:t>
            </a:fld>
            <a:endParaRPr lang="en-US" dirty="0">
              <a:solidFill>
                <a:srgbClr val="FFFFFF">
                  <a:lumMod val="75000"/>
                </a:srgbClr>
              </a:solidFill>
            </a:endParaRPr>
          </a:p>
        </p:txBody>
      </p:sp>
    </p:spTree>
    <p:extLst>
      <p:ext uri="{BB962C8B-B14F-4D97-AF65-F5344CB8AC3E}">
        <p14:creationId xmlns:p14="http://schemas.microsoft.com/office/powerpoint/2010/main" val="1952490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9AE246-9737-D540-9249-7CE5127DD638}"/>
              </a:ext>
            </a:extLst>
          </p:cNvPr>
          <p:cNvSpPr>
            <a:spLocks noGrp="1"/>
          </p:cNvSpPr>
          <p:nvPr>
            <p:ph type="title"/>
          </p:nvPr>
        </p:nvSpPr>
        <p:spPr/>
        <p:txBody>
          <a:bodyPr/>
          <a:lstStyle/>
          <a:p>
            <a:r>
              <a:rPr lang="en-US" dirty="0"/>
              <a:t>Mentors Versus Instructional Coaches</a:t>
            </a:r>
          </a:p>
        </p:txBody>
      </p:sp>
      <p:sp>
        <p:nvSpPr>
          <p:cNvPr id="2" name="Content Placeholder 1">
            <a:extLst>
              <a:ext uri="{FF2B5EF4-FFF2-40B4-BE49-F238E27FC236}">
                <a16:creationId xmlns:a16="http://schemas.microsoft.com/office/drawing/2014/main" id="{8CF7308C-0C59-0745-A202-7613A5C2EF7A}"/>
              </a:ext>
            </a:extLst>
          </p:cNvPr>
          <p:cNvSpPr>
            <a:spLocks noGrp="1"/>
          </p:cNvSpPr>
          <p:nvPr>
            <p:ph idx="1"/>
          </p:nvPr>
        </p:nvSpPr>
        <p:spPr/>
        <p:txBody>
          <a:bodyPr/>
          <a:lstStyle/>
          <a:p>
            <a:pPr marL="0" indent="0">
              <a:buNone/>
            </a:pPr>
            <a:r>
              <a:rPr lang="en-US" dirty="0"/>
              <a:t>Mentors</a:t>
            </a:r>
          </a:p>
          <a:p>
            <a:r>
              <a:rPr lang="en-US" sz="1600" dirty="0"/>
              <a:t>Support the growth and development of first- and second-year teachers. </a:t>
            </a:r>
          </a:p>
          <a:p>
            <a:r>
              <a:rPr lang="en-US" sz="1600" dirty="0"/>
              <a:t>Provide individual weekly mentoring support through observations and job-embedded coaching for a group of new teachers.</a:t>
            </a:r>
          </a:p>
          <a:p>
            <a:r>
              <a:rPr lang="en-US" sz="1600" dirty="0"/>
              <a:t>Provide professional learning for new teachers in specific topic areas.</a:t>
            </a:r>
          </a:p>
          <a:p>
            <a:r>
              <a:rPr lang="en-US" sz="1600" dirty="0"/>
              <a:t>Use a variety of data methods to guide beginning teachers in reflecting on practice and monitoring progress.</a:t>
            </a:r>
          </a:p>
          <a:p>
            <a:r>
              <a:rPr lang="en-US" sz="1600" dirty="0"/>
              <a:t>Participate in training and professional learning throughout the school year.</a:t>
            </a:r>
            <a:endParaRPr lang="en-US" dirty="0"/>
          </a:p>
        </p:txBody>
      </p:sp>
      <p:sp>
        <p:nvSpPr>
          <p:cNvPr id="3" name="Content Placeholder 2">
            <a:extLst>
              <a:ext uri="{FF2B5EF4-FFF2-40B4-BE49-F238E27FC236}">
                <a16:creationId xmlns:a16="http://schemas.microsoft.com/office/drawing/2014/main" id="{65CE8BE6-A0EC-6A42-9E51-5F8942D4035A}"/>
              </a:ext>
            </a:extLst>
          </p:cNvPr>
          <p:cNvSpPr>
            <a:spLocks noGrp="1"/>
          </p:cNvSpPr>
          <p:nvPr>
            <p:ph idx="10"/>
          </p:nvPr>
        </p:nvSpPr>
        <p:spPr>
          <a:xfrm>
            <a:off x="4660155" y="1831975"/>
            <a:ext cx="4094976" cy="4075844"/>
          </a:xfrm>
        </p:spPr>
        <p:txBody>
          <a:bodyPr/>
          <a:lstStyle/>
          <a:p>
            <a:pPr marL="0" indent="0">
              <a:buNone/>
            </a:pPr>
            <a:r>
              <a:rPr lang="en-US" dirty="0"/>
              <a:t>Instructional Coaches</a:t>
            </a:r>
          </a:p>
          <a:p>
            <a:r>
              <a:rPr lang="en-US" sz="1600" dirty="0"/>
              <a:t>Design and implement schoolwide systems of professional learning.</a:t>
            </a:r>
          </a:p>
          <a:p>
            <a:r>
              <a:rPr lang="en-US" sz="1600" dirty="0"/>
              <a:t>Design and lead professional learning for groups of teachers.</a:t>
            </a:r>
          </a:p>
          <a:p>
            <a:r>
              <a:rPr lang="en-US" sz="1600" dirty="0"/>
              <a:t>Utilize knowledge of standards, pedagogy, and research to advance teaching practice and student learning.</a:t>
            </a:r>
          </a:p>
          <a:p>
            <a:r>
              <a:rPr lang="en-US" sz="1600" dirty="0"/>
              <a:t>Use assessment data to drive improvements in teaching and learning.</a:t>
            </a:r>
          </a:p>
          <a:p>
            <a:r>
              <a:rPr lang="en-US" sz="1600" dirty="0"/>
              <a:t>Develop as professional leaders to advance coaching and the teaching profession.</a:t>
            </a:r>
            <a:endParaRPr lang="en-US" dirty="0"/>
          </a:p>
        </p:txBody>
      </p:sp>
      <p:sp>
        <p:nvSpPr>
          <p:cNvPr id="6" name="TextBox 5">
            <a:extLst>
              <a:ext uri="{FF2B5EF4-FFF2-40B4-BE49-F238E27FC236}">
                <a16:creationId xmlns:a16="http://schemas.microsoft.com/office/drawing/2014/main" id="{253027F5-88A5-9643-9E8C-79B5BE2565D2}"/>
              </a:ext>
            </a:extLst>
          </p:cNvPr>
          <p:cNvSpPr txBox="1"/>
          <p:nvPr/>
        </p:nvSpPr>
        <p:spPr>
          <a:xfrm>
            <a:off x="5970810" y="5512676"/>
            <a:ext cx="2807970" cy="276999"/>
          </a:xfrm>
          <a:prstGeom prst="rect">
            <a:avLst/>
          </a:prstGeom>
          <a:noFill/>
        </p:spPr>
        <p:txBody>
          <a:bodyPr wrap="square" rtlCol="0">
            <a:spAutoFit/>
          </a:bodyPr>
          <a:lstStyle/>
          <a:p>
            <a:pPr algn="r"/>
            <a:r>
              <a:rPr lang="en-US" sz="1200" i="1" dirty="0">
                <a:solidFill>
                  <a:schemeClr val="tx2">
                    <a:lumMod val="75000"/>
                  </a:schemeClr>
                </a:solidFill>
              </a:rPr>
              <a:t>Source: </a:t>
            </a:r>
            <a:r>
              <a:rPr lang="en-US" sz="1200" dirty="0">
                <a:solidFill>
                  <a:schemeClr val="tx2">
                    <a:lumMod val="75000"/>
                  </a:schemeClr>
                </a:solidFill>
              </a:rPr>
              <a:t>New Teacher Center, 2017.</a:t>
            </a:r>
            <a:endParaRPr lang="en-US" dirty="0"/>
          </a:p>
        </p:txBody>
      </p:sp>
      <p:sp>
        <p:nvSpPr>
          <p:cNvPr id="5" name="Slide Number Placeholder 4">
            <a:extLst>
              <a:ext uri="{FF2B5EF4-FFF2-40B4-BE49-F238E27FC236}">
                <a16:creationId xmlns:a16="http://schemas.microsoft.com/office/drawing/2014/main" id="{6E8DE60F-C477-0346-AB4E-5108762EEEEE}"/>
              </a:ext>
            </a:extLst>
          </p:cNvPr>
          <p:cNvSpPr>
            <a:spLocks noGrp="1"/>
          </p:cNvSpPr>
          <p:nvPr>
            <p:ph type="sldNum" sz="quarter" idx="11"/>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403380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Mission</a:t>
            </a:r>
          </a:p>
        </p:txBody>
      </p:sp>
      <p:sp>
        <p:nvSpPr>
          <p:cNvPr id="2" name="Content Placeholder 1"/>
          <p:cNvSpPr>
            <a:spLocks noGrp="1"/>
          </p:cNvSpPr>
          <p:nvPr>
            <p:ph idx="1"/>
          </p:nvPr>
        </p:nvSpPr>
        <p:spPr/>
        <p:txBody>
          <a:bodyPr/>
          <a:lstStyle/>
          <a:p>
            <a:r>
              <a:rPr lang="en-US" dirty="0"/>
              <a:t>The mission of the Center on Great Teachers and Leaders (GTL Center) is to foster the capacity of vibrant networks of practitioners, researchers, innovators, and experts to build and sustain a seamless system of support for great teachers and leaders for every school in every state in the nation. </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22722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C7A6D3-36ED-4A44-BD71-87412B9112C3}"/>
              </a:ext>
            </a:extLst>
          </p:cNvPr>
          <p:cNvSpPr>
            <a:spLocks noGrp="1"/>
          </p:cNvSpPr>
          <p:nvPr>
            <p:ph type="title"/>
          </p:nvPr>
        </p:nvSpPr>
        <p:spPr/>
        <p:txBody>
          <a:bodyPr/>
          <a:lstStyle/>
          <a:p>
            <a:r>
              <a:rPr lang="en-US" dirty="0"/>
              <a:t>Crafting the Job Description </a:t>
            </a:r>
          </a:p>
        </p:txBody>
      </p:sp>
      <p:sp>
        <p:nvSpPr>
          <p:cNvPr id="2" name="Content Placeholder 1">
            <a:extLst>
              <a:ext uri="{FF2B5EF4-FFF2-40B4-BE49-F238E27FC236}">
                <a16:creationId xmlns:a16="http://schemas.microsoft.com/office/drawing/2014/main" id="{D24320AD-DC08-E24F-8D65-27CD547B359F}"/>
              </a:ext>
            </a:extLst>
          </p:cNvPr>
          <p:cNvSpPr>
            <a:spLocks noGrp="1"/>
          </p:cNvSpPr>
          <p:nvPr>
            <p:ph idx="1"/>
          </p:nvPr>
        </p:nvSpPr>
        <p:spPr/>
        <p:txBody>
          <a:bodyPr/>
          <a:lstStyle/>
          <a:p>
            <a:r>
              <a:rPr lang="en-US" dirty="0"/>
              <a:t>Review Handout 2—“Roles and Responsibilities of an Effective Mentor.”</a:t>
            </a:r>
          </a:p>
          <a:p>
            <a:r>
              <a:rPr lang="en-US" dirty="0"/>
              <a:t>Based on your district or school’s induction program goals, what roles and responsibilities should be expected of mentors?</a:t>
            </a:r>
          </a:p>
          <a:p>
            <a:r>
              <a:rPr lang="en-US" dirty="0"/>
              <a:t>Are there other mentor roles and responsibilities that should be added to the list?</a:t>
            </a:r>
          </a:p>
        </p:txBody>
      </p:sp>
      <p:sp>
        <p:nvSpPr>
          <p:cNvPr id="4" name="Slide Number Placeholder 3">
            <a:extLst>
              <a:ext uri="{FF2B5EF4-FFF2-40B4-BE49-F238E27FC236}">
                <a16:creationId xmlns:a16="http://schemas.microsoft.com/office/drawing/2014/main" id="{1FDCFF8F-C0C6-6B42-B28B-56E58AB531E6}"/>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20</a:t>
            </a:fld>
            <a:endParaRPr lang="en-US" dirty="0">
              <a:solidFill>
                <a:srgbClr val="FFFFFF">
                  <a:lumMod val="75000"/>
                </a:srgbClr>
              </a:solidFill>
            </a:endParaRPr>
          </a:p>
        </p:txBody>
      </p:sp>
    </p:spTree>
    <p:extLst>
      <p:ext uri="{BB962C8B-B14F-4D97-AF65-F5344CB8AC3E}">
        <p14:creationId xmlns:p14="http://schemas.microsoft.com/office/powerpoint/2010/main" val="7508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3. Mentor Selection Criteria</a:t>
            </a:r>
          </a:p>
        </p:txBody>
      </p:sp>
      <p:sp>
        <p:nvSpPr>
          <p:cNvPr id="2" name="Content Placeholder 1"/>
          <p:cNvSpPr>
            <a:spLocks noGrp="1"/>
          </p:cNvSpPr>
          <p:nvPr>
            <p:ph idx="1"/>
          </p:nvPr>
        </p:nvSpPr>
        <p:spPr>
          <a:xfrm>
            <a:off x="687526" y="1831975"/>
            <a:ext cx="8224699" cy="3349625"/>
          </a:xfrm>
        </p:spPr>
        <p:txBody>
          <a:bodyPr/>
          <a:lstStyle/>
          <a:p>
            <a:r>
              <a:rPr lang="en-US" dirty="0"/>
              <a:t>Research on mentor characteristics and skills is limited, but some studies suggest that knowledge of </a:t>
            </a:r>
            <a:r>
              <a:rPr lang="en-US" b="1" dirty="0"/>
              <a:t>student assessment </a:t>
            </a:r>
            <a:r>
              <a:rPr lang="en-US" dirty="0"/>
              <a:t>(both formative and summative) and </a:t>
            </a:r>
            <a:r>
              <a:rPr lang="en-US" b="1" dirty="0"/>
              <a:t>standards</a:t>
            </a:r>
            <a:r>
              <a:rPr lang="en-US" dirty="0"/>
              <a:t> (both learning and teaching) are critical elements for successful mentoring (Achinstein &amp; Athanases, 2006).</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21</a:t>
            </a:fld>
            <a:endParaRPr dirty="0">
              <a:solidFill>
                <a:srgbClr val="FFFFFF">
                  <a:lumMod val="75000"/>
                </a:srgbClr>
              </a:solidFill>
            </a:endParaRPr>
          </a:p>
        </p:txBody>
      </p:sp>
    </p:spTree>
    <p:extLst>
      <p:ext uri="{BB962C8B-B14F-4D97-AF65-F5344CB8AC3E}">
        <p14:creationId xmlns:p14="http://schemas.microsoft.com/office/powerpoint/2010/main" val="1480338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 and District Policies</a:t>
            </a:r>
          </a:p>
        </p:txBody>
      </p:sp>
      <p:sp>
        <p:nvSpPr>
          <p:cNvPr id="2" name="Content Placeholder 1"/>
          <p:cNvSpPr>
            <a:spLocks noGrp="1"/>
          </p:cNvSpPr>
          <p:nvPr>
            <p:ph idx="1"/>
          </p:nvPr>
        </p:nvSpPr>
        <p:spPr>
          <a:xfrm>
            <a:off x="687526" y="1831975"/>
            <a:ext cx="8224699" cy="3349625"/>
          </a:xfrm>
        </p:spPr>
        <p:txBody>
          <a:bodyPr/>
          <a:lstStyle/>
          <a:p>
            <a:r>
              <a:rPr lang="en-US" dirty="0"/>
              <a:t>State and district policies should be taken into account when developing mentor selection criteria.</a:t>
            </a:r>
          </a:p>
          <a:p>
            <a:r>
              <a:rPr lang="en-US" dirty="0"/>
              <a:t>At least 29 states have policies establishing some minimum selection criteria (New Teacher Center, 2016).</a:t>
            </a:r>
          </a:p>
          <a:p>
            <a:r>
              <a:rPr lang="en-US" dirty="0"/>
              <a:t>Some states and districts have mentor professional standards that can be used to inform selection criteria.</a:t>
            </a:r>
          </a:p>
          <a:p>
            <a:pPr lvl="1"/>
            <a:r>
              <a:rPr lang="en-US" dirty="0"/>
              <a:t>Example: </a:t>
            </a:r>
            <a:r>
              <a:rPr lang="en-US" dirty="0">
                <a:hlinkClick r:id="rId3"/>
              </a:rPr>
              <a:t>New Teacher Center Mentor Practice Standards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22</a:t>
            </a:fld>
            <a:endParaRPr dirty="0">
              <a:solidFill>
                <a:srgbClr val="FFFFFF">
                  <a:lumMod val="75000"/>
                </a:srgbClr>
              </a:solidFill>
            </a:endParaRPr>
          </a:p>
        </p:txBody>
      </p:sp>
    </p:spTree>
    <p:extLst>
      <p:ext uri="{BB962C8B-B14F-4D97-AF65-F5344CB8AC3E}">
        <p14:creationId xmlns:p14="http://schemas.microsoft.com/office/powerpoint/2010/main" val="4002312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077CE-6F4D-A746-A70A-C1417AB095DF}"/>
              </a:ext>
            </a:extLst>
          </p:cNvPr>
          <p:cNvSpPr>
            <a:spLocks noGrp="1"/>
          </p:cNvSpPr>
          <p:nvPr>
            <p:ph type="title"/>
          </p:nvPr>
        </p:nvSpPr>
        <p:spPr/>
        <p:txBody>
          <a:bodyPr/>
          <a:lstStyle/>
          <a:p>
            <a:r>
              <a:rPr lang="en-US" dirty="0"/>
              <a:t>Qualities of an Effective Mentor</a:t>
            </a:r>
          </a:p>
        </p:txBody>
      </p:sp>
      <p:sp>
        <p:nvSpPr>
          <p:cNvPr id="2" name="Content Placeholder 1">
            <a:extLst>
              <a:ext uri="{FF2B5EF4-FFF2-40B4-BE49-F238E27FC236}">
                <a16:creationId xmlns:a16="http://schemas.microsoft.com/office/drawing/2014/main" id="{5DE1A361-9ED6-484B-B345-16266751F3B5}"/>
              </a:ext>
            </a:extLst>
          </p:cNvPr>
          <p:cNvSpPr>
            <a:spLocks noGrp="1"/>
          </p:cNvSpPr>
          <p:nvPr>
            <p:ph idx="1"/>
          </p:nvPr>
        </p:nvSpPr>
        <p:spPr/>
        <p:txBody>
          <a:bodyPr/>
          <a:lstStyle/>
          <a:p>
            <a:r>
              <a:rPr lang="en-US" dirty="0">
                <a:hlinkClick r:id="rId3"/>
              </a:rPr>
              <a:t>Let’s watch a mentor at work!</a:t>
            </a:r>
            <a:endParaRPr lang="en-US" dirty="0"/>
          </a:p>
          <a:p>
            <a:r>
              <a:rPr lang="en-US" dirty="0"/>
              <a:t>Review Handout 3—“Qualities of an Effective Mentor.”</a:t>
            </a:r>
          </a:p>
          <a:p>
            <a:r>
              <a:rPr lang="en-US" dirty="0"/>
              <a:t>What qualities and characteristics of the mentor supported the conversation with her beginning teacher?</a:t>
            </a:r>
          </a:p>
          <a:p>
            <a:r>
              <a:rPr lang="en-US" dirty="0"/>
              <a:t>What items on this list matched what you saw in the video? What items should be added?</a:t>
            </a:r>
          </a:p>
        </p:txBody>
      </p:sp>
      <p:sp>
        <p:nvSpPr>
          <p:cNvPr id="4" name="Slide Number Placeholder 3">
            <a:extLst>
              <a:ext uri="{FF2B5EF4-FFF2-40B4-BE49-F238E27FC236}">
                <a16:creationId xmlns:a16="http://schemas.microsoft.com/office/drawing/2014/main" id="{C8D37FF6-0130-6943-A959-8B7535E040CA}"/>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23</a:t>
            </a:fld>
            <a:endParaRPr lang="en-US" dirty="0">
              <a:solidFill>
                <a:srgbClr val="FFFFFF">
                  <a:lumMod val="75000"/>
                </a:srgbClr>
              </a:solidFill>
            </a:endParaRPr>
          </a:p>
        </p:txBody>
      </p:sp>
    </p:spTree>
    <p:extLst>
      <p:ext uri="{BB962C8B-B14F-4D97-AF65-F5344CB8AC3E}">
        <p14:creationId xmlns:p14="http://schemas.microsoft.com/office/powerpoint/2010/main" val="340237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Identifying the Pool of Applicants</a:t>
            </a:r>
          </a:p>
        </p:txBody>
      </p:sp>
      <p:sp>
        <p:nvSpPr>
          <p:cNvPr id="2" name="Content Placeholder 1"/>
          <p:cNvSpPr>
            <a:spLocks noGrp="1"/>
          </p:cNvSpPr>
          <p:nvPr>
            <p:ph idx="1"/>
          </p:nvPr>
        </p:nvSpPr>
        <p:spPr/>
        <p:txBody>
          <a:bodyPr/>
          <a:lstStyle/>
          <a:p>
            <a:r>
              <a:rPr lang="en-US" dirty="0"/>
              <a:t>Engage in a personalized effort to identify and pursue teachers who would make extraordinary mentor candidates.</a:t>
            </a:r>
          </a:p>
          <a:p>
            <a:r>
              <a:rPr lang="en-US" dirty="0"/>
              <a:t>Launch a communication campaign that underscores the value and rigor of the new induction program.</a:t>
            </a:r>
          </a:p>
          <a:p>
            <a:r>
              <a:rPr lang="en-US" dirty="0"/>
              <a:t>Include high-level influencers in recruitment.</a:t>
            </a:r>
          </a:p>
          <a:p>
            <a:r>
              <a:rPr lang="en-US" dirty="0"/>
              <a:t>Focus on raising the prestige of the mentor position.</a:t>
            </a:r>
          </a:p>
          <a:p>
            <a:r>
              <a:rPr lang="en-US" dirty="0"/>
              <a:t>Highlight any incentives that can be offered (e.g., reduced workload, stipends, pathways to teacher leadership).</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83903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0E43B1-FA56-43F6-9186-16BABB57F1A2}"/>
              </a:ext>
            </a:extLst>
          </p:cNvPr>
          <p:cNvSpPr>
            <a:spLocks noGrp="1"/>
          </p:cNvSpPr>
          <p:nvPr>
            <p:ph type="title"/>
          </p:nvPr>
        </p:nvSpPr>
        <p:spPr/>
        <p:txBody>
          <a:bodyPr/>
          <a:lstStyle/>
          <a:p>
            <a:r>
              <a:rPr lang="en-US" dirty="0"/>
              <a:t>Mentor Diversity</a:t>
            </a:r>
          </a:p>
        </p:txBody>
      </p:sp>
      <p:sp>
        <p:nvSpPr>
          <p:cNvPr id="2" name="Content Placeholder 1">
            <a:extLst>
              <a:ext uri="{FF2B5EF4-FFF2-40B4-BE49-F238E27FC236}">
                <a16:creationId xmlns:a16="http://schemas.microsoft.com/office/drawing/2014/main" id="{4FFE2D3A-0B19-4D29-BA05-4CB6328B3DB7}"/>
              </a:ext>
            </a:extLst>
          </p:cNvPr>
          <p:cNvSpPr>
            <a:spLocks noGrp="1"/>
          </p:cNvSpPr>
          <p:nvPr>
            <p:ph idx="1"/>
          </p:nvPr>
        </p:nvSpPr>
        <p:spPr/>
        <p:txBody>
          <a:bodyPr/>
          <a:lstStyle/>
          <a:p>
            <a:r>
              <a:rPr lang="en-US" dirty="0"/>
              <a:t>Research suggests that students benefit from having teachers of the same race (</a:t>
            </a:r>
            <a:r>
              <a:rPr lang="en-US" dirty="0" err="1"/>
              <a:t>Egalite</a:t>
            </a:r>
            <a:r>
              <a:rPr lang="en-US" dirty="0"/>
              <a:t>, </a:t>
            </a:r>
            <a:r>
              <a:rPr lang="en-US" dirty="0" err="1"/>
              <a:t>Kisida</a:t>
            </a:r>
            <a:r>
              <a:rPr lang="en-US" dirty="0"/>
              <a:t> &amp; Winters, 2015).</a:t>
            </a:r>
          </a:p>
          <a:p>
            <a:r>
              <a:rPr lang="en-US" dirty="0"/>
              <a:t>Mentoring and induction supports for teachers of color can help to improve their retention and diversify the workforce.</a:t>
            </a:r>
          </a:p>
          <a:p>
            <a:r>
              <a:rPr lang="en-US" dirty="0"/>
              <a:t>Therefore, mentoring and induction should be prioritized as a strategy to address equity gaps in districts and schools in which the teacher workforce is not representative of the student population (Carver-Thomas, 2018).</a:t>
            </a:r>
          </a:p>
        </p:txBody>
      </p:sp>
      <p:sp>
        <p:nvSpPr>
          <p:cNvPr id="4" name="Slide Number Placeholder 3">
            <a:extLst>
              <a:ext uri="{FF2B5EF4-FFF2-40B4-BE49-F238E27FC236}">
                <a16:creationId xmlns:a16="http://schemas.microsoft.com/office/drawing/2014/main" id="{65D2972F-84C1-4412-BA83-18EBEF781655}"/>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25</a:t>
            </a:fld>
            <a:endParaRPr lang="en-US" dirty="0">
              <a:solidFill>
                <a:srgbClr val="FFFFFF">
                  <a:lumMod val="75000"/>
                </a:srgbClr>
              </a:solidFill>
            </a:endParaRPr>
          </a:p>
        </p:txBody>
      </p:sp>
    </p:spTree>
    <p:extLst>
      <p:ext uri="{BB962C8B-B14F-4D97-AF65-F5344CB8AC3E}">
        <p14:creationId xmlns:p14="http://schemas.microsoft.com/office/powerpoint/2010/main" val="237300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Mentor Selection Criteria Categories</a:t>
            </a:r>
          </a:p>
        </p:txBody>
      </p:sp>
      <p:sp>
        <p:nvSpPr>
          <p:cNvPr id="2" name="Content Placeholder 1"/>
          <p:cNvSpPr>
            <a:spLocks noGrp="1"/>
          </p:cNvSpPr>
          <p:nvPr>
            <p:ph idx="1"/>
          </p:nvPr>
        </p:nvSpPr>
        <p:spPr/>
        <p:txBody>
          <a:bodyPr/>
          <a:lstStyle/>
          <a:p>
            <a:pPr marL="457200" indent="-457200">
              <a:buFont typeface="+mj-lt"/>
              <a:buAutoNum type="arabicPeriod"/>
            </a:pPr>
            <a:r>
              <a:rPr lang="en-US" dirty="0"/>
              <a:t>Critical elements of effective mentoring</a:t>
            </a:r>
          </a:p>
          <a:p>
            <a:pPr marL="457200" indent="-457200">
              <a:buFont typeface="+mj-lt"/>
              <a:buAutoNum type="arabicPeriod"/>
            </a:pPr>
            <a:r>
              <a:rPr lang="en-US" dirty="0"/>
              <a:t>Attitude and dispositions</a:t>
            </a:r>
          </a:p>
          <a:p>
            <a:pPr marL="457200" indent="-457200">
              <a:buFont typeface="+mj-lt"/>
              <a:buAutoNum type="arabicPeriod"/>
            </a:pPr>
            <a:r>
              <a:rPr lang="en-US" dirty="0"/>
              <a:t>Professional competence and experience</a:t>
            </a:r>
          </a:p>
          <a:p>
            <a:pPr marL="457200" indent="-457200">
              <a:buFont typeface="+mj-lt"/>
              <a:buAutoNum type="arabicPeriod"/>
            </a:pPr>
            <a:r>
              <a:rPr lang="en-US" dirty="0"/>
              <a:t>Communication skills</a:t>
            </a:r>
          </a:p>
          <a:p>
            <a:pPr marL="457200" indent="-457200">
              <a:buFont typeface="+mj-lt"/>
              <a:buAutoNum type="arabicPeriod"/>
            </a:pPr>
            <a:r>
              <a:rPr lang="en-US" dirty="0"/>
              <a:t>Interpersonal skills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26</a:t>
            </a:fld>
            <a:endParaRPr dirty="0">
              <a:solidFill>
                <a:srgbClr val="FFFFFF">
                  <a:lumMod val="75000"/>
                </a:srgbClr>
              </a:solidFill>
            </a:endParaRPr>
          </a:p>
        </p:txBody>
      </p:sp>
    </p:spTree>
    <p:extLst>
      <p:ext uri="{BB962C8B-B14F-4D97-AF65-F5344CB8AC3E}">
        <p14:creationId xmlns:p14="http://schemas.microsoft.com/office/powerpoint/2010/main" val="1450413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C7F8D-0724-994B-BCC5-CC9651CAAEF6}"/>
              </a:ext>
            </a:extLst>
          </p:cNvPr>
          <p:cNvSpPr>
            <a:spLocks noGrp="1"/>
          </p:cNvSpPr>
          <p:nvPr>
            <p:ph type="title"/>
          </p:nvPr>
        </p:nvSpPr>
        <p:spPr/>
        <p:txBody>
          <a:bodyPr/>
          <a:lstStyle/>
          <a:p>
            <a:r>
              <a:rPr lang="en-US" dirty="0"/>
              <a:t>Toolkit Connection: Mentor Selection</a:t>
            </a:r>
          </a:p>
        </p:txBody>
      </p:sp>
      <p:sp>
        <p:nvSpPr>
          <p:cNvPr id="2" name="Content Placeholder 1">
            <a:extLst>
              <a:ext uri="{FF2B5EF4-FFF2-40B4-BE49-F238E27FC236}">
                <a16:creationId xmlns:a16="http://schemas.microsoft.com/office/drawing/2014/main" id="{8F0B232E-A2C5-624A-ADA8-A1B05C0088A9}"/>
              </a:ext>
            </a:extLst>
          </p:cNvPr>
          <p:cNvSpPr>
            <a:spLocks noGrp="1"/>
          </p:cNvSpPr>
          <p:nvPr>
            <p:ph idx="1"/>
          </p:nvPr>
        </p:nvSpPr>
        <p:spPr>
          <a:xfrm>
            <a:off x="687526" y="1831975"/>
            <a:ext cx="8224699" cy="4075844"/>
          </a:xfrm>
        </p:spPr>
        <p:txBody>
          <a:bodyPr/>
          <a:lstStyle/>
          <a:p>
            <a:pPr marL="0" indent="0">
              <a:buNone/>
            </a:pPr>
            <a:r>
              <a:rPr lang="en-US" dirty="0"/>
              <a:t>Does your team need help developing mentor selection criteria? Try this toolkit resource!</a:t>
            </a:r>
          </a:p>
          <a:p>
            <a:r>
              <a:rPr lang="en-US" b="1" dirty="0"/>
              <a:t>Mentor Selection Criteria Tally and Master Score Sheet: </a:t>
            </a:r>
            <a:r>
              <a:rPr lang="en-US" dirty="0"/>
              <a:t>Leads teams through a consensus-building process to develop and prioritize rigorous, research-based mentor selection criteria.</a:t>
            </a:r>
          </a:p>
        </p:txBody>
      </p:sp>
      <p:sp>
        <p:nvSpPr>
          <p:cNvPr id="4" name="Slide Number Placeholder 3">
            <a:extLst>
              <a:ext uri="{FF2B5EF4-FFF2-40B4-BE49-F238E27FC236}">
                <a16:creationId xmlns:a16="http://schemas.microsoft.com/office/drawing/2014/main" id="{20F3C23A-3B2A-8F4E-B8EF-BB1CD6D54A9B}"/>
              </a:ext>
            </a:extLst>
          </p:cNvPr>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4019353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 Mentor Selection Team</a:t>
            </a:r>
          </a:p>
        </p:txBody>
      </p:sp>
      <p:sp>
        <p:nvSpPr>
          <p:cNvPr id="2" name="Content Placeholder 1"/>
          <p:cNvSpPr>
            <a:spLocks noGrp="1"/>
          </p:cNvSpPr>
          <p:nvPr>
            <p:ph idx="1"/>
          </p:nvPr>
        </p:nvSpPr>
        <p:spPr/>
        <p:txBody>
          <a:bodyPr/>
          <a:lstStyle/>
          <a:p>
            <a:pPr marL="0" indent="0">
              <a:buNone/>
            </a:pPr>
            <a:r>
              <a:rPr lang="en-US" dirty="0"/>
              <a:t>Recommended members of the mentor selection team:</a:t>
            </a:r>
          </a:p>
          <a:p>
            <a:r>
              <a:rPr lang="en-US" sz="2200" dirty="0"/>
              <a:t>Mentor program leaders</a:t>
            </a:r>
          </a:p>
          <a:p>
            <a:r>
              <a:rPr lang="en-US" sz="2200" dirty="0"/>
              <a:t>Site and district administrators</a:t>
            </a:r>
          </a:p>
          <a:p>
            <a:r>
              <a:rPr lang="en-US" sz="2200" dirty="0"/>
              <a:t>Union or teacher association leaders</a:t>
            </a:r>
          </a:p>
          <a:p>
            <a:r>
              <a:rPr lang="en-US" sz="2200" dirty="0"/>
              <a:t>Veteran teacher leaders</a:t>
            </a:r>
          </a:p>
          <a:p>
            <a:r>
              <a:rPr lang="en-US" sz="2200" dirty="0"/>
              <a:t>Former or current mentors</a:t>
            </a:r>
          </a:p>
          <a:p>
            <a:r>
              <a:rPr lang="en-US" sz="2200" dirty="0"/>
              <a:t>University clinical and tenured faculty</a:t>
            </a:r>
          </a:p>
          <a:p>
            <a:r>
              <a:rPr lang="en-US" sz="2200" dirty="0"/>
              <a:t>District leaders</a:t>
            </a:r>
          </a:p>
          <a:p>
            <a:r>
              <a:rPr lang="en-US" sz="2200" dirty="0"/>
              <a:t>National Board Certified teachers</a:t>
            </a:r>
            <a:endParaRPr lang="en-US" dirty="0"/>
          </a:p>
        </p:txBody>
      </p:sp>
      <p:sp>
        <p:nvSpPr>
          <p:cNvPr id="5" name="TextBox 4"/>
          <p:cNvSpPr txBox="1"/>
          <p:nvPr/>
        </p:nvSpPr>
        <p:spPr>
          <a:xfrm>
            <a:off x="6689706" y="5509184"/>
            <a:ext cx="2091690" cy="276999"/>
          </a:xfrm>
          <a:prstGeom prst="rect">
            <a:avLst/>
          </a:prstGeom>
          <a:noFill/>
        </p:spPr>
        <p:txBody>
          <a:bodyPr wrap="square" rtlCol="0">
            <a:spAutoFit/>
          </a:bodyPr>
          <a:lstStyle/>
          <a:p>
            <a:pPr algn="r"/>
            <a:r>
              <a:rPr lang="en-US" sz="1200" i="1" dirty="0">
                <a:solidFill>
                  <a:schemeClr val="tx2">
                    <a:lumMod val="75000"/>
                  </a:schemeClr>
                </a:solidFill>
              </a:rPr>
              <a:t>Source: </a:t>
            </a:r>
            <a:r>
              <a:rPr lang="en-US" sz="1200" dirty="0">
                <a:solidFill>
                  <a:schemeClr val="tx2">
                    <a:lumMod val="75000"/>
                  </a:schemeClr>
                </a:solidFill>
              </a:rPr>
              <a:t>Moir et al., 2009.</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28</a:t>
            </a:fld>
            <a:endParaRPr lang="en-US" dirty="0">
              <a:solidFill>
                <a:srgbClr val="FFFFFF">
                  <a:lumMod val="75000"/>
                </a:srgbClr>
              </a:solidFill>
            </a:endParaRPr>
          </a:p>
        </p:txBody>
      </p:sp>
    </p:spTree>
    <p:extLst>
      <p:ext uri="{BB962C8B-B14F-4D97-AF65-F5344CB8AC3E}">
        <p14:creationId xmlns:p14="http://schemas.microsoft.com/office/powerpoint/2010/main" val="4288911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35B616-E1E7-4C0D-A5D5-B52E02301E5F}"/>
              </a:ext>
            </a:extLst>
          </p:cNvPr>
          <p:cNvSpPr>
            <a:spLocks noGrp="1"/>
          </p:cNvSpPr>
          <p:nvPr>
            <p:ph type="title"/>
          </p:nvPr>
        </p:nvSpPr>
        <p:spPr/>
        <p:txBody>
          <a:bodyPr/>
          <a:lstStyle/>
          <a:p>
            <a:r>
              <a:rPr lang="en-US" dirty="0"/>
              <a:t>Recruiting in Challenging Contexts</a:t>
            </a:r>
          </a:p>
        </p:txBody>
      </p:sp>
      <p:sp>
        <p:nvSpPr>
          <p:cNvPr id="2" name="Content Placeholder 1">
            <a:extLst>
              <a:ext uri="{FF2B5EF4-FFF2-40B4-BE49-F238E27FC236}">
                <a16:creationId xmlns:a16="http://schemas.microsoft.com/office/drawing/2014/main" id="{70C07581-42C4-4657-91F5-060C3E1A84D1}"/>
              </a:ext>
            </a:extLst>
          </p:cNvPr>
          <p:cNvSpPr>
            <a:spLocks noGrp="1"/>
          </p:cNvSpPr>
          <p:nvPr>
            <p:ph idx="1"/>
          </p:nvPr>
        </p:nvSpPr>
        <p:spPr/>
        <p:txBody>
          <a:bodyPr/>
          <a:lstStyle/>
          <a:p>
            <a:r>
              <a:rPr lang="en-US" dirty="0"/>
              <a:t>Some schools and districts may have a limited pool of teachers who are ready to become mentors. </a:t>
            </a:r>
          </a:p>
          <a:p>
            <a:r>
              <a:rPr lang="en-US" dirty="0"/>
              <a:t>Consider the following strategies for recruiting mentors in these contexts:</a:t>
            </a:r>
          </a:p>
          <a:p>
            <a:pPr lvl="1"/>
            <a:r>
              <a:rPr lang="en-US" dirty="0"/>
              <a:t>Sharing mentors across schools within a district</a:t>
            </a:r>
          </a:p>
          <a:p>
            <a:pPr lvl="1"/>
            <a:r>
              <a:rPr lang="en-US" dirty="0"/>
              <a:t>Recruiting retired teachers or principals as part-time mentors</a:t>
            </a:r>
          </a:p>
          <a:p>
            <a:pPr lvl="1"/>
            <a:r>
              <a:rPr lang="en-US" dirty="0"/>
              <a:t>Exploring options for virtual or “</a:t>
            </a:r>
            <a:r>
              <a:rPr lang="en-US" dirty="0">
                <a:hlinkClick r:id="rId3"/>
              </a:rPr>
              <a:t>e-mentoring</a:t>
            </a:r>
            <a:r>
              <a:rPr lang="en-US" dirty="0"/>
              <a:t>”</a:t>
            </a:r>
          </a:p>
        </p:txBody>
      </p:sp>
      <p:sp>
        <p:nvSpPr>
          <p:cNvPr id="4" name="Slide Number Placeholder 3">
            <a:extLst>
              <a:ext uri="{FF2B5EF4-FFF2-40B4-BE49-F238E27FC236}">
                <a16:creationId xmlns:a16="http://schemas.microsoft.com/office/drawing/2014/main" id="{6E8C3F55-9FBD-49EA-B2A5-DFBE0F5B810D}"/>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29</a:t>
            </a:fld>
            <a:endParaRPr lang="en-US" dirty="0">
              <a:solidFill>
                <a:srgbClr val="FFFFFF">
                  <a:lumMod val="75000"/>
                </a:srgbClr>
              </a:solidFill>
            </a:endParaRPr>
          </a:p>
        </p:txBody>
      </p:sp>
    </p:spTree>
    <p:extLst>
      <p:ext uri="{BB962C8B-B14F-4D97-AF65-F5344CB8AC3E}">
        <p14:creationId xmlns:p14="http://schemas.microsoft.com/office/powerpoint/2010/main" val="39883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Comprehensive Centers Program</a:t>
            </a:r>
            <a:endParaRPr lang="en-US" sz="3200" dirty="0"/>
          </a:p>
        </p:txBody>
      </p:sp>
      <p:pic>
        <p:nvPicPr>
          <p:cNvPr id="16" name="Picture 3" descr="A map of the United States illustrates which states are included in each of the 15 regional centers (or RELs). The Appalachia REL includes West Virginia, Kentucky, Tennessee, and Virginia. The California REL includes California. The Central REL includes Colorado, Kansas, and Missouri. The Florida and Islands REL includes Florida, Puerto Rico, and the U.S. Virgin Islands. The Great Lakes REL includes Indiana, Michigan, and Ohio. The Mid-Atlantic REL includes Delaware, Maryland, New Jersey, Pennsylvania, and the District of Columbia. The Midwest REL includes Illinois, Iowa, Minnesota, and Wisconsin. The North Central REL includes Nebraska, North Dakota, South Dakota, and Wyoming. The Northeast REL includes Connecticut, Maine, Massachusetts, New Hampshire, New York, Rhode Island, and Vermont. The Northwest REL includes Alaska, Idaho, Montana, Oregon, and Washington. The Pacific REL includes American Samoa, Northern Mariana Islands, Guam, Hawaii, Palau, Marshall Islands, and the Federated States of Micronesia. The South Central REL includes Arkansas, Louisiana, New Mexico, and Oklahoma. The Southeast REL includes Alabama, Georgia, Mississippi, North Carolina, and South Carolina. The Texas REL includes Texas. Finally, the West REL includes Arizona, Nevada, Utah, and the Bureau of Indian Education. The map also lists the 7 national content centers, which include: Center on Enhancing Early Learning Outcomes, Center on Standards and Assessments Implementation, Center on Great Teachers and Leaders, Center on Innovations in Learning, Center on School Turnaround, Center on Building State Capacity and Productivity, and Center on College and Career Readiness and Success."/>
          <p:cNvPicPr>
            <a:picLocks noChangeAspect="1" noChangeArrowheads="1"/>
          </p:cNvPicPr>
          <p:nvPr/>
        </p:nvPicPr>
        <p:blipFill rotWithShape="1">
          <a:blip r:embed="rId3">
            <a:extLst>
              <a:ext uri="{28A0092B-C50C-407E-A947-70E740481C1C}">
                <a14:useLocalDpi xmlns:a14="http://schemas.microsoft.com/office/drawing/2010/main" val="0"/>
              </a:ext>
            </a:extLst>
          </a:blip>
          <a:srcRect l="4725" t="17190" r="4725" b="5243"/>
          <a:stretch/>
        </p:blipFill>
        <p:spPr bwMode="auto">
          <a:xfrm>
            <a:off x="1570648" y="1654020"/>
            <a:ext cx="6458316" cy="42801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846462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Making Assignments and Matches</a:t>
            </a:r>
          </a:p>
        </p:txBody>
      </p:sp>
      <p:sp>
        <p:nvSpPr>
          <p:cNvPr id="2" name="Content Placeholder 1"/>
          <p:cNvSpPr>
            <a:spLocks noGrp="1"/>
          </p:cNvSpPr>
          <p:nvPr>
            <p:ph idx="1"/>
          </p:nvPr>
        </p:nvSpPr>
        <p:spPr>
          <a:xfrm>
            <a:off x="687526" y="1831975"/>
            <a:ext cx="8224699" cy="3662308"/>
          </a:xfrm>
        </p:spPr>
        <p:txBody>
          <a:bodyPr>
            <a:normAutofit fontScale="92500" lnSpcReduction="10000"/>
          </a:bodyPr>
          <a:lstStyle/>
          <a:p>
            <a:r>
              <a:rPr lang="en-US" dirty="0"/>
              <a:t>Whenever possible, matches should be made after the beginning teacher is hired. </a:t>
            </a:r>
          </a:p>
          <a:p>
            <a:r>
              <a:rPr lang="en-US" dirty="0"/>
              <a:t>The selection team should play a primary role in mentor matching.</a:t>
            </a:r>
          </a:p>
          <a:p>
            <a:r>
              <a:rPr lang="en-US" dirty="0"/>
              <a:t>Individual needs of the beginning teacher and mentor selection strengths should be prioritized in the match. </a:t>
            </a:r>
          </a:p>
          <a:p>
            <a:r>
              <a:rPr lang="en-US" dirty="0"/>
              <a:t>Other important items to consider include the following:</a:t>
            </a:r>
          </a:p>
          <a:p>
            <a:pPr lvl="1"/>
            <a:r>
              <a:rPr lang="en-US" dirty="0"/>
              <a:t>Content area/grade level</a:t>
            </a:r>
          </a:p>
          <a:p>
            <a:pPr lvl="1"/>
            <a:r>
              <a:rPr lang="en-US" dirty="0"/>
              <a:t>Interpersonal compatibility</a:t>
            </a:r>
          </a:p>
          <a:p>
            <a:pPr lvl="1"/>
            <a:r>
              <a:rPr lang="en-US" dirty="0"/>
              <a:t>Proximity</a:t>
            </a:r>
          </a:p>
          <a:p>
            <a:pPr lvl="1"/>
            <a:r>
              <a:rPr lang="en-US" dirty="0"/>
              <a:t>Compatible planning time</a:t>
            </a:r>
          </a:p>
        </p:txBody>
      </p:sp>
      <p:sp>
        <p:nvSpPr>
          <p:cNvPr id="6" name="TextBox 5">
            <a:extLst>
              <a:ext uri="{FF2B5EF4-FFF2-40B4-BE49-F238E27FC236}">
                <a16:creationId xmlns:a16="http://schemas.microsoft.com/office/drawing/2014/main" id="{DEC6E602-5BEA-094E-8AA1-9C4761D3B56C}"/>
              </a:ext>
            </a:extLst>
          </p:cNvPr>
          <p:cNvSpPr txBox="1"/>
          <p:nvPr/>
        </p:nvSpPr>
        <p:spPr>
          <a:xfrm>
            <a:off x="4319081" y="5512677"/>
            <a:ext cx="4459699" cy="276999"/>
          </a:xfrm>
          <a:prstGeom prst="rect">
            <a:avLst/>
          </a:prstGeom>
          <a:noFill/>
        </p:spPr>
        <p:txBody>
          <a:bodyPr wrap="square" rtlCol="0">
            <a:spAutoFit/>
          </a:bodyPr>
          <a:lstStyle/>
          <a:p>
            <a:pPr algn="r"/>
            <a:r>
              <a:rPr lang="en-US" sz="1200" i="1" dirty="0">
                <a:solidFill>
                  <a:schemeClr val="tx2">
                    <a:lumMod val="75000"/>
                  </a:schemeClr>
                </a:solidFill>
              </a:rPr>
              <a:t>Source: </a:t>
            </a:r>
            <a:r>
              <a:rPr lang="en-US" sz="1200" dirty="0" err="1">
                <a:solidFill>
                  <a:schemeClr val="tx2">
                    <a:lumMod val="75000"/>
                  </a:schemeClr>
                </a:solidFill>
              </a:rPr>
              <a:t>Saphier</a:t>
            </a:r>
            <a:r>
              <a:rPr lang="en-US" sz="1200" dirty="0">
                <a:solidFill>
                  <a:schemeClr val="tx2">
                    <a:lumMod val="75000"/>
                  </a:schemeClr>
                </a:solidFill>
              </a:rPr>
              <a:t>, Freedman, &amp; </a:t>
            </a:r>
            <a:r>
              <a:rPr lang="en-US" sz="1200" dirty="0" err="1">
                <a:solidFill>
                  <a:schemeClr val="tx2">
                    <a:lumMod val="75000"/>
                  </a:schemeClr>
                </a:solidFill>
              </a:rPr>
              <a:t>Ascheim</a:t>
            </a:r>
            <a:r>
              <a:rPr lang="en-US" sz="1200" dirty="0">
                <a:solidFill>
                  <a:schemeClr val="tx2">
                    <a:lumMod val="75000"/>
                  </a:schemeClr>
                </a:solidFill>
              </a:rPr>
              <a:t>, 2001.</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30</a:t>
            </a:fld>
            <a:endParaRPr dirty="0">
              <a:solidFill>
                <a:srgbClr val="FFFFFF">
                  <a:lumMod val="75000"/>
                </a:srgbClr>
              </a:solidFill>
            </a:endParaRPr>
          </a:p>
        </p:txBody>
      </p:sp>
    </p:spTree>
    <p:extLst>
      <p:ext uri="{BB962C8B-B14F-4D97-AF65-F5344CB8AC3E}">
        <p14:creationId xmlns:p14="http://schemas.microsoft.com/office/powerpoint/2010/main" val="11393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Considerations</a:t>
            </a:r>
          </a:p>
        </p:txBody>
      </p:sp>
      <p:sp>
        <p:nvSpPr>
          <p:cNvPr id="2" name="Content Placeholder 1"/>
          <p:cNvSpPr>
            <a:spLocks noGrp="1"/>
          </p:cNvSpPr>
          <p:nvPr>
            <p:ph idx="1"/>
          </p:nvPr>
        </p:nvSpPr>
        <p:spPr>
          <a:xfrm>
            <a:off x="687526" y="1831975"/>
            <a:ext cx="8224699" cy="3788432"/>
          </a:xfrm>
        </p:spPr>
        <p:txBody>
          <a:bodyPr>
            <a:normAutofit fontScale="92500" lnSpcReduction="10000"/>
          </a:bodyPr>
          <a:lstStyle/>
          <a:p>
            <a:r>
              <a:rPr lang="en-US" dirty="0"/>
              <a:t>Every effort should be made to match the beginning teacher to the mentor in close proximity to the hiring date.</a:t>
            </a:r>
          </a:p>
          <a:p>
            <a:r>
              <a:rPr lang="en-US" dirty="0"/>
              <a:t>Whenever possible, mentoring should begin before the start of the academic year.</a:t>
            </a:r>
          </a:p>
          <a:p>
            <a:r>
              <a:rPr lang="en-US" dirty="0"/>
              <a:t>Out-of-building mentors should be considered for teachers in some subjects (e.g., art, world languages) for which only one position exists in the building. An in-building informal mentor should also be assigned to help with building-related issues (e.g., schedules, parent conferences).</a:t>
            </a:r>
          </a:p>
          <a:p>
            <a:r>
              <a:rPr lang="en-US" dirty="0"/>
              <a:t>Special education teachers will need additional specialized mentoring. </a:t>
            </a:r>
          </a:p>
        </p:txBody>
      </p:sp>
      <p:sp>
        <p:nvSpPr>
          <p:cNvPr id="6" name="TextBox 5">
            <a:extLst>
              <a:ext uri="{FF2B5EF4-FFF2-40B4-BE49-F238E27FC236}">
                <a16:creationId xmlns:a16="http://schemas.microsoft.com/office/drawing/2014/main" id="{65E2CD1F-22CD-8243-A08E-90BEA5C50C8B}"/>
              </a:ext>
            </a:extLst>
          </p:cNvPr>
          <p:cNvSpPr txBox="1"/>
          <p:nvPr/>
        </p:nvSpPr>
        <p:spPr>
          <a:xfrm>
            <a:off x="4319081" y="5512677"/>
            <a:ext cx="4459699" cy="276999"/>
          </a:xfrm>
          <a:prstGeom prst="rect">
            <a:avLst/>
          </a:prstGeom>
          <a:noFill/>
        </p:spPr>
        <p:txBody>
          <a:bodyPr wrap="square" rtlCol="0">
            <a:spAutoFit/>
          </a:bodyPr>
          <a:lstStyle/>
          <a:p>
            <a:pPr algn="r"/>
            <a:r>
              <a:rPr lang="en-US" sz="1200" i="1" dirty="0">
                <a:solidFill>
                  <a:schemeClr val="tx2">
                    <a:lumMod val="75000"/>
                  </a:schemeClr>
                </a:solidFill>
              </a:rPr>
              <a:t>Source: </a:t>
            </a:r>
            <a:r>
              <a:rPr lang="en-US" sz="1200" dirty="0" err="1">
                <a:solidFill>
                  <a:schemeClr val="tx2">
                    <a:lumMod val="75000"/>
                  </a:schemeClr>
                </a:solidFill>
              </a:rPr>
              <a:t>Saphier</a:t>
            </a:r>
            <a:r>
              <a:rPr lang="en-US" sz="1200" dirty="0">
                <a:solidFill>
                  <a:schemeClr val="tx2">
                    <a:lumMod val="75000"/>
                  </a:schemeClr>
                </a:solidFill>
              </a:rPr>
              <a:t>, Freedman, &amp; </a:t>
            </a:r>
            <a:r>
              <a:rPr lang="en-US" sz="1200" dirty="0" err="1">
                <a:solidFill>
                  <a:schemeClr val="tx2">
                    <a:lumMod val="75000"/>
                  </a:schemeClr>
                </a:solidFill>
              </a:rPr>
              <a:t>Ascheim</a:t>
            </a:r>
            <a:r>
              <a:rPr lang="en-US" sz="1200" dirty="0">
                <a:solidFill>
                  <a:schemeClr val="tx2">
                    <a:lumMod val="75000"/>
                  </a:schemeClr>
                </a:solidFill>
              </a:rPr>
              <a:t>, 2001.</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31</a:t>
            </a:fld>
            <a:endParaRPr dirty="0">
              <a:solidFill>
                <a:srgbClr val="FFFFFF">
                  <a:lumMod val="75000"/>
                </a:srgbClr>
              </a:solidFill>
            </a:endParaRPr>
          </a:p>
        </p:txBody>
      </p:sp>
    </p:spTree>
    <p:extLst>
      <p:ext uri="{BB962C8B-B14F-4D97-AF65-F5344CB8AC3E}">
        <p14:creationId xmlns:p14="http://schemas.microsoft.com/office/powerpoint/2010/main" val="545160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C7F8D-0724-994B-BCC5-CC9651CAAEF6}"/>
              </a:ext>
            </a:extLst>
          </p:cNvPr>
          <p:cNvSpPr>
            <a:spLocks noGrp="1"/>
          </p:cNvSpPr>
          <p:nvPr>
            <p:ph type="title"/>
          </p:nvPr>
        </p:nvSpPr>
        <p:spPr/>
        <p:txBody>
          <a:bodyPr/>
          <a:lstStyle/>
          <a:p>
            <a:r>
              <a:rPr lang="en-US" dirty="0"/>
              <a:t>Toolkit Connection: Workbook</a:t>
            </a:r>
          </a:p>
        </p:txBody>
      </p:sp>
      <p:sp>
        <p:nvSpPr>
          <p:cNvPr id="2" name="Content Placeholder 1">
            <a:extLst>
              <a:ext uri="{FF2B5EF4-FFF2-40B4-BE49-F238E27FC236}">
                <a16:creationId xmlns:a16="http://schemas.microsoft.com/office/drawing/2014/main" id="{8F0B232E-A2C5-624A-ADA8-A1B05C0088A9}"/>
              </a:ext>
            </a:extLst>
          </p:cNvPr>
          <p:cNvSpPr>
            <a:spLocks noGrp="1"/>
          </p:cNvSpPr>
          <p:nvPr>
            <p:ph idx="1"/>
          </p:nvPr>
        </p:nvSpPr>
        <p:spPr>
          <a:xfrm>
            <a:off x="687526" y="1831975"/>
            <a:ext cx="8224699" cy="4075844"/>
          </a:xfrm>
        </p:spPr>
        <p:txBody>
          <a:bodyPr/>
          <a:lstStyle/>
          <a:p>
            <a:pPr marL="0" indent="0">
              <a:buNone/>
            </a:pPr>
            <a:r>
              <a:rPr lang="en-US" dirty="0"/>
              <a:t>Does your team need help related to mentor recruitment, selection, and assignment? Try this toolkit resource!</a:t>
            </a:r>
          </a:p>
          <a:p>
            <a:r>
              <a:rPr lang="en-US" b="1" dirty="0"/>
              <a:t>Mentor Recruitment, Selection, and Assignment Design Workbook: </a:t>
            </a:r>
            <a:r>
              <a:rPr lang="en-US" dirty="0"/>
              <a:t>Helps teams incorporate research-based best practices into the design of their M&amp;I programs, including:</a:t>
            </a:r>
          </a:p>
          <a:p>
            <a:pPr lvl="1"/>
            <a:r>
              <a:rPr lang="en-US" dirty="0"/>
              <a:t>Innovative mentor recruitment strategies</a:t>
            </a:r>
          </a:p>
          <a:p>
            <a:pPr lvl="1"/>
            <a:r>
              <a:rPr lang="en-US" dirty="0"/>
              <a:t>Rigorous mentor selection criteria and processes</a:t>
            </a:r>
          </a:p>
          <a:p>
            <a:pPr lvl="1"/>
            <a:r>
              <a:rPr lang="en-US" dirty="0"/>
              <a:t>Best practices in mentor matching and assignment</a:t>
            </a:r>
          </a:p>
        </p:txBody>
      </p:sp>
      <p:sp>
        <p:nvSpPr>
          <p:cNvPr id="4" name="Slide Number Placeholder 3">
            <a:extLst>
              <a:ext uri="{FF2B5EF4-FFF2-40B4-BE49-F238E27FC236}">
                <a16:creationId xmlns:a16="http://schemas.microsoft.com/office/drawing/2014/main" id="{20F3C23A-3B2A-8F4E-B8EF-BB1CD6D54A9B}"/>
              </a:ext>
            </a:extLst>
          </p:cNvPr>
          <p:cNvSpPr>
            <a:spLocks noGrp="1"/>
          </p:cNvSpPr>
          <p:nvPr>
            <p:ph type="sldNum" sz="quarter" idx="10"/>
          </p:nvPr>
        </p:nvSpPr>
        <p:spPr/>
        <p:txBody>
          <a:bodyPr/>
          <a:lstStyle/>
          <a:p>
            <a:pPr algn="r"/>
            <a:fld id="{F3477EC8-074D-41C4-94AE-E9EA7CEEA348}" type="slidenum">
              <a:rPr lang="en-US" smtClean="0"/>
              <a:pPr algn="r"/>
              <a:t>32</a:t>
            </a:fld>
            <a:endParaRPr lang="en-US" dirty="0"/>
          </a:p>
        </p:txBody>
      </p:sp>
    </p:spTree>
    <p:extLst>
      <p:ext uri="{BB962C8B-B14F-4D97-AF65-F5344CB8AC3E}">
        <p14:creationId xmlns:p14="http://schemas.microsoft.com/office/powerpoint/2010/main" val="3725019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Team Talk</a:t>
            </a:r>
          </a:p>
        </p:txBody>
      </p:sp>
      <p:sp>
        <p:nvSpPr>
          <p:cNvPr id="2" name="Content Placeholder 1"/>
          <p:cNvSpPr>
            <a:spLocks noGrp="1"/>
          </p:cNvSpPr>
          <p:nvPr>
            <p:ph idx="1"/>
          </p:nvPr>
        </p:nvSpPr>
        <p:spPr/>
        <p:txBody>
          <a:bodyPr/>
          <a:lstStyle/>
          <a:p>
            <a:r>
              <a:rPr lang="en-US" dirty="0"/>
              <a:t>Imagine you are meeting with a prospective candidate for a mentor position in a school that desperately needs her to take the position. The school has more than a dozen new teachers a year, most of whom drop out of teaching after one or two years at the school. This candidate has exemplary ratings and is well-respected by her peers. She seems reluctant to become a mentor. </a:t>
            </a:r>
          </a:p>
          <a:p>
            <a:r>
              <a:rPr lang="en-US" dirty="0"/>
              <a:t>What information do you share with her to draw her into the role? Discuss with an elbow partner.</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33</a:t>
            </a:fld>
            <a:endParaRPr dirty="0">
              <a:solidFill>
                <a:srgbClr val="FFFFFF">
                  <a:lumMod val="75000"/>
                </a:srgbClr>
              </a:solidFill>
            </a:endParaRPr>
          </a:p>
        </p:txBody>
      </p:sp>
    </p:spTree>
    <p:extLst>
      <p:ext uri="{BB962C8B-B14F-4D97-AF65-F5344CB8AC3E}">
        <p14:creationId xmlns:p14="http://schemas.microsoft.com/office/powerpoint/2010/main" val="546730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Recap</a:t>
            </a:r>
          </a:p>
        </p:txBody>
      </p:sp>
      <p:sp>
        <p:nvSpPr>
          <p:cNvPr id="2" name="Content Placeholder 1"/>
          <p:cNvSpPr>
            <a:spLocks noGrp="1"/>
          </p:cNvSpPr>
          <p:nvPr>
            <p:ph idx="1"/>
          </p:nvPr>
        </p:nvSpPr>
        <p:spPr/>
        <p:txBody>
          <a:bodyPr/>
          <a:lstStyle/>
          <a:p>
            <a:pPr marL="0" lvl="1" indent="0">
              <a:buNone/>
            </a:pPr>
            <a:r>
              <a:rPr lang="en-US" sz="2300" dirty="0"/>
              <a:t>When engaging top-tier candidates:</a:t>
            </a:r>
          </a:p>
          <a:p>
            <a:pPr lvl="1">
              <a:buFont typeface="Wingdings" pitchFamily="2" charset="2"/>
              <a:buChar char="§"/>
            </a:pPr>
            <a:r>
              <a:rPr lang="en-US" sz="2300" dirty="0"/>
              <a:t>Clarify program goals and the mentor role.</a:t>
            </a:r>
          </a:p>
          <a:p>
            <a:pPr lvl="1">
              <a:buFont typeface="Wingdings" pitchFamily="2" charset="2"/>
              <a:buChar char="§"/>
            </a:pPr>
            <a:r>
              <a:rPr lang="en-US" sz="2300" dirty="0"/>
              <a:t>Articulate the importance of the mentor role in school, teacher, and student success.</a:t>
            </a:r>
          </a:p>
          <a:p>
            <a:pPr lvl="1">
              <a:buFont typeface="Wingdings" pitchFamily="2" charset="2"/>
              <a:buChar char="§"/>
            </a:pPr>
            <a:r>
              <a:rPr lang="en-US" sz="2300" dirty="0"/>
              <a:t>Emphasize the impact a sustained induction program can make.</a:t>
            </a:r>
          </a:p>
          <a:p>
            <a:pPr lvl="1">
              <a:buFont typeface="Wingdings" pitchFamily="2" charset="2"/>
              <a:buChar char="§"/>
            </a:pPr>
            <a:r>
              <a:rPr lang="en-US" sz="2300" dirty="0"/>
              <a:t>Be transparent—Share the criteria and processes used by the selection committee.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34</a:t>
            </a:fld>
            <a:endParaRPr dirty="0">
              <a:solidFill>
                <a:srgbClr val="FFFFFF">
                  <a:lumMod val="75000"/>
                </a:srgbClr>
              </a:solidFill>
            </a:endParaRPr>
          </a:p>
        </p:txBody>
      </p:sp>
    </p:spTree>
    <p:extLst>
      <p:ext uri="{BB962C8B-B14F-4D97-AF65-F5344CB8AC3E}">
        <p14:creationId xmlns:p14="http://schemas.microsoft.com/office/powerpoint/2010/main" val="233906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Resources</a:t>
            </a:r>
            <a:endParaRPr lang="en-US" dirty="0">
              <a:solidFill>
                <a:srgbClr val="FF0000"/>
              </a:solidFill>
            </a:endParaRPr>
          </a:p>
        </p:txBody>
      </p:sp>
      <p:sp>
        <p:nvSpPr>
          <p:cNvPr id="5" name="Content Placeholder 4"/>
          <p:cNvSpPr>
            <a:spLocks noGrp="1"/>
          </p:cNvSpPr>
          <p:nvPr>
            <p:ph idx="1"/>
          </p:nvPr>
        </p:nvSpPr>
        <p:spPr/>
        <p:txBody>
          <a:bodyPr>
            <a:normAutofit/>
          </a:bodyPr>
          <a:lstStyle/>
          <a:p>
            <a:r>
              <a:rPr lang="en-US" sz="2000" dirty="0"/>
              <a:t>Attleboro, Massachusetts, Public Schools—</a:t>
            </a:r>
            <a:r>
              <a:rPr lang="en-US" sz="2000" dirty="0">
                <a:hlinkClick r:id="rId3"/>
              </a:rPr>
              <a:t>Recruitment/Matching Plan</a:t>
            </a:r>
            <a:endParaRPr lang="en-US" sz="2000" dirty="0"/>
          </a:p>
          <a:p>
            <a:r>
              <a:rPr lang="en-US" sz="2000" dirty="0"/>
              <a:t>Belchertown, Massachusetts, Public Schools—</a:t>
            </a:r>
            <a:r>
              <a:rPr lang="en-US" sz="2000" dirty="0">
                <a:hlinkClick r:id="rId4"/>
              </a:rPr>
              <a:t>Comprehensive Induction Plan Including Mentor Application and Roles</a:t>
            </a:r>
            <a:endParaRPr lang="en-US" sz="2000" dirty="0"/>
          </a:p>
          <a:p>
            <a:r>
              <a:rPr lang="en-US" sz="2000" dirty="0"/>
              <a:t>Newton, Massachusetts, Public Schools—</a:t>
            </a:r>
            <a:r>
              <a:rPr lang="en-US" sz="2000" dirty="0">
                <a:hlinkClick r:id="rId5"/>
              </a:rPr>
              <a:t>Induction Handbook, Calendar, Roles, and Responsibilities</a:t>
            </a:r>
            <a:endParaRPr lang="en-US" sz="2000" dirty="0"/>
          </a:p>
          <a:p>
            <a:r>
              <a:rPr lang="en-US" sz="2000" dirty="0"/>
              <a:t>Michigan ASSIST—</a:t>
            </a:r>
            <a:r>
              <a:rPr lang="en-US" sz="2000" u="sng" dirty="0">
                <a:hlinkClick r:id="rId6"/>
              </a:rPr>
              <a:t>Resources and Mentor Selection Tool</a:t>
            </a:r>
            <a:endParaRPr lang="en-US" sz="2000" u="sng" dirty="0"/>
          </a:p>
          <a:p>
            <a:r>
              <a:rPr lang="en-US" sz="2000" dirty="0"/>
              <a:t>Delaware Department of Education—</a:t>
            </a:r>
            <a:r>
              <a:rPr lang="en-US" sz="2000" dirty="0">
                <a:hlinkClick r:id="rId7"/>
              </a:rPr>
              <a:t>Mentor Roles and Responsibilities</a:t>
            </a:r>
            <a:endParaRPr lang="en-US" sz="2000" dirty="0"/>
          </a:p>
          <a:p>
            <a:r>
              <a:rPr lang="en-US" sz="2000" dirty="0"/>
              <a:t>Austin Independent School District—</a:t>
            </a:r>
            <a:r>
              <a:rPr lang="en-US" sz="2000" u="sng" dirty="0">
                <a:hlinkClick r:id="rId8"/>
              </a:rPr>
              <a:t>Induction Calendar</a:t>
            </a:r>
            <a:r>
              <a:rPr lang="en-US" sz="2000" dirty="0"/>
              <a:t> and </a:t>
            </a:r>
            <a:r>
              <a:rPr lang="en-US" sz="2000" u="sng" dirty="0">
                <a:hlinkClick r:id="rId9"/>
              </a:rPr>
              <a:t>Mentor Commitment Form</a:t>
            </a:r>
            <a:endParaRPr lang="en-US" sz="2000" u="sng" dirty="0"/>
          </a:p>
          <a:p>
            <a:r>
              <a:rPr lang="en-US" sz="2000" dirty="0"/>
              <a:t>Hillsborough, Florida—</a:t>
            </a:r>
            <a:r>
              <a:rPr lang="en-US" sz="2000" u="sng" dirty="0">
                <a:hlinkClick r:id="rId10"/>
              </a:rPr>
              <a:t>Effective Teaching Recruitment Brochure</a:t>
            </a:r>
            <a:endParaRPr lang="en-US" sz="2000"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35</a:t>
            </a:fld>
            <a:endParaRPr dirty="0">
              <a:solidFill>
                <a:srgbClr val="FFFFFF">
                  <a:lumMod val="75000"/>
                </a:srgbClr>
              </a:solidFill>
            </a:endParaRPr>
          </a:p>
        </p:txBody>
      </p:sp>
    </p:spTree>
    <p:extLst>
      <p:ext uri="{BB962C8B-B14F-4D97-AF65-F5344CB8AC3E}">
        <p14:creationId xmlns:p14="http://schemas.microsoft.com/office/powerpoint/2010/main" val="2021024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2" name="Content Placeholder 1"/>
          <p:cNvSpPr>
            <a:spLocks noGrp="1"/>
          </p:cNvSpPr>
          <p:nvPr>
            <p:ph idx="1"/>
          </p:nvPr>
        </p:nvSpPr>
        <p:spPr>
          <a:xfrm>
            <a:off x="687526" y="1740535"/>
            <a:ext cx="8224699" cy="4075844"/>
          </a:xfrm>
        </p:spPr>
        <p:txBody>
          <a:bodyPr/>
          <a:lstStyle/>
          <a:p>
            <a:pPr marL="457200" indent="-457200">
              <a:spcBef>
                <a:spcPts val="1200"/>
              </a:spcBef>
              <a:buNone/>
            </a:pPr>
            <a:r>
              <a:rPr lang="en-US" sz="2000" dirty="0"/>
              <a:t>Achinstein, B., &amp; Athanases, S. Z. (2006). </a:t>
            </a:r>
            <a:r>
              <a:rPr lang="en-US" sz="2000" i="1" dirty="0"/>
              <a:t>Mentors in the making: Developing new leaders for new teachers. </a:t>
            </a:r>
            <a:r>
              <a:rPr lang="en-US" sz="2000" dirty="0"/>
              <a:t>New York, NY: Teachers College Press.</a:t>
            </a:r>
          </a:p>
          <a:p>
            <a:pPr marL="457200" indent="-457200">
              <a:spcBef>
                <a:spcPts val="1200"/>
              </a:spcBef>
              <a:buNone/>
            </a:pPr>
            <a:r>
              <a:rPr lang="en-US" sz="2000" dirty="0"/>
              <a:t>Carver-Thomas, D. (2018). </a:t>
            </a:r>
            <a:r>
              <a:rPr lang="en-US" sz="2000" i="1" dirty="0"/>
              <a:t>Diversifying the teaching profession: How to recruit and retain teachers of color. </a:t>
            </a:r>
            <a:r>
              <a:rPr lang="en-US" sz="2000" dirty="0"/>
              <a:t>Palo Alto, CA: Learning Policy Institute.</a:t>
            </a:r>
          </a:p>
          <a:p>
            <a:pPr marL="457200" indent="-457200">
              <a:spcBef>
                <a:spcPts val="1200"/>
              </a:spcBef>
              <a:buNone/>
            </a:pPr>
            <a:r>
              <a:rPr lang="en-US" sz="2000" dirty="0"/>
              <a:t>Egalite, A. J., </a:t>
            </a:r>
            <a:r>
              <a:rPr lang="en-US" sz="2000" dirty="0" err="1"/>
              <a:t>Kisida</a:t>
            </a:r>
            <a:r>
              <a:rPr lang="en-US" sz="2000" dirty="0"/>
              <a:t>, B., &amp; Winters, M. A. (2015). Representation in the classroom: The effect of own-race teachers on student achievement. </a:t>
            </a:r>
            <a:r>
              <a:rPr lang="en-US" sz="2000" i="1" dirty="0"/>
              <a:t>Economics of Education Review</a:t>
            </a:r>
            <a:r>
              <a:rPr lang="en-US" sz="2000" dirty="0"/>
              <a:t>, 45, 44-52.</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36</a:t>
            </a:fld>
            <a:endParaRPr dirty="0">
              <a:solidFill>
                <a:srgbClr val="FFFFFF">
                  <a:lumMod val="75000"/>
                </a:srgbClr>
              </a:solidFill>
            </a:endParaRPr>
          </a:p>
        </p:txBody>
      </p:sp>
    </p:spTree>
    <p:extLst>
      <p:ext uri="{BB962C8B-B14F-4D97-AF65-F5344CB8AC3E}">
        <p14:creationId xmlns:p14="http://schemas.microsoft.com/office/powerpoint/2010/main" val="1613249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 (continued)</a:t>
            </a:r>
          </a:p>
        </p:txBody>
      </p:sp>
      <p:sp>
        <p:nvSpPr>
          <p:cNvPr id="2" name="Content Placeholder 1"/>
          <p:cNvSpPr>
            <a:spLocks noGrp="1"/>
          </p:cNvSpPr>
          <p:nvPr>
            <p:ph idx="1"/>
          </p:nvPr>
        </p:nvSpPr>
        <p:spPr>
          <a:xfrm>
            <a:off x="687526" y="1740535"/>
            <a:ext cx="8224699" cy="4075844"/>
          </a:xfrm>
        </p:spPr>
        <p:txBody>
          <a:bodyPr/>
          <a:lstStyle/>
          <a:p>
            <a:pPr marL="457200" indent="-457200">
              <a:spcBef>
                <a:spcPts val="1200"/>
              </a:spcBef>
              <a:buNone/>
            </a:pPr>
            <a:r>
              <a:rPr lang="en-US" sz="2000" dirty="0"/>
              <a:t>Kapadia, K., &amp; Coca, V., with Easton, J. Q. (2007). </a:t>
            </a:r>
            <a:r>
              <a:rPr lang="en-US" sz="2000" i="1" dirty="0"/>
              <a:t>Keeping new teachers: A first look at the influences of induction in the Chicago Public Schools. </a:t>
            </a:r>
            <a:r>
              <a:rPr lang="en-US" sz="2000" dirty="0"/>
              <a:t>Chicago, IL: University of Chicago, Consortium on School Research. Retrieved from </a:t>
            </a:r>
            <a:r>
              <a:rPr lang="en-US" sz="2000" dirty="0">
                <a:hlinkClick r:id="rId3" tooltip="https://consortium.uchicago.edu/publications/keeping-new-teachers-first-look-influences-induction-chicago-public-schools"/>
              </a:rPr>
              <a:t>https://consortium.uchicago.edu/publications/keeping-new-teachers-first-look-influences-induction-chicago-public-schools</a:t>
            </a:r>
            <a:endParaRPr lang="en-US" sz="2000" dirty="0"/>
          </a:p>
          <a:p>
            <a:pPr marL="457200" indent="-457200">
              <a:spcBef>
                <a:spcPts val="1200"/>
              </a:spcBef>
              <a:buNone/>
            </a:pPr>
            <a:r>
              <a:rPr lang="en-US" sz="2000" dirty="0"/>
              <a:t>Moir, E., </a:t>
            </a:r>
            <a:r>
              <a:rPr lang="en-US" sz="2000" dirty="0" err="1"/>
              <a:t>Barlin</a:t>
            </a:r>
            <a:r>
              <a:rPr lang="en-US" sz="2000" dirty="0"/>
              <a:t>, D., </a:t>
            </a:r>
            <a:r>
              <a:rPr lang="en-US" sz="2000" dirty="0" err="1"/>
              <a:t>Gless</a:t>
            </a:r>
            <a:r>
              <a:rPr lang="en-US" sz="2000" dirty="0"/>
              <a:t>, J., &amp; Miles, J. (2009). </a:t>
            </a:r>
            <a:r>
              <a:rPr lang="en-US" sz="2000" i="1" dirty="0"/>
              <a:t>New teacher mentoring: Hopes and promise for improving teacher effectiveness. </a:t>
            </a:r>
            <a:r>
              <a:rPr lang="en-US" sz="2000" dirty="0"/>
              <a:t>Cambridge, MA: Harvard Education Press.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37</a:t>
            </a:fld>
            <a:endParaRPr dirty="0">
              <a:solidFill>
                <a:srgbClr val="FFFFFF">
                  <a:lumMod val="75000"/>
                </a:srgbClr>
              </a:solidFill>
            </a:endParaRPr>
          </a:p>
        </p:txBody>
      </p:sp>
    </p:spTree>
    <p:extLst>
      <p:ext uri="{BB962C8B-B14F-4D97-AF65-F5344CB8AC3E}">
        <p14:creationId xmlns:p14="http://schemas.microsoft.com/office/powerpoint/2010/main" val="432785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 (continued) </a:t>
            </a:r>
          </a:p>
        </p:txBody>
      </p:sp>
      <p:sp>
        <p:nvSpPr>
          <p:cNvPr id="2" name="Content Placeholder 1"/>
          <p:cNvSpPr>
            <a:spLocks noGrp="1"/>
          </p:cNvSpPr>
          <p:nvPr>
            <p:ph idx="1"/>
          </p:nvPr>
        </p:nvSpPr>
        <p:spPr>
          <a:xfrm>
            <a:off x="687526" y="1740535"/>
            <a:ext cx="8224699" cy="4075844"/>
          </a:xfrm>
        </p:spPr>
        <p:txBody>
          <a:bodyPr/>
          <a:lstStyle/>
          <a:p>
            <a:pPr marL="457200" indent="-457200">
              <a:spcBef>
                <a:spcPts val="1200"/>
              </a:spcBef>
              <a:buNone/>
            </a:pPr>
            <a:r>
              <a:rPr lang="en-US" sz="2000" dirty="0"/>
              <a:t>New Teacher Center. (2016). </a:t>
            </a:r>
            <a:r>
              <a:rPr lang="en-US" sz="2000" i="1" dirty="0"/>
              <a:t>Support from the start: A 50-state review of policies on new educator induction and mentoring.</a:t>
            </a:r>
            <a:r>
              <a:rPr lang="en-US" sz="2000" dirty="0"/>
              <a:t> Santa Cruz, CA: Author. Retrieved from </a:t>
            </a:r>
            <a:r>
              <a:rPr lang="en-US" sz="2000" u="sng" dirty="0">
                <a:hlinkClick r:id="rId3" tooltip="https://newteachercenter.org/wp-content/uploads/state-teacher-induction-2016-exec-summ-only-final-version-v3.pd"/>
              </a:rPr>
              <a:t>https://newteachercenter.org/wp-content/uploads/state-teacher-induction-2016-exec-summ-only-final-version-v3.pd</a:t>
            </a:r>
            <a:r>
              <a:rPr lang="en-US" sz="2000" u="sng" dirty="0">
                <a:hlinkClick r:id="rId3"/>
              </a:rPr>
              <a:t>f</a:t>
            </a:r>
            <a:endParaRPr lang="en-US" sz="2000" dirty="0"/>
          </a:p>
          <a:p>
            <a:pPr marL="457200" indent="-457200">
              <a:spcBef>
                <a:spcPts val="1200"/>
              </a:spcBef>
              <a:buNone/>
            </a:pPr>
            <a:r>
              <a:rPr lang="en-US" sz="2000" dirty="0"/>
              <a:t>New Teacher Center. (2017). </a:t>
            </a:r>
            <a:r>
              <a:rPr lang="en-US" sz="2000" i="1" dirty="0"/>
              <a:t>Resources to help you change the odds for students: Develop teacher leaders. </a:t>
            </a:r>
            <a:r>
              <a:rPr lang="en-US" sz="2000" dirty="0"/>
              <a:t>Santa Cruz, CA: Author. Retrieved from </a:t>
            </a:r>
            <a:r>
              <a:rPr lang="en-US" sz="2000" dirty="0">
                <a:hlinkClick r:id="rId4" tooltip="https://newteachercenter.org"/>
              </a:rPr>
              <a:t>https://newteachercenter.org</a:t>
            </a:r>
            <a:endParaRPr lang="en-US" sz="2000"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38</a:t>
            </a:fld>
            <a:endParaRPr dirty="0">
              <a:solidFill>
                <a:srgbClr val="FFFFFF">
                  <a:lumMod val="75000"/>
                </a:srgbClr>
              </a:solidFill>
            </a:endParaRPr>
          </a:p>
        </p:txBody>
      </p:sp>
    </p:spTree>
    <p:extLst>
      <p:ext uri="{BB962C8B-B14F-4D97-AF65-F5344CB8AC3E}">
        <p14:creationId xmlns:p14="http://schemas.microsoft.com/office/powerpoint/2010/main" val="1410369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 (continued)  </a:t>
            </a:r>
          </a:p>
        </p:txBody>
      </p:sp>
      <p:sp>
        <p:nvSpPr>
          <p:cNvPr id="2" name="Content Placeholder 1"/>
          <p:cNvSpPr>
            <a:spLocks noGrp="1"/>
          </p:cNvSpPr>
          <p:nvPr>
            <p:ph idx="1"/>
          </p:nvPr>
        </p:nvSpPr>
        <p:spPr>
          <a:xfrm>
            <a:off x="687526" y="1740535"/>
            <a:ext cx="8224699" cy="4075844"/>
          </a:xfrm>
        </p:spPr>
        <p:txBody>
          <a:bodyPr/>
          <a:lstStyle/>
          <a:p>
            <a:pPr marL="457200" indent="-457200">
              <a:spcBef>
                <a:spcPts val="1200"/>
              </a:spcBef>
              <a:buNone/>
            </a:pPr>
            <a:r>
              <a:rPr lang="en-US" sz="2000" dirty="0"/>
              <a:t>Odell, S. J., &amp; </a:t>
            </a:r>
            <a:r>
              <a:rPr lang="en-US" sz="2000" dirty="0" err="1"/>
              <a:t>Huling</a:t>
            </a:r>
            <a:r>
              <a:rPr lang="en-US" sz="2000" dirty="0"/>
              <a:t>, L. (2000). </a:t>
            </a:r>
            <a:r>
              <a:rPr lang="en-US" sz="2000" i="1" dirty="0"/>
              <a:t>Quality mentoring for novice teachers</a:t>
            </a:r>
            <a:r>
              <a:rPr lang="en-US" sz="2000" dirty="0"/>
              <a:t>. Washington DC: Association of Teacher Educators.</a:t>
            </a:r>
          </a:p>
          <a:p>
            <a:pPr marL="457200" indent="-457200">
              <a:spcBef>
                <a:spcPts val="1200"/>
              </a:spcBef>
              <a:buNone/>
            </a:pPr>
            <a:r>
              <a:rPr lang="en-US" sz="2000" dirty="0" err="1"/>
              <a:t>Saphier</a:t>
            </a:r>
            <a:r>
              <a:rPr lang="en-US" sz="2000" dirty="0"/>
              <a:t>, J., Freedman, S., &amp; </a:t>
            </a:r>
            <a:r>
              <a:rPr lang="en-US" sz="2000" dirty="0" err="1"/>
              <a:t>Ascheim</a:t>
            </a:r>
            <a:r>
              <a:rPr lang="en-US" sz="2000" dirty="0"/>
              <a:t>, B. (2001). </a:t>
            </a:r>
            <a:r>
              <a:rPr lang="en-US" sz="2000" i="1" dirty="0"/>
              <a:t>Beyond mentoring: Comprehensive induction programs: How to attract, support and retain new teachers </a:t>
            </a:r>
            <a:r>
              <a:rPr lang="en-US" sz="2000" dirty="0"/>
              <a:t>(2nd ed.)</a:t>
            </a:r>
            <a:r>
              <a:rPr lang="en-US" sz="2000" i="1" dirty="0"/>
              <a:t>. </a:t>
            </a:r>
            <a:r>
              <a:rPr lang="en-US" sz="2000" dirty="0"/>
              <a:t>Newton, MA: Teachers21.</a:t>
            </a:r>
            <a:endParaRPr lang="en-US" sz="21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79730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88C6A-4DFA-894B-B93A-5E1C35EFD09A}"/>
              </a:ext>
            </a:extLst>
          </p:cNvPr>
          <p:cNvSpPr>
            <a:spLocks noGrp="1"/>
          </p:cNvSpPr>
          <p:nvPr>
            <p:ph type="title"/>
          </p:nvPr>
        </p:nvSpPr>
        <p:spPr/>
        <p:txBody>
          <a:bodyPr/>
          <a:lstStyle/>
          <a:p>
            <a:r>
              <a:rPr lang="en-US" dirty="0"/>
              <a:t>Mentoring and Induction Toolkit</a:t>
            </a:r>
          </a:p>
        </p:txBody>
      </p:sp>
      <p:sp>
        <p:nvSpPr>
          <p:cNvPr id="2" name="Content Placeholder 1">
            <a:extLst>
              <a:ext uri="{FF2B5EF4-FFF2-40B4-BE49-F238E27FC236}">
                <a16:creationId xmlns:a16="http://schemas.microsoft.com/office/drawing/2014/main" id="{524B043E-DAE4-F941-97E1-185332921D76}"/>
              </a:ext>
            </a:extLst>
          </p:cNvPr>
          <p:cNvSpPr>
            <a:spLocks noGrp="1"/>
          </p:cNvSpPr>
          <p:nvPr>
            <p:ph idx="1"/>
          </p:nvPr>
        </p:nvSpPr>
        <p:spPr/>
        <p:txBody>
          <a:bodyPr/>
          <a:lstStyle/>
          <a:p>
            <a:r>
              <a:rPr lang="en-US" dirty="0"/>
              <a:t>The purpose of the GTL Center’s Mentoring and Induction Toolkit is to give regional comprehensive centers (RCCs) and state education agencies (SEAs) </a:t>
            </a:r>
            <a:r>
              <a:rPr lang="en-US" b="1" dirty="0"/>
              <a:t>tools, resources, and support </a:t>
            </a:r>
            <a:r>
              <a:rPr lang="en-US" dirty="0"/>
              <a:t>to facilitate meaningful conversations with local education agencies (LEAs) to design and implement effective, high-quality mentoring and induction programs.</a:t>
            </a:r>
          </a:p>
        </p:txBody>
      </p:sp>
      <p:sp>
        <p:nvSpPr>
          <p:cNvPr id="4" name="Slide Number Placeholder 3">
            <a:extLst>
              <a:ext uri="{FF2B5EF4-FFF2-40B4-BE49-F238E27FC236}">
                <a16:creationId xmlns:a16="http://schemas.microsoft.com/office/drawing/2014/main" id="{56942557-9532-9143-9773-70FEA51E2DD7}"/>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454122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EFF0F-804C-4E5C-8B19-0F7984AD6918}"/>
              </a:ext>
            </a:extLst>
          </p:cNvPr>
          <p:cNvSpPr>
            <a:spLocks noGrp="1"/>
          </p:cNvSpPr>
          <p:nvPr>
            <p:ph type="title"/>
          </p:nvPr>
        </p:nvSpPr>
        <p:spPr>
          <a:xfrm>
            <a:off x="786581" y="358172"/>
            <a:ext cx="7529756" cy="400110"/>
          </a:xfrm>
        </p:spPr>
        <p:txBody>
          <a:bodyPr/>
          <a:lstStyle/>
          <a:p>
            <a:r>
              <a:rPr lang="en-US" sz="2000" dirty="0">
                <a:latin typeface="Arial" panose="020B0604020202020204" pitchFamily="34" charset="0"/>
                <a:cs typeface="Arial" panose="020B0604020202020204" pitchFamily="34" charset="0"/>
              </a:rPr>
              <a:t>More questions?</a:t>
            </a:r>
          </a:p>
        </p:txBody>
      </p:sp>
      <p:sp>
        <p:nvSpPr>
          <p:cNvPr id="3" name="Content Placeholder 2">
            <a:extLst>
              <a:ext uri="{FF2B5EF4-FFF2-40B4-BE49-F238E27FC236}">
                <a16:creationId xmlns:a16="http://schemas.microsoft.com/office/drawing/2014/main" id="{94B8D04D-91C0-46A4-824A-2F9F7518D88D}"/>
              </a:ext>
            </a:extLst>
          </p:cNvPr>
          <p:cNvSpPr>
            <a:spLocks noGrp="1"/>
          </p:cNvSpPr>
          <p:nvPr>
            <p:ph idx="1"/>
          </p:nvPr>
        </p:nvSpPr>
        <p:spPr>
          <a:xfrm>
            <a:off x="687388" y="758282"/>
            <a:ext cx="7322684" cy="2831442"/>
          </a:xfrm>
        </p:spPr>
        <p:txBody>
          <a:bodyPr/>
          <a:lstStyle/>
          <a:p>
            <a:pPr lvl="0">
              <a:spcAft>
                <a:spcPts val="2000"/>
              </a:spcAft>
            </a:pPr>
            <a:r>
              <a:rPr lang="en-US" dirty="0"/>
              <a:t>Contact the GTL Center!</a:t>
            </a:r>
          </a:p>
          <a:p>
            <a:pPr lvl="0"/>
            <a:r>
              <a:rPr lang="en-US" dirty="0"/>
              <a:t>1000 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sp>
        <p:nvSpPr>
          <p:cNvPr id="2" name="Slide Number Placeholder 1">
            <a:extLst>
              <a:ext uri="{FF2B5EF4-FFF2-40B4-BE49-F238E27FC236}">
                <a16:creationId xmlns:a16="http://schemas.microsoft.com/office/drawing/2014/main" id="{DF02567D-6775-4231-9953-DCEF8393ECB8}"/>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7327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Overview of the Toolkit </a:t>
            </a:r>
          </a:p>
        </p:txBody>
      </p:sp>
      <p:sp>
        <p:nvSpPr>
          <p:cNvPr id="9" name="Content Placeholder 2"/>
          <p:cNvSpPr>
            <a:spLocks noGrp="1"/>
          </p:cNvSpPr>
          <p:nvPr>
            <p:ph idx="1"/>
          </p:nvPr>
        </p:nvSpPr>
        <p:spPr/>
        <p:txBody>
          <a:bodyPr/>
          <a:lstStyle/>
          <a:p>
            <a:r>
              <a:rPr lang="en-US" sz="2100" dirty="0"/>
              <a:t>Module 1: Introduction to the GTL Mentoring and Induction Toolkit</a:t>
            </a:r>
          </a:p>
          <a:p>
            <a:r>
              <a:rPr lang="en-US" sz="2100" b="1" dirty="0"/>
              <a:t>Module 2: Mentor Recruitment, Selection, and Assignment</a:t>
            </a:r>
          </a:p>
          <a:p>
            <a:r>
              <a:rPr lang="en-US" sz="2100" dirty="0"/>
              <a:t>Module 3: Mentor Professional Learning, Development, and Assessment</a:t>
            </a:r>
          </a:p>
          <a:p>
            <a:r>
              <a:rPr lang="en-US" sz="2100" dirty="0"/>
              <a:t>Module 4: Beginning Teacher Professional Learning and Development</a:t>
            </a:r>
          </a:p>
          <a:p>
            <a:r>
              <a:rPr lang="en-US" sz="2100" dirty="0"/>
              <a:t>Module 5: The Role of the Principal in Mentoring and Induction</a:t>
            </a:r>
          </a:p>
          <a:p>
            <a:r>
              <a:rPr lang="en-US" sz="2100" dirty="0"/>
              <a:t>Module 6: Mentoring and Induction for Educators of Students with Disabilities</a:t>
            </a:r>
          </a:p>
          <a:p>
            <a:r>
              <a:rPr lang="en-US" sz="2100" dirty="0"/>
              <a:t>Module 7: Collecting Evidence of Induction Program Success</a:t>
            </a:r>
          </a:p>
        </p:txBody>
      </p:sp>
      <p:sp>
        <p:nvSpPr>
          <p:cNvPr id="3" name="Slide Number Placeholder 2"/>
          <p:cNvSpPr>
            <a:spLocks noGrp="1"/>
          </p:cNvSpPr>
          <p:nvPr>
            <p:ph type="sldNum" sz="quarter" idx="10"/>
          </p:nvPr>
        </p:nvSpPr>
        <p:spPr>
          <a:xfrm>
            <a:off x="8841693" y="6507316"/>
            <a:ext cx="70532"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7608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5959E-15A7-974D-98D8-CAD7B028CD72}"/>
              </a:ext>
            </a:extLst>
          </p:cNvPr>
          <p:cNvSpPr>
            <a:spLocks noGrp="1"/>
          </p:cNvSpPr>
          <p:nvPr>
            <p:ph type="title"/>
          </p:nvPr>
        </p:nvSpPr>
        <p:spPr/>
        <p:txBody>
          <a:bodyPr/>
          <a:lstStyle/>
          <a:p>
            <a:r>
              <a:rPr lang="en-US" dirty="0"/>
              <a:t>Module Components</a:t>
            </a:r>
          </a:p>
        </p:txBody>
      </p:sp>
      <p:sp>
        <p:nvSpPr>
          <p:cNvPr id="2" name="Content Placeholder 1">
            <a:extLst>
              <a:ext uri="{FF2B5EF4-FFF2-40B4-BE49-F238E27FC236}">
                <a16:creationId xmlns:a16="http://schemas.microsoft.com/office/drawing/2014/main" id="{A53B9E65-A545-314A-9A65-DA9AF6A67595}"/>
              </a:ext>
            </a:extLst>
          </p:cNvPr>
          <p:cNvSpPr>
            <a:spLocks noGrp="1"/>
          </p:cNvSpPr>
          <p:nvPr>
            <p:ph idx="1"/>
          </p:nvPr>
        </p:nvSpPr>
        <p:spPr>
          <a:xfrm>
            <a:off x="687527" y="1831975"/>
            <a:ext cx="7884974" cy="4075844"/>
          </a:xfrm>
        </p:spPr>
        <p:txBody>
          <a:bodyPr/>
          <a:lstStyle/>
          <a:p>
            <a:r>
              <a:rPr lang="en-US" b="1" dirty="0"/>
              <a:t>Anchor Presentation: </a:t>
            </a:r>
            <a:r>
              <a:rPr lang="en-US" dirty="0"/>
              <a:t>Summarizes research and best practices related to the topic.</a:t>
            </a:r>
          </a:p>
          <a:p>
            <a:r>
              <a:rPr lang="en-US" b="1" dirty="0"/>
              <a:t>Handouts: </a:t>
            </a:r>
            <a:r>
              <a:rPr lang="en-US" dirty="0"/>
              <a:t>Provide information to supplement the anchor presentation.</a:t>
            </a:r>
          </a:p>
          <a:p>
            <a:r>
              <a:rPr lang="en-US" b="1" dirty="0"/>
              <a:t>Team Tools: </a:t>
            </a:r>
            <a:r>
              <a:rPr lang="en-US" dirty="0"/>
              <a:t>Help teams plan, design, and implement the components of a comprehensive mentoring and induction program.</a:t>
            </a:r>
          </a:p>
        </p:txBody>
      </p:sp>
      <p:sp>
        <p:nvSpPr>
          <p:cNvPr id="4" name="Slide Number Placeholder 3">
            <a:extLst>
              <a:ext uri="{FF2B5EF4-FFF2-40B4-BE49-F238E27FC236}">
                <a16:creationId xmlns:a16="http://schemas.microsoft.com/office/drawing/2014/main" id="{E1E0FAFD-0FF3-5541-A566-B8F6FAD5231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372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A794D-A667-564D-8306-9A635D7E7513}"/>
              </a:ext>
            </a:extLst>
          </p:cNvPr>
          <p:cNvSpPr>
            <a:spLocks noGrp="1"/>
          </p:cNvSpPr>
          <p:nvPr>
            <p:ph type="title"/>
          </p:nvPr>
        </p:nvSpPr>
        <p:spPr/>
        <p:txBody>
          <a:bodyPr/>
          <a:lstStyle/>
          <a:p>
            <a:r>
              <a:rPr lang="en-US" dirty="0"/>
              <a:t>Access to Toolkit Materials</a:t>
            </a:r>
          </a:p>
        </p:txBody>
      </p:sp>
      <p:sp>
        <p:nvSpPr>
          <p:cNvPr id="2" name="Content Placeholder 1">
            <a:extLst>
              <a:ext uri="{FF2B5EF4-FFF2-40B4-BE49-F238E27FC236}">
                <a16:creationId xmlns:a16="http://schemas.microsoft.com/office/drawing/2014/main" id="{BD9935E7-63E3-124F-BDAA-B53ECFC86988}"/>
              </a:ext>
            </a:extLst>
          </p:cNvPr>
          <p:cNvSpPr>
            <a:spLocks noGrp="1"/>
          </p:cNvSpPr>
          <p:nvPr>
            <p:ph idx="1"/>
          </p:nvPr>
        </p:nvSpPr>
        <p:spPr/>
        <p:txBody>
          <a:bodyPr/>
          <a:lstStyle/>
          <a:p>
            <a:r>
              <a:rPr lang="en-US" dirty="0"/>
              <a:t>Anchor presentations, handouts, and team tools are available on the GTL Center </a:t>
            </a:r>
            <a:r>
              <a:rPr lang="en-US" dirty="0">
                <a:hlinkClick r:id="rId3"/>
              </a:rPr>
              <a:t>website</a:t>
            </a:r>
            <a:r>
              <a:rPr lang="en-US" dirty="0"/>
              <a:t>.</a:t>
            </a:r>
            <a:endParaRPr lang="en-US" dirty="0">
              <a:solidFill>
                <a:srgbClr val="FF0000"/>
              </a:solidFill>
            </a:endParaRPr>
          </a:p>
          <a:p>
            <a:r>
              <a:rPr lang="en-US" dirty="0"/>
              <a:t>RCC and SEA personnel may request consultation from GTL experts to learn more about customizing the toolkit materials.</a:t>
            </a:r>
          </a:p>
        </p:txBody>
      </p:sp>
      <p:sp>
        <p:nvSpPr>
          <p:cNvPr id="4" name="Slide Number Placeholder 3">
            <a:extLst>
              <a:ext uri="{FF2B5EF4-FFF2-40B4-BE49-F238E27FC236}">
                <a16:creationId xmlns:a16="http://schemas.microsoft.com/office/drawing/2014/main" id="{00BDAFD9-523E-0441-A326-0062E0F45B0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01542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dirty="0"/>
              <a:t>Module 2 Objectives</a:t>
            </a:r>
          </a:p>
        </p:txBody>
      </p:sp>
      <p:sp>
        <p:nvSpPr>
          <p:cNvPr id="9218" name="Content Placeholder 2"/>
          <p:cNvSpPr>
            <a:spLocks noGrp="1"/>
          </p:cNvSpPr>
          <p:nvPr>
            <p:ph idx="1"/>
          </p:nvPr>
        </p:nvSpPr>
        <p:spPr/>
        <p:txBody>
          <a:bodyPr/>
          <a:lstStyle/>
          <a:p>
            <a:r>
              <a:rPr lang="en-US" dirty="0"/>
              <a:t>Participants will:</a:t>
            </a:r>
          </a:p>
          <a:p>
            <a:pPr marL="342900" indent="-342900">
              <a:buFont typeface="Wingdings" charset="2"/>
              <a:buChar char="§"/>
            </a:pPr>
            <a:r>
              <a:rPr lang="en-US" dirty="0"/>
              <a:t>Learn research-based strategies and best practices for mentor recruitment, selection, and assignment.</a:t>
            </a:r>
          </a:p>
          <a:p>
            <a:pPr marL="342900" lvl="0" indent="-342900">
              <a:buFont typeface="Wingdings" charset="2"/>
              <a:buChar char="§"/>
            </a:pPr>
            <a:r>
              <a:rPr lang="en-US" dirty="0"/>
              <a:t>Explore resources developed by the GTL Center to support mentor recruitment, selection, and assignment.</a:t>
            </a:r>
          </a:p>
        </p:txBody>
      </p:sp>
      <p:sp>
        <p:nvSpPr>
          <p:cNvPr id="3" name="Slide Number Placeholder 2"/>
          <p:cNvSpPr>
            <a:spLocks noGrp="1"/>
          </p:cNvSpPr>
          <p:nvPr>
            <p:ph type="sldNum" sz="quarter" idx="10"/>
          </p:nvPr>
        </p:nvSpPr>
        <p:spPr>
          <a:xfrm>
            <a:off x="8841693" y="6507316"/>
            <a:ext cx="70532"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6235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Recruitment, Selection, and Assignment? </a:t>
            </a:r>
          </a:p>
        </p:txBody>
      </p:sp>
      <p:sp>
        <p:nvSpPr>
          <p:cNvPr id="2" name="Content Placeholder 1"/>
          <p:cNvSpPr>
            <a:spLocks noGrp="1"/>
          </p:cNvSpPr>
          <p:nvPr>
            <p:ph idx="1"/>
          </p:nvPr>
        </p:nvSpPr>
        <p:spPr/>
        <p:txBody>
          <a:bodyPr/>
          <a:lstStyle/>
          <a:p>
            <a:pPr marL="0" indent="0">
              <a:buNone/>
            </a:pPr>
            <a:r>
              <a:rPr lang="en-US" i="1" dirty="0"/>
              <a:t>“Recruitment and selection of mentors are possibly the most important variables in the success or failure of a mentor program.” </a:t>
            </a:r>
            <a:r>
              <a:rPr lang="en-US" dirty="0"/>
              <a:t>	Moir, Barlin, Gless, &amp; Miles, 2009</a:t>
            </a:r>
          </a:p>
          <a:p>
            <a:pPr marL="0" indent="0">
              <a:buNone/>
            </a:pPr>
            <a:endParaRPr lang="en-US" dirty="0"/>
          </a:p>
          <a:p>
            <a:pPr marL="0" indent="0">
              <a:buNone/>
            </a:pPr>
            <a:r>
              <a:rPr lang="en-US" dirty="0"/>
              <a:t>“</a:t>
            </a:r>
            <a:r>
              <a:rPr lang="en-US" i="1" dirty="0"/>
              <a:t>Collectively, mentoring and other supports have a much greater impact on novices’ reports of teaching experiences and future teaching plans than participation in an induction program on its own.</a:t>
            </a:r>
            <a:r>
              <a:rPr lang="en-US" dirty="0"/>
              <a:t>”  Kapadia &amp; Coca, 2007</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9</a:t>
            </a:fld>
            <a:endParaRPr dirty="0">
              <a:solidFill>
                <a:srgbClr val="FFFFFF">
                  <a:lumMod val="75000"/>
                </a:srgbClr>
              </a:solidFill>
            </a:endParaRPr>
          </a:p>
        </p:txBody>
      </p:sp>
    </p:spTree>
    <p:extLst>
      <p:ext uri="{BB962C8B-B14F-4D97-AF65-F5344CB8AC3E}">
        <p14:creationId xmlns:p14="http://schemas.microsoft.com/office/powerpoint/2010/main" val="1218984344"/>
      </p:ext>
    </p:extLst>
  </p:cSld>
  <p:clrMapOvr>
    <a:masterClrMapping/>
  </p:clrMapOvr>
</p:sld>
</file>

<file path=ppt/theme/theme1.xml><?xml version="1.0" encoding="utf-8"?>
<a:theme xmlns:a="http://schemas.openxmlformats.org/drawingml/2006/main" name="GTL_PowerPoint_Template_w-graphics_4-30-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0EA1AFEF-6A6C-4D63-AA03-54A66D62A00C}"/>
    </a:ext>
  </a:extLst>
</a:theme>
</file>

<file path=ppt/theme/theme10.xml><?xml version="1.0" encoding="utf-8"?>
<a:theme xmlns:a="http://schemas.openxmlformats.org/drawingml/2006/main" name="2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06773C0F-3A4B-485A-BE7D-C46BE3676783}"/>
    </a:ext>
  </a:extLst>
</a:theme>
</file>

<file path=ppt/theme/theme11.xml><?xml version="1.0" encoding="utf-8"?>
<a:theme xmlns:a="http://schemas.openxmlformats.org/drawingml/2006/main" name="2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39C140-F3F2-40AE-A4EF-29EE6C015806}"/>
    </a:ext>
  </a:extLst>
</a:theme>
</file>

<file path=ppt/theme/theme12.xml><?xml version="1.0" encoding="utf-8"?>
<a:theme xmlns:a="http://schemas.openxmlformats.org/drawingml/2006/main" name="1_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7717BD3B-E237-4EE0-9B96-3279F10C56F9}"/>
    </a:ext>
  </a:extLst>
</a:theme>
</file>

<file path=ppt/theme/theme13.xml><?xml version="1.0" encoding="utf-8"?>
<a:theme xmlns:a="http://schemas.openxmlformats.org/drawingml/2006/main" name="2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AC9453-E3D0-4439-A6DE-B0063F9FD489}"/>
    </a:ext>
  </a:extLst>
</a:theme>
</file>

<file path=ppt/theme/theme14.xml><?xml version="1.0" encoding="utf-8"?>
<a:theme xmlns:a="http://schemas.openxmlformats.org/drawingml/2006/main" name="3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6CCDB9A1-4281-4AC3-A6D5-04C559374520}"/>
    </a:ext>
  </a:extLst>
</a:theme>
</file>

<file path=ppt/theme/theme16.xml><?xml version="1.0" encoding="utf-8"?>
<a:theme xmlns:a="http://schemas.openxmlformats.org/drawingml/2006/main" name="4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7DCDDA08-E7DC-4AE0-9890-56E15C407B3F}" vid="{3B3FF1B4-2D33-4C49-8CCD-AE9776D42381}"/>
    </a:ext>
  </a:ext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401A590B-0B83-4E2F-8012-0CE2E61639E3}"/>
    </a:ext>
  </a:extLst>
</a:theme>
</file>

<file path=ppt/theme/theme3.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A434AE59-422E-4461-8D6B-5596C076C315}"/>
    </a:ext>
  </a:extLst>
</a:theme>
</file>

<file path=ppt/theme/theme4.xml><?xml version="1.0" encoding="utf-8"?>
<a:theme xmlns:a="http://schemas.openxmlformats.org/drawingml/2006/main" name="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3049E9AD-67B6-4D76-910E-E69610D7C251}"/>
    </a:ext>
  </a:extLst>
</a:theme>
</file>

<file path=ppt/theme/theme5.xml><?xml version="1.0" encoding="utf-8"?>
<a:theme xmlns:a="http://schemas.openxmlformats.org/drawingml/2006/main" name="Graphic Options">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8A2A418-D142-4FFA-A983-137B1FB99A50}"/>
    </a:ext>
  </a:extLst>
</a:theme>
</file>

<file path=ppt/theme/theme6.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56870C0-711B-490A-B970-FE95AA3033F3}"/>
    </a:ext>
  </a:extLst>
</a:theme>
</file>

<file path=ppt/theme/theme7.xml><?xml version="1.0" encoding="utf-8"?>
<a:theme xmlns:a="http://schemas.openxmlformats.org/drawingml/2006/main" name="1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785F9B6-80BB-4BA1-95F2-5665D39712FA}"/>
    </a:ext>
  </a:extLst>
</a:theme>
</file>

<file path=ppt/theme/theme8.xml><?xml version="1.0" encoding="utf-8"?>
<a:theme xmlns:a="http://schemas.openxmlformats.org/drawingml/2006/main" name="1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39C140-F3F2-40AE-A4EF-29EE6C01580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6a44d00f-12d8-4625-9d23-7790e8b8f83b">Great Teachers and Leaders</Description0>
    <Category xmlns="6a44d00f-12d8-4625-9d23-7790e8b8f83b">EDu</Category>
    <TaxKeywordTaxHTField xmlns="9714abc1-815c-4960-b75e-546bf8732ca3">
      <Terms xmlns="http://schemas.microsoft.com/office/infopath/2007/PartnerControls">
        <TermInfo xmlns="http://schemas.microsoft.com/office/infopath/2007/PartnerControls">
          <TermName xmlns="http://schemas.microsoft.com/office/infopath/2007/PartnerControls">Comprehensive Systems of Beginning Teacher Support</TermName>
          <TermId xmlns="http://schemas.microsoft.com/office/infopath/2007/PartnerControls">11111111-1111-1111-1111-111111111111</TermId>
        </TermInfo>
        <TermInfo xmlns="http://schemas.microsoft.com/office/infopath/2007/PartnerControls">
          <TermName xmlns="http://schemas.microsoft.com/office/infopath/2007/PartnerControls">1. Onboarding Program</TermName>
          <TermId xmlns="http://schemas.microsoft.com/office/infopath/2007/PartnerControls">11111111-1111-1111-1111-111111111111</TermId>
        </TermInfo>
        <TermInfo xmlns="http://schemas.microsoft.com/office/infopath/2007/PartnerControls">
          <TermName xmlns="http://schemas.microsoft.com/office/infopath/2007/PartnerControls">2. Beginning Teacher Learning Communities</TermName>
          <TermId xmlns="http://schemas.microsoft.com/office/infopath/2007/PartnerControls">11111111-1111-1111-1111-111111111111</TermId>
        </TermInfo>
        <TermInfo xmlns="http://schemas.microsoft.com/office/infopath/2007/PartnerControls">
          <TermName xmlns="http://schemas.microsoft.com/office/infopath/2007/PartnerControls">3. Ongoing Professional Learning Opportunities</TermName>
          <TermId xmlns="http://schemas.microsoft.com/office/infopath/2007/PartnerControls">11111111-1111-1111-1111-111111111111</TermId>
        </TermInfo>
        <TermInfo xmlns="http://schemas.microsoft.com/office/infopath/2007/PartnerControls">
          <TermName xmlns="http://schemas.microsoft.com/office/infopath/2007/PartnerControls">4. Mentor Guidance</TermName>
          <TermId xmlns="http://schemas.microsoft.com/office/infopath/2007/PartnerControls">11111111-1111-1111-1111-111111111111</TermId>
        </TermInfo>
        <TermInfo xmlns="http://schemas.microsoft.com/office/infopath/2007/PartnerControls">
          <TermName xmlns="http://schemas.microsoft.com/office/infopath/2007/PartnerControls">Five Principles of Instructionally Focused Formative Assessment</TermName>
          <TermId xmlns="http://schemas.microsoft.com/office/infopath/2007/PartnerControls">11111111-1111-1111-1111-111111111111</TermId>
        </TermInfo>
      </Terms>
    </TaxKeywordTaxHTField>
    <TaxCatchAll xmlns="1709d302-aa1c-49f7-a43d-f13e34b813d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78DE03-1B1E-4BB3-BFB8-1FE8E8D90566}">
  <ds:schemaRefs>
    <ds:schemaRef ds:uri="6a44d00f-12d8-4625-9d23-7790e8b8f83b"/>
    <ds:schemaRef ds:uri="9714abc1-815c-4960-b75e-546bf8732ca3"/>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terms/"/>
    <ds:schemaRef ds:uri="1709d302-aa1c-49f7-a43d-f13e34b813dc"/>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886FEAA8-DB5A-4D2D-8542-F2B6EE439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MY PART</Template>
  <TotalTime>2222</TotalTime>
  <Words>4315</Words>
  <Application>Microsoft Office PowerPoint</Application>
  <PresentationFormat>On-screen Show (4:3)</PresentationFormat>
  <Paragraphs>316</Paragraphs>
  <Slides>40</Slides>
  <Notes>39</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40</vt:i4>
      </vt:variant>
    </vt:vector>
  </HeadingPairs>
  <TitlesOfParts>
    <vt:vector size="66" baseType="lpstr">
      <vt:lpstr>ＭＳ Ｐゴシック</vt:lpstr>
      <vt:lpstr>Arial</vt:lpstr>
      <vt:lpstr>Arial Narrow</vt:lpstr>
      <vt:lpstr>Courier New</vt:lpstr>
      <vt:lpstr>Franklin Gothic Book</vt:lpstr>
      <vt:lpstr>Franklin Gothic Demi</vt:lpstr>
      <vt:lpstr>FranklinGothic</vt:lpstr>
      <vt:lpstr>ITC Franklin Gothic Std Bk Cd</vt:lpstr>
      <vt:lpstr>Wingdings</vt:lpstr>
      <vt:lpstr>GTL_PowerPoint_Template_w-graphics_4-30-13</vt:lpstr>
      <vt:lpstr>Divider Master</vt:lpstr>
      <vt:lpstr>Basic</vt:lpstr>
      <vt:lpstr>Large Graphic</vt:lpstr>
      <vt:lpstr>Graphic Options</vt:lpstr>
      <vt:lpstr>Contact</vt:lpstr>
      <vt:lpstr>1_Contact</vt:lpstr>
      <vt:lpstr>1_Basic</vt:lpstr>
      <vt:lpstr>1_Divider Master</vt:lpstr>
      <vt:lpstr>2_Basic</vt:lpstr>
      <vt:lpstr>2_Divider Master</vt:lpstr>
      <vt:lpstr>1_Large Graphic</vt:lpstr>
      <vt:lpstr>2_Contact</vt:lpstr>
      <vt:lpstr>3_Contact</vt:lpstr>
      <vt:lpstr>3_Basic</vt:lpstr>
      <vt:lpstr>4_Contact</vt:lpstr>
      <vt:lpstr>4_Basic</vt:lpstr>
      <vt:lpstr>Mentor Recruitment, Selection, and Assignment</vt:lpstr>
      <vt:lpstr>Mission</vt:lpstr>
      <vt:lpstr>Comprehensive Centers Program</vt:lpstr>
      <vt:lpstr>Mentoring and Induction Toolkit</vt:lpstr>
      <vt:lpstr>Overview of the Toolkit </vt:lpstr>
      <vt:lpstr>Module Components</vt:lpstr>
      <vt:lpstr>Access to Toolkit Materials</vt:lpstr>
      <vt:lpstr>Module 2 Objectives</vt:lpstr>
      <vt:lpstr>Why Recruitment, Selection, and Assignment? </vt:lpstr>
      <vt:lpstr>Linking Mentor Recruitment and Teacher Retention</vt:lpstr>
      <vt:lpstr>A New Vision of Mentoring</vt:lpstr>
      <vt:lpstr>Basic Mentor Recruitment Tools</vt:lpstr>
      <vt:lpstr>1. Statement of Program Purpose</vt:lpstr>
      <vt:lpstr>What Do You Think About This Program Purpose?</vt:lpstr>
      <vt:lpstr>Improved Program Purpose</vt:lpstr>
      <vt:lpstr>Toolkit Connection: Root Cause Analysis</vt:lpstr>
      <vt:lpstr>2. Mentor Roles and Responsibilities</vt:lpstr>
      <vt:lpstr>Mentors as Teacher Leaders</vt:lpstr>
      <vt:lpstr>Mentors Versus Instructional Coaches</vt:lpstr>
      <vt:lpstr>Crafting the Job Description </vt:lpstr>
      <vt:lpstr>3. Mentor Selection Criteria</vt:lpstr>
      <vt:lpstr>State and District Policies</vt:lpstr>
      <vt:lpstr>Qualities of an Effective Mentor</vt:lpstr>
      <vt:lpstr>Identifying the Pool of Applicants</vt:lpstr>
      <vt:lpstr>Mentor Diversity</vt:lpstr>
      <vt:lpstr>Mentor Selection Criteria Categories</vt:lpstr>
      <vt:lpstr>Toolkit Connection: Mentor Selection</vt:lpstr>
      <vt:lpstr>4. Mentor Selection Team</vt:lpstr>
      <vt:lpstr>Recruiting in Challenging Contexts</vt:lpstr>
      <vt:lpstr>Making Assignments and Matches</vt:lpstr>
      <vt:lpstr>Other Considerations</vt:lpstr>
      <vt:lpstr>Toolkit Connection: Workbook</vt:lpstr>
      <vt:lpstr>Team Talk</vt:lpstr>
      <vt:lpstr>Recap</vt:lpstr>
      <vt:lpstr>Resources</vt:lpstr>
      <vt:lpstr>References</vt:lpstr>
      <vt:lpstr>References (continued)</vt:lpstr>
      <vt:lpstr>References (continued) </vt:lpstr>
      <vt:lpstr>References (continued)  </vt:lpstr>
      <vt:lpstr>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 Recruitment, Selection, and Assignment</dc:title>
  <dc:subject>Mentoring and Induction Toolkit; January 2019; PowerPoint presentation</dc:subject>
  <dc:creator>Center on Great Teachers and Leaders</dc:creator>
  <cp:keywords>Comprehensive Systems of Beginning Teacher Support; 1. Onboarding Program; 2. Beginning Teacher Learning Communities; 3. Ongoing Professional Learning Opportunities; 4. Mentor Guidance; Five Principles of Instructionally Focused Formative Assessment</cp:keywords>
  <dc:description>Copyright © 2019 American Institutes for Research. All rights reserved.</dc:description>
  <cp:lastModifiedBy>Hayes, Lindsey</cp:lastModifiedBy>
  <cp:revision>314</cp:revision>
  <cp:lastPrinted>2017-05-02T19:30:20Z</cp:lastPrinted>
  <dcterms:created xsi:type="dcterms:W3CDTF">2017-03-31T16:18:22Z</dcterms:created>
  <dcterms:modified xsi:type="dcterms:W3CDTF">2019-02-10T17:56:15Z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