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7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Lst>
  <p:sldSz cx="12192000" cy="6858000"/>
  <p:notesSz cx="6858000" cy="2000250"/>
  <p:embeddedFontLst>
    <p:embeddedFont>
      <p:font typeface="Arial Narrow" panose="020B0606020202030204" pitchFamily="34" charset="0"/>
      <p:regular r:id="rId77"/>
      <p:bold r:id="rId78"/>
      <p:italic r:id="rId79"/>
      <p:boldItalic r:id="rId80"/>
    </p:embeddedFont>
    <p:embeddedFont>
      <p:font typeface="Belleza" panose="020B0604020202020204" charset="0"/>
      <p:regular r:id="rId81"/>
    </p:embeddedFont>
    <p:embeddedFont>
      <p:font typeface="Lato" panose="020F0502020204030203" pitchFamily="34" charset="0"/>
      <p:regular r:id="rId82"/>
      <p:bold r:id="rId83"/>
      <p:italic r:id="rId84"/>
      <p:boldItalic r:id="rId85"/>
    </p:embeddedFont>
    <p:embeddedFont>
      <p:font typeface="Tahoma" panose="020B0604030504040204" pitchFamily="34" charset="0"/>
      <p:regular r:id="rId86"/>
      <p:bold r:id="rId87"/>
    </p:embeddedFont>
    <p:embeddedFont>
      <p:font typeface="Times" panose="02020603050405020304" pitchFamily="18"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g5oPKZRPhTtW0w6eEJoNWJF2GD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A4381D-FE37-4FAF-9259-A31FF13049C7}">
  <a:tblStyle styleId="{9CA4381D-FE37-4FAF-9259-A31FF13049C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451D4329-B7EA-4499-A4C3-AAD1D951AD30}"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85" autoAdjust="0"/>
  </p:normalViewPr>
  <p:slideViewPr>
    <p:cSldViewPr snapToGrid="0">
      <p:cViewPr varScale="1">
        <p:scale>
          <a:sx n="77" d="100"/>
          <a:sy n="77" d="100"/>
        </p:scale>
        <p:origin x="18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font" Target="fonts/font14.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1.fntdata"/><Relationship Id="rId61" Type="http://schemas.openxmlformats.org/officeDocument/2006/relationships/slide" Target="slides/slide57.xml"/><Relationship Id="rId82"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customschemas.google.com/relationships/presentationmetadata" Target="metadata"/><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paza, Jenni" userId="934b44ea-77d0-44dd-b0de-9882f380aa51" providerId="ADAL" clId="{17958641-DF19-4057-8D0F-EE9DBBCB0D71}"/>
    <pc:docChg chg="modSld">
      <pc:chgData name="Fipaza, Jenni" userId="934b44ea-77d0-44dd-b0de-9882f380aa51" providerId="ADAL" clId="{17958641-DF19-4057-8D0F-EE9DBBCB0D71}" dt="2024-09-29T11:06:08.351" v="3"/>
      <pc:docMkLst>
        <pc:docMk/>
      </pc:docMkLst>
      <pc:sldChg chg="modSp mod">
        <pc:chgData name="Fipaza, Jenni" userId="934b44ea-77d0-44dd-b0de-9882f380aa51" providerId="ADAL" clId="{17958641-DF19-4057-8D0F-EE9DBBCB0D71}" dt="2024-09-29T11:06:08.351" v="3"/>
        <pc:sldMkLst>
          <pc:docMk/>
          <pc:sldMk cId="0" sldId="256"/>
        </pc:sldMkLst>
        <pc:spChg chg="mod">
          <ac:chgData name="Fipaza, Jenni" userId="934b44ea-77d0-44dd-b0de-9882f380aa51" providerId="ADAL" clId="{17958641-DF19-4057-8D0F-EE9DBBCB0D71}" dt="2024-09-29T11:06:08.351" v="3"/>
          <ac:spMkLst>
            <pc:docMk/>
            <pc:sldMk cId="0" sldId="256"/>
            <ac:spMk id="6" creationId="{893AF565-B629-A6BF-16A9-8A44BC563EA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spreadsheets/d/1x8Pc8-GkzvqUbxwUI8vGULH2FpB2eMvsO3J9sG7dp1I/edit#gid=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docs.google.com/document/d/19lcEyIw6vE-mOXpQP4hN6lRpYYXjr2Tq6v6aEvqYkrg/edi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presentation/d/1szIv4IzZUaVsDNKeLqlUpdTJATWbxYFICbSiWfdvy9M/edit?usp=shar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rive.google.com/file/d/1EixQ-S2GWhgYpUxJgzNXqS9PxR3nQ2XM/view?usp=shar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EixQ-S2GWhgYpUxJgzNXqS9PxR3nQ2XM/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ocs.google.com/document/d/1RHKj5pOEKuLCTREhextp4rSo_qlOyFAyZIBSVA1COo0/edit?usp=shar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a:spLocks noGrp="1" noRot="1" noChangeAspect="1"/>
          </p:cNvSpPr>
          <p:nvPr>
            <p:ph type="sldImg" idx="2"/>
          </p:nvPr>
        </p:nvSpPr>
        <p:spPr>
          <a:xfrm>
            <a:off x="2892425" y="546100"/>
            <a:ext cx="3830638" cy="2155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Materials teachers need to bring with them the day of the training:</a:t>
            </a:r>
            <a:endParaRPr/>
          </a:p>
          <a:p>
            <a:pPr marL="0" lvl="0" indent="0" algn="l" rtl="0">
              <a:lnSpc>
                <a:spcPct val="100000"/>
              </a:lnSpc>
              <a:spcBef>
                <a:spcPts val="0"/>
              </a:spcBef>
              <a:spcAft>
                <a:spcPts val="0"/>
              </a:spcAft>
              <a:buSzPts val="1400"/>
              <a:buNone/>
            </a:pPr>
            <a:r>
              <a:rPr lang="en-US"/>
              <a:t>*Teacher guide book from first visit</a:t>
            </a:r>
            <a:endParaRPr/>
          </a:p>
          <a:p>
            <a:pPr marL="0" lvl="0" indent="0" algn="l" rtl="0">
              <a:lnSpc>
                <a:spcPct val="100000"/>
              </a:lnSpc>
              <a:spcBef>
                <a:spcPts val="0"/>
              </a:spcBef>
              <a:spcAft>
                <a:spcPts val="0"/>
              </a:spcAft>
              <a:buClr>
                <a:schemeClr val="dk1"/>
              </a:buClr>
              <a:buSzPts val="1400"/>
              <a:buFont typeface="Calibri"/>
              <a:buNone/>
            </a:pPr>
            <a:r>
              <a:rPr lang="en-US"/>
              <a:t>*Binder from first visit </a:t>
            </a:r>
            <a:r>
              <a:rPr lang="en-US" u="sng">
                <a:solidFill>
                  <a:schemeClr val="hlink"/>
                </a:solidFill>
                <a:hlinkClick r:id="rId3"/>
              </a:rPr>
              <a:t>https://docs.google.com/spreadsheets/d/1x8Pc8-GkzvqUbxwUI8vGULH2FpB2eMvsO3J9sG7dp1I/edit#gid=0</a:t>
            </a:r>
            <a:r>
              <a:rPr lang="en-US"/>
              <a:t> – Materials Spreadsheet</a:t>
            </a:r>
            <a:endParaRPr/>
          </a:p>
          <a:p>
            <a:pPr marL="0" lvl="0" indent="0" algn="l" rtl="0">
              <a:lnSpc>
                <a:spcPct val="100000"/>
              </a:lnSpc>
              <a:spcBef>
                <a:spcPts val="0"/>
              </a:spcBef>
              <a:spcAft>
                <a:spcPts val="0"/>
              </a:spcAft>
              <a:buClr>
                <a:schemeClr val="dk1"/>
              </a:buClr>
              <a:buSzPts val="1400"/>
              <a:buFont typeface="Calibri"/>
              <a:buNone/>
            </a:pPr>
            <a:r>
              <a:rPr lang="en-US" u="sng">
                <a:solidFill>
                  <a:schemeClr val="hlink"/>
                </a:solidFill>
                <a:hlinkClick r:id="rId4"/>
              </a:rPr>
              <a:t>https://docs.google.com/document/d/19lcEyIw6vE-mOXpQP4hN6lRpYYXjr2Tq6v6aEvqYkrg/edit</a:t>
            </a:r>
            <a:r>
              <a:rPr lang="en-US"/>
              <a:t> - Internal Agenda</a:t>
            </a:r>
            <a:endParaRPr/>
          </a:p>
          <a:p>
            <a:pPr marL="0" lvl="0" indent="0" algn="l" rtl="0">
              <a:lnSpc>
                <a:spcPct val="100000"/>
              </a:lnSpc>
              <a:spcBef>
                <a:spcPts val="0"/>
              </a:spcBef>
              <a:spcAft>
                <a:spcPts val="0"/>
              </a:spcAft>
              <a:buSzPts val="1400"/>
              <a:buNone/>
            </a:pPr>
            <a:endParaRPr/>
          </a:p>
        </p:txBody>
      </p:sp>
      <p:sp>
        <p:nvSpPr>
          <p:cNvPr id="156" name="Google Shape;156;p1:notes"/>
          <p:cNvSpPr txBox="1">
            <a:spLocks noGrp="1"/>
          </p:cNvSpPr>
          <p:nvPr>
            <p:ph type="sldNum" idx="12"/>
          </p:nvPr>
        </p:nvSpPr>
        <p:spPr>
          <a:xfrm>
            <a:off x="4760095" y="7071376"/>
            <a:ext cx="81013" cy="24142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a:t>
            </a:fld>
            <a:endParaRPr/>
          </a:p>
        </p:txBody>
      </p:sp>
      <p:sp>
        <p:nvSpPr>
          <p:cNvPr id="157" name="Google Shape;157;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400"/>
              <a:buFont typeface="Calibri"/>
              <a:buNone/>
            </a:pPr>
            <a:r>
              <a:rPr lang="en-US"/>
              <a:t>(added from Insert tab, Header &amp; Footer icon, Fixed Date and time) 1/23/2018</a:t>
            </a:r>
            <a:endParaRPr/>
          </a:p>
        </p:txBody>
      </p:sp>
      <p:sp>
        <p:nvSpPr>
          <p:cNvPr id="158" name="Google Shape;158;p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Calibri"/>
              <a:buNone/>
            </a:pPr>
            <a:r>
              <a:rPr lang="en-US"/>
              <a:t>Presentation Title (added from Insert tab, Header &amp; Footer icon)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9835cd524_1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79835cd524_1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79835cd524_1_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9835cd524_1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79835cd524_1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1400"/>
              <a:buFont typeface="Calibri"/>
              <a:buNone/>
            </a:pPr>
            <a:r>
              <a:rPr lang="en-US">
                <a:solidFill>
                  <a:srgbClr val="595959"/>
                </a:solidFill>
              </a:rPr>
              <a:t>Ask questions</a:t>
            </a:r>
            <a:endParaRPr>
              <a:solidFill>
                <a:srgbClr val="595959"/>
              </a:solidFill>
            </a:endParaRPr>
          </a:p>
          <a:p>
            <a:pPr marL="0" lvl="0" indent="0" algn="l" rtl="0">
              <a:lnSpc>
                <a:spcPct val="100000"/>
              </a:lnSpc>
              <a:spcBef>
                <a:spcPts val="0"/>
              </a:spcBef>
              <a:spcAft>
                <a:spcPts val="0"/>
              </a:spcAft>
              <a:buClr>
                <a:srgbClr val="595959"/>
              </a:buClr>
              <a:buSzPts val="1400"/>
              <a:buFont typeface="Calibri"/>
              <a:buNone/>
            </a:pPr>
            <a:r>
              <a:rPr lang="en-US">
                <a:solidFill>
                  <a:srgbClr val="595959"/>
                </a:solidFill>
              </a:rPr>
              <a:t>All learning together</a:t>
            </a:r>
            <a:endParaRPr>
              <a:solidFill>
                <a:srgbClr val="595959"/>
              </a:solidFill>
            </a:endParaRPr>
          </a:p>
          <a:p>
            <a:pPr marL="0" lvl="0" indent="0" algn="l" rtl="0">
              <a:lnSpc>
                <a:spcPct val="100000"/>
              </a:lnSpc>
              <a:spcBef>
                <a:spcPts val="0"/>
              </a:spcBef>
              <a:spcAft>
                <a:spcPts val="0"/>
              </a:spcAft>
              <a:buClr>
                <a:srgbClr val="595959"/>
              </a:buClr>
              <a:buSzPts val="1400"/>
              <a:buFont typeface="Calibri"/>
              <a:buNone/>
            </a:pPr>
            <a:r>
              <a:rPr lang="en-US">
                <a:solidFill>
                  <a:srgbClr val="595959"/>
                </a:solidFill>
              </a:rPr>
              <a:t>Be an active contributor</a:t>
            </a:r>
            <a:endParaRPr>
              <a:solidFill>
                <a:srgbClr val="595959"/>
              </a:solidFill>
            </a:endParaRPr>
          </a:p>
          <a:p>
            <a:pPr marL="0" lvl="0" indent="0" algn="l" rtl="0">
              <a:lnSpc>
                <a:spcPct val="100000"/>
              </a:lnSpc>
              <a:spcBef>
                <a:spcPts val="0"/>
              </a:spcBef>
              <a:spcAft>
                <a:spcPts val="0"/>
              </a:spcAft>
              <a:buSzPts val="1400"/>
              <a:buNone/>
            </a:pPr>
            <a:endParaRPr/>
          </a:p>
        </p:txBody>
      </p:sp>
      <p:sp>
        <p:nvSpPr>
          <p:cNvPr id="271" name="Google Shape;271;g79835cd524_1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7198f6fa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b7198f6fa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 to Jamboard:</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80" name="Google Shape;280;gb7198f6fa1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9835cd524_1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79835cd524_1_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595959"/>
                </a:solidFill>
              </a:rPr>
              <a:t>Ask questions</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All learning together</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Be an active contributor</a:t>
            </a:r>
            <a:endParaRPr>
              <a:solidFill>
                <a:srgbClr val="595959"/>
              </a:solidFill>
            </a:endParaRPr>
          </a:p>
          <a:p>
            <a:pPr marL="0" lvl="0" indent="0" algn="l" rtl="0">
              <a:lnSpc>
                <a:spcPct val="100000"/>
              </a:lnSpc>
              <a:spcBef>
                <a:spcPts val="0"/>
              </a:spcBef>
              <a:spcAft>
                <a:spcPts val="0"/>
              </a:spcAft>
              <a:buSzPts val="1400"/>
              <a:buNone/>
            </a:pPr>
            <a:endParaRPr/>
          </a:p>
        </p:txBody>
      </p:sp>
      <p:sp>
        <p:nvSpPr>
          <p:cNvPr id="292" name="Google Shape;292;g79835cd524_1_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e9897820e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0e9897820e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 to Jamboard:</a:t>
            </a:r>
            <a:endParaRPr/>
          </a:p>
          <a:p>
            <a:pPr marL="0" lvl="0" indent="0" algn="l" rtl="0">
              <a:lnSpc>
                <a:spcPct val="100000"/>
              </a:lnSpc>
              <a:spcBef>
                <a:spcPts val="0"/>
              </a:spcBef>
              <a:spcAft>
                <a:spcPts val="0"/>
              </a:spcAft>
              <a:buSzPts val="1400"/>
              <a:buNone/>
            </a:pPr>
            <a:endParaRPr/>
          </a:p>
        </p:txBody>
      </p:sp>
      <p:sp>
        <p:nvSpPr>
          <p:cNvPr id="301" name="Google Shape;301;g10e9897820e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9835cd524_1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79835cd524_1_4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595959"/>
                </a:solidFill>
              </a:rPr>
              <a:t>Ask questions</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All learning together</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Be an active contributor</a:t>
            </a:r>
            <a:endParaRPr>
              <a:solidFill>
                <a:srgbClr val="595959"/>
              </a:solidFill>
            </a:endParaRPr>
          </a:p>
          <a:p>
            <a:pPr marL="0" lvl="0" indent="0" algn="l" rtl="0">
              <a:lnSpc>
                <a:spcPct val="100000"/>
              </a:lnSpc>
              <a:spcBef>
                <a:spcPts val="0"/>
              </a:spcBef>
              <a:spcAft>
                <a:spcPts val="0"/>
              </a:spcAft>
              <a:buSzPts val="1400"/>
              <a:buNone/>
            </a:pPr>
            <a:endParaRPr/>
          </a:p>
        </p:txBody>
      </p:sp>
      <p:sp>
        <p:nvSpPr>
          <p:cNvPr id="313" name="Google Shape;313;g79835cd524_1_4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team reflect on KASAB on a chart paper to share out .  Thinking about the goal you had for cycle 1.  What does the mean for how you might set your goals for the next cycle?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9835cd524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79835cd524_1_4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team reflect on KASAB on a chart paper to share out .  Thinking about the goal you had for cycle 1.  What does the mean for how you might set your goals for the next cycle?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9835cd524_1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79835cd524_1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595959"/>
                </a:solidFill>
              </a:rPr>
              <a:t>Ask questions</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All learning together</a:t>
            </a:r>
            <a:endParaRPr>
              <a:solidFill>
                <a:srgbClr val="595959"/>
              </a:solidFill>
            </a:endParaRPr>
          </a:p>
          <a:p>
            <a:pPr marL="0" lvl="0" indent="0" algn="l" rtl="0">
              <a:lnSpc>
                <a:spcPct val="100000"/>
              </a:lnSpc>
              <a:spcBef>
                <a:spcPts val="0"/>
              </a:spcBef>
              <a:spcAft>
                <a:spcPts val="0"/>
              </a:spcAft>
              <a:buSzPts val="1400"/>
              <a:buNone/>
            </a:pPr>
            <a:r>
              <a:rPr lang="en-US">
                <a:solidFill>
                  <a:srgbClr val="595959"/>
                </a:solidFill>
              </a:rPr>
              <a:t>Be an active contributor</a:t>
            </a:r>
            <a:endParaRPr>
              <a:solidFill>
                <a:srgbClr val="595959"/>
              </a:solidFill>
            </a:endParaRPr>
          </a:p>
          <a:p>
            <a:pPr marL="0" lvl="0" indent="0" algn="l" rtl="0">
              <a:lnSpc>
                <a:spcPct val="100000"/>
              </a:lnSpc>
              <a:spcBef>
                <a:spcPts val="0"/>
              </a:spcBef>
              <a:spcAft>
                <a:spcPts val="0"/>
              </a:spcAft>
              <a:buSzPts val="1400"/>
              <a:buNone/>
            </a:pPr>
            <a:endParaRPr/>
          </a:p>
        </p:txBody>
      </p:sp>
      <p:sp>
        <p:nvSpPr>
          <p:cNvPr id="348" name="Google Shape;348;g79835cd524_1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0e9897820e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0e9897820e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10e9897820e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e9897820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Introducing the “PLI” acronym</a:t>
            </a:r>
            <a:endParaRPr/>
          </a:p>
          <a:p>
            <a:pPr marL="0" lvl="0" indent="0" algn="l" rtl="0">
              <a:lnSpc>
                <a:spcPct val="100000"/>
              </a:lnSpc>
              <a:spcBef>
                <a:spcPts val="0"/>
              </a:spcBef>
              <a:spcAft>
                <a:spcPts val="0"/>
              </a:spcAft>
              <a:buClr>
                <a:schemeClr val="dk1"/>
              </a:buClr>
              <a:buSzPts val="1400"/>
              <a:buFont typeface="Calibri"/>
              <a:buNone/>
            </a:pPr>
            <a:r>
              <a:rPr lang="en-US"/>
              <a:t>Review program, briefing figure from inside out</a:t>
            </a:r>
            <a:endParaRPr/>
          </a:p>
          <a:p>
            <a:pPr marL="457200" lvl="0" indent="-317500" algn="l" rtl="0">
              <a:lnSpc>
                <a:spcPct val="100000"/>
              </a:lnSpc>
              <a:spcBef>
                <a:spcPts val="0"/>
              </a:spcBef>
              <a:spcAft>
                <a:spcPts val="0"/>
              </a:spcAft>
              <a:buClr>
                <a:schemeClr val="dk1"/>
              </a:buClr>
              <a:buSzPts val="1400"/>
              <a:buFont typeface="Calibri"/>
              <a:buChar char="●"/>
            </a:pPr>
            <a:r>
              <a:rPr lang="en-US"/>
              <a:t>PLI is a product an instructional coaching model centered in the framework for teaching clusters that DG has been developing for years and the teacher learning team cycle of inquiry that LF has been developing for years</a:t>
            </a:r>
            <a:endParaRPr/>
          </a:p>
          <a:p>
            <a:pPr marL="457200" lvl="0" indent="-317500" algn="l" rtl="0">
              <a:lnSpc>
                <a:spcPct val="100000"/>
              </a:lnSpc>
              <a:spcBef>
                <a:spcPts val="0"/>
              </a:spcBef>
              <a:spcAft>
                <a:spcPts val="0"/>
              </a:spcAft>
              <a:buClr>
                <a:schemeClr val="dk1"/>
              </a:buClr>
              <a:buSzPts val="1400"/>
              <a:buFont typeface="Calibri"/>
              <a:buChar char="●"/>
            </a:pPr>
            <a:r>
              <a:rPr lang="en-US"/>
              <a:t>Exploring collaboratively and individually </a:t>
            </a:r>
            <a:endParaRPr/>
          </a:p>
          <a:p>
            <a:pPr marL="457200" lvl="0" indent="-317500" algn="l" rtl="0">
              <a:lnSpc>
                <a:spcPct val="100000"/>
              </a:lnSpc>
              <a:spcBef>
                <a:spcPts val="0"/>
              </a:spcBef>
              <a:spcAft>
                <a:spcPts val="0"/>
              </a:spcAft>
              <a:buClr>
                <a:schemeClr val="dk1"/>
              </a:buClr>
              <a:buSzPts val="1400"/>
              <a:buFont typeface="Calibri"/>
              <a:buChar char="●"/>
            </a:pPr>
            <a:r>
              <a:rPr lang="en-US"/>
              <a:t>Material that teachers and students engage with - clusters and curriculum</a:t>
            </a:r>
            <a:endParaRPr/>
          </a:p>
          <a:p>
            <a:pPr marL="457200" lvl="0" indent="-317500" algn="l" rtl="0">
              <a:lnSpc>
                <a:spcPct val="100000"/>
              </a:lnSpc>
              <a:spcBef>
                <a:spcPts val="0"/>
              </a:spcBef>
              <a:spcAft>
                <a:spcPts val="0"/>
              </a:spcAft>
              <a:buClr>
                <a:schemeClr val="dk1"/>
              </a:buClr>
              <a:buSzPts val="1400"/>
              <a:buFont typeface="Calibri"/>
              <a:buChar char="●"/>
            </a:pPr>
            <a:r>
              <a:rPr lang="en-US"/>
              <a:t>Collaborative process through which teachers improve - TLT and coaching </a:t>
            </a:r>
            <a:endParaRPr/>
          </a:p>
          <a:p>
            <a:pPr marL="914400" lvl="1" indent="-317500" algn="l" rtl="0">
              <a:lnSpc>
                <a:spcPct val="100000"/>
              </a:lnSpc>
              <a:spcBef>
                <a:spcPts val="0"/>
              </a:spcBef>
              <a:spcAft>
                <a:spcPts val="0"/>
              </a:spcAft>
              <a:buClr>
                <a:schemeClr val="dk1"/>
              </a:buClr>
              <a:buSzPts val="1400"/>
              <a:buFont typeface="Calibri"/>
              <a:buChar char="○"/>
            </a:pPr>
            <a:r>
              <a:rPr lang="en-US"/>
              <a:t>Mutually reinforcing each other</a:t>
            </a:r>
            <a:endParaRPr/>
          </a:p>
          <a:p>
            <a:pPr marL="914400" lvl="1" indent="-317500" algn="l" rtl="0">
              <a:lnSpc>
                <a:spcPct val="100000"/>
              </a:lnSpc>
              <a:spcBef>
                <a:spcPts val="0"/>
              </a:spcBef>
              <a:spcAft>
                <a:spcPts val="0"/>
              </a:spcAft>
              <a:buClr>
                <a:schemeClr val="dk1"/>
              </a:buClr>
              <a:buSzPts val="1400"/>
              <a:buFont typeface="Calibri"/>
              <a:buChar char="○"/>
            </a:pPr>
            <a:r>
              <a:rPr lang="en-US"/>
              <a:t>Cyclical </a:t>
            </a:r>
            <a:endParaRPr/>
          </a:p>
        </p:txBody>
      </p:sp>
      <p:sp>
        <p:nvSpPr>
          <p:cNvPr id="165" name="Google Shape;165;g10e9897820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0e9897820e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0e9897820e_2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10e9897820e_2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e9897820e_2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e9897820e_2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10e9897820e_2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9835cd524_1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79835cd524_1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595959"/>
                </a:solidFill>
              </a:rPr>
              <a:t>Asych?  Watch video and complete stage 5 protocol as if you were the team</a:t>
            </a:r>
            <a:endParaRPr>
              <a:solidFill>
                <a:srgbClr val="595959"/>
              </a:solidFill>
            </a:endParaRPr>
          </a:p>
          <a:p>
            <a:pPr marL="0" lvl="0" indent="0" algn="l" rtl="0">
              <a:lnSpc>
                <a:spcPct val="100000"/>
              </a:lnSpc>
              <a:spcBef>
                <a:spcPts val="0"/>
              </a:spcBef>
              <a:spcAft>
                <a:spcPts val="0"/>
              </a:spcAft>
              <a:buSzPts val="1400"/>
              <a:buNone/>
            </a:pPr>
            <a:endParaRPr/>
          </a:p>
        </p:txBody>
      </p:sp>
      <p:sp>
        <p:nvSpPr>
          <p:cNvPr id="388" name="Google Shape;388;g79835cd524_1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d64a3d0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0d64a3d00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https://docs.google.com/document/d/1oFGSZWeti3Wtj1eUkOdP_Z5kaqpf2bV3/edit?usp=sharing&amp;ouid=112417244378978188239&amp;rtpof=true&amp;sd=true</a:t>
            </a:r>
            <a:endParaRPr dirty="0"/>
          </a:p>
        </p:txBody>
      </p:sp>
      <p:sp>
        <p:nvSpPr>
          <p:cNvPr id="398" name="Google Shape;398;g10d64a3d00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Font typeface="Calibri"/>
              <a:buNone/>
            </a:pPr>
            <a:r>
              <a:rPr lang="en-US"/>
              <a:t>Ask questions</a:t>
            </a:r>
            <a:endParaRPr/>
          </a:p>
          <a:p>
            <a:pPr marL="0" lvl="0" indent="0" algn="l" rtl="0">
              <a:lnSpc>
                <a:spcPct val="100000"/>
              </a:lnSpc>
              <a:spcBef>
                <a:spcPts val="0"/>
              </a:spcBef>
              <a:spcAft>
                <a:spcPts val="0"/>
              </a:spcAft>
              <a:buClr>
                <a:schemeClr val="lt1"/>
              </a:buClr>
              <a:buSzPts val="1400"/>
              <a:buFont typeface="Calibri"/>
              <a:buNone/>
            </a:pPr>
            <a:r>
              <a:rPr lang="en-US"/>
              <a:t>All learning together</a:t>
            </a:r>
            <a:endParaRPr/>
          </a:p>
          <a:p>
            <a:pPr marL="0" lvl="0" indent="0" algn="l" rtl="0">
              <a:lnSpc>
                <a:spcPct val="100000"/>
              </a:lnSpc>
              <a:spcBef>
                <a:spcPts val="0"/>
              </a:spcBef>
              <a:spcAft>
                <a:spcPts val="0"/>
              </a:spcAft>
              <a:buClr>
                <a:schemeClr val="lt1"/>
              </a:buClr>
              <a:buSzPts val="1400"/>
              <a:buFont typeface="Calibri"/>
              <a:buNone/>
            </a:pPr>
            <a:r>
              <a:rPr lang="en-US"/>
              <a:t>Be an active contributor</a:t>
            </a:r>
            <a:endParaRPr/>
          </a:p>
          <a:p>
            <a:pPr marL="0" lvl="0" indent="0" algn="l" rtl="0">
              <a:lnSpc>
                <a:spcPct val="100000"/>
              </a:lnSpc>
              <a:spcBef>
                <a:spcPts val="0"/>
              </a:spcBef>
              <a:spcAft>
                <a:spcPts val="0"/>
              </a:spcAft>
              <a:buClr>
                <a:schemeClr val="lt1"/>
              </a:buClr>
              <a:buSzPts val="1400"/>
              <a:buFont typeface="Calibri"/>
              <a:buNone/>
            </a:pPr>
            <a:r>
              <a:rPr lang="en-US"/>
              <a:t>Breakout room/Summary/Chat</a:t>
            </a:r>
            <a:endParaRPr/>
          </a:p>
          <a:p>
            <a:pPr marL="0" lvl="0" indent="0" algn="l" rtl="0">
              <a:lnSpc>
                <a:spcPct val="100000"/>
              </a:lnSpc>
              <a:spcBef>
                <a:spcPts val="0"/>
              </a:spcBef>
              <a:spcAft>
                <a:spcPts val="0"/>
              </a:spcAft>
              <a:buClr>
                <a:schemeClr val="lt1"/>
              </a:buClr>
              <a:buSzPts val="1400"/>
              <a:buFont typeface="Calibri"/>
              <a:buNone/>
            </a:pPr>
            <a:endParaRPr/>
          </a:p>
        </p:txBody>
      </p:sp>
      <p:sp>
        <p:nvSpPr>
          <p:cNvPr id="408" name="Google Shape;408;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e9897820e_2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0e9897820e_2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10e9897820e_2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d64a3d00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d64a3d00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https://docs.google.com/presentation/d/1szIv4IzZUaVsDNKeLqlUpdTJATWbxYFICbSiWfdvy9M/edit?usp=sharing</a:t>
            </a:r>
            <a:endParaRPr/>
          </a:p>
          <a:p>
            <a:pPr marL="0" lvl="0" indent="0" algn="l" rtl="0">
              <a:spcBef>
                <a:spcPts val="0"/>
              </a:spcBef>
              <a:spcAft>
                <a:spcPts val="0"/>
              </a:spcAft>
              <a:buNone/>
            </a:pPr>
            <a:endParaRPr/>
          </a:p>
        </p:txBody>
      </p:sp>
      <p:sp>
        <p:nvSpPr>
          <p:cNvPr id="426" name="Google Shape;426;g10d64a3d00f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0c5456955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0c5456955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g10c5456955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0eba5765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0eba57657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10eba57657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b62711e430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b62711e430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b62711e430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e9897820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Coaches wear multiple hats; serve as the facilitors of the TLTs and provide one-on-one coaching to participating teachers</a:t>
            </a:r>
            <a:endParaRPr/>
          </a:p>
        </p:txBody>
      </p:sp>
      <p:sp>
        <p:nvSpPr>
          <p:cNvPr id="172" name="Google Shape;172;g10e989782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9835cd524_1_4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79835cd524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b62711e430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b62711e430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eb7a5c12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eb7a5c128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Video link: </a:t>
            </a:r>
            <a:r>
              <a:rPr lang="en-US" u="sng">
                <a:solidFill>
                  <a:schemeClr val="hlink"/>
                </a:solidFill>
                <a:hlinkClick r:id="rId3"/>
              </a:rPr>
              <a:t>https://drive.google.com/file/d/1EixQ-S2GWhgYpUxJgzNXqS9PxR3nQ2XM/view?usp=sharing</a:t>
            </a:r>
            <a:endParaRPr/>
          </a:p>
          <a:p>
            <a:pPr marL="0" lvl="0" indent="0" algn="l" rtl="0">
              <a:spcBef>
                <a:spcPts val="0"/>
              </a:spcBef>
              <a:spcAft>
                <a:spcPts val="0"/>
              </a:spcAft>
              <a:buNone/>
            </a:pPr>
            <a:endParaRPr/>
          </a:p>
        </p:txBody>
      </p:sp>
      <p:sp>
        <p:nvSpPr>
          <p:cNvPr id="490" name="Google Shape;490;g10eb7a5c128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b62711e430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b62711e430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Video link: </a:t>
            </a:r>
            <a:r>
              <a:rPr lang="en-US" u="sng">
                <a:solidFill>
                  <a:schemeClr val="hlink"/>
                </a:solidFill>
                <a:hlinkClick r:id="rId3"/>
              </a:rPr>
              <a:t>https://drive.google.com/file/d/1EixQ-S2GWhgYpUxJgzNXqS9PxR3nQ2XM/view?usp=sharing</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499" name="Google Shape;499;gb62711e430_1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b71b36ee8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b71b36ee8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b71b36ee8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b62711e430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b62711e430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b62711e430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78c9db6344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78c9db6344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78c9db6344_3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78c9db6344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78c9db6344_3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78c9db6344_3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b79299a276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b79299a276_4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Elements of Skillful Conversation handout is in the PLI Binder Session 3 &amp; 4 tab.</a:t>
            </a:r>
            <a:endParaRPr/>
          </a:p>
        </p:txBody>
      </p:sp>
      <p:sp>
        <p:nvSpPr>
          <p:cNvPr id="543" name="Google Shape;543;gb79299a276_4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e9897820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0e9897820e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1" name="Google Shape;181;g10e9897820e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0dd001f10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0dd001f10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10dd001f10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9835cd524_1_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71" name="Google Shape;571;g79835cd524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
        <p:nvSpPr>
          <p:cNvPr id="588" name="Google Shape;5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11:notes"/>
          <p:cNvSpPr txBox="1">
            <a:spLocks noGrp="1"/>
          </p:cNvSpPr>
          <p:nvPr>
            <p:ph type="body" idx="1"/>
          </p:nvPr>
        </p:nvSpPr>
        <p:spPr>
          <a:xfrm>
            <a:off x="-1" y="4343399"/>
            <a:ext cx="6856413" cy="4494111"/>
          </a:xfrm>
          <a:prstGeom prst="rect">
            <a:avLst/>
          </a:prstGeom>
          <a:noFill/>
          <a:ln>
            <a:noFill/>
          </a:ln>
        </p:spPr>
        <p:txBody>
          <a:bodyPr spcFirstLastPara="1" wrap="square" lIns="91425" tIns="45700" rIns="91425" bIns="45700" anchor="t" anchorCtr="0">
            <a:normAutofit/>
          </a:bodyPr>
          <a:lstStyle/>
          <a:p>
            <a:pPr marL="0" lvl="1" indent="0" algn="l" rtl="0">
              <a:lnSpc>
                <a:spcPct val="100000"/>
              </a:lnSpc>
              <a:spcBef>
                <a:spcPts val="0"/>
              </a:spcBef>
              <a:spcAft>
                <a:spcPts val="0"/>
              </a:spcAft>
              <a:buSzPts val="1400"/>
              <a:buNone/>
            </a:pPr>
            <a:r>
              <a:rPr lang="en-US" sz="2800"/>
              <a:t>Attentive listening requires complete focus on the other person and noticing and managing any inner responses which may distract us from the information and meaning that the other person is trying to convey. Normal speaking rates vary from 125-150 words/min. while listening rates vary from 500-800 words/min. Most listeners fill in these gaps with their own thoughts, judgments. </a:t>
            </a:r>
            <a:endParaRPr sz="2800">
              <a:solidFill>
                <a:srgbClr val="000087"/>
              </a:solidFill>
            </a:endParaRPr>
          </a:p>
          <a:p>
            <a:pPr marL="0" lvl="0" indent="0" algn="l" rtl="0">
              <a:lnSpc>
                <a:spcPct val="100000"/>
              </a:lnSpc>
              <a:spcBef>
                <a:spcPts val="0"/>
              </a:spcBef>
              <a:spcAft>
                <a:spcPts val="0"/>
              </a:spcAft>
              <a:buSzPts val="1400"/>
              <a:buNone/>
            </a:pPr>
            <a:endParaRPr sz="1100"/>
          </a:p>
        </p:txBody>
      </p:sp>
      <p:sp>
        <p:nvSpPr>
          <p:cNvPr id="600" name="Google Shape;60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a:ea typeface="Calibri"/>
                <a:cs typeface="Calibri"/>
                <a:sym typeface="Calibri"/>
              </a:rPr>
              <a:t>43</a:t>
            </a:fld>
            <a:endParaRPr>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Cognitive Coaching</a:t>
            </a:r>
            <a:r>
              <a:rPr lang="en-US" sz="900" baseline="30000"/>
              <a:t>SM</a:t>
            </a:r>
            <a:r>
              <a:rPr lang="en-US"/>
              <a:t> Trainer’s Guide, Revised 1/03</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Times"/>
              <a:ea typeface="Times"/>
              <a:cs typeface="Times"/>
              <a:sym typeface="Times"/>
            </a:endParaRPr>
          </a:p>
        </p:txBody>
      </p:sp>
      <p:sp>
        <p:nvSpPr>
          <p:cNvPr id="607" name="Google Shape;6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
        <p:nvSpPr>
          <p:cNvPr id="608" name="Google Shape;6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Chinese pictograph captures what/how/why we listen</a:t>
            </a:r>
            <a:endParaRPr/>
          </a:p>
          <a:p>
            <a:pPr marL="0" lvl="0" indent="0" algn="l" rtl="0">
              <a:lnSpc>
                <a:spcPct val="100000"/>
              </a:lnSpc>
              <a:spcBef>
                <a:spcPts val="0"/>
              </a:spcBef>
              <a:spcAft>
                <a:spcPts val="0"/>
              </a:spcAft>
              <a:buSzPts val="1400"/>
              <a:buNone/>
            </a:pPr>
            <a:r>
              <a:rPr lang="en-US"/>
              <a:t>We use our ears for hear words that might be stated more than one or emphasized, we listen for the pace/speed of the words, we watch w/our eyes non-verbal cues (facial features, breathing rates, frowns, smiles, clenching of jaw, furrowed brows, flushing of skin, shoulders hunched up, what hands/legs/feet doing)</a:t>
            </a:r>
            <a:endParaRPr/>
          </a:p>
          <a:p>
            <a:pPr marL="0" lvl="0" indent="0" algn="l" rtl="0">
              <a:lnSpc>
                <a:spcPct val="100000"/>
              </a:lnSpc>
              <a:spcBef>
                <a:spcPts val="0"/>
              </a:spcBef>
              <a:spcAft>
                <a:spcPts val="0"/>
              </a:spcAft>
              <a:buSzPts val="1400"/>
              <a:buNone/>
            </a:pPr>
            <a:r>
              <a:rPr lang="en-US"/>
              <a:t>We listen however with our hearts because we seek to understand another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We live in multiple time frequencies – </a:t>
            </a:r>
            <a:r>
              <a:rPr lang="en-US" b="1"/>
              <a:t>on notepad write this word: here </a:t>
            </a:r>
            <a:endParaRPr/>
          </a:p>
          <a:p>
            <a:pPr marL="0" lvl="0" indent="0" algn="l" rtl="0">
              <a:lnSpc>
                <a:spcPct val="100000"/>
              </a:lnSpc>
              <a:spcBef>
                <a:spcPts val="0"/>
              </a:spcBef>
              <a:spcAft>
                <a:spcPts val="0"/>
              </a:spcAft>
              <a:buSzPts val="1400"/>
              <a:buNone/>
            </a:pPr>
            <a:r>
              <a:rPr lang="en-US"/>
              <a:t>You can be in the room but not present </a:t>
            </a:r>
            <a:endParaRPr/>
          </a:p>
          <a:p>
            <a:pPr marL="0" lvl="0" indent="0" algn="l" rtl="0">
              <a:lnSpc>
                <a:spcPct val="100000"/>
              </a:lnSpc>
              <a:spcBef>
                <a:spcPts val="0"/>
              </a:spcBef>
              <a:spcAft>
                <a:spcPts val="0"/>
              </a:spcAft>
              <a:buSzPts val="1400"/>
              <a:buNone/>
            </a:pPr>
            <a:r>
              <a:rPr lang="en-US"/>
              <a:t>Add one more letter “T”--- You are one consonant away from being able to be fully present</a:t>
            </a:r>
            <a:endParaRPr/>
          </a:p>
          <a:p>
            <a:pPr marL="0" lvl="0" indent="0" algn="l" rtl="0">
              <a:lnSpc>
                <a:spcPct val="100000"/>
              </a:lnSpc>
              <a:spcBef>
                <a:spcPts val="0"/>
              </a:spcBef>
              <a:spcAft>
                <a:spcPts val="0"/>
              </a:spcAft>
              <a:buSzPts val="1400"/>
              <a:buNone/>
            </a:pPr>
            <a:r>
              <a:rPr lang="en-US"/>
              <a:t>Emotional – here – there – it may relate to your role or what might be happening with others in your life (family, friends, etc)</a:t>
            </a:r>
            <a:endParaRPr/>
          </a:p>
          <a:p>
            <a:pPr marL="0" lvl="0" indent="0" algn="l" rtl="0">
              <a:lnSpc>
                <a:spcPct val="100000"/>
              </a:lnSpc>
              <a:spcBef>
                <a:spcPts val="0"/>
              </a:spcBef>
              <a:spcAft>
                <a:spcPts val="0"/>
              </a:spcAft>
              <a:buSzPts val="1400"/>
              <a:buNone/>
            </a:pPr>
            <a:r>
              <a:rPr lang="en-US"/>
              <a:t>Mental – May have a lot of “to do’s” (e.g. prepping for tomorrow’s lesson, planning for tomorrow’s meeting, etc.)</a:t>
            </a:r>
            <a:endParaRPr/>
          </a:p>
          <a:p>
            <a:pPr marL="0" lvl="0" indent="0" algn="l" rtl="0">
              <a:lnSpc>
                <a:spcPct val="100000"/>
              </a:lnSpc>
              <a:spcBef>
                <a:spcPts val="0"/>
              </a:spcBef>
              <a:spcAft>
                <a:spcPts val="0"/>
              </a:spcAft>
              <a:buSzPts val="1400"/>
              <a:buNone/>
            </a:pPr>
            <a:r>
              <a:rPr lang="en-US"/>
              <a:t>Technological – May be the most distractive - anticipate another text or email or need to send one – as soon as your mind goes there ort you hear the “ding” of your phone, you’re no longer here, but there –</a:t>
            </a:r>
            <a:endParaRPr/>
          </a:p>
          <a:p>
            <a:pPr marL="0" lvl="0" indent="0" algn="l" rtl="0">
              <a:lnSpc>
                <a:spcPct val="100000"/>
              </a:lnSpc>
              <a:spcBef>
                <a:spcPts val="0"/>
              </a:spcBef>
              <a:spcAft>
                <a:spcPts val="0"/>
              </a:spcAft>
              <a:buSzPts val="1400"/>
              <a:buNone/>
            </a:pPr>
            <a:r>
              <a:rPr lang="en-US"/>
              <a:t>There’s no away anymore in our culture – some of us remember the bulletin board with notes – we could put off things </a:t>
            </a:r>
            <a:endParaRPr/>
          </a:p>
          <a:p>
            <a:pPr marL="0" lvl="0" indent="0" algn="l" rtl="0">
              <a:lnSpc>
                <a:spcPct val="100000"/>
              </a:lnSpc>
              <a:spcBef>
                <a:spcPts val="0"/>
              </a:spcBef>
              <a:spcAft>
                <a:spcPts val="0"/>
              </a:spcAft>
              <a:buSzPts val="1400"/>
              <a:buNone/>
            </a:pPr>
            <a:r>
              <a:rPr lang="en-US"/>
              <a:t>Being here requires internal discipline to control the chatter </a:t>
            </a:r>
            <a:endParaRPr/>
          </a:p>
          <a:p>
            <a:pPr marL="0" lvl="0" indent="0" algn="l" rtl="0">
              <a:lnSpc>
                <a:spcPct val="100000"/>
              </a:lnSpc>
              <a:spcBef>
                <a:spcPts val="0"/>
              </a:spcBef>
              <a:spcAft>
                <a:spcPts val="0"/>
              </a:spcAft>
              <a:buSzPts val="1400"/>
              <a:buNone/>
            </a:pPr>
            <a:r>
              <a:rPr lang="en-US"/>
              <a:t>Being aware of how easy it is to go somewhere else – we have to constantly come back to stay engaged HERE</a:t>
            </a:r>
            <a:endParaRPr/>
          </a:p>
          <a:p>
            <a:pPr marL="0" lvl="0" indent="0" algn="l" rtl="0">
              <a:lnSpc>
                <a:spcPct val="100000"/>
              </a:lnSpc>
              <a:spcBef>
                <a:spcPts val="0"/>
              </a:spcBef>
              <a:spcAft>
                <a:spcPts val="0"/>
              </a:spcAft>
              <a:buSzPts val="1400"/>
              <a:buNone/>
            </a:pPr>
            <a:r>
              <a:rPr lang="en-US"/>
              <a:t>Physical alignment as well as mental can help</a:t>
            </a:r>
            <a:endParaRPr/>
          </a:p>
        </p:txBody>
      </p:sp>
      <p:sp>
        <p:nvSpPr>
          <p:cNvPr id="616" name="Google Shape;61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a:ea typeface="Calibri"/>
                <a:cs typeface="Calibri"/>
                <a:sym typeface="Calibri"/>
              </a:rPr>
              <a:t>45</a:t>
            </a:fld>
            <a:endParaRPr>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Interpret the responses, act on it and provide feedback</a:t>
            </a:r>
            <a:endParaRPr/>
          </a:p>
        </p:txBody>
      </p:sp>
      <p:sp>
        <p:nvSpPr>
          <p:cNvPr id="629" name="Google Shape;6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35" name="Google Shape;635;p1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Consider Kellie and Jorie's addition of the AB Listening Protocol </a:t>
            </a:r>
            <a:endParaRPr/>
          </a:p>
          <a:p>
            <a:pPr marL="0" lvl="0" indent="0" algn="l" rtl="0">
              <a:lnSpc>
                <a:spcPct val="100000"/>
              </a:lnSpc>
              <a:spcBef>
                <a:spcPts val="0"/>
              </a:spcBef>
              <a:spcAft>
                <a:spcPts val="0"/>
              </a:spcAft>
              <a:buSzPts val="1400"/>
              <a:buNone/>
            </a:pPr>
            <a:r>
              <a:rPr lang="en-US"/>
              <a:t>A shares their reading notes for 60 seconds </a:t>
            </a:r>
            <a:endParaRPr/>
          </a:p>
          <a:p>
            <a:pPr marL="0" lvl="0" indent="0" algn="l" rtl="0">
              <a:lnSpc>
                <a:spcPct val="100000"/>
              </a:lnSpc>
              <a:spcBef>
                <a:spcPts val="0"/>
              </a:spcBef>
              <a:spcAft>
                <a:spcPts val="0"/>
              </a:spcAft>
              <a:buSzPts val="1400"/>
              <a:buNone/>
            </a:pPr>
            <a:r>
              <a:rPr lang="en-US"/>
              <a:t>B paraphrases what they heard A say </a:t>
            </a:r>
            <a:endParaRPr/>
          </a:p>
          <a:p>
            <a:pPr marL="0" lvl="0" indent="0" algn="l" rtl="0">
              <a:lnSpc>
                <a:spcPct val="100000"/>
              </a:lnSpc>
              <a:spcBef>
                <a:spcPts val="0"/>
              </a:spcBef>
              <a:spcAft>
                <a:spcPts val="0"/>
              </a:spcAft>
              <a:buSzPts val="1400"/>
              <a:buNone/>
            </a:pPr>
            <a:r>
              <a:rPr lang="en-US"/>
              <a:t>Switch </a:t>
            </a:r>
            <a:endParaRPr/>
          </a:p>
          <a:p>
            <a:pPr marL="0" lvl="0" indent="0" algn="l" rtl="0">
              <a:lnSpc>
                <a:spcPct val="100000"/>
              </a:lnSpc>
              <a:spcBef>
                <a:spcPts val="0"/>
              </a:spcBef>
              <a:spcAft>
                <a:spcPts val="0"/>
              </a:spcAft>
              <a:buSzPts val="1400"/>
              <a:buNone/>
            </a:pPr>
            <a:r>
              <a:rPr lang="en-US"/>
              <a:t>Debrief the protocol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our debrief, large group after they read and teach.</a:t>
            </a:r>
            <a:endParaRPr/>
          </a:p>
          <a:p>
            <a:pPr marL="0" lvl="0" indent="0" algn="l" rtl="0">
              <a:lnSpc>
                <a:spcPct val="100000"/>
              </a:lnSpc>
              <a:spcBef>
                <a:spcPts val="0"/>
              </a:spcBef>
              <a:spcAft>
                <a:spcPts val="0"/>
              </a:spcAft>
              <a:buSzPts val="1400"/>
              <a:buNone/>
            </a:pPr>
            <a:r>
              <a:rPr lang="en-US"/>
              <a:t>In what ways do these support learning and professional growth?</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1:20-2:00</a:t>
            </a:r>
            <a:endParaRPr/>
          </a:p>
          <a:p>
            <a:pPr marL="0" lvl="0" indent="0" algn="l" rtl="0">
              <a:lnSpc>
                <a:spcPct val="100000"/>
              </a:lnSpc>
              <a:spcBef>
                <a:spcPts val="0"/>
              </a:spcBef>
              <a:spcAft>
                <a:spcPts val="0"/>
              </a:spcAft>
              <a:buSzPts val="1400"/>
              <a:buNone/>
            </a:pPr>
            <a:r>
              <a:rPr lang="en-US"/>
              <a:t>Or say: In what ways might this learning impact the professional culture in your building?</a:t>
            </a:r>
            <a:endParaRPr/>
          </a:p>
          <a:p>
            <a:pPr marL="0" lvl="0" indent="0" algn="l" rtl="0">
              <a:lnSpc>
                <a:spcPct val="100000"/>
              </a:lnSpc>
              <a:spcBef>
                <a:spcPts val="0"/>
              </a:spcBef>
              <a:spcAft>
                <a:spcPts val="0"/>
              </a:spcAft>
              <a:buSzPts val="1400"/>
              <a:buNone/>
            </a:pPr>
            <a:r>
              <a:rPr lang="en-US"/>
              <a:t>Let’s clarify “this tool.”</a:t>
            </a:r>
            <a:endParaRPr/>
          </a:p>
        </p:txBody>
      </p:sp>
      <p:sp>
        <p:nvSpPr>
          <p:cNvPr id="645" name="Google Shape;64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e9897820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Compare these to the tree  map</a:t>
            </a:r>
            <a:endParaRPr/>
          </a:p>
        </p:txBody>
      </p:sp>
      <p:sp>
        <p:nvSpPr>
          <p:cNvPr id="190" name="Google Shape;190;g10e9897820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1" name="Google Shape;7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this sound like?</a:t>
            </a:r>
            <a:endParaRPr/>
          </a:p>
        </p:txBody>
      </p:sp>
      <p:sp>
        <p:nvSpPr>
          <p:cNvPr id="712" name="Google Shape;7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Teresa – this is the first stab. I think once we have the directions down, the instructions should fly in. </a:t>
            </a:r>
            <a:endParaRPr/>
          </a:p>
        </p:txBody>
      </p:sp>
      <p:sp>
        <p:nvSpPr>
          <p:cNvPr id="742" name="Google Shape;74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2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750" name="Google Shape;75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Calibri"/>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761" name="Google Shape;76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SzPts val="1400"/>
              <a:buNone/>
            </a:pPr>
            <a:r>
              <a:rPr lang="en-US"/>
              <a:t>About 5 minutes at first by themselves</a:t>
            </a:r>
            <a:endParaRPr/>
          </a:p>
        </p:txBody>
      </p:sp>
      <p:sp>
        <p:nvSpPr>
          <p:cNvPr id="770" name="Google Shape;77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e9897820e_1_0:notes"/>
          <p:cNvSpPr>
            <a:spLocks noGrp="1" noRot="1" noChangeAspect="1"/>
          </p:cNvSpPr>
          <p:nvPr>
            <p:ph type="sldImg" idx="2"/>
          </p:nvPr>
        </p:nvSpPr>
        <p:spPr>
          <a:xfrm>
            <a:off x="2762250" y="150813"/>
            <a:ext cx="1333500" cy="74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0e9897820e_1_0:notes"/>
          <p:cNvSpPr txBox="1">
            <a:spLocks noGrp="1"/>
          </p:cNvSpPr>
          <p:nvPr>
            <p:ph type="body" idx="1"/>
          </p:nvPr>
        </p:nvSpPr>
        <p:spPr>
          <a:xfrm>
            <a:off x="685800" y="950119"/>
            <a:ext cx="5486400" cy="9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0e9897820e_1_0:notes"/>
          <p:cNvSpPr txBox="1">
            <a:spLocks noGrp="1"/>
          </p:cNvSpPr>
          <p:nvPr>
            <p:ph type="sldNum" idx="12"/>
          </p:nvPr>
        </p:nvSpPr>
        <p:spPr>
          <a:xfrm>
            <a:off x="3884613" y="1899890"/>
            <a:ext cx="2971800" cy="99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u="sng">
                <a:solidFill>
                  <a:schemeClr val="hlink"/>
                </a:solidFill>
                <a:hlinkClick r:id="rId3"/>
              </a:rPr>
              <a:t>https://docs.google.com/document/d/1RHKj5pOEKuLCTREhextp4rSo_qlOyFAyZIBSVA1COo0/edit?usp=sharing</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SzPts val="1400"/>
              <a:buNone/>
            </a:pPr>
            <a:endParaRPr/>
          </a:p>
        </p:txBody>
      </p:sp>
      <p:sp>
        <p:nvSpPr>
          <p:cNvPr id="790" name="Google Shape;79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4999"/>
              </a:lnSpc>
              <a:spcBef>
                <a:spcPts val="1600"/>
              </a:spcBef>
              <a:spcAft>
                <a:spcPts val="0"/>
              </a:spcAft>
              <a:buSzPts val="1400"/>
              <a:buNone/>
            </a:pPr>
            <a:r>
              <a:rPr lang="en-US"/>
              <a:t>One of the characteristics that stands out as the most important factor in achieving the others is psychological safety…</a:t>
            </a:r>
            <a:endParaRPr/>
          </a:p>
          <a:p>
            <a:pPr marL="0" lvl="0" indent="0" algn="l" rtl="0">
              <a:lnSpc>
                <a:spcPct val="114999"/>
              </a:lnSpc>
              <a:spcBef>
                <a:spcPts val="1600"/>
              </a:spcBef>
              <a:spcAft>
                <a:spcPts val="0"/>
              </a:spcAft>
              <a:buSzPts val="1400"/>
              <a:buNone/>
            </a:pPr>
            <a:r>
              <a:rPr lang="en-US"/>
              <a:t>We are going to watch a short video that talks more about this...you can think about your own connections to this as you watch and connections to your team. </a:t>
            </a:r>
            <a:endParaRPr/>
          </a:p>
          <a:p>
            <a:pPr marL="0" lvl="0" indent="0" algn="l" rtl="0">
              <a:lnSpc>
                <a:spcPct val="100000"/>
              </a:lnSpc>
              <a:spcBef>
                <a:spcPts val="1600"/>
              </a:spcBef>
              <a:spcAft>
                <a:spcPts val="0"/>
              </a:spcAft>
              <a:buClr>
                <a:schemeClr val="dk1"/>
              </a:buClr>
              <a:buSzPts val="1400"/>
              <a:buFont typeface="Calibri"/>
              <a:buNone/>
            </a:pPr>
            <a:endParaRPr/>
          </a:p>
        </p:txBody>
      </p:sp>
      <p:sp>
        <p:nvSpPr>
          <p:cNvPr id="821" name="Google Shape;82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2" name="Google Shape;83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Font typeface="Calibri"/>
              <a:buNone/>
            </a:pPr>
            <a:r>
              <a:rPr lang="en-US"/>
              <a:t>Ask questions</a:t>
            </a:r>
            <a:endParaRPr/>
          </a:p>
          <a:p>
            <a:pPr marL="0" lvl="0" indent="0" algn="l" rtl="0">
              <a:lnSpc>
                <a:spcPct val="100000"/>
              </a:lnSpc>
              <a:spcBef>
                <a:spcPts val="0"/>
              </a:spcBef>
              <a:spcAft>
                <a:spcPts val="0"/>
              </a:spcAft>
              <a:buClr>
                <a:schemeClr val="lt1"/>
              </a:buClr>
              <a:buSzPts val="1400"/>
              <a:buFont typeface="Calibri"/>
              <a:buNone/>
            </a:pPr>
            <a:r>
              <a:rPr lang="en-US"/>
              <a:t>All learning together</a:t>
            </a:r>
            <a:endParaRPr/>
          </a:p>
          <a:p>
            <a:pPr marL="0" lvl="0" indent="0" algn="l" rtl="0">
              <a:lnSpc>
                <a:spcPct val="100000"/>
              </a:lnSpc>
              <a:spcBef>
                <a:spcPts val="0"/>
              </a:spcBef>
              <a:spcAft>
                <a:spcPts val="0"/>
              </a:spcAft>
              <a:buClr>
                <a:schemeClr val="lt1"/>
              </a:buClr>
              <a:buSzPts val="1400"/>
              <a:buFont typeface="Calibri"/>
              <a:buNone/>
            </a:pPr>
            <a:r>
              <a:rPr lang="en-US"/>
              <a:t>Be an active contributor</a:t>
            </a:r>
            <a:endParaRPr/>
          </a:p>
          <a:p>
            <a:pPr marL="0" lvl="0" indent="0" algn="l" rtl="0">
              <a:lnSpc>
                <a:spcPct val="100000"/>
              </a:lnSpc>
              <a:spcBef>
                <a:spcPts val="0"/>
              </a:spcBef>
              <a:spcAft>
                <a:spcPts val="0"/>
              </a:spcAft>
              <a:buClr>
                <a:schemeClr val="lt1"/>
              </a:buClr>
              <a:buSzPts val="1400"/>
              <a:buFont typeface="Calibri"/>
              <a:buNone/>
            </a:pPr>
            <a:endParaRPr/>
          </a:p>
        </p:txBody>
      </p:sp>
      <p:sp>
        <p:nvSpPr>
          <p:cNvPr id="844" name="Google Shape;84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00"/>
              <a:buFont typeface="Calibri"/>
              <a:buNone/>
            </a:pPr>
            <a:r>
              <a:rPr lang="en-US"/>
              <a:t>Ask questions</a:t>
            </a:r>
            <a:endParaRPr/>
          </a:p>
          <a:p>
            <a:pPr marL="0" lvl="0" indent="0" algn="l" rtl="0">
              <a:lnSpc>
                <a:spcPct val="100000"/>
              </a:lnSpc>
              <a:spcBef>
                <a:spcPts val="0"/>
              </a:spcBef>
              <a:spcAft>
                <a:spcPts val="0"/>
              </a:spcAft>
              <a:buClr>
                <a:schemeClr val="lt1"/>
              </a:buClr>
              <a:buSzPts val="1400"/>
              <a:buFont typeface="Calibri"/>
              <a:buNone/>
            </a:pPr>
            <a:r>
              <a:rPr lang="en-US"/>
              <a:t>All learning together</a:t>
            </a:r>
            <a:endParaRPr/>
          </a:p>
          <a:p>
            <a:pPr marL="0" lvl="0" indent="0" algn="l" rtl="0">
              <a:lnSpc>
                <a:spcPct val="100000"/>
              </a:lnSpc>
              <a:spcBef>
                <a:spcPts val="0"/>
              </a:spcBef>
              <a:spcAft>
                <a:spcPts val="0"/>
              </a:spcAft>
              <a:buClr>
                <a:schemeClr val="lt1"/>
              </a:buClr>
              <a:buSzPts val="1400"/>
              <a:buFont typeface="Calibri"/>
              <a:buNone/>
            </a:pPr>
            <a:r>
              <a:rPr lang="en-US"/>
              <a:t>Be an active contributor</a:t>
            </a:r>
            <a:endParaRPr/>
          </a:p>
          <a:p>
            <a:pPr marL="0" lvl="0" indent="0" algn="l" rtl="0">
              <a:lnSpc>
                <a:spcPct val="100000"/>
              </a:lnSpc>
              <a:spcBef>
                <a:spcPts val="0"/>
              </a:spcBef>
              <a:spcAft>
                <a:spcPts val="0"/>
              </a:spcAft>
              <a:buClr>
                <a:schemeClr val="lt1"/>
              </a:buClr>
              <a:buSzPts val="1400"/>
              <a:buFont typeface="Calibri"/>
              <a:buNone/>
            </a:pPr>
            <a:endParaRPr/>
          </a:p>
        </p:txBody>
      </p:sp>
      <p:sp>
        <p:nvSpPr>
          <p:cNvPr id="857" name="Google Shape;85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Ask questions</a:t>
            </a:r>
            <a:endParaRPr/>
          </a:p>
          <a:p>
            <a:pPr marL="0" lvl="0" indent="0" algn="l" rtl="0">
              <a:lnSpc>
                <a:spcPct val="100000"/>
              </a:lnSpc>
              <a:spcBef>
                <a:spcPts val="0"/>
              </a:spcBef>
              <a:spcAft>
                <a:spcPts val="0"/>
              </a:spcAft>
              <a:buClr>
                <a:schemeClr val="dk1"/>
              </a:buClr>
              <a:buSzPts val="1400"/>
              <a:buFont typeface="Calibri"/>
              <a:buNone/>
            </a:pPr>
            <a:r>
              <a:rPr lang="en-US"/>
              <a:t>All learning together</a:t>
            </a:r>
            <a:endParaRPr/>
          </a:p>
          <a:p>
            <a:pPr marL="0" lvl="0" indent="0" algn="l" rtl="0">
              <a:lnSpc>
                <a:spcPct val="100000"/>
              </a:lnSpc>
              <a:spcBef>
                <a:spcPts val="0"/>
              </a:spcBef>
              <a:spcAft>
                <a:spcPts val="0"/>
              </a:spcAft>
              <a:buClr>
                <a:schemeClr val="dk1"/>
              </a:buClr>
              <a:buSzPts val="1400"/>
              <a:buFont typeface="Calibri"/>
              <a:buNone/>
            </a:pPr>
            <a:r>
              <a:rPr lang="en-US"/>
              <a:t>Be an active contributor</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877" name="Google Shape;87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Ask questions</a:t>
            </a:r>
            <a:endParaRPr/>
          </a:p>
          <a:p>
            <a:pPr marL="0" lvl="0" indent="0" algn="l" rtl="0">
              <a:lnSpc>
                <a:spcPct val="100000"/>
              </a:lnSpc>
              <a:spcBef>
                <a:spcPts val="0"/>
              </a:spcBef>
              <a:spcAft>
                <a:spcPts val="0"/>
              </a:spcAft>
              <a:buClr>
                <a:schemeClr val="dk1"/>
              </a:buClr>
              <a:buSzPts val="1400"/>
              <a:buFont typeface="Calibri"/>
              <a:buNone/>
            </a:pPr>
            <a:r>
              <a:rPr lang="en-US"/>
              <a:t>All learning together</a:t>
            </a:r>
            <a:endParaRPr/>
          </a:p>
          <a:p>
            <a:pPr marL="0" lvl="0" indent="0" algn="l" rtl="0">
              <a:lnSpc>
                <a:spcPct val="100000"/>
              </a:lnSpc>
              <a:spcBef>
                <a:spcPts val="0"/>
              </a:spcBef>
              <a:spcAft>
                <a:spcPts val="0"/>
              </a:spcAft>
              <a:buClr>
                <a:schemeClr val="dk1"/>
              </a:buClr>
              <a:buSzPts val="1400"/>
              <a:buFont typeface="Calibri"/>
              <a:buNone/>
            </a:pPr>
            <a:r>
              <a:rPr lang="en-US"/>
              <a:t>Be an active contributor</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900" name="Google Shape;90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Watch first five minutes of video</a:t>
            </a:r>
            <a:endParaRPr/>
          </a:p>
        </p:txBody>
      </p:sp>
      <p:sp>
        <p:nvSpPr>
          <p:cNvPr id="911" name="Google Shape;91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Breakout room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Learning partners p. 5</a:t>
            </a:r>
            <a:endParaRPr/>
          </a:p>
        </p:txBody>
      </p:sp>
      <p:sp>
        <p:nvSpPr>
          <p:cNvPr id="212" name="Google Shape;2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Share the protocols – ask how they might use these next cycle</a:t>
            </a:r>
            <a:endParaRPr/>
          </a:p>
        </p:txBody>
      </p:sp>
      <p:sp>
        <p:nvSpPr>
          <p:cNvPr id="925" name="Google Shape;92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Ask questions</a:t>
            </a:r>
            <a:endParaRPr/>
          </a:p>
          <a:p>
            <a:pPr marL="0" lvl="0" indent="0" algn="l" rtl="0">
              <a:lnSpc>
                <a:spcPct val="100000"/>
              </a:lnSpc>
              <a:spcBef>
                <a:spcPts val="0"/>
              </a:spcBef>
              <a:spcAft>
                <a:spcPts val="0"/>
              </a:spcAft>
              <a:buClr>
                <a:schemeClr val="dk1"/>
              </a:buClr>
              <a:buSzPts val="1400"/>
              <a:buFont typeface="Calibri"/>
              <a:buNone/>
            </a:pPr>
            <a:r>
              <a:rPr lang="en-US"/>
              <a:t>All learning together</a:t>
            </a:r>
            <a:endParaRPr/>
          </a:p>
          <a:p>
            <a:pPr marL="0" lvl="0" indent="0" algn="l" rtl="0">
              <a:lnSpc>
                <a:spcPct val="100000"/>
              </a:lnSpc>
              <a:spcBef>
                <a:spcPts val="0"/>
              </a:spcBef>
              <a:spcAft>
                <a:spcPts val="0"/>
              </a:spcAft>
              <a:buClr>
                <a:schemeClr val="dk1"/>
              </a:buClr>
              <a:buSzPts val="1400"/>
              <a:buFont typeface="Calibri"/>
              <a:buNone/>
            </a:pPr>
            <a:r>
              <a:rPr lang="en-US"/>
              <a:t>Be an active contributor</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938" name="Google Shape;93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Participants individually list 3 successes since we last met. They put them on post it notes.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7" name="Google Shape;2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Whole Group</a:t>
            </a:r>
            <a:endParaRPr/>
          </a:p>
        </p:txBody>
      </p:sp>
      <p:sp>
        <p:nvSpPr>
          <p:cNvPr id="238" name="Google Shape;2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sp>
        <p:nvSpPr>
          <p:cNvPr id="16" name="Google Shape;16;g79835cd524_0_7"/>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g79835cd524_0_7" descr="A close up of a screen&#10;&#10;Description automatically generated"/>
          <p:cNvPicPr preferRelativeResize="0"/>
          <p:nvPr/>
        </p:nvPicPr>
        <p:blipFill rotWithShape="1">
          <a:blip r:embed="rId2">
            <a:alphaModFix/>
          </a:blip>
          <a:srcRect l="5883" t="39671" r="70640"/>
          <a:stretch/>
        </p:blipFill>
        <p:spPr>
          <a:xfrm>
            <a:off x="140575" y="132975"/>
            <a:ext cx="2276474" cy="850450"/>
          </a:xfrm>
          <a:prstGeom prst="rect">
            <a:avLst/>
          </a:prstGeom>
          <a:noFill/>
          <a:ln>
            <a:noFill/>
          </a:ln>
        </p:spPr>
      </p:pic>
      <p:sp>
        <p:nvSpPr>
          <p:cNvPr id="21" name="Google Shape;21;g79835cd524_0_7"/>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irst Level No Bullet, Text Heavy">
  <p:cSld name="First Level No Bullet, Text Heavy">
    <p:spTree>
      <p:nvGrpSpPr>
        <p:cNvPr id="1" name="Shape 65"/>
        <p:cNvGrpSpPr/>
        <p:nvPr/>
      </p:nvGrpSpPr>
      <p:grpSpPr>
        <a:xfrm>
          <a:off x="0" y="0"/>
          <a:ext cx="0" cy="0"/>
          <a:chOff x="0" y="0"/>
          <a:chExt cx="0" cy="0"/>
        </a:xfrm>
      </p:grpSpPr>
      <p:sp>
        <p:nvSpPr>
          <p:cNvPr id="66" name="Google Shape;66;g79835cd524_0_1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79835cd524_0_17"/>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800"/>
              <a:buFont typeface="Arial"/>
              <a:buNone/>
              <a:defRPr sz="1800"/>
            </a:lvl1pPr>
            <a:lvl2pPr marL="914400" lvl="1" indent="-342900" algn="l">
              <a:lnSpc>
                <a:spcPct val="100000"/>
              </a:lnSpc>
              <a:spcBef>
                <a:spcPts val="600"/>
              </a:spcBef>
              <a:spcAft>
                <a:spcPts val="0"/>
              </a:spcAft>
              <a:buClr>
                <a:schemeClr val="dk1"/>
              </a:buClr>
              <a:buSzPts val="1800"/>
              <a:buFont typeface="Arial"/>
              <a:buChar char="•"/>
              <a:defRPr sz="1800"/>
            </a:lvl2pPr>
            <a:lvl3pPr marL="1371600" lvl="2" indent="-342900" algn="l">
              <a:lnSpc>
                <a:spcPct val="100000"/>
              </a:lnSpc>
              <a:spcBef>
                <a:spcPts val="600"/>
              </a:spcBef>
              <a:spcAft>
                <a:spcPts val="0"/>
              </a:spcAft>
              <a:buClr>
                <a:schemeClr val="dk1"/>
              </a:buClr>
              <a:buSzPts val="1800"/>
              <a:buFont typeface="Calibri"/>
              <a:buChar char="–"/>
              <a:defRPr sz="1800"/>
            </a:lvl3pPr>
            <a:lvl4pPr marL="1828800" lvl="3" indent="-342900" algn="l">
              <a:lnSpc>
                <a:spcPct val="100000"/>
              </a:lnSpc>
              <a:spcBef>
                <a:spcPts val="600"/>
              </a:spcBef>
              <a:spcAft>
                <a:spcPts val="0"/>
              </a:spcAft>
              <a:buClr>
                <a:schemeClr val="dk1"/>
              </a:buClr>
              <a:buSzPts val="1800"/>
              <a:buFont typeface="Calibri"/>
              <a:buChar char="»"/>
              <a:defRPr sz="1800"/>
            </a:lvl4pPr>
            <a:lvl5pPr marL="2286000" lvl="4" indent="-354329" algn="l">
              <a:lnSpc>
                <a:spcPct val="100000"/>
              </a:lnSpc>
              <a:spcBef>
                <a:spcPts val="600"/>
              </a:spcBef>
              <a:spcAft>
                <a:spcPts val="0"/>
              </a:spcAft>
              <a:buClr>
                <a:schemeClr val="dk1"/>
              </a:buClr>
              <a:buSzPts val="1980"/>
              <a:buFont typeface="Calibri"/>
              <a:buChar char="◦"/>
              <a:defRPr sz="1800"/>
            </a:lvl5pPr>
            <a:lvl6pPr marL="2743200" lvl="5" indent="-342900" algn="l">
              <a:lnSpc>
                <a:spcPct val="100000"/>
              </a:lnSpc>
              <a:spcBef>
                <a:spcPts val="600"/>
              </a:spcBef>
              <a:spcAft>
                <a:spcPts val="0"/>
              </a:spcAft>
              <a:buClr>
                <a:schemeClr val="dk1"/>
              </a:buClr>
              <a:buSzPts val="1800"/>
              <a:buFont typeface="Calibri"/>
              <a:buChar char="›"/>
              <a:defRPr sz="1800"/>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g79835cd524_0_1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69"/>
        <p:cNvGrpSpPr/>
        <p:nvPr/>
      </p:nvGrpSpPr>
      <p:grpSpPr>
        <a:xfrm>
          <a:off x="0" y="0"/>
          <a:ext cx="0" cy="0"/>
          <a:chOff x="0" y="0"/>
          <a:chExt cx="0" cy="0"/>
        </a:xfrm>
      </p:grpSpPr>
      <p:sp>
        <p:nvSpPr>
          <p:cNvPr id="70" name="Google Shape;70;g79835cd524_0_2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79835cd524_0_22"/>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g79835cd524_0_22"/>
          <p:cNvSpPr txBox="1">
            <a:spLocks noGrp="1"/>
          </p:cNvSpPr>
          <p:nvPr>
            <p:ph type="body" idx="1"/>
          </p:nvPr>
        </p:nvSpPr>
        <p:spPr>
          <a:xfrm>
            <a:off x="609600" y="1371600"/>
            <a:ext cx="10972800" cy="457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350"/>
              </a:spcBef>
              <a:spcAft>
                <a:spcPts val="0"/>
              </a:spcAft>
              <a:buClr>
                <a:schemeClr val="dk1"/>
              </a:buClr>
              <a:buSzPts val="2200"/>
              <a:buNone/>
              <a:defRPr sz="2200">
                <a:solidFill>
                  <a:schemeClr val="dk1"/>
                </a:solidFill>
              </a:defRPr>
            </a:lvl1pPr>
            <a:lvl2pPr marL="914400" lvl="1" indent="-368300" algn="l">
              <a:lnSpc>
                <a:spcPct val="100000"/>
              </a:lnSpc>
              <a:spcBef>
                <a:spcPts val="1350"/>
              </a:spcBef>
              <a:spcAft>
                <a:spcPts val="0"/>
              </a:spcAft>
              <a:buClr>
                <a:schemeClr val="dk1"/>
              </a:buClr>
              <a:buSzPts val="2200"/>
              <a:buFont typeface="Times New Roman"/>
              <a:buChar char="•"/>
              <a:defRPr sz="2200">
                <a:solidFill>
                  <a:schemeClr val="dk1"/>
                </a:solidFill>
              </a:defRPr>
            </a:lvl2pPr>
            <a:lvl3pPr marL="1371600" lvl="2" indent="-368300" algn="l">
              <a:lnSpc>
                <a:spcPct val="100000"/>
              </a:lnSpc>
              <a:spcBef>
                <a:spcPts val="1350"/>
              </a:spcBef>
              <a:spcAft>
                <a:spcPts val="0"/>
              </a:spcAft>
              <a:buClr>
                <a:schemeClr val="dk1"/>
              </a:buClr>
              <a:buSzPts val="2200"/>
              <a:buFont typeface="Arial Narrow"/>
              <a:buChar char="–"/>
              <a:defRPr sz="2200">
                <a:solidFill>
                  <a:schemeClr val="dk1"/>
                </a:solidFill>
              </a:defRPr>
            </a:lvl3pPr>
            <a:lvl4pPr marL="1828800" lvl="3" indent="-368300" algn="l">
              <a:lnSpc>
                <a:spcPct val="100000"/>
              </a:lnSpc>
              <a:spcBef>
                <a:spcPts val="1350"/>
              </a:spcBef>
              <a:spcAft>
                <a:spcPts val="0"/>
              </a:spcAft>
              <a:buClr>
                <a:schemeClr val="dk1"/>
              </a:buClr>
              <a:buSzPts val="2200"/>
              <a:buFont typeface="Arial Narrow"/>
              <a:buChar char="»"/>
              <a:defRPr sz="2200">
                <a:solidFill>
                  <a:schemeClr val="dk1"/>
                </a:solidFill>
              </a:defRPr>
            </a:lvl4pPr>
            <a:lvl5pPr marL="2286000" lvl="4" indent="-368300" algn="l">
              <a:lnSpc>
                <a:spcPct val="100000"/>
              </a:lnSpc>
              <a:spcBef>
                <a:spcPts val="1350"/>
              </a:spcBef>
              <a:spcAft>
                <a:spcPts val="0"/>
              </a:spcAft>
              <a:buClr>
                <a:schemeClr val="dk1"/>
              </a:buClr>
              <a:buSzPts val="2200"/>
              <a:buFont typeface="Arial Narrow"/>
              <a:buChar char="◦"/>
              <a:defRPr sz="2200">
                <a:solidFill>
                  <a:schemeClr val="dk1"/>
                </a:solidFill>
              </a:defRPr>
            </a:lvl5pPr>
            <a:lvl6pPr marL="2743200" lvl="5" indent="-368300" algn="l">
              <a:lnSpc>
                <a:spcPct val="100000"/>
              </a:lnSpc>
              <a:spcBef>
                <a:spcPts val="1350"/>
              </a:spcBef>
              <a:spcAft>
                <a:spcPts val="0"/>
              </a:spcAft>
              <a:buClr>
                <a:schemeClr val="dk1"/>
              </a:buClr>
              <a:buSzPts val="2200"/>
              <a:buFont typeface="Arial Narrow"/>
              <a:buChar char="›"/>
              <a:defRPr sz="2200">
                <a:solidFill>
                  <a:schemeClr val="dk1"/>
                </a:solidFill>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73"/>
        <p:cNvGrpSpPr/>
        <p:nvPr/>
      </p:nvGrpSpPr>
      <p:grpSpPr>
        <a:xfrm>
          <a:off x="0" y="0"/>
          <a:ext cx="0" cy="0"/>
          <a:chOff x="0" y="0"/>
          <a:chExt cx="0" cy="0"/>
        </a:xfrm>
      </p:grpSpPr>
      <p:sp>
        <p:nvSpPr>
          <p:cNvPr id="74" name="Google Shape;74;g79835cd524_0_27"/>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79835cd524_0_27"/>
          <p:cNvSpPr txBox="1">
            <a:spLocks noGrp="1"/>
          </p:cNvSpPr>
          <p:nvPr>
            <p:ph type="subTitle" idx="1"/>
          </p:nvPr>
        </p:nvSpPr>
        <p:spPr>
          <a:xfrm>
            <a:off x="0" y="3686365"/>
            <a:ext cx="12192000" cy="1490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sp>
        <p:nvSpPr>
          <p:cNvPr id="76" name="Google Shape;76;g79835cd524_0_2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g79835cd524_0_27"/>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78" name="Google Shape;78;g79835cd524_0_27" descr="A close up of a screen&#10;&#10;Description automatically generated"/>
          <p:cNvPicPr preferRelativeResize="0"/>
          <p:nvPr/>
        </p:nvPicPr>
        <p:blipFill rotWithShape="1">
          <a:blip r:embed="rId2">
            <a:alphaModFix/>
          </a:blip>
          <a:srcRect l="5922" t="39672" r="70601" b="16988"/>
          <a:stretch/>
        </p:blipFill>
        <p:spPr>
          <a:xfrm>
            <a:off x="609600" y="6592450"/>
            <a:ext cx="579347" cy="1642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9"/>
        <p:cNvGrpSpPr/>
        <p:nvPr/>
      </p:nvGrpSpPr>
      <p:grpSpPr>
        <a:xfrm>
          <a:off x="0" y="0"/>
          <a:ext cx="0" cy="0"/>
          <a:chOff x="0" y="0"/>
          <a:chExt cx="0" cy="0"/>
        </a:xfrm>
      </p:grpSpPr>
      <p:sp>
        <p:nvSpPr>
          <p:cNvPr id="80" name="Google Shape;80;g79835cd524_0_3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79835cd524_0_33"/>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2250"/>
              </a:spcBef>
              <a:spcAft>
                <a:spcPts val="0"/>
              </a:spcAft>
              <a:buClr>
                <a:schemeClr val="dk1"/>
              </a:buClr>
              <a:buSzPts val="2200"/>
              <a:buFont typeface="Calibri"/>
              <a:buAutoNum type="arabicPeriod"/>
              <a:defRPr sz="2200"/>
            </a:lvl1pPr>
            <a:lvl2pPr marL="914400" lvl="1" indent="-368300" algn="l">
              <a:lnSpc>
                <a:spcPct val="100000"/>
              </a:lnSpc>
              <a:spcBef>
                <a:spcPts val="900"/>
              </a:spcBef>
              <a:spcAft>
                <a:spcPts val="0"/>
              </a:spcAft>
              <a:buClr>
                <a:schemeClr val="dk1"/>
              </a:buClr>
              <a:buSzPts val="2200"/>
              <a:buFont typeface="Calibri"/>
              <a:buAutoNum type="alphaLcPeriod"/>
              <a:defRPr sz="2200"/>
            </a:lvl2pPr>
            <a:lvl3pPr marL="1371600" lvl="2" indent="-368300" algn="l">
              <a:lnSpc>
                <a:spcPct val="100000"/>
              </a:lnSpc>
              <a:spcBef>
                <a:spcPts val="900"/>
              </a:spcBef>
              <a:spcAft>
                <a:spcPts val="0"/>
              </a:spcAft>
              <a:buClr>
                <a:schemeClr val="dk1"/>
              </a:buClr>
              <a:buSzPts val="2200"/>
              <a:buFont typeface="Calibri"/>
              <a:buAutoNum type="romanLcPeriod"/>
              <a:defRPr sz="2200"/>
            </a:lvl3pPr>
            <a:lvl4pPr marL="1828800" lvl="3" indent="-368300" algn="l">
              <a:lnSpc>
                <a:spcPct val="100000"/>
              </a:lnSpc>
              <a:spcBef>
                <a:spcPts val="900"/>
              </a:spcBef>
              <a:spcAft>
                <a:spcPts val="0"/>
              </a:spcAft>
              <a:buClr>
                <a:schemeClr val="dk1"/>
              </a:buClr>
              <a:buSzPts val="2200"/>
              <a:buFont typeface="Calibri"/>
              <a:buAutoNum type="arabicParenR"/>
              <a:defRPr sz="2200"/>
            </a:lvl4pPr>
            <a:lvl5pPr marL="2286000" lvl="4" indent="-368300" algn="l">
              <a:lnSpc>
                <a:spcPct val="100000"/>
              </a:lnSpc>
              <a:spcBef>
                <a:spcPts val="900"/>
              </a:spcBef>
              <a:spcAft>
                <a:spcPts val="0"/>
              </a:spcAft>
              <a:buClr>
                <a:schemeClr val="dk1"/>
              </a:buClr>
              <a:buSzPts val="2200"/>
              <a:buFont typeface="Calibri"/>
              <a:buAutoNum type="alphaLcParen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g79835cd524_0_33"/>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83"/>
        <p:cNvGrpSpPr/>
        <p:nvPr/>
      </p:nvGrpSpPr>
      <p:grpSpPr>
        <a:xfrm>
          <a:off x="0" y="0"/>
          <a:ext cx="0" cy="0"/>
          <a:chOff x="0" y="0"/>
          <a:chExt cx="0" cy="0"/>
        </a:xfrm>
      </p:grpSpPr>
      <p:sp>
        <p:nvSpPr>
          <p:cNvPr id="84" name="Google Shape;84;g79835cd524_0_48"/>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79835cd524_0_48"/>
          <p:cNvSpPr txBox="1">
            <a:spLocks noGrp="1"/>
          </p:cNvSpPr>
          <p:nvPr>
            <p:ph type="body" idx="1"/>
          </p:nvPr>
        </p:nvSpPr>
        <p:spPr>
          <a:xfrm>
            <a:off x="609600" y="1371600"/>
            <a:ext cx="10972800" cy="307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342900" algn="l">
              <a:lnSpc>
                <a:spcPct val="100000"/>
              </a:lnSpc>
              <a:spcBef>
                <a:spcPts val="300"/>
              </a:spcBef>
              <a:spcAft>
                <a:spcPts val="0"/>
              </a:spcAft>
              <a:buClr>
                <a:schemeClr val="dk1"/>
              </a:buClr>
              <a:buSzPts val="1800"/>
              <a:buChar char="–"/>
              <a:defRPr sz="1800"/>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a:lvl4pPr>
            <a:lvl5pPr marL="2286000" lvl="4" indent="-342900" algn="l">
              <a:lnSpc>
                <a:spcPct val="100000"/>
              </a:lnSpc>
              <a:spcBef>
                <a:spcPts val="30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6" name="Google Shape;86;g79835cd524_0_48"/>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87"/>
        <p:cNvGrpSpPr/>
        <p:nvPr/>
      </p:nvGrpSpPr>
      <p:grpSpPr>
        <a:xfrm>
          <a:off x="0" y="0"/>
          <a:ext cx="0" cy="0"/>
          <a:chOff x="0" y="0"/>
          <a:chExt cx="0" cy="0"/>
        </a:xfrm>
      </p:grpSpPr>
      <p:sp>
        <p:nvSpPr>
          <p:cNvPr id="88" name="Google Shape;88;g79835cd524_0_54"/>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79835cd524_0_54"/>
          <p:cNvSpPr txBox="1">
            <a:spLocks noGrp="1"/>
          </p:cNvSpPr>
          <p:nvPr>
            <p:ph type="body" idx="1"/>
          </p:nvPr>
        </p:nvSpPr>
        <p:spPr>
          <a:xfrm>
            <a:off x="609600" y="1371600"/>
            <a:ext cx="10972800" cy="4572000"/>
          </a:xfrm>
          <a:prstGeom prst="rect">
            <a:avLst/>
          </a:prstGeom>
          <a:noFill/>
          <a:ln>
            <a:noFill/>
          </a:ln>
        </p:spPr>
        <p:txBody>
          <a:bodyPr spcFirstLastPara="1" wrap="square" lIns="0" tIns="0" rIns="0" bIns="0" anchor="t" anchorCtr="0">
            <a:noAutofit/>
          </a:bodyPr>
          <a:lstStyle>
            <a:lvl1pPr marL="457200" lvl="0" indent="-342900" algn="l">
              <a:lnSpc>
                <a:spcPct val="105000"/>
              </a:lnSpc>
              <a:spcBef>
                <a:spcPts val="450"/>
              </a:spcBef>
              <a:spcAft>
                <a:spcPts val="0"/>
              </a:spcAft>
              <a:buClr>
                <a:schemeClr val="dk1"/>
              </a:buClr>
              <a:buSzPts val="1800"/>
              <a:buFont typeface="Calibri"/>
              <a:buAutoNum type="arabicPeriod"/>
              <a:defRPr sz="1800"/>
            </a:lvl1pPr>
            <a:lvl2pPr marL="914400" lvl="1" indent="-342900" algn="l">
              <a:lnSpc>
                <a:spcPct val="105000"/>
              </a:lnSpc>
              <a:spcBef>
                <a:spcPts val="450"/>
              </a:spcBef>
              <a:spcAft>
                <a:spcPts val="0"/>
              </a:spcAft>
              <a:buClr>
                <a:schemeClr val="dk1"/>
              </a:buClr>
              <a:buSzPts val="1800"/>
              <a:buFont typeface="Calibri"/>
              <a:buAutoNum type="alphaLcPeriod"/>
              <a:defRPr sz="1800"/>
            </a:lvl2pPr>
            <a:lvl3pPr marL="1371600" lvl="2" indent="-342900" algn="l">
              <a:lnSpc>
                <a:spcPct val="105000"/>
              </a:lnSpc>
              <a:spcBef>
                <a:spcPts val="450"/>
              </a:spcBef>
              <a:spcAft>
                <a:spcPts val="0"/>
              </a:spcAft>
              <a:buClr>
                <a:schemeClr val="dk1"/>
              </a:buClr>
              <a:buSzPts val="1800"/>
              <a:buFont typeface="Calibri"/>
              <a:buAutoNum type="romanLcPeriod"/>
              <a:defRPr sz="1800"/>
            </a:lvl3pPr>
            <a:lvl4pPr marL="1828800" lvl="3" indent="-342900" algn="l">
              <a:lnSpc>
                <a:spcPct val="105000"/>
              </a:lnSpc>
              <a:spcBef>
                <a:spcPts val="450"/>
              </a:spcBef>
              <a:spcAft>
                <a:spcPts val="0"/>
              </a:spcAft>
              <a:buClr>
                <a:schemeClr val="dk1"/>
              </a:buClr>
              <a:buSzPts val="1800"/>
              <a:buFont typeface="Calibri"/>
              <a:buAutoNum type="arabicParenR"/>
              <a:defRPr sz="1800"/>
            </a:lvl4pPr>
            <a:lvl5pPr marL="2286000" lvl="4" indent="-342900" algn="l">
              <a:lnSpc>
                <a:spcPct val="105000"/>
              </a:lnSpc>
              <a:spcBef>
                <a:spcPts val="450"/>
              </a:spcBef>
              <a:spcAft>
                <a:spcPts val="0"/>
              </a:spcAft>
              <a:buClr>
                <a:schemeClr val="dk1"/>
              </a:buClr>
              <a:buSzPts val="1800"/>
              <a:buFont typeface="Calibri"/>
              <a:buAutoNum type="alphaLcParen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g79835cd524_0_54"/>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g79835cd524_0_54"/>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a:lnSpc>
                <a:spcPct val="100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Ordered List">
  <p:cSld name="Two Content Ordered List">
    <p:spTree>
      <p:nvGrpSpPr>
        <p:cNvPr id="1" name="Shape 92"/>
        <p:cNvGrpSpPr/>
        <p:nvPr/>
      </p:nvGrpSpPr>
      <p:grpSpPr>
        <a:xfrm>
          <a:off x="0" y="0"/>
          <a:ext cx="0" cy="0"/>
          <a:chOff x="0" y="0"/>
          <a:chExt cx="0" cy="0"/>
        </a:xfrm>
      </p:grpSpPr>
      <p:sp>
        <p:nvSpPr>
          <p:cNvPr id="93" name="Google Shape;93;g79835cd524_0_5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79835cd524_0_59"/>
          <p:cNvSpPr txBox="1">
            <a:spLocks noGrp="1"/>
          </p:cNvSpPr>
          <p:nvPr>
            <p:ph type="body" idx="1"/>
          </p:nvPr>
        </p:nvSpPr>
        <p:spPr>
          <a:xfrm>
            <a:off x="609600" y="1371600"/>
            <a:ext cx="5416200" cy="4572000"/>
          </a:xfrm>
          <a:prstGeom prst="rect">
            <a:avLst/>
          </a:prstGeom>
          <a:noFill/>
          <a:ln>
            <a:noFill/>
          </a:ln>
        </p:spPr>
        <p:txBody>
          <a:bodyPr spcFirstLastPara="1" wrap="square" lIns="0" tIns="0" rIns="0" bIns="0" anchor="t" anchorCtr="0">
            <a:noAutofit/>
          </a:bodyPr>
          <a:lstStyle>
            <a:lvl1pPr marL="457200" lvl="0" indent="-342900" algn="l">
              <a:lnSpc>
                <a:spcPct val="105000"/>
              </a:lnSpc>
              <a:spcBef>
                <a:spcPts val="450"/>
              </a:spcBef>
              <a:spcAft>
                <a:spcPts val="0"/>
              </a:spcAft>
              <a:buClr>
                <a:schemeClr val="dk1"/>
              </a:buClr>
              <a:buSzPts val="1800"/>
              <a:buFont typeface="Calibri"/>
              <a:buAutoNum type="arabicPeriod"/>
              <a:defRPr sz="1800"/>
            </a:lvl1pPr>
            <a:lvl2pPr marL="914400" lvl="1" indent="-342900" algn="l">
              <a:lnSpc>
                <a:spcPct val="105000"/>
              </a:lnSpc>
              <a:spcBef>
                <a:spcPts val="450"/>
              </a:spcBef>
              <a:spcAft>
                <a:spcPts val="0"/>
              </a:spcAft>
              <a:buClr>
                <a:schemeClr val="dk1"/>
              </a:buClr>
              <a:buSzPts val="1800"/>
              <a:buFont typeface="Calibri"/>
              <a:buAutoNum type="alphaLcPeriod"/>
              <a:defRPr sz="1800"/>
            </a:lvl2pPr>
            <a:lvl3pPr marL="1371600" lvl="2" indent="-342900" algn="l">
              <a:lnSpc>
                <a:spcPct val="105000"/>
              </a:lnSpc>
              <a:spcBef>
                <a:spcPts val="450"/>
              </a:spcBef>
              <a:spcAft>
                <a:spcPts val="0"/>
              </a:spcAft>
              <a:buClr>
                <a:schemeClr val="dk1"/>
              </a:buClr>
              <a:buSzPts val="1800"/>
              <a:buFont typeface="Calibri"/>
              <a:buAutoNum type="romanLcPeriod"/>
              <a:defRPr sz="1800"/>
            </a:lvl3pPr>
            <a:lvl4pPr marL="1828800" lvl="3" indent="-342900" algn="l">
              <a:lnSpc>
                <a:spcPct val="105000"/>
              </a:lnSpc>
              <a:spcBef>
                <a:spcPts val="450"/>
              </a:spcBef>
              <a:spcAft>
                <a:spcPts val="0"/>
              </a:spcAft>
              <a:buClr>
                <a:schemeClr val="dk1"/>
              </a:buClr>
              <a:buSzPts val="1800"/>
              <a:buFont typeface="Calibri"/>
              <a:buAutoNum type="arabicParenR"/>
              <a:defRPr sz="1800"/>
            </a:lvl4pPr>
            <a:lvl5pPr marL="2286000" lvl="4" indent="-342900" algn="l">
              <a:lnSpc>
                <a:spcPct val="105000"/>
              </a:lnSpc>
              <a:spcBef>
                <a:spcPts val="450"/>
              </a:spcBef>
              <a:spcAft>
                <a:spcPts val="0"/>
              </a:spcAft>
              <a:buClr>
                <a:schemeClr val="dk1"/>
              </a:buClr>
              <a:buSzPts val="1800"/>
              <a:buFont typeface="Calibri"/>
              <a:buAutoNum type="alphaLcParen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g79835cd524_0_59"/>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Autofit/>
          </a:bodyPr>
          <a:lstStyle>
            <a:lvl1pPr marL="457200" lvl="0" indent="-342900" algn="l">
              <a:lnSpc>
                <a:spcPct val="105000"/>
              </a:lnSpc>
              <a:spcBef>
                <a:spcPts val="450"/>
              </a:spcBef>
              <a:spcAft>
                <a:spcPts val="0"/>
              </a:spcAft>
              <a:buClr>
                <a:schemeClr val="dk1"/>
              </a:buClr>
              <a:buSzPts val="1800"/>
              <a:buFont typeface="Calibri"/>
              <a:buAutoNum type="arabicPeriod"/>
              <a:defRPr sz="1800"/>
            </a:lvl1pPr>
            <a:lvl2pPr marL="914400" lvl="1" indent="-342900" algn="l">
              <a:lnSpc>
                <a:spcPct val="105000"/>
              </a:lnSpc>
              <a:spcBef>
                <a:spcPts val="450"/>
              </a:spcBef>
              <a:spcAft>
                <a:spcPts val="0"/>
              </a:spcAft>
              <a:buClr>
                <a:schemeClr val="dk1"/>
              </a:buClr>
              <a:buSzPts val="1800"/>
              <a:buFont typeface="Calibri"/>
              <a:buAutoNum type="alphaLcPeriod"/>
              <a:defRPr sz="1800"/>
            </a:lvl2pPr>
            <a:lvl3pPr marL="1371600" lvl="2" indent="-342900" algn="l">
              <a:lnSpc>
                <a:spcPct val="105000"/>
              </a:lnSpc>
              <a:spcBef>
                <a:spcPts val="450"/>
              </a:spcBef>
              <a:spcAft>
                <a:spcPts val="0"/>
              </a:spcAft>
              <a:buClr>
                <a:schemeClr val="dk1"/>
              </a:buClr>
              <a:buSzPts val="1800"/>
              <a:buFont typeface="Calibri"/>
              <a:buAutoNum type="romanLcPeriod"/>
              <a:defRPr sz="1800"/>
            </a:lvl3pPr>
            <a:lvl4pPr marL="1828800" lvl="3" indent="-342900" algn="l">
              <a:lnSpc>
                <a:spcPct val="100000"/>
              </a:lnSpc>
              <a:spcBef>
                <a:spcPts val="450"/>
              </a:spcBef>
              <a:spcAft>
                <a:spcPts val="0"/>
              </a:spcAft>
              <a:buClr>
                <a:schemeClr val="dk1"/>
              </a:buClr>
              <a:buSzPts val="1800"/>
              <a:buFont typeface="Calibri"/>
              <a:buAutoNum type="arabicParenR"/>
              <a:defRPr sz="1800"/>
            </a:lvl4pPr>
            <a:lvl5pPr marL="2286000" lvl="4" indent="-342900" algn="l">
              <a:lnSpc>
                <a:spcPct val="105000"/>
              </a:lnSpc>
              <a:spcBef>
                <a:spcPts val="450"/>
              </a:spcBef>
              <a:spcAft>
                <a:spcPts val="0"/>
              </a:spcAft>
              <a:buClr>
                <a:schemeClr val="dk1"/>
              </a:buClr>
              <a:buSzPts val="1800"/>
              <a:buFont typeface="Calibri"/>
              <a:buAutoNum type="alphaLcParen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g79835cd524_0_59"/>
          <p:cNvSpPr txBox="1">
            <a:spLocks noGrp="1"/>
          </p:cNvSpPr>
          <p:nvPr>
            <p:ph type="body" idx="3"/>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g79835cd524_0_59"/>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98"/>
        <p:cNvGrpSpPr/>
        <p:nvPr/>
      </p:nvGrpSpPr>
      <p:grpSpPr>
        <a:xfrm>
          <a:off x="0" y="0"/>
          <a:ext cx="0" cy="0"/>
          <a:chOff x="0" y="0"/>
          <a:chExt cx="0" cy="0"/>
        </a:xfrm>
      </p:grpSpPr>
      <p:sp>
        <p:nvSpPr>
          <p:cNvPr id="99" name="Google Shape;99;g79835cd524_0_65"/>
          <p:cNvSpPr txBox="1">
            <a:spLocks noGrp="1"/>
          </p:cNvSpPr>
          <p:nvPr>
            <p:ph type="body" idx="1"/>
          </p:nvPr>
        </p:nvSpPr>
        <p:spPr>
          <a:xfrm>
            <a:off x="609600" y="1371600"/>
            <a:ext cx="10972800" cy="493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400"/>
              </a:spcBef>
              <a:spcAft>
                <a:spcPts val="0"/>
              </a:spcAft>
              <a:buClr>
                <a:schemeClr val="dk1"/>
              </a:buClr>
              <a:buSzPts val="1800"/>
              <a:buNone/>
              <a:defRPr sz="1800" i="0">
                <a:solidFill>
                  <a:schemeClr val="dk1"/>
                </a:solidFill>
              </a:defRPr>
            </a:lvl1pPr>
            <a:lvl2pPr marL="914400" lvl="1" indent="-314325" algn="l">
              <a:lnSpc>
                <a:spcPct val="100000"/>
              </a:lnSpc>
              <a:spcBef>
                <a:spcPts val="300"/>
              </a:spcBef>
              <a:spcAft>
                <a:spcPts val="0"/>
              </a:spcAft>
              <a:buClr>
                <a:schemeClr val="dk1"/>
              </a:buClr>
              <a:buSzPts val="1350"/>
              <a:buChar char="–"/>
              <a:defRPr sz="1350"/>
            </a:lvl2pPr>
            <a:lvl3pPr marL="1371600" lvl="2" indent="-314325" algn="l">
              <a:lnSpc>
                <a:spcPct val="100000"/>
              </a:lnSpc>
              <a:spcBef>
                <a:spcPts val="300"/>
              </a:spcBef>
              <a:spcAft>
                <a:spcPts val="0"/>
              </a:spcAft>
              <a:buClr>
                <a:schemeClr val="dk1"/>
              </a:buClr>
              <a:buSzPts val="1350"/>
              <a:buChar char="»"/>
              <a:defRPr sz="1350"/>
            </a:lvl3pPr>
            <a:lvl4pPr marL="1828800" lvl="3" indent="-314325" algn="l">
              <a:lnSpc>
                <a:spcPct val="100000"/>
              </a:lnSpc>
              <a:spcBef>
                <a:spcPts val="300"/>
              </a:spcBef>
              <a:spcAft>
                <a:spcPts val="0"/>
              </a:spcAft>
              <a:buClr>
                <a:schemeClr val="dk1"/>
              </a:buClr>
              <a:buSzPts val="1350"/>
              <a:buChar char="◦"/>
              <a:defRPr sz="1350"/>
            </a:lvl4pPr>
            <a:lvl5pPr marL="2286000" lvl="4" indent="-314325" algn="l">
              <a:lnSpc>
                <a:spcPct val="100000"/>
              </a:lnSpc>
              <a:spcBef>
                <a:spcPts val="300"/>
              </a:spcBef>
              <a:spcAft>
                <a:spcPts val="0"/>
              </a:spcAft>
              <a:buClr>
                <a:schemeClr val="dk1"/>
              </a:buClr>
              <a:buSzPts val="1350"/>
              <a:buChar char="›"/>
              <a:defRPr sz="135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 name="Google Shape;100;g79835cd524_0_65"/>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g79835cd524_0_65"/>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eet the Presenters">
  <p:cSld name="Meet the Presenters">
    <p:spTree>
      <p:nvGrpSpPr>
        <p:cNvPr id="1" name="Shape 102"/>
        <p:cNvGrpSpPr/>
        <p:nvPr/>
      </p:nvGrpSpPr>
      <p:grpSpPr>
        <a:xfrm>
          <a:off x="0" y="0"/>
          <a:ext cx="0" cy="0"/>
          <a:chOff x="0" y="0"/>
          <a:chExt cx="0" cy="0"/>
        </a:xfrm>
      </p:grpSpPr>
      <p:sp>
        <p:nvSpPr>
          <p:cNvPr id="103" name="Google Shape;103;g79835cd524_0_6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79835cd524_0_69"/>
          <p:cNvSpPr>
            <a:spLocks noGrp="1"/>
          </p:cNvSpPr>
          <p:nvPr>
            <p:ph type="pic" idx="2"/>
          </p:nvPr>
        </p:nvSpPr>
        <p:spPr>
          <a:xfrm>
            <a:off x="457200" y="1485363"/>
            <a:ext cx="1828800" cy="1371600"/>
          </a:xfrm>
          <a:prstGeom prst="ellipse">
            <a:avLst/>
          </a:prstGeom>
          <a:noFill/>
          <a:ln>
            <a:noFill/>
          </a:ln>
        </p:spPr>
      </p:sp>
      <p:sp>
        <p:nvSpPr>
          <p:cNvPr id="105" name="Google Shape;105;g79835cd524_0_69"/>
          <p:cNvSpPr txBox="1">
            <a:spLocks noGrp="1"/>
          </p:cNvSpPr>
          <p:nvPr>
            <p:ph type="body" idx="1"/>
          </p:nvPr>
        </p:nvSpPr>
        <p:spPr>
          <a:xfrm>
            <a:off x="457200" y="3128895"/>
            <a:ext cx="1828800" cy="2952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6" name="Google Shape;106;g79835cd524_0_69"/>
          <p:cNvSpPr txBox="1">
            <a:spLocks noGrp="1"/>
          </p:cNvSpPr>
          <p:nvPr>
            <p:ph type="body" idx="3"/>
          </p:nvPr>
        </p:nvSpPr>
        <p:spPr>
          <a:xfrm>
            <a:off x="457200" y="3670421"/>
            <a:ext cx="1828800" cy="17157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7" name="Google Shape;107;g79835cd524_0_69"/>
          <p:cNvSpPr>
            <a:spLocks noGrp="1"/>
          </p:cNvSpPr>
          <p:nvPr>
            <p:ph type="pic" idx="4"/>
          </p:nvPr>
        </p:nvSpPr>
        <p:spPr>
          <a:xfrm>
            <a:off x="2819400" y="1485363"/>
            <a:ext cx="1828800" cy="1371600"/>
          </a:xfrm>
          <a:prstGeom prst="ellipse">
            <a:avLst/>
          </a:prstGeom>
          <a:noFill/>
          <a:ln>
            <a:noFill/>
          </a:ln>
        </p:spPr>
      </p:sp>
      <p:sp>
        <p:nvSpPr>
          <p:cNvPr id="108" name="Google Shape;108;g79835cd524_0_69"/>
          <p:cNvSpPr txBox="1">
            <a:spLocks noGrp="1"/>
          </p:cNvSpPr>
          <p:nvPr>
            <p:ph type="body" idx="5"/>
          </p:nvPr>
        </p:nvSpPr>
        <p:spPr>
          <a:xfrm>
            <a:off x="2819400" y="3128895"/>
            <a:ext cx="1828800" cy="2952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g79835cd524_0_69"/>
          <p:cNvSpPr txBox="1">
            <a:spLocks noGrp="1"/>
          </p:cNvSpPr>
          <p:nvPr>
            <p:ph type="body" idx="6"/>
          </p:nvPr>
        </p:nvSpPr>
        <p:spPr>
          <a:xfrm>
            <a:off x="2819400" y="3670421"/>
            <a:ext cx="1828800" cy="17157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0" name="Google Shape;110;g79835cd524_0_69"/>
          <p:cNvSpPr>
            <a:spLocks noGrp="1"/>
          </p:cNvSpPr>
          <p:nvPr>
            <p:ph type="pic" idx="7"/>
          </p:nvPr>
        </p:nvSpPr>
        <p:spPr>
          <a:xfrm>
            <a:off x="5181600" y="1485363"/>
            <a:ext cx="1828800" cy="1371600"/>
          </a:xfrm>
          <a:prstGeom prst="ellipse">
            <a:avLst/>
          </a:prstGeom>
          <a:noFill/>
          <a:ln>
            <a:noFill/>
          </a:ln>
        </p:spPr>
      </p:sp>
      <p:sp>
        <p:nvSpPr>
          <p:cNvPr id="111" name="Google Shape;111;g79835cd524_0_69"/>
          <p:cNvSpPr txBox="1">
            <a:spLocks noGrp="1"/>
          </p:cNvSpPr>
          <p:nvPr>
            <p:ph type="body" idx="8"/>
          </p:nvPr>
        </p:nvSpPr>
        <p:spPr>
          <a:xfrm>
            <a:off x="5181600" y="3128895"/>
            <a:ext cx="1828800" cy="2952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2" name="Google Shape;112;g79835cd524_0_69"/>
          <p:cNvSpPr txBox="1">
            <a:spLocks noGrp="1"/>
          </p:cNvSpPr>
          <p:nvPr>
            <p:ph type="body" idx="9"/>
          </p:nvPr>
        </p:nvSpPr>
        <p:spPr>
          <a:xfrm>
            <a:off x="5181600" y="3670421"/>
            <a:ext cx="1828800" cy="17157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g79835cd524_0_69"/>
          <p:cNvSpPr>
            <a:spLocks noGrp="1"/>
          </p:cNvSpPr>
          <p:nvPr>
            <p:ph type="pic" idx="13"/>
          </p:nvPr>
        </p:nvSpPr>
        <p:spPr>
          <a:xfrm>
            <a:off x="7543800" y="1485363"/>
            <a:ext cx="1828800" cy="1371600"/>
          </a:xfrm>
          <a:prstGeom prst="ellipse">
            <a:avLst/>
          </a:prstGeom>
          <a:noFill/>
          <a:ln>
            <a:noFill/>
          </a:ln>
        </p:spPr>
      </p:sp>
      <p:sp>
        <p:nvSpPr>
          <p:cNvPr id="114" name="Google Shape;114;g79835cd524_0_69"/>
          <p:cNvSpPr txBox="1">
            <a:spLocks noGrp="1"/>
          </p:cNvSpPr>
          <p:nvPr>
            <p:ph type="body" idx="14"/>
          </p:nvPr>
        </p:nvSpPr>
        <p:spPr>
          <a:xfrm>
            <a:off x="7543800" y="3128895"/>
            <a:ext cx="1828800" cy="2952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g79835cd524_0_69"/>
          <p:cNvSpPr txBox="1">
            <a:spLocks noGrp="1"/>
          </p:cNvSpPr>
          <p:nvPr>
            <p:ph type="body" idx="15"/>
          </p:nvPr>
        </p:nvSpPr>
        <p:spPr>
          <a:xfrm>
            <a:off x="7543800" y="3670421"/>
            <a:ext cx="1828800" cy="17157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6" name="Google Shape;116;g79835cd524_0_69"/>
          <p:cNvSpPr>
            <a:spLocks noGrp="1"/>
          </p:cNvSpPr>
          <p:nvPr>
            <p:ph type="pic" idx="16"/>
          </p:nvPr>
        </p:nvSpPr>
        <p:spPr>
          <a:xfrm>
            <a:off x="9906000" y="1485363"/>
            <a:ext cx="1828800" cy="1371600"/>
          </a:xfrm>
          <a:prstGeom prst="ellipse">
            <a:avLst/>
          </a:prstGeom>
          <a:noFill/>
          <a:ln>
            <a:noFill/>
          </a:ln>
        </p:spPr>
      </p:sp>
      <p:sp>
        <p:nvSpPr>
          <p:cNvPr id="117" name="Google Shape;117;g79835cd524_0_69"/>
          <p:cNvSpPr txBox="1">
            <a:spLocks noGrp="1"/>
          </p:cNvSpPr>
          <p:nvPr>
            <p:ph type="body" idx="17"/>
          </p:nvPr>
        </p:nvSpPr>
        <p:spPr>
          <a:xfrm>
            <a:off x="9906000" y="3128895"/>
            <a:ext cx="1828800" cy="2952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b="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g79835cd524_0_69"/>
          <p:cNvSpPr txBox="1">
            <a:spLocks noGrp="1"/>
          </p:cNvSpPr>
          <p:nvPr>
            <p:ph type="body" idx="18"/>
          </p:nvPr>
        </p:nvSpPr>
        <p:spPr>
          <a:xfrm>
            <a:off x="9906000" y="3670421"/>
            <a:ext cx="1828800" cy="17157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dk1"/>
              </a:buClr>
              <a:buSzPts val="1400"/>
              <a:buNone/>
              <a:defRPr sz="1400" i="1">
                <a:solidFill>
                  <a:schemeClr val="dk1"/>
                </a:solidFil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g79835cd524_0_69"/>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120"/>
        <p:cNvGrpSpPr/>
        <p:nvPr/>
      </p:nvGrpSpPr>
      <p:grpSpPr>
        <a:xfrm>
          <a:off x="0" y="0"/>
          <a:ext cx="0" cy="0"/>
          <a:chOff x="0" y="0"/>
          <a:chExt cx="0" cy="0"/>
        </a:xfrm>
      </p:grpSpPr>
      <p:sp>
        <p:nvSpPr>
          <p:cNvPr id="121" name="Google Shape;121;g79835cd524_0_87"/>
          <p:cNvSpPr txBox="1">
            <a:spLocks noGrp="1"/>
          </p:cNvSpPr>
          <p:nvPr>
            <p:ph type="body" idx="1"/>
          </p:nvPr>
        </p:nvSpPr>
        <p:spPr>
          <a:xfrm>
            <a:off x="0" y="3686365"/>
            <a:ext cx="12192000" cy="14799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2000"/>
              <a:buNone/>
              <a:defRPr sz="2000">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g79835cd524_0_87"/>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79835cd524_0_8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
        <p:cNvGrpSpPr/>
        <p:nvPr/>
      </p:nvGrpSpPr>
      <p:grpSpPr>
        <a:xfrm>
          <a:off x="0" y="0"/>
          <a:ext cx="0" cy="0"/>
          <a:chOff x="0" y="0"/>
          <a:chExt cx="0" cy="0"/>
        </a:xfrm>
      </p:grpSpPr>
      <p:sp>
        <p:nvSpPr>
          <p:cNvPr id="23" name="Google Shape;23;g79835cd524_0_4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79835cd524_0_42"/>
          <p:cNvSpPr txBox="1">
            <a:spLocks noGrp="1"/>
          </p:cNvSpPr>
          <p:nvPr>
            <p:ph type="body" idx="1"/>
          </p:nvPr>
        </p:nvSpPr>
        <p:spPr>
          <a:xfrm>
            <a:off x="609600" y="1371600"/>
            <a:ext cx="5416200" cy="4572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dk1"/>
              </a:buClr>
              <a:buSzPts val="24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292100" algn="l">
              <a:lnSpc>
                <a:spcPct val="100000"/>
              </a:lnSpc>
              <a:spcBef>
                <a:spcPts val="360"/>
              </a:spcBef>
              <a:spcAft>
                <a:spcPts val="0"/>
              </a:spcAft>
              <a:buClr>
                <a:schemeClr val="dk1"/>
              </a:buClr>
              <a:buSzPts val="1000"/>
              <a:buChar char="•"/>
              <a:defRPr sz="1200"/>
            </a:lvl6pPr>
            <a:lvl7pPr marL="3200400" lvl="6" indent="-292100" algn="l">
              <a:lnSpc>
                <a:spcPct val="100000"/>
              </a:lnSpc>
              <a:spcBef>
                <a:spcPts val="360"/>
              </a:spcBef>
              <a:spcAft>
                <a:spcPts val="0"/>
              </a:spcAft>
              <a:buClr>
                <a:schemeClr val="dk1"/>
              </a:buClr>
              <a:buSzPts val="1000"/>
              <a:buChar char="•"/>
              <a:defRPr sz="1200"/>
            </a:lvl7pPr>
            <a:lvl8pPr marL="3657600" lvl="7" indent="-292100" algn="l">
              <a:lnSpc>
                <a:spcPct val="100000"/>
              </a:lnSpc>
              <a:spcBef>
                <a:spcPts val="360"/>
              </a:spcBef>
              <a:spcAft>
                <a:spcPts val="0"/>
              </a:spcAft>
              <a:buClr>
                <a:schemeClr val="dk1"/>
              </a:buClr>
              <a:buSzPts val="1000"/>
              <a:buChar char="•"/>
              <a:defRPr sz="1200"/>
            </a:lvl8pPr>
            <a:lvl9pPr marL="4114800" lvl="8" indent="-292100" algn="l">
              <a:lnSpc>
                <a:spcPct val="100000"/>
              </a:lnSpc>
              <a:spcBef>
                <a:spcPts val="360"/>
              </a:spcBef>
              <a:spcAft>
                <a:spcPts val="0"/>
              </a:spcAft>
              <a:buClr>
                <a:schemeClr val="dk1"/>
              </a:buClr>
              <a:buSzPts val="1000"/>
              <a:buChar char="•"/>
              <a:defRPr sz="1200"/>
            </a:lvl9pPr>
          </a:lstStyle>
          <a:p>
            <a:endParaRPr/>
          </a:p>
        </p:txBody>
      </p:sp>
      <p:sp>
        <p:nvSpPr>
          <p:cNvPr id="25" name="Google Shape;25;g79835cd524_0_42"/>
          <p:cNvSpPr txBox="1">
            <a:spLocks noGrp="1"/>
          </p:cNvSpPr>
          <p:nvPr>
            <p:ph type="body" idx="2"/>
          </p:nvPr>
        </p:nvSpPr>
        <p:spPr>
          <a:xfrm>
            <a:off x="6227064" y="1371600"/>
            <a:ext cx="5355300" cy="45720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dk1"/>
              </a:buClr>
              <a:buSzPts val="24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292100" algn="l">
              <a:lnSpc>
                <a:spcPct val="100000"/>
              </a:lnSpc>
              <a:spcBef>
                <a:spcPts val="360"/>
              </a:spcBef>
              <a:spcAft>
                <a:spcPts val="0"/>
              </a:spcAft>
              <a:buClr>
                <a:schemeClr val="dk1"/>
              </a:buClr>
              <a:buSzPts val="1000"/>
              <a:buChar char="•"/>
              <a:defRPr sz="1200"/>
            </a:lvl6pPr>
            <a:lvl7pPr marL="3200400" lvl="6" indent="-292100" algn="l">
              <a:lnSpc>
                <a:spcPct val="100000"/>
              </a:lnSpc>
              <a:spcBef>
                <a:spcPts val="360"/>
              </a:spcBef>
              <a:spcAft>
                <a:spcPts val="0"/>
              </a:spcAft>
              <a:buClr>
                <a:schemeClr val="dk1"/>
              </a:buClr>
              <a:buSzPts val="1000"/>
              <a:buChar char="•"/>
              <a:defRPr sz="1200"/>
            </a:lvl7pPr>
            <a:lvl8pPr marL="3657600" lvl="7" indent="-292100" algn="l">
              <a:lnSpc>
                <a:spcPct val="100000"/>
              </a:lnSpc>
              <a:spcBef>
                <a:spcPts val="360"/>
              </a:spcBef>
              <a:spcAft>
                <a:spcPts val="0"/>
              </a:spcAft>
              <a:buClr>
                <a:schemeClr val="dk1"/>
              </a:buClr>
              <a:buSzPts val="1000"/>
              <a:buChar char="•"/>
              <a:defRPr sz="1200"/>
            </a:lvl8pPr>
            <a:lvl9pPr marL="4114800" lvl="8" indent="-292100" algn="l">
              <a:lnSpc>
                <a:spcPct val="100000"/>
              </a:lnSpc>
              <a:spcBef>
                <a:spcPts val="360"/>
              </a:spcBef>
              <a:spcAft>
                <a:spcPts val="0"/>
              </a:spcAft>
              <a:buClr>
                <a:schemeClr val="dk1"/>
              </a:buClr>
              <a:buSzPts val="1000"/>
              <a:buChar char="•"/>
              <a:defRPr sz="1200"/>
            </a:lvl9pPr>
          </a:lstStyle>
          <a:p>
            <a:endParaRPr/>
          </a:p>
        </p:txBody>
      </p:sp>
      <p:sp>
        <p:nvSpPr>
          <p:cNvPr id="26" name="Google Shape;26;g79835cd524_0_42"/>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1">
  <p:cSld name="1_Title Slide">
    <p:spTree>
      <p:nvGrpSpPr>
        <p:cNvPr id="1" name="Shape 124"/>
        <p:cNvGrpSpPr/>
        <p:nvPr/>
      </p:nvGrpSpPr>
      <p:grpSpPr>
        <a:xfrm>
          <a:off x="0" y="0"/>
          <a:ext cx="0" cy="0"/>
          <a:chOff x="0" y="0"/>
          <a:chExt cx="0" cy="0"/>
        </a:xfrm>
      </p:grpSpPr>
      <p:sp>
        <p:nvSpPr>
          <p:cNvPr id="125" name="Google Shape;125;g79835cd524_0_95"/>
          <p:cNvSpPr txBox="1">
            <a:spLocks noGrp="1"/>
          </p:cNvSpPr>
          <p:nvPr>
            <p:ph type="body" idx="1"/>
          </p:nvPr>
        </p:nvSpPr>
        <p:spPr>
          <a:xfrm>
            <a:off x="0" y="4751200"/>
            <a:ext cx="12192000" cy="4149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400"/>
              <a:buNone/>
              <a:defRPr sz="1400">
                <a:solidFill>
                  <a:schemeClr val="dk1"/>
                </a:solidFill>
              </a:defRPr>
            </a:lvl1pPr>
            <a:lvl2pPr marL="914400" lvl="1" indent="-228600" algn="l">
              <a:lnSpc>
                <a:spcPct val="100000"/>
              </a:lnSpc>
              <a:spcBef>
                <a:spcPts val="300"/>
              </a:spcBef>
              <a:spcAft>
                <a:spcPts val="0"/>
              </a:spcAft>
              <a:buClr>
                <a:schemeClr val="lt1"/>
              </a:buClr>
              <a:buSzPts val="2000"/>
              <a:buNone/>
              <a:defRPr>
                <a:solidFill>
                  <a:schemeClr val="lt1"/>
                </a:solidFill>
              </a:defRPr>
            </a:lvl2pPr>
            <a:lvl3pPr marL="1371600" lvl="2" indent="-228600" algn="l">
              <a:lnSpc>
                <a:spcPct val="100000"/>
              </a:lnSpc>
              <a:spcBef>
                <a:spcPts val="300"/>
              </a:spcBef>
              <a:spcAft>
                <a:spcPts val="0"/>
              </a:spcAft>
              <a:buClr>
                <a:schemeClr val="lt1"/>
              </a:buClr>
              <a:buSzPts val="1800"/>
              <a:buNone/>
              <a:defRPr>
                <a:solidFill>
                  <a:schemeClr val="lt1"/>
                </a:solidFill>
              </a:defRPr>
            </a:lvl3pPr>
            <a:lvl4pPr marL="1828800" lvl="3" indent="-228600" algn="l">
              <a:lnSpc>
                <a:spcPct val="100000"/>
              </a:lnSpc>
              <a:spcBef>
                <a:spcPts val="300"/>
              </a:spcBef>
              <a:spcAft>
                <a:spcPts val="0"/>
              </a:spcAft>
              <a:buClr>
                <a:schemeClr val="lt1"/>
              </a:buClr>
              <a:buSzPts val="1600"/>
              <a:buNone/>
              <a:defRPr>
                <a:solidFill>
                  <a:schemeClr val="lt1"/>
                </a:solidFill>
              </a:defRPr>
            </a:lvl4pPr>
            <a:lvl5pPr marL="2286000" lvl="4" indent="-228600" algn="l">
              <a:lnSpc>
                <a:spcPct val="100000"/>
              </a:lnSpc>
              <a:spcBef>
                <a:spcPts val="30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g79835cd524_0_95"/>
          <p:cNvSpPr txBox="1">
            <a:spLocks noGrp="1"/>
          </p:cNvSpPr>
          <p:nvPr>
            <p:ph type="title"/>
          </p:nvPr>
        </p:nvSpPr>
        <p:spPr>
          <a:xfrm>
            <a:off x="-1052" y="1327099"/>
            <a:ext cx="12192000" cy="23592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Calibri"/>
              <a:buNone/>
              <a:defRPr sz="4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79835cd524_0_95"/>
          <p:cNvSpPr txBox="1">
            <a:spLocks noGrp="1"/>
          </p:cNvSpPr>
          <p:nvPr>
            <p:ph type="body" idx="2"/>
          </p:nvPr>
        </p:nvSpPr>
        <p:spPr>
          <a:xfrm>
            <a:off x="0" y="4382184"/>
            <a:ext cx="12192000" cy="3555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600"/>
              <a:buNone/>
              <a:defRPr sz="1600" cap="none">
                <a:solidFill>
                  <a:schemeClr val="dk1"/>
                </a:solidFill>
                <a:latin typeface="Calibri"/>
                <a:ea typeface="Calibri"/>
                <a:cs typeface="Calibri"/>
                <a:sym typeface="Calibri"/>
              </a:defRPr>
            </a:lvl1pPr>
            <a:lvl2pPr marL="914400" lvl="1" indent="-228600" algn="ctr">
              <a:lnSpc>
                <a:spcPct val="100000"/>
              </a:lnSpc>
              <a:spcBef>
                <a:spcPts val="0"/>
              </a:spcBef>
              <a:spcAft>
                <a:spcPts val="0"/>
              </a:spcAft>
              <a:buClr>
                <a:schemeClr val="lt1"/>
              </a:buClr>
              <a:buSzPts val="2000"/>
              <a:buNone/>
              <a:defRPr>
                <a:solidFill>
                  <a:schemeClr val="lt1"/>
                </a:solidFill>
              </a:defRPr>
            </a:lvl2pPr>
            <a:lvl3pPr marL="1371600" lvl="2" indent="-228600" algn="ctr">
              <a:lnSpc>
                <a:spcPct val="100000"/>
              </a:lnSpc>
              <a:spcBef>
                <a:spcPts val="0"/>
              </a:spcBef>
              <a:spcAft>
                <a:spcPts val="0"/>
              </a:spcAft>
              <a:buClr>
                <a:schemeClr val="lt1"/>
              </a:buClr>
              <a:buSzPts val="1800"/>
              <a:buNone/>
              <a:defRPr>
                <a:solidFill>
                  <a:schemeClr val="lt1"/>
                </a:solidFill>
              </a:defRPr>
            </a:lvl3pPr>
            <a:lvl4pPr marL="1828800" lvl="3" indent="-228600" algn="ctr">
              <a:lnSpc>
                <a:spcPct val="100000"/>
              </a:lnSpc>
              <a:spcBef>
                <a:spcPts val="0"/>
              </a:spcBef>
              <a:spcAft>
                <a:spcPts val="0"/>
              </a:spcAft>
              <a:buClr>
                <a:schemeClr val="lt1"/>
              </a:buClr>
              <a:buSzPts val="1600"/>
              <a:buNone/>
              <a:defRPr>
                <a:solidFill>
                  <a:schemeClr val="lt1"/>
                </a:solidFill>
              </a:defRPr>
            </a:lvl4pPr>
            <a:lvl5pPr marL="2286000" lvl="4" indent="-228600" algn="ctr">
              <a:lnSpc>
                <a:spcPct val="100000"/>
              </a:lnSpc>
              <a:spcBef>
                <a:spcPts val="0"/>
              </a:spcBef>
              <a:spcAft>
                <a:spcPts val="0"/>
              </a:spcAft>
              <a:buClr>
                <a:schemeClr val="lt1"/>
              </a:buClr>
              <a:buSzPts val="1400"/>
              <a:buNone/>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g79835cd524_0_95"/>
          <p:cNvSpPr txBox="1">
            <a:spLocks noGrp="1"/>
          </p:cNvSpPr>
          <p:nvPr>
            <p:ph type="subTitle" idx="3"/>
          </p:nvPr>
        </p:nvSpPr>
        <p:spPr>
          <a:xfrm>
            <a:off x="0" y="3686366"/>
            <a:ext cx="12192000" cy="6825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1800"/>
              <a:buNone/>
              <a:defRPr sz="1800" b="0" i="0" cap="none">
                <a:solidFill>
                  <a:schemeClr val="dk1"/>
                </a:solidFill>
                <a:latin typeface="Calibri"/>
                <a:ea typeface="Calibri"/>
                <a:cs typeface="Calibri"/>
                <a:sym typeface="Calibri"/>
              </a:defRPr>
            </a:lvl1pPr>
            <a:lvl2pPr lvl="1" algn="ctr">
              <a:lnSpc>
                <a:spcPct val="100000"/>
              </a:lnSpc>
              <a:spcBef>
                <a:spcPts val="300"/>
              </a:spcBef>
              <a:spcAft>
                <a:spcPts val="0"/>
              </a:spcAft>
              <a:buClr>
                <a:schemeClr val="dk1"/>
              </a:buClr>
              <a:buSzPts val="1125"/>
              <a:buNone/>
              <a:defRPr sz="1125"/>
            </a:lvl2pPr>
            <a:lvl3pPr lvl="2" algn="ctr">
              <a:lnSpc>
                <a:spcPct val="100000"/>
              </a:lnSpc>
              <a:spcBef>
                <a:spcPts val="300"/>
              </a:spcBef>
              <a:spcAft>
                <a:spcPts val="0"/>
              </a:spcAft>
              <a:buClr>
                <a:schemeClr val="dk1"/>
              </a:buClr>
              <a:buSzPts val="1013"/>
              <a:buNone/>
              <a:defRPr sz="1013"/>
            </a:lvl3pPr>
            <a:lvl4pPr lvl="3" algn="ctr">
              <a:lnSpc>
                <a:spcPct val="100000"/>
              </a:lnSpc>
              <a:spcBef>
                <a:spcPts val="300"/>
              </a:spcBef>
              <a:spcAft>
                <a:spcPts val="0"/>
              </a:spcAft>
              <a:buClr>
                <a:schemeClr val="dk1"/>
              </a:buClr>
              <a:buSzPts val="900"/>
              <a:buNone/>
              <a:defRPr sz="900"/>
            </a:lvl4pPr>
            <a:lvl5pPr lvl="4" algn="ctr">
              <a:lnSpc>
                <a:spcPct val="100000"/>
              </a:lnSpc>
              <a:spcBef>
                <a:spcPts val="300"/>
              </a:spcBef>
              <a:spcAft>
                <a:spcPts val="0"/>
              </a:spcAft>
              <a:buClr>
                <a:schemeClr val="dk1"/>
              </a:buClr>
              <a:buSzPts val="900"/>
              <a:buNone/>
              <a:defRPr sz="900"/>
            </a:lvl5pPr>
            <a:lvl6pPr lvl="5" algn="ctr">
              <a:lnSpc>
                <a:spcPct val="100000"/>
              </a:lnSpc>
              <a:spcBef>
                <a:spcPts val="180"/>
              </a:spcBef>
              <a:spcAft>
                <a:spcPts val="0"/>
              </a:spcAft>
              <a:buClr>
                <a:schemeClr val="dk1"/>
              </a:buClr>
              <a:buSzPts val="900"/>
              <a:buNone/>
              <a:defRPr sz="900"/>
            </a:lvl6pPr>
            <a:lvl7pPr lvl="6" algn="ctr">
              <a:lnSpc>
                <a:spcPct val="100000"/>
              </a:lnSpc>
              <a:spcBef>
                <a:spcPts val="180"/>
              </a:spcBef>
              <a:spcAft>
                <a:spcPts val="0"/>
              </a:spcAft>
              <a:buClr>
                <a:schemeClr val="dk1"/>
              </a:buClr>
              <a:buSzPts val="900"/>
              <a:buNone/>
              <a:defRPr sz="900"/>
            </a:lvl7pPr>
            <a:lvl8pPr lvl="7" algn="ctr">
              <a:lnSpc>
                <a:spcPct val="100000"/>
              </a:lnSpc>
              <a:spcBef>
                <a:spcPts val="180"/>
              </a:spcBef>
              <a:spcAft>
                <a:spcPts val="0"/>
              </a:spcAft>
              <a:buClr>
                <a:schemeClr val="dk1"/>
              </a:buClr>
              <a:buSzPts val="900"/>
              <a:buNone/>
              <a:defRPr sz="900"/>
            </a:lvl8pPr>
            <a:lvl9pPr lvl="8" algn="ctr">
              <a:lnSpc>
                <a:spcPct val="100000"/>
              </a:lnSpc>
              <a:spcBef>
                <a:spcPts val="180"/>
              </a:spcBef>
              <a:spcAft>
                <a:spcPts val="0"/>
              </a:spcAft>
              <a:buClr>
                <a:schemeClr val="dk1"/>
              </a:buClr>
              <a:buSzPts val="900"/>
              <a:buNone/>
              <a:defRPr sz="900"/>
            </a:lvl9pPr>
          </a:lstStyle>
          <a:p>
            <a:endParaRPr/>
          </a:p>
        </p:txBody>
      </p:sp>
      <p:pic>
        <p:nvPicPr>
          <p:cNvPr id="129" name="Google Shape;129;g79835cd524_0_95"/>
          <p:cNvPicPr preferRelativeResize="0"/>
          <p:nvPr/>
        </p:nvPicPr>
        <p:blipFill rotWithShape="1">
          <a:blip r:embed="rId2">
            <a:alphaModFix/>
          </a:blip>
          <a:srcRect/>
          <a:stretch/>
        </p:blipFill>
        <p:spPr>
          <a:xfrm>
            <a:off x="4801370" y="5589835"/>
            <a:ext cx="2729135" cy="685800"/>
          </a:xfrm>
          <a:prstGeom prst="rect">
            <a:avLst/>
          </a:prstGeom>
          <a:noFill/>
          <a:ln>
            <a:noFill/>
          </a:ln>
        </p:spPr>
      </p:pic>
      <p:pic>
        <p:nvPicPr>
          <p:cNvPr id="130" name="Google Shape;130;g79835cd524_0_95" descr="A close up of a sign&#10;&#10;Description automatically generated"/>
          <p:cNvPicPr preferRelativeResize="0"/>
          <p:nvPr/>
        </p:nvPicPr>
        <p:blipFill rotWithShape="1">
          <a:blip r:embed="rId3">
            <a:alphaModFix/>
          </a:blip>
          <a:srcRect/>
          <a:stretch/>
        </p:blipFill>
        <p:spPr>
          <a:xfrm>
            <a:off x="376445" y="5589835"/>
            <a:ext cx="2406317" cy="685800"/>
          </a:xfrm>
          <a:prstGeom prst="rect">
            <a:avLst/>
          </a:prstGeom>
          <a:noFill/>
          <a:ln>
            <a:noFill/>
          </a:ln>
        </p:spPr>
      </p:pic>
      <p:sp>
        <p:nvSpPr>
          <p:cNvPr id="131" name="Google Shape;131;g79835cd524_0_95"/>
          <p:cNvSpPr txBox="1">
            <a:spLocks noGrp="1"/>
          </p:cNvSpPr>
          <p:nvPr>
            <p:ph type="ftr" idx="11"/>
          </p:nvPr>
        </p:nvSpPr>
        <p:spPr>
          <a:xfrm>
            <a:off x="376445" y="6601918"/>
            <a:ext cx="8307900" cy="123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888888"/>
              </a:buClr>
              <a:buSzPts val="1400"/>
              <a:buFont typeface="Calibri"/>
              <a:buNone/>
              <a:defRPr sz="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9pPr>
          </a:lstStyle>
          <a:p>
            <a:endParaRPr/>
          </a:p>
        </p:txBody>
      </p:sp>
      <p:pic>
        <p:nvPicPr>
          <p:cNvPr id="132" name="Google Shape;132;g79835cd524_0_95" descr="A close up of a screen&#10;&#10;Description automatically generated"/>
          <p:cNvPicPr preferRelativeResize="0"/>
          <p:nvPr/>
        </p:nvPicPr>
        <p:blipFill rotWithShape="1">
          <a:blip r:embed="rId4">
            <a:alphaModFix/>
          </a:blip>
          <a:srcRect l="5883" t="39671" r="70640"/>
          <a:stretch/>
        </p:blipFill>
        <p:spPr>
          <a:xfrm>
            <a:off x="199475" y="132972"/>
            <a:ext cx="3041031" cy="850450"/>
          </a:xfrm>
          <a:prstGeom prst="rect">
            <a:avLst/>
          </a:prstGeom>
          <a:noFill/>
          <a:ln>
            <a:noFill/>
          </a:ln>
        </p:spPr>
      </p:pic>
      <p:pic>
        <p:nvPicPr>
          <p:cNvPr id="133" name="Google Shape;133;g79835cd524_0_95" descr="A picture containing clipart, object&#10;&#10;Description automatically generated"/>
          <p:cNvPicPr preferRelativeResize="0"/>
          <p:nvPr/>
        </p:nvPicPr>
        <p:blipFill rotWithShape="1">
          <a:blip r:embed="rId5">
            <a:alphaModFix/>
          </a:blip>
          <a:srcRect/>
          <a:stretch/>
        </p:blipFill>
        <p:spPr>
          <a:xfrm>
            <a:off x="3323435" y="5589835"/>
            <a:ext cx="937260" cy="685800"/>
          </a:xfrm>
          <a:prstGeom prst="rect">
            <a:avLst/>
          </a:prstGeom>
          <a:noFill/>
          <a:ln>
            <a:noFill/>
          </a:ln>
        </p:spPr>
      </p:pic>
      <p:pic>
        <p:nvPicPr>
          <p:cNvPr id="134" name="Google Shape;134;g79835cd524_0_95"/>
          <p:cNvPicPr preferRelativeResize="0"/>
          <p:nvPr/>
        </p:nvPicPr>
        <p:blipFill rotWithShape="1">
          <a:blip r:embed="rId6">
            <a:alphaModFix/>
          </a:blip>
          <a:srcRect/>
          <a:stretch/>
        </p:blipFill>
        <p:spPr>
          <a:xfrm>
            <a:off x="8071180" y="5685656"/>
            <a:ext cx="3744375" cy="494161"/>
          </a:xfrm>
          <a:prstGeom prst="rect">
            <a:avLst/>
          </a:prstGeom>
          <a:noFill/>
          <a:ln>
            <a:noFill/>
          </a:ln>
        </p:spPr>
      </p:pic>
      <p:sp>
        <p:nvSpPr>
          <p:cNvPr id="135" name="Google Shape;135;g79835cd524_0_95"/>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g79835cd524_0_11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79835cd524_0_11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g79835cd524_0_11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79835cd524_0_11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g79835cd524_0_11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79835cd524_0_1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3" name="Google Shape;143;g79835cd524_0_1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g79835cd524_0_1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145"/>
        <p:cNvGrpSpPr/>
        <p:nvPr/>
      </p:nvGrpSpPr>
      <p:grpSpPr>
        <a:xfrm>
          <a:off x="0" y="0"/>
          <a:ext cx="0" cy="0"/>
          <a:chOff x="0" y="0"/>
          <a:chExt cx="0" cy="0"/>
        </a:xfrm>
      </p:grpSpPr>
      <p:sp>
        <p:nvSpPr>
          <p:cNvPr id="146" name="Google Shape;146;g79835cd524_0_126"/>
          <p:cNvSpPr txBox="1">
            <a:spLocks noGrp="1"/>
          </p:cNvSpPr>
          <p:nvPr>
            <p:ph type="body" idx="1"/>
          </p:nvPr>
        </p:nvSpPr>
        <p:spPr>
          <a:xfrm>
            <a:off x="609600" y="1371600"/>
            <a:ext cx="10972800" cy="4663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600"/>
              </a:spcBef>
              <a:spcAft>
                <a:spcPts val="0"/>
              </a:spcAft>
              <a:buClr>
                <a:schemeClr val="dk1"/>
              </a:buClr>
              <a:buSzPts val="2800"/>
              <a:buChar char="•"/>
              <a:defRPr/>
            </a:lvl1pPr>
            <a:lvl2pPr marL="914400" lvl="1" indent="-381000" algn="l">
              <a:lnSpc>
                <a:spcPct val="100000"/>
              </a:lnSpc>
              <a:spcBef>
                <a:spcPts val="600"/>
              </a:spcBef>
              <a:spcAft>
                <a:spcPts val="0"/>
              </a:spcAft>
              <a:buClr>
                <a:schemeClr val="dk1"/>
              </a:buClr>
              <a:buSzPts val="2400"/>
              <a:buChar char="–"/>
              <a:defRPr/>
            </a:lvl2pPr>
            <a:lvl3pPr marL="1371600" lvl="2" indent="-355600" algn="l">
              <a:lnSpc>
                <a:spcPct val="100000"/>
              </a:lnSpc>
              <a:spcBef>
                <a:spcPts val="600"/>
              </a:spcBef>
              <a:spcAft>
                <a:spcPts val="0"/>
              </a:spcAft>
              <a:buClr>
                <a:schemeClr val="dk1"/>
              </a:buClr>
              <a:buSzPts val="20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g79835cd524_0_1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79835cd524_0_1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g79835cd524_0_126"/>
          <p:cNvSpPr txBox="1">
            <a:spLocks noGrp="1"/>
          </p:cNvSpPr>
          <p:nvPr>
            <p:ph type="body" idx="2"/>
          </p:nvPr>
        </p:nvSpPr>
        <p:spPr>
          <a:xfrm>
            <a:off x="609600" y="6135624"/>
            <a:ext cx="10972800" cy="192000"/>
          </a:xfrm>
          <a:prstGeom prst="rect">
            <a:avLst/>
          </a:prstGeom>
          <a:noFill/>
          <a:ln>
            <a:noFill/>
          </a:ln>
        </p:spPr>
        <p:txBody>
          <a:bodyPr spcFirstLastPara="1" wrap="square" lIns="91425" tIns="45700" rIns="91425" bIns="45700" anchor="b" anchorCtr="0">
            <a:noAutofit/>
          </a:bodyPr>
          <a:lstStyle>
            <a:lvl1pPr marL="457200" marR="0" lvl="0" indent="-228600" algn="l">
              <a:lnSpc>
                <a:spcPct val="125000"/>
              </a:lnSpc>
              <a:spcBef>
                <a:spcPts val="0"/>
              </a:spcBef>
              <a:spcAft>
                <a:spcPts val="0"/>
              </a:spcAft>
              <a:buClr>
                <a:schemeClr val="dk1"/>
              </a:buClr>
              <a:buSzPts val="750"/>
              <a:buFont typeface="Arial"/>
              <a:buNone/>
              <a:defRPr sz="750" i="0"/>
            </a:lvl1pPr>
            <a:lvl2pPr marL="914400" lvl="1" indent="-228600" algn="l">
              <a:lnSpc>
                <a:spcPct val="90000"/>
              </a:lnSpc>
              <a:spcBef>
                <a:spcPts val="500"/>
              </a:spcBef>
              <a:spcAft>
                <a:spcPts val="0"/>
              </a:spcAft>
              <a:buClr>
                <a:schemeClr val="dk1"/>
              </a:buClr>
              <a:buSzPts val="422"/>
              <a:buNone/>
              <a:defRPr sz="421"/>
            </a:lvl2pPr>
            <a:lvl3pPr marL="1371600" lvl="2" indent="-228600" algn="l">
              <a:lnSpc>
                <a:spcPct val="90000"/>
              </a:lnSpc>
              <a:spcBef>
                <a:spcPts val="500"/>
              </a:spcBef>
              <a:spcAft>
                <a:spcPts val="0"/>
              </a:spcAft>
              <a:buClr>
                <a:schemeClr val="dk1"/>
              </a:buClr>
              <a:buSzPts val="422"/>
              <a:buNone/>
              <a:defRPr sz="421"/>
            </a:lvl3pPr>
            <a:lvl4pPr marL="1828800" lvl="3" indent="-228600" algn="l">
              <a:lnSpc>
                <a:spcPct val="90000"/>
              </a:lnSpc>
              <a:spcBef>
                <a:spcPts val="500"/>
              </a:spcBef>
              <a:spcAft>
                <a:spcPts val="0"/>
              </a:spcAft>
              <a:buClr>
                <a:schemeClr val="dk1"/>
              </a:buClr>
              <a:buSzPts val="422"/>
              <a:buNone/>
              <a:defRPr sz="421"/>
            </a:lvl4pPr>
            <a:lvl5pPr marL="2286000" lvl="4" indent="-228600" algn="l">
              <a:lnSpc>
                <a:spcPct val="90000"/>
              </a:lnSpc>
              <a:spcBef>
                <a:spcPts val="500"/>
              </a:spcBef>
              <a:spcAft>
                <a:spcPts val="0"/>
              </a:spcAft>
              <a:buClr>
                <a:schemeClr val="dk1"/>
              </a:buClr>
              <a:buSzPts val="422"/>
              <a:buNone/>
              <a:defRPr sz="42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50"/>
        <p:cNvGrpSpPr/>
        <p:nvPr/>
      </p:nvGrpSpPr>
      <p:grpSpPr>
        <a:xfrm>
          <a:off x="0" y="0"/>
          <a:ext cx="0" cy="0"/>
          <a:chOff x="0" y="0"/>
          <a:chExt cx="0" cy="0"/>
        </a:xfrm>
      </p:grpSpPr>
      <p:sp>
        <p:nvSpPr>
          <p:cNvPr id="151" name="Google Shape;151;g79835cd524_0_131"/>
          <p:cNvSpPr txBox="1">
            <a:spLocks noGrp="1"/>
          </p:cNvSpPr>
          <p:nvPr>
            <p:ph type="body" idx="1"/>
          </p:nvPr>
        </p:nvSpPr>
        <p:spPr>
          <a:xfrm>
            <a:off x="415600" y="5640767"/>
            <a:ext cx="7998300" cy="8067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600"/>
              </a:spcBef>
              <a:spcAft>
                <a:spcPts val="0"/>
              </a:spcAft>
              <a:buClr>
                <a:schemeClr val="dk1"/>
              </a:buClr>
              <a:buSzPts val="2100"/>
              <a:buNone/>
              <a:defRPr sz="21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79835cd524_0_131"/>
          <p:cNvSpPr txBox="1">
            <a:spLocks noGrp="1"/>
          </p:cNvSpPr>
          <p:nvPr>
            <p:ph type="sldNum" idx="12"/>
          </p:nvPr>
        </p:nvSpPr>
        <p:spPr>
          <a:xfrm>
            <a:off x="10947488" y="6592453"/>
            <a:ext cx="6348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000"/>
              <a:buFont typeface="Calibri"/>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g79835cd524_0_37"/>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g79835cd524_0_3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79835cd524_0_3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p:cSld name="1_Title and Content">
    <p:spTree>
      <p:nvGrpSpPr>
        <p:cNvPr id="1" name="Shape 31"/>
        <p:cNvGrpSpPr/>
        <p:nvPr/>
      </p:nvGrpSpPr>
      <p:grpSpPr>
        <a:xfrm>
          <a:off x="0" y="0"/>
          <a:ext cx="0" cy="0"/>
          <a:chOff x="0" y="0"/>
          <a:chExt cx="0" cy="0"/>
        </a:xfrm>
      </p:grpSpPr>
      <p:sp>
        <p:nvSpPr>
          <p:cNvPr id="32" name="Google Shape;32;g79835cd524_0_121"/>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g79835cd524_0_12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79835cd524_0_121"/>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g79835cd524_0_121"/>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00000"/>
              </a:lnSpc>
              <a:spcBef>
                <a:spcPts val="300"/>
              </a:spcBef>
              <a:spcAft>
                <a:spcPts val="0"/>
              </a:spcAft>
              <a:buClr>
                <a:schemeClr val="dk1"/>
              </a:buClr>
              <a:buSzPts val="563"/>
              <a:buNone/>
              <a:defRPr sz="563"/>
            </a:lvl2pPr>
            <a:lvl3pPr marL="1371600" lvl="2" indent="-228600" algn="l">
              <a:lnSpc>
                <a:spcPct val="100000"/>
              </a:lnSpc>
              <a:spcBef>
                <a:spcPts val="300"/>
              </a:spcBef>
              <a:spcAft>
                <a:spcPts val="0"/>
              </a:spcAft>
              <a:buClr>
                <a:schemeClr val="dk1"/>
              </a:buClr>
              <a:buSzPts val="563"/>
              <a:buNone/>
              <a:defRPr sz="563"/>
            </a:lvl3pPr>
            <a:lvl4pPr marL="1828800" lvl="3" indent="-228600" algn="l">
              <a:lnSpc>
                <a:spcPct val="100000"/>
              </a:lnSpc>
              <a:spcBef>
                <a:spcPts val="300"/>
              </a:spcBef>
              <a:spcAft>
                <a:spcPts val="0"/>
              </a:spcAft>
              <a:buClr>
                <a:schemeClr val="dk1"/>
              </a:buClr>
              <a:buSzPts val="563"/>
              <a:buNone/>
              <a:defRPr sz="563"/>
            </a:lvl4pPr>
            <a:lvl5pPr marL="2286000" lvl="4" indent="-228600" algn="l">
              <a:lnSpc>
                <a:spcPct val="100000"/>
              </a:lnSpc>
              <a:spcBef>
                <a:spcPts val="300"/>
              </a:spcBef>
              <a:spcAft>
                <a:spcPts val="0"/>
              </a:spcAft>
              <a:buClr>
                <a:schemeClr val="dk1"/>
              </a:buClr>
              <a:buSzPts val="563"/>
              <a:buNone/>
              <a:defRPr sz="563"/>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1"/>
        <p:cNvGrpSpPr/>
        <p:nvPr/>
      </p:nvGrpSpPr>
      <p:grpSpPr>
        <a:xfrm>
          <a:off x="0" y="0"/>
          <a:ext cx="0" cy="0"/>
          <a:chOff x="0" y="0"/>
          <a:chExt cx="0" cy="0"/>
        </a:xfrm>
      </p:grpSpPr>
      <p:sp>
        <p:nvSpPr>
          <p:cNvPr id="42" name="Google Shape;42;g79835cd524_0_1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79835cd524_0_10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79835cd524_0_1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g79835cd524_0_1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g79835cd524_0_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2" type="title">
  <p:cSld name="TITLE">
    <p:spTree>
      <p:nvGrpSpPr>
        <p:cNvPr id="1" name="Shape 47"/>
        <p:cNvGrpSpPr/>
        <p:nvPr/>
      </p:nvGrpSpPr>
      <p:grpSpPr>
        <a:xfrm>
          <a:off x="0" y="0"/>
          <a:ext cx="0" cy="0"/>
          <a:chOff x="0" y="0"/>
          <a:chExt cx="0" cy="0"/>
        </a:xfrm>
      </p:grpSpPr>
      <p:sp>
        <p:nvSpPr>
          <p:cNvPr id="48" name="Google Shape;48;g79835cd524_0_13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79835cd524_0_13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g79835cd524_0_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g79835cd524_0_1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g79835cd524_0_1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3"/>
        <p:cNvGrpSpPr/>
        <p:nvPr/>
      </p:nvGrpSpPr>
      <p:grpSpPr>
        <a:xfrm>
          <a:off x="0" y="0"/>
          <a:ext cx="0" cy="0"/>
          <a:chOff x="0" y="0"/>
          <a:chExt cx="0" cy="0"/>
        </a:xfrm>
      </p:grpSpPr>
      <p:sp>
        <p:nvSpPr>
          <p:cNvPr id="54" name="Google Shape;54;g79835cd524_0_145"/>
          <p:cNvSpPr txBox="1">
            <a:spLocks noGrp="1"/>
          </p:cNvSpPr>
          <p:nvPr>
            <p:ph type="body" idx="1"/>
          </p:nvPr>
        </p:nvSpPr>
        <p:spPr>
          <a:xfrm>
            <a:off x="812800" y="0"/>
            <a:ext cx="10972800" cy="5715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g79835cd524_0_145"/>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g79835cd524_0_1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g79835cd524_0_1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g79835cd524_0_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60"/>
        <p:cNvGrpSpPr/>
        <p:nvPr/>
      </p:nvGrpSpPr>
      <p:grpSpPr>
        <a:xfrm>
          <a:off x="0" y="0"/>
          <a:ext cx="0" cy="0"/>
          <a:chOff x="0" y="0"/>
          <a:chExt cx="0" cy="0"/>
        </a:xfrm>
      </p:grpSpPr>
      <p:sp>
        <p:nvSpPr>
          <p:cNvPr id="61" name="Google Shape;61;g79835cd524_0_151"/>
          <p:cNvSpPr txBox="1">
            <a:spLocks noGrp="1"/>
          </p:cNvSpPr>
          <p:nvPr>
            <p:ph type="title"/>
          </p:nvPr>
        </p:nvSpPr>
        <p:spPr>
          <a:xfrm>
            <a:off x="1524000" y="0"/>
            <a:ext cx="103632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79835cd524_0_151"/>
          <p:cNvSpPr txBox="1">
            <a:spLocks noGrp="1"/>
          </p:cNvSpPr>
          <p:nvPr>
            <p:ph type="body" idx="1"/>
          </p:nvPr>
        </p:nvSpPr>
        <p:spPr>
          <a:xfrm>
            <a:off x="914400" y="1600200"/>
            <a:ext cx="50799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g79835cd524_0_151"/>
          <p:cNvSpPr txBox="1">
            <a:spLocks noGrp="1"/>
          </p:cNvSpPr>
          <p:nvPr>
            <p:ph type="body" idx="2"/>
          </p:nvPr>
        </p:nvSpPr>
        <p:spPr>
          <a:xfrm>
            <a:off x="6197600" y="1600200"/>
            <a:ext cx="50799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79835cd524_0_151"/>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79835cd524_0_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79835cd524_0_0"/>
          <p:cNvSpPr txBox="1">
            <a:spLocks noGrp="1"/>
          </p:cNvSpPr>
          <p:nvPr>
            <p:ph type="body" idx="1"/>
          </p:nvPr>
        </p:nvSpPr>
        <p:spPr>
          <a:xfrm>
            <a:off x="609600" y="1371600"/>
            <a:ext cx="10972800" cy="48462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3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g79835cd524_0_0"/>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g79835cd524_0_0"/>
          <p:cNvSpPr/>
          <p:nvPr/>
        </p:nvSpPr>
        <p:spPr>
          <a:xfrm>
            <a:off x="0" y="6398552"/>
            <a:ext cx="12192000" cy="64500"/>
          </a:xfrm>
          <a:prstGeom prst="rect">
            <a:avLst/>
          </a:prstGeom>
          <a:gradFill>
            <a:gsLst>
              <a:gs pos="0">
                <a:srgbClr val="37BCA5"/>
              </a:gs>
              <a:gs pos="100000">
                <a:srgbClr val="0959A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4" name="Google Shape;14;g79835cd524_0_0" descr="A close up of a screen&#10;&#10;Description automatically generated"/>
          <p:cNvPicPr preferRelativeResize="0"/>
          <p:nvPr/>
        </p:nvPicPr>
        <p:blipFill rotWithShape="1">
          <a:blip r:embed="rId25">
            <a:alphaModFix/>
          </a:blip>
          <a:srcRect l="5922" t="39672" r="70601" b="16988"/>
          <a:stretch/>
        </p:blipFill>
        <p:spPr>
          <a:xfrm>
            <a:off x="609600" y="6592450"/>
            <a:ext cx="579347" cy="1642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A4335"/>
          </p15:clr>
        </p15:guide>
        <p15:guide id="2" pos="3840">
          <p15:clr>
            <a:srgbClr val="EA4335"/>
          </p15:clr>
        </p15:guide>
        <p15:guide id="3" orient="horz" pos="4230">
          <p15:clr>
            <a:srgbClr val="EA4335"/>
          </p15:clr>
        </p15:guide>
        <p15:guide id="4" pos="7482">
          <p15:clr>
            <a:srgbClr val="EA4335"/>
          </p15:clr>
        </p15:guide>
        <p15:guide id="5" pos="461">
          <p15:clr>
            <a:srgbClr val="EA4335"/>
          </p15:clr>
        </p15:guide>
        <p15:guide id="6" orient="horz" pos="96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jamboard.google.com/d/1UpqvTnICU0g-q_s5SpjcCIaO8NjHC7U5UU3X2Jlp-q0/edit?usp=shar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jamboard.google.com/d/1UpqvTnICU0g-q_s5SpjcCIaO8NjHC7U5UU3X2Jlp-q0/edit?usp=sharin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s://docs.google.com/presentation/d/1PtwgO1jdxQAorqPYO08tmiECNvmF7bDkRm6PeVVZsJk/edit?usp=sharing"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jamboard.google.com/d/1wh1_T7swWeAsE4v8oGYzvOWZsCq5WszR4GYDBHoMs-U/edit?usp=sharin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docs.google.com/document/d/1bG4hHIwYeDLh6OhJjYLhKuKZxzyxQ5BilQ5E9BECpiE/edit?usp=shar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sEfsTgcQIec"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docs.google.com/document/d/1oFGSZWeti3Wtj1eUkOdP_Z5kaqpf2bV3/edit?usp=sharing&amp;ouid=112417244378978188239&amp;rtpof=true&amp;sd=true" TargetMode="Externa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sEfsTgcQIec"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presentation/d/1szIv4IzZUaVsDNKeLqlUpdTJATWbxYFICbSiWfdvy9M/edit?usp=sharin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rive.google.com/file/d/1EixQ-S2GWhgYpUxJgzNXqS9PxR3nQ2XM/vie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6PmGaMGlmL8"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8Amu3UBj-qw"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_NqdKdafRfk"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hyperlink" Target="https://creativecommons.org/licenses/by-nc/3.0/" TargetMode="External"/><Relationship Id="rId4" Type="http://schemas.openxmlformats.org/officeDocument/2006/relationships/hyperlink" Target="http://opentextbc.ca/teachinginadigitalage/chapter/12-6-team-teaching/"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jamboard.google.com/d/19pNXUs80OeKWQJ0tC0YCWFm8ZveAwLpb48ABm_T4rVE/edit?usp=sharingaO8NjHC7U5UU3X2Jlp-q0/edit?usp=sha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
          <p:cNvSpPr txBox="1">
            <a:spLocks noGrp="1"/>
          </p:cNvSpPr>
          <p:nvPr>
            <p:ph type="title"/>
          </p:nvPr>
        </p:nvSpPr>
        <p:spPr>
          <a:xfrm>
            <a:off x="-1052" y="1327098"/>
            <a:ext cx="12192000" cy="23592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Professional Learning with Impact</a:t>
            </a:r>
            <a:endParaRPr dirty="0"/>
          </a:p>
          <a:p>
            <a:pPr marL="0" lvl="0" indent="0" algn="ctr" rtl="0">
              <a:lnSpc>
                <a:spcPct val="100000"/>
              </a:lnSpc>
              <a:spcBef>
                <a:spcPts val="0"/>
              </a:spcBef>
              <a:spcAft>
                <a:spcPts val="0"/>
              </a:spcAft>
              <a:buClr>
                <a:schemeClr val="lt1"/>
              </a:buClr>
              <a:buSzPts val="4000"/>
              <a:buFont typeface="Calibri"/>
              <a:buNone/>
            </a:pPr>
            <a:r>
              <a:rPr lang="en-US" dirty="0"/>
              <a:t> On-Site Teacher Preparatory Workshop</a:t>
            </a:r>
            <a:endParaRPr dirty="0"/>
          </a:p>
        </p:txBody>
      </p:sp>
      <p:sp>
        <p:nvSpPr>
          <p:cNvPr id="161" name="Google Shape;161;p1"/>
          <p:cNvSpPr txBox="1">
            <a:spLocks noGrp="1"/>
          </p:cNvSpPr>
          <p:nvPr>
            <p:ph type="subTitle" idx="4294967295"/>
          </p:nvPr>
        </p:nvSpPr>
        <p:spPr>
          <a:xfrm>
            <a:off x="0" y="3686366"/>
            <a:ext cx="12192000" cy="682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3200" b="0" i="0" u="none" strike="noStrike" cap="none">
                <a:solidFill>
                  <a:schemeClr val="dk1"/>
                </a:solidFill>
                <a:latin typeface="Calibri"/>
                <a:ea typeface="Calibri"/>
                <a:cs typeface="Calibri"/>
                <a:sym typeface="Calibri"/>
              </a:rPr>
              <a:t>Winter 202</a:t>
            </a:r>
            <a:r>
              <a:rPr lang="en-US" sz="3200"/>
              <a:t>2</a:t>
            </a:r>
            <a:endParaRPr sz="3200" b="0" i="0" u="none" strike="noStrike" cap="none">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0DE630F9-5C02-F6E7-E7CA-38A36CE0AF1F}"/>
              </a:ext>
            </a:extLst>
          </p:cNvPr>
          <p:cNvSpPr txBox="1"/>
          <p:nvPr/>
        </p:nvSpPr>
        <p:spPr>
          <a:xfrm>
            <a:off x="1382917" y="6014282"/>
            <a:ext cx="4504853" cy="461665"/>
          </a:xfrm>
          <a:prstGeom prst="rect">
            <a:avLst/>
          </a:prstGeom>
          <a:noFill/>
        </p:spPr>
        <p:txBody>
          <a:bodyPr wrap="square">
            <a:spAutoFit/>
          </a:bodyPr>
          <a:lstStyle/>
          <a:p>
            <a:pPr algn="l"/>
            <a:r>
              <a:rPr lang="en-US" sz="800" dirty="0"/>
              <a:t>Professional Learning with Impact On-Site Teacher Preparatory Workshop. Winter 2022. This work is licensed under a Creative Commons Attribution-</a:t>
            </a:r>
            <a:r>
              <a:rPr lang="en-US" sz="800" dirty="0" err="1"/>
              <a:t>NonCommercial</a:t>
            </a:r>
            <a:r>
              <a:rPr lang="en-US" sz="800" dirty="0"/>
              <a:t>-</a:t>
            </a:r>
            <a:r>
              <a:rPr lang="en-US" sz="800" dirty="0" err="1"/>
              <a:t>ShareAlike</a:t>
            </a:r>
            <a:r>
              <a:rPr lang="en-US" sz="800" dirty="0"/>
              <a:t> 4.0 International (</a:t>
            </a:r>
            <a:r>
              <a:rPr lang="en-US" sz="800" dirty="0">
                <a:hlinkClick r:id="rId3"/>
              </a:rPr>
              <a:t>CC BY-NC-SA 4.0</a:t>
            </a:r>
            <a:r>
              <a:rPr lang="en-US" sz="800" dirty="0"/>
              <a:t>) License.</a:t>
            </a:r>
          </a:p>
        </p:txBody>
      </p:sp>
      <p:pic>
        <p:nvPicPr>
          <p:cNvPr id="5" name="Picture 4" descr="A sign with a person and dollar symbol&#10;&#10;Description automatically generated">
            <a:extLst>
              <a:ext uri="{FF2B5EF4-FFF2-40B4-BE49-F238E27FC236}">
                <a16:creationId xmlns:a16="http://schemas.microsoft.com/office/drawing/2014/main" id="{FCC25FDF-74BD-64A3-6C20-5B641FE8D163}"/>
              </a:ext>
            </a:extLst>
          </p:cNvPr>
          <p:cNvPicPr>
            <a:picLocks noChangeAspect="1"/>
          </p:cNvPicPr>
          <p:nvPr/>
        </p:nvPicPr>
        <p:blipFill>
          <a:blip r:embed="rId4"/>
          <a:stretch>
            <a:fillRect/>
          </a:stretch>
        </p:blipFill>
        <p:spPr>
          <a:xfrm>
            <a:off x="555242" y="6100322"/>
            <a:ext cx="827675" cy="289584"/>
          </a:xfrm>
          <a:prstGeom prst="rect">
            <a:avLst/>
          </a:prstGeom>
        </p:spPr>
      </p:pic>
      <p:sp>
        <p:nvSpPr>
          <p:cNvPr id="6" name="Google Shape;628;p116">
            <a:extLst>
              <a:ext uri="{FF2B5EF4-FFF2-40B4-BE49-F238E27FC236}">
                <a16:creationId xmlns:a16="http://schemas.microsoft.com/office/drawing/2014/main" id="{893AF565-B629-A6BF-16A9-8A44BC563EA8}"/>
              </a:ext>
            </a:extLst>
          </p:cNvPr>
          <p:cNvSpPr txBox="1">
            <a:spLocks/>
          </p:cNvSpPr>
          <p:nvPr/>
        </p:nvSpPr>
        <p:spPr>
          <a:xfrm>
            <a:off x="7979913" y="5667622"/>
            <a:ext cx="3515762" cy="10868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endParaRPr lang="en-US" sz="900" dirty="0"/>
          </a:p>
          <a:p>
            <a:pPr algn="l"/>
            <a:r>
              <a:rPr lang="en-US" sz="900" dirty="0"/>
              <a:t>The contents of this slide deck were developed under a grant from U.S. Department of Education, Office of Elementary and Secondary Education, Award No. </a:t>
            </a:r>
            <a:r>
              <a:rPr lang="en-US" sz="900"/>
              <a:t>U411B180032; However, those contents do not necessarily represent the policy of the Department of Education, and you should not assume endorsement by the Federal Government.</a:t>
            </a:r>
          </a:p>
          <a:p>
            <a:pPr algn="l">
              <a:buFont typeface="Calibri"/>
              <a:buNone/>
            </a:pPr>
            <a:endParaRPr lang="en-US" sz="900" dirty="0"/>
          </a:p>
          <a:p>
            <a:pPr algn="l"/>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79835cd524_1_365"/>
          <p:cNvSpPr txBox="1">
            <a:spLocks noGrp="1"/>
          </p:cNvSpPr>
          <p:nvPr>
            <p:ph type="title"/>
          </p:nvPr>
        </p:nvSpPr>
        <p:spPr>
          <a:xfrm>
            <a:off x="0" y="0"/>
            <a:ext cx="4572000" cy="6402600"/>
          </a:xfrm>
          <a:prstGeom prst="rect">
            <a:avLst/>
          </a:prstGeom>
          <a:solidFill>
            <a:srgbClr val="1B4997"/>
          </a:solidFill>
          <a:ln>
            <a:noFill/>
          </a:ln>
        </p:spPr>
        <p:txBody>
          <a:bodyPr spcFirstLastPara="1" wrap="square" lIns="91425" tIns="91425" rIns="256750" bIns="91425" anchor="ctr" anchorCtr="0">
            <a:noAutofit/>
          </a:bodyPr>
          <a:lstStyle/>
          <a:p>
            <a:pPr marL="628650" marR="0" lvl="0" indent="-390525" algn="l" rtl="0">
              <a:lnSpc>
                <a:spcPct val="90000"/>
              </a:lnSpc>
              <a:spcBef>
                <a:spcPts val="2133"/>
              </a:spcBef>
              <a:spcAft>
                <a:spcPts val="0"/>
              </a:spcAft>
              <a:buClr>
                <a:schemeClr val="lt1"/>
              </a:buClr>
              <a:buSzPts val="3000"/>
              <a:buFont typeface="Arial"/>
              <a:buChar char="•"/>
            </a:pPr>
            <a:r>
              <a:rPr lang="en-US" sz="3000" i="1"/>
              <a:t>Use the PLI Guidebook</a:t>
            </a:r>
            <a:endParaRPr sz="3000" i="1"/>
          </a:p>
          <a:p>
            <a:pPr marL="628650" marR="0" lvl="0" indent="-390525" algn="l" rtl="0">
              <a:lnSpc>
                <a:spcPct val="90000"/>
              </a:lnSpc>
              <a:spcBef>
                <a:spcPts val="2133"/>
              </a:spcBef>
              <a:spcAft>
                <a:spcPts val="0"/>
              </a:spcAft>
              <a:buClr>
                <a:schemeClr val="lt1"/>
              </a:buClr>
              <a:buSzPts val="3000"/>
              <a:buChar char="•"/>
            </a:pPr>
            <a:r>
              <a:rPr lang="en-US" sz="3000" i="1"/>
              <a:t>Last Tab in PLI Guidebook</a:t>
            </a:r>
            <a:endParaRPr sz="3000" i="1"/>
          </a:p>
          <a:p>
            <a:pPr marL="628650" marR="0" lvl="0" indent="-390525" algn="l" rtl="0">
              <a:lnSpc>
                <a:spcPct val="90000"/>
              </a:lnSpc>
              <a:spcBef>
                <a:spcPts val="2133"/>
              </a:spcBef>
              <a:spcAft>
                <a:spcPts val="0"/>
              </a:spcAft>
              <a:buClr>
                <a:schemeClr val="lt1"/>
              </a:buClr>
              <a:buSzPts val="3000"/>
              <a:buChar char="•"/>
            </a:pPr>
            <a:r>
              <a:rPr lang="en-US" sz="3000" i="1"/>
              <a:t>Have Each protocol for each stage of the cycle at your fingertips</a:t>
            </a:r>
            <a:endParaRPr sz="3000" i="1"/>
          </a:p>
        </p:txBody>
      </p:sp>
      <p:sp>
        <p:nvSpPr>
          <p:cNvPr id="250" name="Google Shape;250;g79835cd524_1_365"/>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10</a:t>
            </a:fld>
            <a:endParaRPr/>
          </a:p>
        </p:txBody>
      </p:sp>
      <p:grpSp>
        <p:nvGrpSpPr>
          <p:cNvPr id="251" name="Google Shape;251;g79835cd524_1_365"/>
          <p:cNvGrpSpPr/>
          <p:nvPr/>
        </p:nvGrpSpPr>
        <p:grpSpPr>
          <a:xfrm>
            <a:off x="5780975" y="702425"/>
            <a:ext cx="5211851" cy="5104223"/>
            <a:chOff x="0" y="623"/>
            <a:chExt cx="6492900" cy="5104223"/>
          </a:xfrm>
        </p:grpSpPr>
        <p:cxnSp>
          <p:nvCxnSpPr>
            <p:cNvPr id="252" name="Google Shape;252;g79835cd524_1_365"/>
            <p:cNvCxnSpPr/>
            <p:nvPr/>
          </p:nvCxnSpPr>
          <p:spPr>
            <a:xfrm>
              <a:off x="0" y="623"/>
              <a:ext cx="64929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53" name="Google Shape;253;g79835cd524_1_365"/>
            <p:cNvSpPr/>
            <p:nvPr/>
          </p:nvSpPr>
          <p:spPr>
            <a:xfrm>
              <a:off x="0" y="623"/>
              <a:ext cx="6492900" cy="10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79835cd524_1_365"/>
            <p:cNvSpPr txBox="1"/>
            <p:nvPr/>
          </p:nvSpPr>
          <p:spPr>
            <a:xfrm>
              <a:off x="0" y="623"/>
              <a:ext cx="6492900" cy="1020900"/>
            </a:xfrm>
            <a:prstGeom prst="rect">
              <a:avLst/>
            </a:prstGeom>
            <a:noFill/>
            <a:ln>
              <a:noFill/>
            </a:ln>
          </p:spPr>
          <p:txBody>
            <a:bodyPr spcFirstLastPara="1" wrap="square" lIns="167625" tIns="167625" rIns="167625" bIns="1676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1" i="1" u="none" strike="noStrike" cap="none">
                  <a:solidFill>
                    <a:schemeClr val="dk1"/>
                  </a:solidFill>
                  <a:latin typeface="Calibri"/>
                  <a:ea typeface="Calibri"/>
                  <a:cs typeface="Calibri"/>
                  <a:sym typeface="Calibri"/>
                </a:rPr>
                <a:t>Stage 1</a:t>
              </a:r>
              <a:r>
                <a:rPr lang="en-US" sz="3000" b="0" i="0" u="none" strike="noStrike" cap="none">
                  <a:solidFill>
                    <a:schemeClr val="dk1"/>
                  </a:solidFill>
                  <a:latin typeface="Calibri"/>
                  <a:ea typeface="Calibri"/>
                  <a:cs typeface="Calibri"/>
                  <a:sym typeface="Calibri"/>
                </a:rPr>
                <a:t>​:</a:t>
              </a:r>
              <a:r>
                <a:rPr lang="en-US" sz="3000" b="1" i="1" u="none" strike="noStrike" cap="none">
                  <a:solidFill>
                    <a:schemeClr val="dk1"/>
                  </a:solidFill>
                  <a:latin typeface="Calibri"/>
                  <a:ea typeface="Calibri"/>
                  <a:cs typeface="Calibri"/>
                  <a:sym typeface="Calibri"/>
                </a:rPr>
                <a:t> Pages 24–25</a:t>
              </a:r>
              <a:endParaRPr sz="3000" b="1" i="1" u="none" strike="noStrike" cap="none">
                <a:solidFill>
                  <a:srgbClr val="000000"/>
                </a:solidFill>
                <a:latin typeface="Arial"/>
                <a:ea typeface="Arial"/>
                <a:cs typeface="Arial"/>
                <a:sym typeface="Arial"/>
              </a:endParaRPr>
            </a:p>
          </p:txBody>
        </p:sp>
        <p:cxnSp>
          <p:nvCxnSpPr>
            <p:cNvPr id="255" name="Google Shape;255;g79835cd524_1_365"/>
            <p:cNvCxnSpPr/>
            <p:nvPr/>
          </p:nvCxnSpPr>
          <p:spPr>
            <a:xfrm>
              <a:off x="0" y="1021453"/>
              <a:ext cx="64929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256" name="Google Shape;256;g79835cd524_1_365"/>
            <p:cNvSpPr/>
            <p:nvPr/>
          </p:nvSpPr>
          <p:spPr>
            <a:xfrm>
              <a:off x="0" y="1021453"/>
              <a:ext cx="6492900" cy="10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79835cd524_1_365"/>
            <p:cNvSpPr txBox="1"/>
            <p:nvPr/>
          </p:nvSpPr>
          <p:spPr>
            <a:xfrm>
              <a:off x="0" y="1021453"/>
              <a:ext cx="6492900" cy="1020900"/>
            </a:xfrm>
            <a:prstGeom prst="rect">
              <a:avLst/>
            </a:prstGeom>
            <a:noFill/>
            <a:ln>
              <a:noFill/>
            </a:ln>
          </p:spPr>
          <p:txBody>
            <a:bodyPr spcFirstLastPara="1" wrap="square" lIns="167625" tIns="167625" rIns="167625" bIns="1676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1" i="1" u="none" strike="noStrike" cap="none">
                  <a:solidFill>
                    <a:schemeClr val="dk1"/>
                  </a:solidFill>
                  <a:latin typeface="Calibri"/>
                  <a:ea typeface="Calibri"/>
                  <a:cs typeface="Calibri"/>
                  <a:sym typeface="Calibri"/>
                </a:rPr>
                <a:t>Stage 2: Pages 28–31</a:t>
              </a:r>
              <a:endParaRPr sz="3000" b="0" i="0" u="none" strike="noStrike" cap="none">
                <a:solidFill>
                  <a:srgbClr val="000000"/>
                </a:solidFill>
                <a:latin typeface="Arial"/>
                <a:ea typeface="Arial"/>
                <a:cs typeface="Arial"/>
                <a:sym typeface="Arial"/>
              </a:endParaRPr>
            </a:p>
          </p:txBody>
        </p:sp>
        <p:cxnSp>
          <p:nvCxnSpPr>
            <p:cNvPr id="258" name="Google Shape;258;g79835cd524_1_365"/>
            <p:cNvCxnSpPr/>
            <p:nvPr/>
          </p:nvCxnSpPr>
          <p:spPr>
            <a:xfrm>
              <a:off x="0" y="2042284"/>
              <a:ext cx="6492900" cy="0"/>
            </a:xfrm>
            <a:prstGeom prst="straightConnector1">
              <a:avLst/>
            </a:prstGeom>
            <a:solidFill>
              <a:schemeClr val="accent4"/>
            </a:solidFill>
            <a:ln w="12700" cap="flat" cmpd="sng">
              <a:solidFill>
                <a:schemeClr val="accent4"/>
              </a:solidFill>
              <a:prstDash val="solid"/>
              <a:miter lim="800000"/>
              <a:headEnd type="none" w="sm" len="sm"/>
              <a:tailEnd type="none" w="sm" len="sm"/>
            </a:ln>
          </p:spPr>
        </p:cxnSp>
        <p:sp>
          <p:nvSpPr>
            <p:cNvPr id="259" name="Google Shape;259;g79835cd524_1_365"/>
            <p:cNvSpPr/>
            <p:nvPr/>
          </p:nvSpPr>
          <p:spPr>
            <a:xfrm>
              <a:off x="0" y="2042284"/>
              <a:ext cx="6492900" cy="10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79835cd524_1_365"/>
            <p:cNvSpPr txBox="1"/>
            <p:nvPr/>
          </p:nvSpPr>
          <p:spPr>
            <a:xfrm>
              <a:off x="0" y="2042284"/>
              <a:ext cx="6492900" cy="1020900"/>
            </a:xfrm>
            <a:prstGeom prst="rect">
              <a:avLst/>
            </a:prstGeom>
            <a:noFill/>
            <a:ln>
              <a:noFill/>
            </a:ln>
          </p:spPr>
          <p:txBody>
            <a:bodyPr spcFirstLastPara="1" wrap="square" lIns="167625" tIns="167625" rIns="167625" bIns="1676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1" i="1" u="none" strike="noStrike" cap="none">
                  <a:solidFill>
                    <a:schemeClr val="dk1"/>
                  </a:solidFill>
                  <a:latin typeface="Calibri"/>
                  <a:ea typeface="Calibri"/>
                  <a:cs typeface="Calibri"/>
                  <a:sym typeface="Calibri"/>
                </a:rPr>
                <a:t>Stage 3: Pages 34–35</a:t>
              </a:r>
              <a:r>
                <a:rPr lang="en-US" sz="3000" b="0" i="0" u="none" strike="noStrike" cap="none">
                  <a:solidFill>
                    <a:schemeClr val="dk1"/>
                  </a:solidFill>
                  <a:latin typeface="Calibri"/>
                  <a:ea typeface="Calibri"/>
                  <a:cs typeface="Calibri"/>
                  <a:sym typeface="Calibri"/>
                </a:rPr>
                <a:t>​</a:t>
              </a:r>
              <a:endParaRPr sz="3000" b="0" i="0" u="none" strike="noStrike" cap="none">
                <a:solidFill>
                  <a:srgbClr val="000000"/>
                </a:solidFill>
                <a:latin typeface="Arial"/>
                <a:ea typeface="Arial"/>
                <a:cs typeface="Arial"/>
                <a:sym typeface="Arial"/>
              </a:endParaRPr>
            </a:p>
          </p:txBody>
        </p:sp>
        <p:cxnSp>
          <p:nvCxnSpPr>
            <p:cNvPr id="261" name="Google Shape;261;g79835cd524_1_365"/>
            <p:cNvCxnSpPr/>
            <p:nvPr/>
          </p:nvCxnSpPr>
          <p:spPr>
            <a:xfrm>
              <a:off x="0" y="3063115"/>
              <a:ext cx="6492900"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262" name="Google Shape;262;g79835cd524_1_365"/>
            <p:cNvSpPr/>
            <p:nvPr/>
          </p:nvSpPr>
          <p:spPr>
            <a:xfrm>
              <a:off x="0" y="3063115"/>
              <a:ext cx="6492900" cy="10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79835cd524_1_365"/>
            <p:cNvSpPr txBox="1"/>
            <p:nvPr/>
          </p:nvSpPr>
          <p:spPr>
            <a:xfrm>
              <a:off x="0" y="3063115"/>
              <a:ext cx="6492900" cy="1020900"/>
            </a:xfrm>
            <a:prstGeom prst="rect">
              <a:avLst/>
            </a:prstGeom>
            <a:noFill/>
            <a:ln>
              <a:noFill/>
            </a:ln>
          </p:spPr>
          <p:txBody>
            <a:bodyPr spcFirstLastPara="1" wrap="square" lIns="167625" tIns="167625" rIns="167625" bIns="1676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1" i="1" u="none" strike="noStrike" cap="none">
                  <a:solidFill>
                    <a:schemeClr val="dk1"/>
                  </a:solidFill>
                  <a:latin typeface="Calibri"/>
                  <a:ea typeface="Calibri"/>
                  <a:cs typeface="Calibri"/>
                  <a:sym typeface="Calibri"/>
                </a:rPr>
                <a:t>Stage 4: Pages 38–39</a:t>
              </a:r>
              <a:endParaRPr sz="3000" b="0" i="0" u="none" strike="noStrike" cap="none">
                <a:solidFill>
                  <a:srgbClr val="000000"/>
                </a:solidFill>
                <a:latin typeface="Arial"/>
                <a:ea typeface="Arial"/>
                <a:cs typeface="Arial"/>
                <a:sym typeface="Arial"/>
              </a:endParaRPr>
            </a:p>
          </p:txBody>
        </p:sp>
        <p:cxnSp>
          <p:nvCxnSpPr>
            <p:cNvPr id="264" name="Google Shape;264;g79835cd524_1_365"/>
            <p:cNvCxnSpPr/>
            <p:nvPr/>
          </p:nvCxnSpPr>
          <p:spPr>
            <a:xfrm>
              <a:off x="0" y="4083946"/>
              <a:ext cx="6492900" cy="0"/>
            </a:xfrm>
            <a:prstGeom prst="straightConnector1">
              <a:avLst/>
            </a:prstGeom>
            <a:solidFill>
              <a:schemeClr val="accent6"/>
            </a:solidFill>
            <a:ln w="12700" cap="flat" cmpd="sng">
              <a:solidFill>
                <a:schemeClr val="accent6"/>
              </a:solidFill>
              <a:prstDash val="solid"/>
              <a:miter lim="800000"/>
              <a:headEnd type="none" w="sm" len="sm"/>
              <a:tailEnd type="none" w="sm" len="sm"/>
            </a:ln>
          </p:spPr>
        </p:cxnSp>
        <p:sp>
          <p:nvSpPr>
            <p:cNvPr id="265" name="Google Shape;265;g79835cd524_1_365"/>
            <p:cNvSpPr/>
            <p:nvPr/>
          </p:nvSpPr>
          <p:spPr>
            <a:xfrm>
              <a:off x="0" y="4083946"/>
              <a:ext cx="6492900" cy="10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79835cd524_1_365"/>
            <p:cNvSpPr txBox="1"/>
            <p:nvPr/>
          </p:nvSpPr>
          <p:spPr>
            <a:xfrm>
              <a:off x="0" y="4083946"/>
              <a:ext cx="6492900" cy="1020900"/>
            </a:xfrm>
            <a:prstGeom prst="rect">
              <a:avLst/>
            </a:prstGeom>
            <a:noFill/>
            <a:ln>
              <a:noFill/>
            </a:ln>
          </p:spPr>
          <p:txBody>
            <a:bodyPr spcFirstLastPara="1" wrap="square" lIns="167625" tIns="167625" rIns="167625" bIns="167625"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b="1" i="1" u="none" strike="noStrike" cap="none">
                  <a:solidFill>
                    <a:schemeClr val="dk1"/>
                  </a:solidFill>
                  <a:latin typeface="Calibri"/>
                  <a:ea typeface="Calibri"/>
                  <a:cs typeface="Calibri"/>
                  <a:sym typeface="Calibri"/>
                </a:rPr>
                <a:t>Stage 5: Pages 42–43</a:t>
              </a:r>
              <a:endParaRPr sz="3000" b="0" i="0" u="none" strike="noStrike" cap="none">
                <a:solidFill>
                  <a:srgbClr val="000000"/>
                </a:solidFill>
                <a:latin typeface="Arial"/>
                <a:ea typeface="Arial"/>
                <a:cs typeface="Arial"/>
                <a:sym typeface="Arial"/>
              </a:endParaRPr>
            </a:p>
          </p:txBody>
        </p:sp>
      </p:grpSp>
      <p:cxnSp>
        <p:nvCxnSpPr>
          <p:cNvPr id="267" name="Google Shape;267;g79835cd524_1_365"/>
          <p:cNvCxnSpPr/>
          <p:nvPr/>
        </p:nvCxnSpPr>
        <p:spPr>
          <a:xfrm rot="10800000" flipH="1">
            <a:off x="6113025" y="5806650"/>
            <a:ext cx="5193600" cy="8400"/>
          </a:xfrm>
          <a:prstGeom prst="straightConnector1">
            <a:avLst/>
          </a:prstGeom>
          <a:noFill/>
          <a:ln w="9525" cap="flat" cmpd="sng">
            <a:solidFill>
              <a:srgbClr val="1B4997"/>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79835cd524_1_389"/>
          <p:cNvSpPr txBox="1">
            <a:spLocks noGrp="1"/>
          </p:cNvSpPr>
          <p:nvPr>
            <p:ph type="title"/>
          </p:nvPr>
        </p:nvSpPr>
        <p:spPr>
          <a:xfrm>
            <a:off x="0" y="0"/>
            <a:ext cx="4572000" cy="6402600"/>
          </a:xfrm>
          <a:prstGeom prst="rect">
            <a:avLst/>
          </a:prstGeom>
          <a:solidFill>
            <a:srgbClr val="1B4997"/>
          </a:solidFill>
          <a:ln>
            <a:noFill/>
          </a:ln>
        </p:spPr>
        <p:txBody>
          <a:bodyPr spcFirstLastPara="1" wrap="square" lIns="91425" tIns="91425" rIns="256750" bIns="91425" anchor="ctr" anchorCtr="0">
            <a:noAutofit/>
          </a:bodyPr>
          <a:lstStyle/>
          <a:p>
            <a:pPr marL="0" marR="0" lvl="0" indent="0" algn="ctr" rtl="0">
              <a:lnSpc>
                <a:spcPct val="90000"/>
              </a:lnSpc>
              <a:spcBef>
                <a:spcPts val="2133"/>
              </a:spcBef>
              <a:spcAft>
                <a:spcPts val="0"/>
              </a:spcAft>
              <a:buSzPts val="3000"/>
              <a:buNone/>
            </a:pPr>
            <a:r>
              <a:rPr lang="en-US" sz="3000"/>
              <a:t>Reflect</a:t>
            </a:r>
            <a:br>
              <a:rPr lang="en-US" sz="3000"/>
            </a:br>
            <a:r>
              <a:rPr lang="en-US" sz="3000"/>
              <a:t>Connect</a:t>
            </a:r>
            <a:endParaRPr sz="3000"/>
          </a:p>
          <a:p>
            <a:pPr marL="0" marR="0" lvl="0" indent="0" algn="ctr" rtl="0">
              <a:lnSpc>
                <a:spcPct val="90000"/>
              </a:lnSpc>
              <a:spcBef>
                <a:spcPts val="2133"/>
              </a:spcBef>
              <a:spcAft>
                <a:spcPts val="0"/>
              </a:spcAft>
              <a:buSzPts val="3000"/>
              <a:buNone/>
            </a:pPr>
            <a:endParaRPr sz="3000"/>
          </a:p>
          <a:p>
            <a:pPr marL="0" marR="0" lvl="0" indent="0" algn="ctr" rtl="0">
              <a:lnSpc>
                <a:spcPct val="90000"/>
              </a:lnSpc>
              <a:spcBef>
                <a:spcPts val="2133"/>
              </a:spcBef>
              <a:spcAft>
                <a:spcPts val="0"/>
              </a:spcAft>
              <a:buSzPts val="3000"/>
              <a:buNone/>
            </a:pPr>
            <a:r>
              <a:rPr lang="en-US" sz="3000"/>
              <a:t>Stage 1: Analyze Data</a:t>
            </a:r>
            <a:endParaRPr sz="3000"/>
          </a:p>
        </p:txBody>
      </p:sp>
      <p:sp>
        <p:nvSpPr>
          <p:cNvPr id="274" name="Google Shape;274;g79835cd524_1_389"/>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cxnSp>
        <p:nvCxnSpPr>
          <p:cNvPr id="275" name="Google Shape;275;g79835cd524_1_389"/>
          <p:cNvCxnSpPr/>
          <p:nvPr/>
        </p:nvCxnSpPr>
        <p:spPr>
          <a:xfrm>
            <a:off x="685800" y="3507750"/>
            <a:ext cx="3200400" cy="8400"/>
          </a:xfrm>
          <a:prstGeom prst="straightConnector1">
            <a:avLst/>
          </a:prstGeom>
          <a:noFill/>
          <a:ln w="19050" cap="flat" cmpd="sng">
            <a:solidFill>
              <a:srgbClr val="FFFFFF"/>
            </a:solidFill>
            <a:prstDash val="solid"/>
            <a:round/>
            <a:headEnd type="none" w="sm" len="sm"/>
            <a:tailEnd type="none" w="sm" len="sm"/>
          </a:ln>
        </p:spPr>
      </p:cxnSp>
      <p:pic>
        <p:nvPicPr>
          <p:cNvPr id="276" name="Google Shape;276;g79835cd524_1_389" descr="iStock_teachers collab.tiff"/>
          <p:cNvPicPr preferRelativeResize="0"/>
          <p:nvPr/>
        </p:nvPicPr>
        <p:blipFill rotWithShape="1">
          <a:blip r:embed="rId3">
            <a:alphaModFix/>
          </a:blip>
          <a:srcRect b="12495"/>
          <a:stretch/>
        </p:blipFill>
        <p:spPr>
          <a:xfrm>
            <a:off x="5123122" y="1522174"/>
            <a:ext cx="6553546" cy="38136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b7198f6fa1_0_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solidFill>
                  <a:srgbClr val="FFFFFF"/>
                </a:solidFill>
              </a:rPr>
              <a:t>Jamboard-Reflecting on Cycle 1</a:t>
            </a:r>
            <a:endParaRPr>
              <a:solidFill>
                <a:srgbClr val="FFFFFF"/>
              </a:solidFill>
            </a:endParaRPr>
          </a:p>
        </p:txBody>
      </p:sp>
      <p:sp>
        <p:nvSpPr>
          <p:cNvPr id="283" name="Google Shape;283;gb7198f6fa1_0_7"/>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SzPts val="1000"/>
              <a:buNone/>
            </a:pPr>
            <a:endParaRPr/>
          </a:p>
        </p:txBody>
      </p:sp>
      <p:sp>
        <p:nvSpPr>
          <p:cNvPr id="284" name="Google Shape;284;gb7198f6fa1_0_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12</a:t>
            </a:fld>
            <a:endParaRPr/>
          </a:p>
        </p:txBody>
      </p:sp>
      <p:pic>
        <p:nvPicPr>
          <p:cNvPr id="286" name="Google Shape;286;gb7198f6fa1_0_7"/>
          <p:cNvPicPr preferRelativeResize="0"/>
          <p:nvPr/>
        </p:nvPicPr>
        <p:blipFill>
          <a:blip r:embed="rId3">
            <a:alphaModFix/>
          </a:blip>
          <a:stretch>
            <a:fillRect/>
          </a:stretch>
        </p:blipFill>
        <p:spPr>
          <a:xfrm>
            <a:off x="3195525" y="1295400"/>
            <a:ext cx="8481152" cy="4687824"/>
          </a:xfrm>
          <a:prstGeom prst="rect">
            <a:avLst/>
          </a:prstGeom>
          <a:noFill/>
          <a:ln>
            <a:noFill/>
          </a:ln>
        </p:spPr>
      </p:pic>
      <p:pic>
        <p:nvPicPr>
          <p:cNvPr id="287" name="Google Shape;287;gb7198f6fa1_0_7">
            <a:hlinkClick r:id="rId4"/>
          </p:cNvPr>
          <p:cNvPicPr preferRelativeResize="0"/>
          <p:nvPr/>
        </p:nvPicPr>
        <p:blipFill>
          <a:blip r:embed="rId5">
            <a:alphaModFix/>
          </a:blip>
          <a:stretch>
            <a:fillRect/>
          </a:stretch>
        </p:blipFill>
        <p:spPr>
          <a:xfrm>
            <a:off x="609600" y="295788"/>
            <a:ext cx="1990225" cy="692600"/>
          </a:xfrm>
          <a:prstGeom prst="rect">
            <a:avLst/>
          </a:prstGeom>
          <a:noFill/>
          <a:ln>
            <a:noFill/>
          </a:ln>
        </p:spPr>
      </p:pic>
      <p:sp>
        <p:nvSpPr>
          <p:cNvPr id="288" name="Google Shape;288;gb7198f6fa1_0_7"/>
          <p:cNvSpPr txBox="1"/>
          <p:nvPr/>
        </p:nvSpPr>
        <p:spPr>
          <a:xfrm>
            <a:off x="414725" y="1524475"/>
            <a:ext cx="2185200" cy="48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When you open the jamboard link, one person on your team will need to make a copy that is just for your team.  That person can then share the Jamboard with the rest of the team.</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Your goal is to spend some time revisiting stage 1 (Analyze Data) and reminding yourself of the Stage 1 protocol.  </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What did you do well?  </a:t>
            </a: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What might be some next steps?</a:t>
            </a:r>
            <a:endParaRPr sz="16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79835cd524_1_424"/>
          <p:cNvSpPr txBox="1">
            <a:spLocks noGrp="1"/>
          </p:cNvSpPr>
          <p:nvPr>
            <p:ph type="title"/>
          </p:nvPr>
        </p:nvSpPr>
        <p:spPr>
          <a:xfrm>
            <a:off x="0" y="0"/>
            <a:ext cx="4572000" cy="6402600"/>
          </a:xfrm>
          <a:prstGeom prst="rect">
            <a:avLst/>
          </a:prstGeom>
          <a:solidFill>
            <a:srgbClr val="1B4997"/>
          </a:solidFill>
          <a:ln>
            <a:noFill/>
          </a:ln>
        </p:spPr>
        <p:txBody>
          <a:bodyPr spcFirstLastPara="1" wrap="square" lIns="91425" tIns="91425" rIns="256750" bIns="91425" anchor="ctr" anchorCtr="0">
            <a:noAutofit/>
          </a:bodyPr>
          <a:lstStyle/>
          <a:p>
            <a:pPr marL="0" marR="0" lvl="0" indent="0" algn="ctr" rtl="0">
              <a:lnSpc>
                <a:spcPct val="90000"/>
              </a:lnSpc>
              <a:spcBef>
                <a:spcPts val="2133"/>
              </a:spcBef>
              <a:spcAft>
                <a:spcPts val="0"/>
              </a:spcAft>
              <a:buSzPts val="3000"/>
              <a:buNone/>
            </a:pPr>
            <a:r>
              <a:rPr lang="en-US" sz="3000"/>
              <a:t>Reflect</a:t>
            </a:r>
            <a:br>
              <a:rPr lang="en-US" sz="3000"/>
            </a:br>
            <a:r>
              <a:rPr lang="en-US" sz="3000"/>
              <a:t>Connect</a:t>
            </a:r>
            <a:endParaRPr sz="3000"/>
          </a:p>
          <a:p>
            <a:pPr marL="0" marR="0" lvl="0" indent="0" algn="ctr" rtl="0">
              <a:lnSpc>
                <a:spcPct val="90000"/>
              </a:lnSpc>
              <a:spcBef>
                <a:spcPts val="2133"/>
              </a:spcBef>
              <a:spcAft>
                <a:spcPts val="0"/>
              </a:spcAft>
              <a:buSzPts val="3000"/>
              <a:buNone/>
            </a:pPr>
            <a:endParaRPr sz="3000"/>
          </a:p>
          <a:p>
            <a:pPr marL="0" marR="0" lvl="0" indent="0" algn="ctr" rtl="0">
              <a:lnSpc>
                <a:spcPct val="90000"/>
              </a:lnSpc>
              <a:spcBef>
                <a:spcPts val="2133"/>
              </a:spcBef>
              <a:spcAft>
                <a:spcPts val="0"/>
              </a:spcAft>
              <a:buSzPts val="3000"/>
              <a:buNone/>
            </a:pPr>
            <a:r>
              <a:rPr lang="en-US" sz="3000"/>
              <a:t>Stage 2: Set Goals</a:t>
            </a:r>
            <a:endParaRPr sz="3000"/>
          </a:p>
        </p:txBody>
      </p:sp>
      <p:sp>
        <p:nvSpPr>
          <p:cNvPr id="295" name="Google Shape;295;g79835cd524_1_424"/>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cxnSp>
        <p:nvCxnSpPr>
          <p:cNvPr id="296" name="Google Shape;296;g79835cd524_1_424"/>
          <p:cNvCxnSpPr/>
          <p:nvPr/>
        </p:nvCxnSpPr>
        <p:spPr>
          <a:xfrm>
            <a:off x="685800" y="3507750"/>
            <a:ext cx="3200400" cy="8400"/>
          </a:xfrm>
          <a:prstGeom prst="straightConnector1">
            <a:avLst/>
          </a:prstGeom>
          <a:noFill/>
          <a:ln w="19050" cap="flat" cmpd="sng">
            <a:solidFill>
              <a:srgbClr val="FFFFFF"/>
            </a:solidFill>
            <a:prstDash val="solid"/>
            <a:round/>
            <a:headEnd type="none" w="sm" len="sm"/>
            <a:tailEnd type="none" w="sm" len="sm"/>
          </a:ln>
        </p:spPr>
      </p:cxnSp>
      <p:pic>
        <p:nvPicPr>
          <p:cNvPr id="297" name="Google Shape;297;g79835cd524_1_424" descr="A group of people sitting at a table&#10;&#10;Description generated with very high confidence"/>
          <p:cNvPicPr preferRelativeResize="0"/>
          <p:nvPr/>
        </p:nvPicPr>
        <p:blipFill rotWithShape="1">
          <a:blip r:embed="rId3">
            <a:alphaModFix/>
          </a:blip>
          <a:srcRect/>
          <a:stretch/>
        </p:blipFill>
        <p:spPr>
          <a:xfrm>
            <a:off x="5332975" y="783302"/>
            <a:ext cx="6092825" cy="50294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0e9897820e_0_4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solidFill>
                  <a:srgbClr val="FFFFFF"/>
                </a:solidFill>
              </a:rPr>
              <a:t>Jamboard-Reflecting on Cycle 2</a:t>
            </a:r>
            <a:endParaRPr>
              <a:solidFill>
                <a:srgbClr val="FFFFFF"/>
              </a:solidFill>
            </a:endParaRPr>
          </a:p>
        </p:txBody>
      </p:sp>
      <p:sp>
        <p:nvSpPr>
          <p:cNvPr id="304" name="Google Shape;304;g10e9897820e_0_43"/>
          <p:cNvSpPr txBox="1">
            <a:spLocks noGrp="1"/>
          </p:cNvSpPr>
          <p:nvPr>
            <p:ph type="body" idx="2"/>
          </p:nvPr>
        </p:nvSpPr>
        <p:spPr>
          <a:xfrm>
            <a:off x="609600" y="6135624"/>
            <a:ext cx="10972800" cy="192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SzPts val="1000"/>
              <a:buNone/>
            </a:pPr>
            <a:endParaRPr/>
          </a:p>
        </p:txBody>
      </p:sp>
      <p:sp>
        <p:nvSpPr>
          <p:cNvPr id="305" name="Google Shape;305;g10e9897820e_0_43"/>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14</a:t>
            </a:fld>
            <a:endParaRPr/>
          </a:p>
        </p:txBody>
      </p:sp>
      <p:pic>
        <p:nvPicPr>
          <p:cNvPr id="307" name="Google Shape;307;g10e9897820e_0_43">
            <a:hlinkClick r:id="rId3"/>
          </p:cNvPr>
          <p:cNvPicPr preferRelativeResize="0"/>
          <p:nvPr/>
        </p:nvPicPr>
        <p:blipFill>
          <a:blip r:embed="rId4">
            <a:alphaModFix/>
          </a:blip>
          <a:stretch>
            <a:fillRect/>
          </a:stretch>
        </p:blipFill>
        <p:spPr>
          <a:xfrm>
            <a:off x="609600" y="295788"/>
            <a:ext cx="1990225" cy="692600"/>
          </a:xfrm>
          <a:prstGeom prst="rect">
            <a:avLst/>
          </a:prstGeom>
          <a:noFill/>
          <a:ln>
            <a:noFill/>
          </a:ln>
        </p:spPr>
      </p:pic>
      <p:pic>
        <p:nvPicPr>
          <p:cNvPr id="308" name="Google Shape;308;g10e9897820e_0_43"/>
          <p:cNvPicPr preferRelativeResize="0"/>
          <p:nvPr/>
        </p:nvPicPr>
        <p:blipFill>
          <a:blip r:embed="rId5">
            <a:alphaModFix/>
          </a:blip>
          <a:stretch>
            <a:fillRect/>
          </a:stretch>
        </p:blipFill>
        <p:spPr>
          <a:xfrm>
            <a:off x="3240250" y="1351450"/>
            <a:ext cx="8436434" cy="4687823"/>
          </a:xfrm>
          <a:prstGeom prst="rect">
            <a:avLst/>
          </a:prstGeom>
          <a:noFill/>
          <a:ln>
            <a:noFill/>
          </a:ln>
        </p:spPr>
      </p:pic>
      <p:sp>
        <p:nvSpPr>
          <p:cNvPr id="309" name="Google Shape;309;g10e9897820e_0_43"/>
          <p:cNvSpPr txBox="1"/>
          <p:nvPr/>
        </p:nvSpPr>
        <p:spPr>
          <a:xfrm>
            <a:off x="414725" y="1524475"/>
            <a:ext cx="2185200" cy="48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Go to the second page of the Jamboard</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Your goal is to spend some time revisiting stage 2 (Set Goals ) and reminding yourself of the Stage 2 protocol.  </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What did you do well?  </a:t>
            </a: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What might be some next steps?</a:t>
            </a:r>
            <a:endParaRPr sz="19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79835cd524_1_447"/>
          <p:cNvSpPr txBox="1">
            <a:spLocks noGrp="1"/>
          </p:cNvSpPr>
          <p:nvPr>
            <p:ph type="title"/>
          </p:nvPr>
        </p:nvSpPr>
        <p:spPr>
          <a:xfrm>
            <a:off x="0" y="0"/>
            <a:ext cx="4572000" cy="6402600"/>
          </a:xfrm>
          <a:prstGeom prst="rect">
            <a:avLst/>
          </a:prstGeom>
          <a:solidFill>
            <a:srgbClr val="1B4997"/>
          </a:solidFill>
          <a:ln>
            <a:noFill/>
          </a:ln>
        </p:spPr>
        <p:txBody>
          <a:bodyPr spcFirstLastPara="1" wrap="square" lIns="91425" tIns="91425" rIns="256750" bIns="91425" anchor="ctr" anchorCtr="0">
            <a:noAutofit/>
          </a:bodyPr>
          <a:lstStyle/>
          <a:p>
            <a:pPr marL="0" marR="0" lvl="0" indent="0" algn="ctr" rtl="0">
              <a:lnSpc>
                <a:spcPct val="90000"/>
              </a:lnSpc>
              <a:spcBef>
                <a:spcPts val="2133"/>
              </a:spcBef>
              <a:spcAft>
                <a:spcPts val="0"/>
              </a:spcAft>
              <a:buSzPts val="3000"/>
              <a:buNone/>
            </a:pPr>
            <a:r>
              <a:rPr lang="en-US" sz="3000"/>
              <a:t>Reflect</a:t>
            </a:r>
            <a:br>
              <a:rPr lang="en-US" sz="3000"/>
            </a:br>
            <a:r>
              <a:rPr lang="en-US" sz="3000"/>
              <a:t>Connect</a:t>
            </a:r>
            <a:endParaRPr sz="3000"/>
          </a:p>
          <a:p>
            <a:pPr marL="0" marR="0" lvl="0" indent="0" algn="ctr" rtl="0">
              <a:lnSpc>
                <a:spcPct val="90000"/>
              </a:lnSpc>
              <a:spcBef>
                <a:spcPts val="2133"/>
              </a:spcBef>
              <a:spcAft>
                <a:spcPts val="0"/>
              </a:spcAft>
              <a:buSzPts val="3000"/>
              <a:buNone/>
            </a:pPr>
            <a:endParaRPr sz="3000"/>
          </a:p>
          <a:p>
            <a:pPr marL="0" marR="0" lvl="0" indent="0" algn="ctr" rtl="0">
              <a:lnSpc>
                <a:spcPct val="90000"/>
              </a:lnSpc>
              <a:spcBef>
                <a:spcPts val="2133"/>
              </a:spcBef>
              <a:spcAft>
                <a:spcPts val="0"/>
              </a:spcAft>
              <a:buSzPts val="3000"/>
              <a:buNone/>
            </a:pPr>
            <a:r>
              <a:rPr lang="en-US" sz="3000"/>
              <a:t>Stage 3:</a:t>
            </a:r>
            <a:br>
              <a:rPr lang="en-US" sz="3000"/>
            </a:br>
            <a:r>
              <a:rPr lang="en-US" sz="3000"/>
              <a:t>Learn Individually and Collaboratively</a:t>
            </a:r>
            <a:endParaRPr sz="3000"/>
          </a:p>
        </p:txBody>
      </p:sp>
      <p:sp>
        <p:nvSpPr>
          <p:cNvPr id="316" name="Google Shape;316;g79835cd524_1_44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cxnSp>
        <p:nvCxnSpPr>
          <p:cNvPr id="317" name="Google Shape;317;g79835cd524_1_447"/>
          <p:cNvCxnSpPr/>
          <p:nvPr/>
        </p:nvCxnSpPr>
        <p:spPr>
          <a:xfrm>
            <a:off x="685800" y="3150150"/>
            <a:ext cx="3200400" cy="8400"/>
          </a:xfrm>
          <a:prstGeom prst="straightConnector1">
            <a:avLst/>
          </a:prstGeom>
          <a:noFill/>
          <a:ln w="19050" cap="flat" cmpd="sng">
            <a:solidFill>
              <a:srgbClr val="FFFFFF"/>
            </a:solidFill>
            <a:prstDash val="solid"/>
            <a:round/>
            <a:headEnd type="none" w="sm" len="sm"/>
            <a:tailEnd type="none" w="sm" len="sm"/>
          </a:ln>
        </p:spPr>
      </p:cxnSp>
      <p:pic>
        <p:nvPicPr>
          <p:cNvPr id="318" name="Google Shape;318;g79835cd524_1_447" descr="A group of people in a room&#10;&#10;Description generated with very high confidence"/>
          <p:cNvPicPr preferRelativeResize="0"/>
          <p:nvPr/>
        </p:nvPicPr>
        <p:blipFill rotWithShape="1">
          <a:blip r:embed="rId3">
            <a:alphaModFix/>
          </a:blip>
          <a:srcRect r="10618"/>
          <a:stretch/>
        </p:blipFill>
        <p:spPr>
          <a:xfrm>
            <a:off x="5262729" y="1347710"/>
            <a:ext cx="6137549" cy="4119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23" name="Google Shape;323;p36"/>
          <p:cNvGraphicFramePr/>
          <p:nvPr/>
        </p:nvGraphicFramePr>
        <p:xfrm>
          <a:off x="2451675" y="1352087"/>
          <a:ext cx="9383425" cy="4876625"/>
        </p:xfrm>
        <a:graphic>
          <a:graphicData uri="http://schemas.openxmlformats.org/drawingml/2006/table">
            <a:tbl>
              <a:tblPr>
                <a:noFill/>
                <a:tableStyleId>{451D4329-B7EA-4499-A4C3-AAD1D951AD30}</a:tableStyleId>
              </a:tblPr>
              <a:tblGrid>
                <a:gridCol w="2205400">
                  <a:extLst>
                    <a:ext uri="{9D8B030D-6E8A-4147-A177-3AD203B41FA5}">
                      <a16:colId xmlns:a16="http://schemas.microsoft.com/office/drawing/2014/main" val="20000"/>
                    </a:ext>
                  </a:extLst>
                </a:gridCol>
                <a:gridCol w="7178025">
                  <a:extLst>
                    <a:ext uri="{9D8B030D-6E8A-4147-A177-3AD203B41FA5}">
                      <a16:colId xmlns:a16="http://schemas.microsoft.com/office/drawing/2014/main" val="20001"/>
                    </a:ext>
                  </a:extLst>
                </a:gridCol>
              </a:tblGrid>
              <a:tr h="975325">
                <a:tc>
                  <a:txBody>
                    <a:bodyPr/>
                    <a:lstStyle/>
                    <a:p>
                      <a:pPr marL="0" marR="0" lvl="0" indent="0" algn="l" rtl="0">
                        <a:lnSpc>
                          <a:spcPct val="100000"/>
                        </a:lnSpc>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K</a:t>
                      </a:r>
                      <a:r>
                        <a:rPr lang="en-US" sz="2400" u="none" strike="noStrike" cap="none">
                          <a:solidFill>
                            <a:srgbClr val="072E82"/>
                          </a:solidFill>
                          <a:latin typeface="Calibri"/>
                          <a:ea typeface="Calibri"/>
                          <a:cs typeface="Calibri"/>
                          <a:sym typeface="Calibri"/>
                        </a:rPr>
                        <a:t>nowledge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2"/>
                        </a:buClr>
                        <a:buSzPts val="2400"/>
                        <a:buFont typeface="Arial"/>
                        <a:buNone/>
                      </a:pPr>
                      <a:r>
                        <a:rPr lang="en-US" sz="2400" u="none" strike="noStrike" cap="none">
                          <a:solidFill>
                            <a:schemeClr val="dk2"/>
                          </a:solidFill>
                          <a:latin typeface="Calibri"/>
                          <a:ea typeface="Calibri"/>
                          <a:cs typeface="Calibri"/>
                          <a:sym typeface="Calibri"/>
                        </a:rPr>
                        <a:t>What information or theories did we learn about this content that we didn't know before?</a:t>
                      </a:r>
                      <a:endParaRPr sz="2400" u="none" strike="noStrike" cap="none">
                        <a:solidFill>
                          <a:schemeClr val="dk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75325">
                <a:tc>
                  <a:txBody>
                    <a:bodyPr/>
                    <a:lstStyle/>
                    <a:p>
                      <a:pPr marL="0" marR="0" lvl="0" indent="0" algn="l" rtl="0">
                        <a:lnSpc>
                          <a:spcPct val="100000"/>
                        </a:lnSpc>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ttitude</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2"/>
                        </a:buClr>
                        <a:buSzPts val="2400"/>
                        <a:buFont typeface="Arial"/>
                        <a:buNone/>
                      </a:pPr>
                      <a:r>
                        <a:rPr lang="en-US" sz="2400" u="none" strike="noStrike" cap="none">
                          <a:solidFill>
                            <a:schemeClr val="dk2"/>
                          </a:solidFill>
                          <a:latin typeface="Calibri"/>
                          <a:ea typeface="Calibri"/>
                          <a:cs typeface="Calibri"/>
                          <a:sym typeface="Calibri"/>
                        </a:rPr>
                        <a:t>What mindsets or attitudes did we develop about this content and how our students learned it?</a:t>
                      </a:r>
                      <a:endParaRPr sz="2400" u="none" strike="noStrike" cap="none">
                        <a:solidFill>
                          <a:schemeClr val="dk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325">
                <a:tc>
                  <a:txBody>
                    <a:bodyPr/>
                    <a:lstStyle/>
                    <a:p>
                      <a:pPr marL="0" marR="0" lvl="0" indent="0" algn="l" rtl="0">
                        <a:lnSpc>
                          <a:spcPct val="100000"/>
                        </a:lnSpc>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S</a:t>
                      </a:r>
                      <a:r>
                        <a:rPr lang="en-US" sz="2400" u="none" strike="noStrike" cap="none">
                          <a:solidFill>
                            <a:srgbClr val="072E82"/>
                          </a:solidFill>
                          <a:latin typeface="Calibri"/>
                          <a:ea typeface="Calibri"/>
                          <a:cs typeface="Calibri"/>
                          <a:sym typeface="Calibri"/>
                        </a:rPr>
                        <a:t>kill</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2"/>
                        </a:buClr>
                        <a:buSzPts val="2400"/>
                        <a:buFont typeface="Calibri"/>
                        <a:buNone/>
                      </a:pPr>
                      <a:r>
                        <a:rPr lang="en-US" sz="2400" u="none" strike="noStrike" cap="none">
                          <a:solidFill>
                            <a:schemeClr val="dk2"/>
                          </a:solidFill>
                          <a:latin typeface="Calibri"/>
                          <a:ea typeface="Calibri"/>
                          <a:cs typeface="Calibri"/>
                          <a:sym typeface="Calibri"/>
                        </a:rPr>
                        <a:t>Are there skills specific to our student goal that we developed?</a:t>
                      </a:r>
                      <a:endParaRPr sz="2400" u="none" strike="noStrike" cap="none">
                        <a:solidFill>
                          <a:schemeClr val="dk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325">
                <a:tc>
                  <a:txBody>
                    <a:bodyPr/>
                    <a:lstStyle/>
                    <a:p>
                      <a:pPr marL="0" marR="0" lvl="0" indent="0" algn="l" rtl="0">
                        <a:lnSpc>
                          <a:spcPct val="100000"/>
                        </a:lnSpc>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A</a:t>
                      </a:r>
                      <a:r>
                        <a:rPr lang="en-US" sz="2400" u="none" strike="noStrike" cap="none">
                          <a:solidFill>
                            <a:srgbClr val="072E82"/>
                          </a:solidFill>
                          <a:latin typeface="Calibri"/>
                          <a:ea typeface="Calibri"/>
                          <a:cs typeface="Calibri"/>
                          <a:sym typeface="Calibri"/>
                        </a:rPr>
                        <a:t>spirations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2"/>
                        </a:buClr>
                        <a:buSzPts val="2400"/>
                        <a:buFont typeface="Arial"/>
                        <a:buNone/>
                      </a:pPr>
                      <a:r>
                        <a:rPr lang="en-US" sz="2400" u="none" strike="noStrike" cap="none">
                          <a:solidFill>
                            <a:schemeClr val="dk2"/>
                          </a:solidFill>
                          <a:latin typeface="Calibri"/>
                          <a:ea typeface="Calibri"/>
                          <a:cs typeface="Calibri"/>
                          <a:sym typeface="Calibri"/>
                        </a:rPr>
                        <a:t>What beliefs did we develop based on watching our students interact with this content?</a:t>
                      </a:r>
                      <a:endParaRPr sz="2400" u="none" strike="noStrike" cap="none">
                        <a:solidFill>
                          <a:schemeClr val="dk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325">
                <a:tc>
                  <a:txBody>
                    <a:bodyPr/>
                    <a:lstStyle/>
                    <a:p>
                      <a:pPr marL="0" marR="0" lvl="0" indent="0" algn="l" rtl="0">
                        <a:lnSpc>
                          <a:spcPct val="100000"/>
                        </a:lnSpc>
                        <a:spcBef>
                          <a:spcPts val="0"/>
                        </a:spcBef>
                        <a:spcAft>
                          <a:spcPts val="0"/>
                        </a:spcAft>
                        <a:buClr>
                          <a:srgbClr val="072E82"/>
                        </a:buClr>
                        <a:buSzPts val="3600"/>
                        <a:buFont typeface="Calibri"/>
                        <a:buNone/>
                      </a:pPr>
                      <a:r>
                        <a:rPr lang="en-US" sz="3600" b="1" u="none" strike="noStrike" cap="none">
                          <a:solidFill>
                            <a:srgbClr val="072E82"/>
                          </a:solidFill>
                          <a:latin typeface="Calibri"/>
                          <a:ea typeface="Calibri"/>
                          <a:cs typeface="Calibri"/>
                          <a:sym typeface="Calibri"/>
                        </a:rPr>
                        <a:t>B</a:t>
                      </a:r>
                      <a:r>
                        <a:rPr lang="en-US" sz="2400" u="none" strike="noStrike" cap="none">
                          <a:solidFill>
                            <a:srgbClr val="072E82"/>
                          </a:solidFill>
                          <a:latin typeface="Calibri"/>
                          <a:ea typeface="Calibri"/>
                          <a:cs typeface="Calibri"/>
                          <a:sym typeface="Calibri"/>
                        </a:rPr>
                        <a:t>ehaviors</a:t>
                      </a:r>
                      <a:endParaRPr sz="2400" u="none" strike="noStrike" cap="none">
                        <a:solidFill>
                          <a:srgbClr val="072E82"/>
                        </a:solidFill>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2"/>
                        </a:buClr>
                        <a:buSzPts val="2400"/>
                        <a:buFont typeface="Arial"/>
                        <a:buNone/>
                      </a:pPr>
                      <a:r>
                        <a:rPr lang="en-US" sz="2400" u="none" strike="noStrike" cap="none">
                          <a:solidFill>
                            <a:schemeClr val="dk2"/>
                          </a:solidFill>
                          <a:latin typeface="Calibri"/>
                          <a:ea typeface="Calibri"/>
                          <a:cs typeface="Calibri"/>
                          <a:sym typeface="Calibri"/>
                        </a:rPr>
                        <a:t>What practices or new approaches did we develop? </a:t>
                      </a:r>
                      <a:endParaRPr sz="2400" u="none" strike="noStrike" cap="none">
                        <a:latin typeface="Calibri"/>
                        <a:ea typeface="Calibri"/>
                        <a:cs typeface="Calibri"/>
                        <a:sym typeface="Calibri"/>
                      </a:endParaRPr>
                    </a:p>
                  </a:txBody>
                  <a:tcPr marL="91425" marR="91425" marT="121900" marB="1219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24" name="Google Shape;324;p36"/>
          <p:cNvPicPr preferRelativeResize="0"/>
          <p:nvPr/>
        </p:nvPicPr>
        <p:blipFill rotWithShape="1">
          <a:blip r:embed="rId3">
            <a:alphaModFix/>
          </a:blip>
          <a:srcRect/>
          <a:stretch/>
        </p:blipFill>
        <p:spPr>
          <a:xfrm>
            <a:off x="732124" y="1533624"/>
            <a:ext cx="1265212" cy="796600"/>
          </a:xfrm>
          <a:prstGeom prst="rect">
            <a:avLst/>
          </a:prstGeom>
          <a:noFill/>
          <a:ln>
            <a:noFill/>
          </a:ln>
        </p:spPr>
      </p:pic>
      <p:pic>
        <p:nvPicPr>
          <p:cNvPr id="325" name="Google Shape;325;p36"/>
          <p:cNvPicPr preferRelativeResize="0"/>
          <p:nvPr/>
        </p:nvPicPr>
        <p:blipFill rotWithShape="1">
          <a:blip r:embed="rId4">
            <a:alphaModFix/>
          </a:blip>
          <a:srcRect t="8852" b="4849"/>
          <a:stretch/>
        </p:blipFill>
        <p:spPr>
          <a:xfrm>
            <a:off x="732125" y="2475875"/>
            <a:ext cx="1265200" cy="714313"/>
          </a:xfrm>
          <a:prstGeom prst="rect">
            <a:avLst/>
          </a:prstGeom>
          <a:noFill/>
          <a:ln>
            <a:noFill/>
          </a:ln>
        </p:spPr>
      </p:pic>
      <p:pic>
        <p:nvPicPr>
          <p:cNvPr id="326" name="Google Shape;326;p36"/>
          <p:cNvPicPr preferRelativeResize="0"/>
          <p:nvPr/>
        </p:nvPicPr>
        <p:blipFill rotWithShape="1">
          <a:blip r:embed="rId5">
            <a:alphaModFix/>
          </a:blip>
          <a:srcRect l="10574" r="10574" b="8617"/>
          <a:stretch/>
        </p:blipFill>
        <p:spPr>
          <a:xfrm>
            <a:off x="719199" y="3341788"/>
            <a:ext cx="1265200" cy="824814"/>
          </a:xfrm>
          <a:prstGeom prst="rect">
            <a:avLst/>
          </a:prstGeom>
          <a:noFill/>
          <a:ln>
            <a:noFill/>
          </a:ln>
        </p:spPr>
      </p:pic>
      <p:pic>
        <p:nvPicPr>
          <p:cNvPr id="327" name="Google Shape;327;p36"/>
          <p:cNvPicPr preferRelativeResize="0"/>
          <p:nvPr/>
        </p:nvPicPr>
        <p:blipFill rotWithShape="1">
          <a:blip r:embed="rId6">
            <a:alphaModFix/>
          </a:blip>
          <a:srcRect/>
          <a:stretch/>
        </p:blipFill>
        <p:spPr>
          <a:xfrm>
            <a:off x="719200" y="4363176"/>
            <a:ext cx="1265200" cy="796599"/>
          </a:xfrm>
          <a:prstGeom prst="rect">
            <a:avLst/>
          </a:prstGeom>
          <a:noFill/>
          <a:ln>
            <a:noFill/>
          </a:ln>
        </p:spPr>
      </p:pic>
      <p:pic>
        <p:nvPicPr>
          <p:cNvPr id="328" name="Google Shape;328;p36"/>
          <p:cNvPicPr preferRelativeResize="0"/>
          <p:nvPr/>
        </p:nvPicPr>
        <p:blipFill rotWithShape="1">
          <a:blip r:embed="rId7">
            <a:alphaModFix/>
          </a:blip>
          <a:srcRect r="18433" b="13139"/>
          <a:stretch/>
        </p:blipFill>
        <p:spPr>
          <a:xfrm>
            <a:off x="732124" y="5356349"/>
            <a:ext cx="1265200" cy="754475"/>
          </a:xfrm>
          <a:prstGeom prst="rect">
            <a:avLst/>
          </a:prstGeom>
          <a:noFill/>
          <a:ln>
            <a:noFill/>
          </a:ln>
        </p:spPr>
      </p:pic>
      <p:sp>
        <p:nvSpPr>
          <p:cNvPr id="329" name="Google Shape;329;p36"/>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16</a:t>
            </a:fld>
            <a:endParaRPr/>
          </a:p>
        </p:txBody>
      </p:sp>
      <p:sp>
        <p:nvSpPr>
          <p:cNvPr id="330" name="Google Shape;330;p36"/>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sz="2800">
                <a:solidFill>
                  <a:srgbClr val="FFFFFF"/>
                </a:solidFill>
              </a:rPr>
              <a:t>KASAB as Framework for Teacher Learning Goals</a:t>
            </a:r>
            <a:endParaRPr sz="2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24"/>
                                        </p:tgtEl>
                                      </p:cBhvr>
                                    </p:animEffect>
                                    <p:set>
                                      <p:cBhvr>
                                        <p:cTn id="7" dur="1" fill="hold">
                                          <p:stCondLst>
                                            <p:cond delay="1000"/>
                                          </p:stCondLst>
                                        </p:cTn>
                                        <p:tgtEl>
                                          <p:spTgt spid="32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25"/>
                                        </p:tgtEl>
                                      </p:cBhvr>
                                    </p:animEffect>
                                    <p:set>
                                      <p:cBhvr>
                                        <p:cTn id="10" dur="1" fill="hold">
                                          <p:stCondLst>
                                            <p:cond delay="1000"/>
                                          </p:stCondLst>
                                        </p:cTn>
                                        <p:tgtEl>
                                          <p:spTgt spid="32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26"/>
                                        </p:tgtEl>
                                      </p:cBhvr>
                                    </p:animEffect>
                                    <p:set>
                                      <p:cBhvr>
                                        <p:cTn id="13" dur="1" fill="hold">
                                          <p:stCondLst>
                                            <p:cond delay="1000"/>
                                          </p:stCondLst>
                                        </p:cTn>
                                        <p:tgtEl>
                                          <p:spTgt spid="3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27"/>
                                        </p:tgtEl>
                                      </p:cBhvr>
                                    </p:animEffect>
                                    <p:set>
                                      <p:cBhvr>
                                        <p:cTn id="16" dur="1" fill="hold">
                                          <p:stCondLst>
                                            <p:cond delay="1000"/>
                                          </p:stCondLst>
                                        </p:cTn>
                                        <p:tgtEl>
                                          <p:spTgt spid="3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28"/>
                                        </p:tgtEl>
                                      </p:cBhvr>
                                    </p:animEffect>
                                    <p:set>
                                      <p:cBhvr>
                                        <p:cTn id="19" dur="1" fill="hold">
                                          <p:stCondLst>
                                            <p:cond delay="1000"/>
                                          </p:stCondLst>
                                        </p:cTn>
                                        <p:tgtEl>
                                          <p:spTgt spid="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g79835cd524_1_435"/>
          <p:cNvPicPr preferRelativeResize="0"/>
          <p:nvPr/>
        </p:nvPicPr>
        <p:blipFill rotWithShape="1">
          <a:blip r:embed="rId3">
            <a:alphaModFix/>
          </a:blip>
          <a:srcRect/>
          <a:stretch/>
        </p:blipFill>
        <p:spPr>
          <a:xfrm>
            <a:off x="732124" y="1533624"/>
            <a:ext cx="1265212" cy="796600"/>
          </a:xfrm>
          <a:prstGeom prst="rect">
            <a:avLst/>
          </a:prstGeom>
          <a:noFill/>
          <a:ln>
            <a:noFill/>
          </a:ln>
        </p:spPr>
      </p:pic>
      <p:pic>
        <p:nvPicPr>
          <p:cNvPr id="336" name="Google Shape;336;g79835cd524_1_435"/>
          <p:cNvPicPr preferRelativeResize="0"/>
          <p:nvPr/>
        </p:nvPicPr>
        <p:blipFill rotWithShape="1">
          <a:blip r:embed="rId4">
            <a:alphaModFix/>
          </a:blip>
          <a:srcRect t="8852" b="4849"/>
          <a:stretch/>
        </p:blipFill>
        <p:spPr>
          <a:xfrm>
            <a:off x="732125" y="2475875"/>
            <a:ext cx="1265200" cy="714313"/>
          </a:xfrm>
          <a:prstGeom prst="rect">
            <a:avLst/>
          </a:prstGeom>
          <a:noFill/>
          <a:ln>
            <a:noFill/>
          </a:ln>
        </p:spPr>
      </p:pic>
      <p:pic>
        <p:nvPicPr>
          <p:cNvPr id="337" name="Google Shape;337;g79835cd524_1_435"/>
          <p:cNvPicPr preferRelativeResize="0"/>
          <p:nvPr/>
        </p:nvPicPr>
        <p:blipFill rotWithShape="1">
          <a:blip r:embed="rId5">
            <a:alphaModFix/>
          </a:blip>
          <a:srcRect l="10574" r="10574" b="8617"/>
          <a:stretch/>
        </p:blipFill>
        <p:spPr>
          <a:xfrm>
            <a:off x="719199" y="3341788"/>
            <a:ext cx="1265200" cy="824814"/>
          </a:xfrm>
          <a:prstGeom prst="rect">
            <a:avLst/>
          </a:prstGeom>
          <a:noFill/>
          <a:ln>
            <a:noFill/>
          </a:ln>
        </p:spPr>
      </p:pic>
      <p:pic>
        <p:nvPicPr>
          <p:cNvPr id="338" name="Google Shape;338;g79835cd524_1_435"/>
          <p:cNvPicPr preferRelativeResize="0"/>
          <p:nvPr/>
        </p:nvPicPr>
        <p:blipFill rotWithShape="1">
          <a:blip r:embed="rId6">
            <a:alphaModFix/>
          </a:blip>
          <a:srcRect/>
          <a:stretch/>
        </p:blipFill>
        <p:spPr>
          <a:xfrm>
            <a:off x="719200" y="4363176"/>
            <a:ext cx="1265200" cy="796599"/>
          </a:xfrm>
          <a:prstGeom prst="rect">
            <a:avLst/>
          </a:prstGeom>
          <a:noFill/>
          <a:ln>
            <a:noFill/>
          </a:ln>
        </p:spPr>
      </p:pic>
      <p:pic>
        <p:nvPicPr>
          <p:cNvPr id="339" name="Google Shape;339;g79835cd524_1_435"/>
          <p:cNvPicPr preferRelativeResize="0"/>
          <p:nvPr/>
        </p:nvPicPr>
        <p:blipFill rotWithShape="1">
          <a:blip r:embed="rId7">
            <a:alphaModFix/>
          </a:blip>
          <a:srcRect r="18433" b="13140"/>
          <a:stretch/>
        </p:blipFill>
        <p:spPr>
          <a:xfrm>
            <a:off x="732124" y="5356349"/>
            <a:ext cx="1265200" cy="754475"/>
          </a:xfrm>
          <a:prstGeom prst="rect">
            <a:avLst/>
          </a:prstGeom>
          <a:noFill/>
          <a:ln>
            <a:noFill/>
          </a:ln>
        </p:spPr>
      </p:pic>
      <p:sp>
        <p:nvSpPr>
          <p:cNvPr id="340" name="Google Shape;340;g79835cd524_1_435"/>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17</a:t>
            </a:fld>
            <a:endParaRPr/>
          </a:p>
        </p:txBody>
      </p:sp>
      <p:sp>
        <p:nvSpPr>
          <p:cNvPr id="341" name="Google Shape;341;g79835cd524_1_435"/>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sz="2800">
                <a:solidFill>
                  <a:srgbClr val="FFFFFF"/>
                </a:solidFill>
              </a:rPr>
              <a:t>What was your KASAB in Cycle 1/Semester 1</a:t>
            </a:r>
            <a:endParaRPr sz="2800">
              <a:solidFill>
                <a:srgbClr val="FFFFFF"/>
              </a:solidFill>
            </a:endParaRPr>
          </a:p>
        </p:txBody>
      </p:sp>
      <p:sp>
        <p:nvSpPr>
          <p:cNvPr id="342" name="Google Shape;342;g79835cd524_1_435"/>
          <p:cNvSpPr txBox="1">
            <a:spLocks noGrp="1"/>
          </p:cNvSpPr>
          <p:nvPr>
            <p:ph type="body" idx="1"/>
          </p:nvPr>
        </p:nvSpPr>
        <p:spPr>
          <a:xfrm>
            <a:off x="2630825" y="1371600"/>
            <a:ext cx="8951700" cy="4663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solidFill>
                  <a:schemeClr val="dk2"/>
                </a:solidFill>
                <a:latin typeface="Lato"/>
                <a:ea typeface="Lato"/>
                <a:cs typeface="Lato"/>
                <a:sym typeface="Lato"/>
              </a:rPr>
              <a:t>In breakout rooms, you will be using  KASAB framework to reflect on their learning over this first semester in relationship to your teaching and learning goal.</a:t>
            </a:r>
            <a:endParaRPr>
              <a:solidFill>
                <a:schemeClr val="dk2"/>
              </a:solidFill>
              <a:latin typeface="Lato"/>
              <a:ea typeface="Lato"/>
              <a:cs typeface="Lato"/>
              <a:sym typeface="Lato"/>
            </a:endParaRPr>
          </a:p>
          <a:p>
            <a:pPr marL="0" lvl="0" indent="0" algn="ctr" rtl="0">
              <a:spcBef>
                <a:spcPts val="0"/>
              </a:spcBef>
              <a:spcAft>
                <a:spcPts val="0"/>
              </a:spcAft>
              <a:buNone/>
            </a:pPr>
            <a:endParaRPr>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US">
                <a:solidFill>
                  <a:schemeClr val="dk2"/>
                </a:solidFill>
                <a:latin typeface="Lato"/>
                <a:ea typeface="Lato"/>
                <a:cs typeface="Lato"/>
                <a:sym typeface="Lato"/>
              </a:rPr>
              <a:t> One person should make the copy  of the slides linked in the corner and share it with your team.  </a:t>
            </a:r>
            <a:endParaRPr>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US">
                <a:solidFill>
                  <a:schemeClr val="dk2"/>
                </a:solidFill>
                <a:latin typeface="Lato"/>
                <a:ea typeface="Lato"/>
                <a:cs typeface="Lato"/>
                <a:sym typeface="Lato"/>
              </a:rPr>
              <a:t>One slide per letter (K/A/S/A/B).  </a:t>
            </a:r>
            <a:endParaRPr>
              <a:solidFill>
                <a:schemeClr val="dk2"/>
              </a:solidFill>
              <a:latin typeface="Lato"/>
              <a:ea typeface="Lato"/>
              <a:cs typeface="Lato"/>
              <a:sym typeface="Lato"/>
            </a:endParaRPr>
          </a:p>
          <a:p>
            <a:pPr marL="457200" lvl="0" indent="-342900" algn="l" rtl="0">
              <a:spcBef>
                <a:spcPts val="0"/>
              </a:spcBef>
              <a:spcAft>
                <a:spcPts val="0"/>
              </a:spcAft>
              <a:buClr>
                <a:schemeClr val="dk2"/>
              </a:buClr>
              <a:buSzPts val="1800"/>
              <a:buFont typeface="Lato"/>
              <a:buChar char="•"/>
            </a:pPr>
            <a:r>
              <a:rPr lang="en-US">
                <a:solidFill>
                  <a:schemeClr val="dk2"/>
                </a:solidFill>
                <a:latin typeface="Lato"/>
                <a:ea typeface="Lato"/>
                <a:cs typeface="Lato"/>
                <a:sym typeface="Lato"/>
              </a:rPr>
              <a:t>Feel free to add words, bullet points, pictures, etc. on the slides.</a:t>
            </a:r>
            <a:endParaRPr>
              <a:solidFill>
                <a:schemeClr val="dk2"/>
              </a:solidFill>
              <a:latin typeface="Lato"/>
              <a:ea typeface="Lato"/>
              <a:cs typeface="Lato"/>
              <a:sym typeface="Lato"/>
            </a:endParaRPr>
          </a:p>
        </p:txBody>
      </p:sp>
      <p:pic>
        <p:nvPicPr>
          <p:cNvPr id="344" name="Google Shape;344;g79835cd524_1_435">
            <a:hlinkClick r:id="rId8"/>
          </p:cNvPr>
          <p:cNvPicPr preferRelativeResize="0"/>
          <p:nvPr/>
        </p:nvPicPr>
        <p:blipFill>
          <a:blip r:embed="rId9">
            <a:alphaModFix/>
          </a:blip>
          <a:stretch>
            <a:fillRect/>
          </a:stretch>
        </p:blipFill>
        <p:spPr>
          <a:xfrm>
            <a:off x="609600" y="295788"/>
            <a:ext cx="1990225" cy="6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5"/>
                                        </p:tgtEl>
                                      </p:cBhvr>
                                    </p:animEffect>
                                    <p:set>
                                      <p:cBhvr>
                                        <p:cTn id="7" dur="1" fill="hold">
                                          <p:stCondLst>
                                            <p:cond delay="1000"/>
                                          </p:stCondLst>
                                        </p:cTn>
                                        <p:tgtEl>
                                          <p:spTgt spid="33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36"/>
                                        </p:tgtEl>
                                      </p:cBhvr>
                                    </p:animEffect>
                                    <p:set>
                                      <p:cBhvr>
                                        <p:cTn id="10" dur="1" fill="hold">
                                          <p:stCondLst>
                                            <p:cond delay="1000"/>
                                          </p:stCondLst>
                                        </p:cTn>
                                        <p:tgtEl>
                                          <p:spTgt spid="33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37"/>
                                        </p:tgtEl>
                                      </p:cBhvr>
                                    </p:animEffect>
                                    <p:set>
                                      <p:cBhvr>
                                        <p:cTn id="13" dur="1" fill="hold">
                                          <p:stCondLst>
                                            <p:cond delay="1000"/>
                                          </p:stCondLst>
                                        </p:cTn>
                                        <p:tgtEl>
                                          <p:spTgt spid="33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38"/>
                                        </p:tgtEl>
                                      </p:cBhvr>
                                    </p:animEffect>
                                    <p:set>
                                      <p:cBhvr>
                                        <p:cTn id="16" dur="1" fill="hold">
                                          <p:stCondLst>
                                            <p:cond delay="1000"/>
                                          </p:stCondLst>
                                        </p:cTn>
                                        <p:tgtEl>
                                          <p:spTgt spid="33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39"/>
                                        </p:tgtEl>
                                      </p:cBhvr>
                                    </p:animEffect>
                                    <p:set>
                                      <p:cBhvr>
                                        <p:cTn id="19" dur="1" fill="hold">
                                          <p:stCondLst>
                                            <p:cond delay="1000"/>
                                          </p:stCondLst>
                                        </p:cTn>
                                        <p:tgtEl>
                                          <p:spTgt spid="3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79835cd524_1_458"/>
          <p:cNvSpPr txBox="1">
            <a:spLocks noGrp="1"/>
          </p:cNvSpPr>
          <p:nvPr>
            <p:ph type="title"/>
          </p:nvPr>
        </p:nvSpPr>
        <p:spPr>
          <a:xfrm>
            <a:off x="0" y="0"/>
            <a:ext cx="4572000" cy="6402600"/>
          </a:xfrm>
          <a:prstGeom prst="rect">
            <a:avLst/>
          </a:prstGeom>
          <a:solidFill>
            <a:srgbClr val="1B4997"/>
          </a:solidFill>
          <a:ln>
            <a:noFill/>
          </a:ln>
        </p:spPr>
        <p:txBody>
          <a:bodyPr spcFirstLastPara="1" wrap="square" lIns="91425" tIns="91425" rIns="256750" bIns="91425" anchor="ctr" anchorCtr="0">
            <a:noAutofit/>
          </a:bodyPr>
          <a:lstStyle/>
          <a:p>
            <a:pPr marL="0" marR="0" lvl="0" indent="0" algn="ctr" rtl="0">
              <a:lnSpc>
                <a:spcPct val="90000"/>
              </a:lnSpc>
              <a:spcBef>
                <a:spcPts val="2133"/>
              </a:spcBef>
              <a:spcAft>
                <a:spcPts val="0"/>
              </a:spcAft>
              <a:buSzPts val="3000"/>
              <a:buNone/>
            </a:pPr>
            <a:r>
              <a:rPr lang="en-US" sz="3000"/>
              <a:t>Reflect</a:t>
            </a:r>
            <a:br>
              <a:rPr lang="en-US" sz="3000"/>
            </a:br>
            <a:r>
              <a:rPr lang="en-US" sz="3000"/>
              <a:t>Connect</a:t>
            </a:r>
            <a:endParaRPr sz="3000"/>
          </a:p>
          <a:p>
            <a:pPr marL="0" marR="0" lvl="0" indent="0" algn="ctr" rtl="0">
              <a:lnSpc>
                <a:spcPct val="90000"/>
              </a:lnSpc>
              <a:spcBef>
                <a:spcPts val="2133"/>
              </a:spcBef>
              <a:spcAft>
                <a:spcPts val="0"/>
              </a:spcAft>
              <a:buSzPts val="3000"/>
              <a:buNone/>
            </a:pPr>
            <a:endParaRPr sz="3000"/>
          </a:p>
          <a:p>
            <a:pPr marL="0" marR="0" lvl="0" indent="0" algn="ctr" rtl="0">
              <a:lnSpc>
                <a:spcPct val="90000"/>
              </a:lnSpc>
              <a:spcBef>
                <a:spcPts val="2133"/>
              </a:spcBef>
              <a:spcAft>
                <a:spcPts val="0"/>
              </a:spcAft>
              <a:buSzPts val="3000"/>
              <a:buNone/>
            </a:pPr>
            <a:r>
              <a:rPr lang="en-US" sz="3000"/>
              <a:t>Stage 4:</a:t>
            </a:r>
            <a:br>
              <a:rPr lang="en-US" sz="3000"/>
            </a:br>
            <a:r>
              <a:rPr lang="en-US" sz="3000"/>
              <a:t>Implement New Learning</a:t>
            </a:r>
            <a:endParaRPr sz="3000"/>
          </a:p>
        </p:txBody>
      </p:sp>
      <p:sp>
        <p:nvSpPr>
          <p:cNvPr id="351" name="Google Shape;351;g79835cd524_1_458"/>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cxnSp>
        <p:nvCxnSpPr>
          <p:cNvPr id="352" name="Google Shape;352;g79835cd524_1_458"/>
          <p:cNvCxnSpPr/>
          <p:nvPr/>
        </p:nvCxnSpPr>
        <p:spPr>
          <a:xfrm>
            <a:off x="685800" y="3150150"/>
            <a:ext cx="3200400" cy="840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0e9897820e_2_28"/>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360" name="Google Shape;360;g10e9897820e_2_28"/>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Stages of Concern - Jamboard Match UP</a:t>
            </a:r>
            <a:endParaRPr/>
          </a:p>
        </p:txBody>
      </p:sp>
      <p:sp>
        <p:nvSpPr>
          <p:cNvPr id="361" name="Google Shape;361;g10e9897820e_2_28"/>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19</a:t>
            </a:fld>
            <a:endParaRPr/>
          </a:p>
        </p:txBody>
      </p:sp>
      <p:pic>
        <p:nvPicPr>
          <p:cNvPr id="362" name="Google Shape;362;g10e9897820e_2_28">
            <a:hlinkClick r:id="rId3"/>
          </p:cNvPr>
          <p:cNvPicPr preferRelativeResize="0"/>
          <p:nvPr/>
        </p:nvPicPr>
        <p:blipFill>
          <a:blip r:embed="rId4">
            <a:alphaModFix/>
          </a:blip>
          <a:stretch>
            <a:fillRect/>
          </a:stretch>
        </p:blipFill>
        <p:spPr>
          <a:xfrm>
            <a:off x="378275" y="146088"/>
            <a:ext cx="1990225" cy="692600"/>
          </a:xfrm>
          <a:prstGeom prst="rect">
            <a:avLst/>
          </a:prstGeom>
          <a:noFill/>
          <a:ln>
            <a:noFill/>
          </a:ln>
        </p:spPr>
      </p:pic>
      <p:pic>
        <p:nvPicPr>
          <p:cNvPr id="363" name="Google Shape;363;g10e9897820e_2_28"/>
          <p:cNvPicPr preferRelativeResize="0"/>
          <p:nvPr/>
        </p:nvPicPr>
        <p:blipFill>
          <a:blip r:embed="rId5">
            <a:alphaModFix/>
          </a:blip>
          <a:stretch>
            <a:fillRect/>
          </a:stretch>
        </p:blipFill>
        <p:spPr>
          <a:xfrm>
            <a:off x="1326873" y="1142995"/>
            <a:ext cx="9538248" cy="5379231"/>
          </a:xfrm>
          <a:prstGeom prst="rect">
            <a:avLst/>
          </a:prstGeom>
          <a:noFill/>
          <a:ln>
            <a:noFill/>
          </a:ln>
        </p:spPr>
      </p:pic>
      <p:pic>
        <p:nvPicPr>
          <p:cNvPr id="364" name="Google Shape;364;g10e9897820e_2_28"/>
          <p:cNvPicPr preferRelativeResize="0"/>
          <p:nvPr/>
        </p:nvPicPr>
        <p:blipFill rotWithShape="1">
          <a:blip r:embed="rId6">
            <a:alphaModFix/>
          </a:blip>
          <a:srcRect t="5900" b="-5900"/>
          <a:stretch/>
        </p:blipFill>
        <p:spPr>
          <a:xfrm>
            <a:off x="10556975" y="140566"/>
            <a:ext cx="1241425" cy="861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0e9897820e_0_7"/>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solidFill>
                  <a:srgbClr val="FFFFFF"/>
                </a:solidFill>
              </a:rPr>
              <a:t>Professional Learning with Impact (PLI) Program Overview</a:t>
            </a:r>
            <a:endParaRPr>
              <a:solidFill>
                <a:srgbClr val="FFFFFF"/>
              </a:solidFill>
            </a:endParaRPr>
          </a:p>
        </p:txBody>
      </p:sp>
      <p:sp>
        <p:nvSpPr>
          <p:cNvPr id="168" name="Google Shape;168;g10e9897820e_0_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pic>
        <p:nvPicPr>
          <p:cNvPr id="169" name="Google Shape;169;g10e9897820e_0_7"/>
          <p:cNvPicPr preferRelativeResize="0"/>
          <p:nvPr/>
        </p:nvPicPr>
        <p:blipFill rotWithShape="1">
          <a:blip r:embed="rId3">
            <a:alphaModFix/>
          </a:blip>
          <a:srcRect/>
          <a:stretch/>
        </p:blipFill>
        <p:spPr>
          <a:xfrm>
            <a:off x="3705600" y="1463900"/>
            <a:ext cx="4780808" cy="4571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0e9897820e_2_35"/>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371" name="Google Shape;371;g10e9897820e_2_35"/>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Stages of Concern - Overview </a:t>
            </a:r>
            <a:endParaRPr/>
          </a:p>
        </p:txBody>
      </p:sp>
      <p:sp>
        <p:nvSpPr>
          <p:cNvPr id="372" name="Google Shape;372;g10e9897820e_2_35"/>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373" name="Google Shape;373;g10e9897820e_2_35"/>
          <p:cNvPicPr preferRelativeResize="0"/>
          <p:nvPr/>
        </p:nvPicPr>
        <p:blipFill rotWithShape="1">
          <a:blip r:embed="rId3">
            <a:alphaModFix/>
          </a:blip>
          <a:srcRect r="-2522"/>
          <a:stretch/>
        </p:blipFill>
        <p:spPr>
          <a:xfrm>
            <a:off x="435550" y="1339163"/>
            <a:ext cx="11634101" cy="5062300"/>
          </a:xfrm>
          <a:prstGeom prst="rect">
            <a:avLst/>
          </a:prstGeom>
          <a:noFill/>
          <a:ln>
            <a:noFill/>
          </a:ln>
        </p:spPr>
      </p:pic>
      <p:pic>
        <p:nvPicPr>
          <p:cNvPr id="374" name="Google Shape;374;g10e9897820e_2_35">
            <a:hlinkClick r:id="rId4"/>
          </p:cNvPr>
          <p:cNvPicPr preferRelativeResize="0"/>
          <p:nvPr/>
        </p:nvPicPr>
        <p:blipFill>
          <a:blip r:embed="rId5">
            <a:alphaModFix/>
          </a:blip>
          <a:stretch>
            <a:fillRect/>
          </a:stretch>
        </p:blipFill>
        <p:spPr>
          <a:xfrm>
            <a:off x="378275" y="146101"/>
            <a:ext cx="1967025" cy="684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0e9897820e_2_42"/>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a:solidFill>
                  <a:schemeClr val="dk2"/>
                </a:solidFill>
                <a:latin typeface="Lato"/>
                <a:ea typeface="Lato"/>
                <a:cs typeface="Lato"/>
                <a:sym typeface="Lato"/>
              </a:rPr>
              <a:t>For the next 15 mins in breakout rooms, you are going to spend time thinking about your own SOC about any new changes you are implementing this year.  </a:t>
            </a:r>
            <a:endParaRPr sz="4000">
              <a:solidFill>
                <a:schemeClr val="dk2"/>
              </a:solidFill>
              <a:latin typeface="Lato"/>
              <a:ea typeface="Lato"/>
              <a:cs typeface="Lato"/>
              <a:sym typeface="Lato"/>
            </a:endParaRPr>
          </a:p>
          <a:p>
            <a:pPr marL="0" lvl="0" indent="0" algn="ctr" rtl="0">
              <a:spcBef>
                <a:spcPts val="0"/>
              </a:spcBef>
              <a:spcAft>
                <a:spcPts val="0"/>
              </a:spcAft>
              <a:buNone/>
            </a:pPr>
            <a:endParaRPr sz="4000">
              <a:solidFill>
                <a:schemeClr val="dk2"/>
              </a:solidFill>
              <a:latin typeface="Lato"/>
              <a:ea typeface="Lato"/>
              <a:cs typeface="Lato"/>
              <a:sym typeface="Lato"/>
            </a:endParaRPr>
          </a:p>
          <a:p>
            <a:pPr marL="0" lvl="0" indent="0" algn="ctr" rtl="0">
              <a:spcBef>
                <a:spcPts val="0"/>
              </a:spcBef>
              <a:spcAft>
                <a:spcPts val="0"/>
              </a:spcAft>
              <a:buClr>
                <a:schemeClr val="dk2"/>
              </a:buClr>
              <a:buSzPts val="1100"/>
              <a:buFont typeface="Arial"/>
              <a:buNone/>
            </a:pPr>
            <a:r>
              <a:rPr lang="en-US" sz="4000">
                <a:solidFill>
                  <a:schemeClr val="dk2"/>
                </a:solidFill>
                <a:latin typeface="Lato"/>
                <a:ea typeface="Lato"/>
                <a:cs typeface="Lato"/>
                <a:sym typeface="Lato"/>
              </a:rPr>
              <a:t>Think of examples of things you have heard or said and how  that aligns with SOC overview.</a:t>
            </a:r>
            <a:endParaRPr sz="5200"/>
          </a:p>
        </p:txBody>
      </p:sp>
      <p:sp>
        <p:nvSpPr>
          <p:cNvPr id="381" name="Google Shape;381;g10e9897820e_2_42"/>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Stages of Concern - Team Google Doc</a:t>
            </a:r>
            <a:endParaRPr/>
          </a:p>
        </p:txBody>
      </p:sp>
      <p:sp>
        <p:nvSpPr>
          <p:cNvPr id="382" name="Google Shape;382;g10e9897820e_2_42"/>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83" name="Google Shape;383;g10e9897820e_2_42"/>
          <p:cNvPicPr preferRelativeResize="0"/>
          <p:nvPr/>
        </p:nvPicPr>
        <p:blipFill>
          <a:blip r:embed="rId3">
            <a:alphaModFix/>
          </a:blip>
          <a:stretch>
            <a:fillRect/>
          </a:stretch>
        </p:blipFill>
        <p:spPr>
          <a:xfrm>
            <a:off x="378275" y="146101"/>
            <a:ext cx="1967025" cy="68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79835cd524_1_467"/>
          <p:cNvSpPr txBox="1">
            <a:spLocks noGrp="1"/>
          </p:cNvSpPr>
          <p:nvPr>
            <p:ph type="title"/>
          </p:nvPr>
        </p:nvSpPr>
        <p:spPr>
          <a:xfrm>
            <a:off x="0" y="0"/>
            <a:ext cx="5905500" cy="6402600"/>
          </a:xfrm>
          <a:prstGeom prst="rect">
            <a:avLst/>
          </a:prstGeom>
          <a:solidFill>
            <a:srgbClr val="1B4997"/>
          </a:solidFill>
          <a:ln>
            <a:noFill/>
          </a:ln>
        </p:spPr>
        <p:txBody>
          <a:bodyPr spcFirstLastPara="1" wrap="square" lIns="91425" tIns="91425" rIns="256750" bIns="91425" anchor="ctr" anchorCtr="0">
            <a:noAutofit/>
          </a:bodyPr>
          <a:lstStyle/>
          <a:p>
            <a:pPr marL="0" marR="0" lvl="0" indent="0" algn="ctr" rtl="0">
              <a:lnSpc>
                <a:spcPct val="90000"/>
              </a:lnSpc>
              <a:spcBef>
                <a:spcPts val="2133"/>
              </a:spcBef>
              <a:spcAft>
                <a:spcPts val="0"/>
              </a:spcAft>
              <a:buSzPts val="3000"/>
              <a:buNone/>
            </a:pPr>
            <a:r>
              <a:rPr lang="en-US" sz="3000"/>
              <a:t>Reflect</a:t>
            </a:r>
            <a:br>
              <a:rPr lang="en-US" sz="3000"/>
            </a:br>
            <a:r>
              <a:rPr lang="en-US" sz="3000"/>
              <a:t>Connect</a:t>
            </a:r>
            <a:endParaRPr sz="3000"/>
          </a:p>
          <a:p>
            <a:pPr marL="0" marR="0" lvl="0" indent="0" algn="ctr" rtl="0">
              <a:lnSpc>
                <a:spcPct val="90000"/>
              </a:lnSpc>
              <a:spcBef>
                <a:spcPts val="2133"/>
              </a:spcBef>
              <a:spcAft>
                <a:spcPts val="0"/>
              </a:spcAft>
              <a:buSzPts val="3000"/>
              <a:buNone/>
            </a:pPr>
            <a:endParaRPr sz="3000"/>
          </a:p>
          <a:p>
            <a:pPr marL="0" marR="0" lvl="0" indent="0" algn="ctr" rtl="0">
              <a:lnSpc>
                <a:spcPct val="90000"/>
              </a:lnSpc>
              <a:spcBef>
                <a:spcPts val="2133"/>
              </a:spcBef>
              <a:spcAft>
                <a:spcPts val="0"/>
              </a:spcAft>
              <a:buSzPts val="3000"/>
              <a:buNone/>
            </a:pPr>
            <a:r>
              <a:rPr lang="en-US" sz="3000"/>
              <a:t>Stage 5:</a:t>
            </a:r>
            <a:br>
              <a:rPr lang="en-US" sz="3000"/>
            </a:br>
            <a:r>
              <a:rPr lang="en-US" sz="3000"/>
              <a:t>Monitor, Assess, and Adjust</a:t>
            </a:r>
            <a:endParaRPr sz="3000"/>
          </a:p>
        </p:txBody>
      </p:sp>
      <p:sp>
        <p:nvSpPr>
          <p:cNvPr id="391" name="Google Shape;391;g79835cd524_1_467"/>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cxnSp>
        <p:nvCxnSpPr>
          <p:cNvPr id="392" name="Google Shape;392;g79835cd524_1_467"/>
          <p:cNvCxnSpPr/>
          <p:nvPr/>
        </p:nvCxnSpPr>
        <p:spPr>
          <a:xfrm>
            <a:off x="685800" y="3150150"/>
            <a:ext cx="3200400" cy="8400"/>
          </a:xfrm>
          <a:prstGeom prst="straightConnector1">
            <a:avLst/>
          </a:prstGeom>
          <a:noFill/>
          <a:ln w="19050" cap="flat" cmpd="sng">
            <a:solidFill>
              <a:srgbClr val="FFFFFF"/>
            </a:solidFill>
            <a:prstDash val="solid"/>
            <a:round/>
            <a:headEnd type="none" w="sm" len="sm"/>
            <a:tailEnd type="none" w="sm" len="sm"/>
          </a:ln>
        </p:spPr>
      </p:cxnSp>
      <p:sp>
        <p:nvSpPr>
          <p:cNvPr id="394" name="Google Shape;394;g79835cd524_1_467"/>
          <p:cNvSpPr txBox="1"/>
          <p:nvPr/>
        </p:nvSpPr>
        <p:spPr>
          <a:xfrm>
            <a:off x="1175625" y="1080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10d64a3d00f_0_0"/>
          <p:cNvSpPr txBox="1">
            <a:spLocks noGrp="1"/>
          </p:cNvSpPr>
          <p:nvPr>
            <p:ph type="body" idx="1"/>
          </p:nvPr>
        </p:nvSpPr>
        <p:spPr>
          <a:xfrm>
            <a:off x="6290150" y="1371600"/>
            <a:ext cx="5292300" cy="4881900"/>
          </a:xfrm>
          <a:prstGeom prst="rect">
            <a:avLst/>
          </a:prstGeom>
          <a:solidFill>
            <a:schemeClr val="accent1"/>
          </a:solidFill>
        </p:spPr>
        <p:txBody>
          <a:bodyPr spcFirstLastPara="1" wrap="square" lIns="0" tIns="0" rIns="0" bIns="0" anchor="t" anchorCtr="0">
            <a:noAutofit/>
          </a:bodyPr>
          <a:lstStyle/>
          <a:p>
            <a:pPr marL="457200" lvl="0" indent="0" algn="l" rtl="0">
              <a:spcBef>
                <a:spcPts val="0"/>
              </a:spcBef>
              <a:spcAft>
                <a:spcPts val="0"/>
              </a:spcAft>
              <a:buNone/>
            </a:pPr>
            <a:r>
              <a:rPr lang="en-US" sz="1800">
                <a:solidFill>
                  <a:schemeClr val="lt1"/>
                </a:solidFill>
              </a:rPr>
              <a:t>Listen Fors:</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How the team structures the conversation</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How the protocol supports the conversation</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What are the team’s goals for student learning? </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What is the team working on together?</a:t>
            </a:r>
            <a:endParaRPr sz="1800">
              <a:solidFill>
                <a:schemeClr val="lt1"/>
              </a:solidFill>
            </a:endParaRPr>
          </a:p>
          <a:p>
            <a:pPr marL="457200" lvl="0" indent="0" algn="l" rtl="0">
              <a:spcBef>
                <a:spcPts val="0"/>
              </a:spcBef>
              <a:spcAft>
                <a:spcPts val="0"/>
              </a:spcAft>
              <a:buClr>
                <a:schemeClr val="dk2"/>
              </a:buClr>
              <a:buSzPts val="1100"/>
              <a:buFont typeface="Arial"/>
              <a:buNone/>
            </a:pPr>
            <a:endParaRPr sz="1800">
              <a:solidFill>
                <a:schemeClr val="lt1"/>
              </a:solidFill>
            </a:endParaRPr>
          </a:p>
          <a:p>
            <a:pPr marL="457200" lvl="0" indent="0" algn="l" rtl="0">
              <a:spcBef>
                <a:spcPts val="0"/>
              </a:spcBef>
              <a:spcAft>
                <a:spcPts val="0"/>
              </a:spcAft>
              <a:buNone/>
            </a:pPr>
            <a:r>
              <a:rPr lang="en-US" sz="1800">
                <a:solidFill>
                  <a:schemeClr val="lt1"/>
                </a:solidFill>
              </a:rPr>
              <a:t>As you watch the video, have the stage 5 protocol up.  </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Practice completing this protocol as if you were the team.  </a:t>
            </a:r>
            <a:endParaRPr sz="1800">
              <a:solidFill>
                <a:schemeClr val="lt1"/>
              </a:solidFill>
            </a:endParaRPr>
          </a:p>
          <a:p>
            <a:pPr marL="914400" lvl="0" indent="-342900" algn="l" rtl="0">
              <a:spcBef>
                <a:spcPts val="0"/>
              </a:spcBef>
              <a:spcAft>
                <a:spcPts val="0"/>
              </a:spcAft>
              <a:buClr>
                <a:schemeClr val="lt1"/>
              </a:buClr>
              <a:buSzPts val="1800"/>
              <a:buChar char="•"/>
            </a:pPr>
            <a:r>
              <a:rPr lang="en-US" sz="1800">
                <a:solidFill>
                  <a:schemeClr val="lt1"/>
                </a:solidFill>
              </a:rPr>
              <a:t>What parts of the protocol did you not hear the team talking about?</a:t>
            </a:r>
            <a:endParaRPr sz="1800">
              <a:solidFill>
                <a:schemeClr val="lt1"/>
              </a:solidFill>
            </a:endParaRPr>
          </a:p>
          <a:p>
            <a:pPr marL="457200" lvl="0" indent="0" algn="l" rtl="0">
              <a:spcBef>
                <a:spcPts val="0"/>
              </a:spcBef>
              <a:spcAft>
                <a:spcPts val="0"/>
              </a:spcAft>
              <a:buClr>
                <a:schemeClr val="dk2"/>
              </a:buClr>
              <a:buSzPts val="1100"/>
              <a:buFont typeface="Arial"/>
              <a:buNone/>
            </a:pPr>
            <a:endParaRPr sz="1800">
              <a:solidFill>
                <a:schemeClr val="lt1"/>
              </a:solidFill>
            </a:endParaRPr>
          </a:p>
          <a:p>
            <a:pPr marL="457200" lvl="0" indent="0" algn="l" rtl="0">
              <a:spcBef>
                <a:spcPts val="0"/>
              </a:spcBef>
              <a:spcAft>
                <a:spcPts val="0"/>
              </a:spcAft>
              <a:buClr>
                <a:schemeClr val="dk2"/>
              </a:buClr>
              <a:buSzPts val="1100"/>
              <a:buFont typeface="Arial"/>
              <a:buNone/>
            </a:pPr>
            <a:r>
              <a:rPr lang="en-US" sz="1800">
                <a:solidFill>
                  <a:schemeClr val="lt1"/>
                </a:solidFill>
              </a:rPr>
              <a:t>How does this inform/support your team as you think about how you monitor/assess student progress toward goals?</a:t>
            </a:r>
            <a:endParaRPr sz="1800">
              <a:solidFill>
                <a:schemeClr val="dk2"/>
              </a:solidFill>
              <a:latin typeface="Lato"/>
              <a:ea typeface="Lato"/>
              <a:cs typeface="Lato"/>
              <a:sym typeface="Lato"/>
            </a:endParaRPr>
          </a:p>
          <a:p>
            <a:pPr marL="0" lvl="0" indent="0" algn="l" rtl="0">
              <a:spcBef>
                <a:spcPts val="600"/>
              </a:spcBef>
              <a:spcAft>
                <a:spcPts val="0"/>
              </a:spcAft>
              <a:buNone/>
            </a:pPr>
            <a:endParaRPr/>
          </a:p>
        </p:txBody>
      </p:sp>
      <p:sp>
        <p:nvSpPr>
          <p:cNvPr id="401" name="Google Shape;401;g10d64a3d00f_0_0"/>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Watch a TLT in action</a:t>
            </a:r>
            <a:endParaRPr/>
          </a:p>
        </p:txBody>
      </p:sp>
      <p:sp>
        <p:nvSpPr>
          <p:cNvPr id="402" name="Google Shape;402;g10d64a3d00f_0_0"/>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23</a:t>
            </a:fld>
            <a:endParaRPr/>
          </a:p>
        </p:txBody>
      </p:sp>
      <p:pic>
        <p:nvPicPr>
          <p:cNvPr id="403" name="Google Shape;403;g10d64a3d00f_0_0" title="EHS - PLT Data Protocol Round 2 - CP English 9">
            <a:hlinkClick r:id="rId3"/>
          </p:cNvPr>
          <p:cNvPicPr preferRelativeResize="0"/>
          <p:nvPr/>
        </p:nvPicPr>
        <p:blipFill>
          <a:blip r:embed="rId4">
            <a:alphaModFix/>
          </a:blip>
          <a:stretch>
            <a:fillRect/>
          </a:stretch>
        </p:blipFill>
        <p:spPr>
          <a:xfrm>
            <a:off x="283025" y="1668392"/>
            <a:ext cx="5717725" cy="4288321"/>
          </a:xfrm>
          <a:prstGeom prst="rect">
            <a:avLst/>
          </a:prstGeom>
          <a:noFill/>
          <a:ln>
            <a:noFill/>
          </a:ln>
        </p:spPr>
      </p:pic>
      <p:pic>
        <p:nvPicPr>
          <p:cNvPr id="404" name="Google Shape;404;g10d64a3d00f_0_0">
            <a:hlinkClick r:id="rId5"/>
          </p:cNvPr>
          <p:cNvPicPr preferRelativeResize="0"/>
          <p:nvPr/>
        </p:nvPicPr>
        <p:blipFill>
          <a:blip r:embed="rId6">
            <a:alphaModFix/>
          </a:blip>
          <a:stretch>
            <a:fillRect/>
          </a:stretch>
        </p:blipFill>
        <p:spPr>
          <a:xfrm>
            <a:off x="378275" y="146088"/>
            <a:ext cx="1990225" cy="692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9"/>
        <p:cNvGrpSpPr/>
        <p:nvPr/>
      </p:nvGrpSpPr>
      <p:grpSpPr>
        <a:xfrm>
          <a:off x="0" y="0"/>
          <a:ext cx="0" cy="0"/>
          <a:chOff x="0" y="0"/>
          <a:chExt cx="0" cy="0"/>
        </a:xfrm>
      </p:grpSpPr>
      <p:sp>
        <p:nvSpPr>
          <p:cNvPr id="410" name="Google Shape;410;p49"/>
          <p:cNvSpPr txBox="1">
            <a:spLocks noGrp="1"/>
          </p:cNvSpPr>
          <p:nvPr>
            <p:ph type="title"/>
          </p:nvPr>
        </p:nvSpPr>
        <p:spPr>
          <a:xfrm>
            <a:off x="136225" y="0"/>
            <a:ext cx="12055800" cy="6412200"/>
          </a:xfrm>
          <a:prstGeom prst="rect">
            <a:avLst/>
          </a:prstGeom>
          <a:solidFill>
            <a:srgbClr val="1B4997"/>
          </a:solidFill>
          <a:ln>
            <a:noFill/>
          </a:ln>
        </p:spPr>
        <p:txBody>
          <a:bodyPr spcFirstLastPara="1" wrap="square" lIns="91425" tIns="45700" rIns="91425" bIns="45700" anchor="ctr" anchorCtr="0">
            <a:normAutofit/>
          </a:bodyPr>
          <a:lstStyle/>
          <a:p>
            <a:pPr marL="5943600" marR="209867" lvl="0" indent="0" algn="l" rtl="0">
              <a:lnSpc>
                <a:spcPct val="90000"/>
              </a:lnSpc>
              <a:spcBef>
                <a:spcPts val="0"/>
              </a:spcBef>
              <a:spcAft>
                <a:spcPts val="0"/>
              </a:spcAft>
              <a:buClr>
                <a:schemeClr val="lt1"/>
              </a:buClr>
              <a:buSzPts val="3800"/>
              <a:buFont typeface="Calibri"/>
              <a:buNone/>
            </a:pPr>
            <a:r>
              <a:rPr lang="en-US"/>
              <a:t>Chat box:  What is something you understand about the TLT cycle now that you didn’t before today?</a:t>
            </a:r>
            <a:endParaRPr/>
          </a:p>
          <a:p>
            <a:pPr marL="5943600" marR="209867" lvl="0" indent="0" algn="l" rtl="0">
              <a:lnSpc>
                <a:spcPct val="90000"/>
              </a:lnSpc>
              <a:spcBef>
                <a:spcPts val="0"/>
              </a:spcBef>
              <a:spcAft>
                <a:spcPts val="0"/>
              </a:spcAft>
              <a:buClr>
                <a:schemeClr val="lt1"/>
              </a:buClr>
              <a:buSzPts val="3800"/>
              <a:buFont typeface="Calibri"/>
              <a:buNone/>
            </a:pPr>
            <a:endParaRPr/>
          </a:p>
          <a:p>
            <a:pPr marL="5943600" marR="209868" lvl="0" indent="0" algn="l" rtl="0">
              <a:lnSpc>
                <a:spcPct val="90000"/>
              </a:lnSpc>
              <a:spcBef>
                <a:spcPts val="0"/>
              </a:spcBef>
              <a:spcAft>
                <a:spcPts val="0"/>
              </a:spcAft>
              <a:buClr>
                <a:schemeClr val="lt1"/>
              </a:buClr>
              <a:buSzPts val="3800"/>
              <a:buFont typeface="Calibri"/>
              <a:buNone/>
            </a:pPr>
            <a:r>
              <a:rPr lang="en-US"/>
              <a:t>What are you committing to in moving forward?</a:t>
            </a:r>
            <a:endParaRPr/>
          </a:p>
        </p:txBody>
      </p:sp>
      <p:sp>
        <p:nvSpPr>
          <p:cNvPr id="411" name="Google Shape;411;p49"/>
          <p:cNvSpPr/>
          <p:nvPr/>
        </p:nvSpPr>
        <p:spPr>
          <a:xfrm flipH="1">
            <a:off x="-11" y="0"/>
            <a:ext cx="5771551" cy="641223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12" name="Google Shape;412;p49" descr="A close up of a logo&#10;&#10;Description generated with high confidence"/>
          <p:cNvPicPr preferRelativeResize="0"/>
          <p:nvPr/>
        </p:nvPicPr>
        <p:blipFill rotWithShape="1">
          <a:blip r:embed="rId3">
            <a:alphaModFix/>
          </a:blip>
          <a:srcRect l="33424" r="4427" b="-1"/>
          <a:stretch/>
        </p:blipFill>
        <p:spPr>
          <a:xfrm>
            <a:off x="25" y="1"/>
            <a:ext cx="5632584" cy="641223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413" name="Google Shape;413;p49"/>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10e9897820e_2_54"/>
          <p:cNvSpPr txBox="1">
            <a:spLocks noGrp="1"/>
          </p:cNvSpPr>
          <p:nvPr>
            <p:ph type="body" idx="1"/>
          </p:nvPr>
        </p:nvSpPr>
        <p:spPr>
          <a:xfrm>
            <a:off x="609600" y="1371600"/>
            <a:ext cx="10972800" cy="4663500"/>
          </a:xfrm>
          <a:prstGeom prst="rect">
            <a:avLst/>
          </a:prstGeom>
          <a:solidFill>
            <a:schemeClr val="accent1"/>
          </a:solidFill>
        </p:spPr>
        <p:txBody>
          <a:bodyPr spcFirstLastPara="1" wrap="square" lIns="0" tIns="0" rIns="0" bIns="0" anchor="t" anchorCtr="0">
            <a:noAutofit/>
          </a:bodyPr>
          <a:lstStyle/>
          <a:p>
            <a:pPr marL="457200" lvl="0" indent="0" algn="l" rtl="0">
              <a:spcBef>
                <a:spcPts val="0"/>
              </a:spcBef>
              <a:spcAft>
                <a:spcPts val="0"/>
              </a:spcAft>
              <a:buNone/>
            </a:pPr>
            <a:r>
              <a:rPr lang="en-US" sz="2800">
                <a:solidFill>
                  <a:schemeClr val="lt1"/>
                </a:solidFill>
              </a:rPr>
              <a:t>Finish watching the video during our break.</a:t>
            </a:r>
            <a:endParaRPr sz="2800">
              <a:solidFill>
                <a:schemeClr val="lt1"/>
              </a:solidFill>
            </a:endParaRPr>
          </a:p>
          <a:p>
            <a:pPr marL="457200" lvl="0" indent="0" algn="l" rtl="0">
              <a:spcBef>
                <a:spcPts val="0"/>
              </a:spcBef>
              <a:spcAft>
                <a:spcPts val="0"/>
              </a:spcAft>
              <a:buNone/>
            </a:pPr>
            <a:r>
              <a:rPr lang="en-US" sz="2800">
                <a:solidFill>
                  <a:schemeClr val="lt1"/>
                </a:solidFill>
              </a:rPr>
              <a:t>  </a:t>
            </a:r>
            <a:endParaRPr sz="2800">
              <a:solidFill>
                <a:schemeClr val="lt1"/>
              </a:solidFill>
            </a:endParaRPr>
          </a:p>
          <a:p>
            <a:pPr marL="457200" lvl="0" indent="0" algn="l" rtl="0">
              <a:spcBef>
                <a:spcPts val="0"/>
              </a:spcBef>
              <a:spcAft>
                <a:spcPts val="0"/>
              </a:spcAft>
              <a:buNone/>
            </a:pPr>
            <a:endParaRPr sz="2800">
              <a:solidFill>
                <a:schemeClr val="lt1"/>
              </a:solidFill>
            </a:endParaRPr>
          </a:p>
          <a:p>
            <a:pPr marL="457200" lvl="0" indent="0" algn="l" rtl="0">
              <a:spcBef>
                <a:spcPts val="0"/>
              </a:spcBef>
              <a:spcAft>
                <a:spcPts val="0"/>
              </a:spcAft>
              <a:buNone/>
            </a:pPr>
            <a:endParaRPr sz="2800">
              <a:solidFill>
                <a:schemeClr val="lt1"/>
              </a:solidFill>
            </a:endParaRPr>
          </a:p>
          <a:p>
            <a:pPr marL="457200" lvl="0" indent="0" algn="l" rtl="0">
              <a:spcBef>
                <a:spcPts val="0"/>
              </a:spcBef>
              <a:spcAft>
                <a:spcPts val="0"/>
              </a:spcAft>
              <a:buNone/>
            </a:pPr>
            <a:r>
              <a:rPr lang="en-US" sz="2500">
                <a:solidFill>
                  <a:schemeClr val="lt1"/>
                </a:solidFill>
              </a:rPr>
              <a:t>As you watch the video, have the stage 5 protocol up.  Practice completing this protocol as if you were the team.  What parts of the protocol did you not hear the team talking about?</a:t>
            </a:r>
            <a:endParaRPr sz="2500">
              <a:solidFill>
                <a:schemeClr val="lt1"/>
              </a:solidFill>
            </a:endParaRPr>
          </a:p>
          <a:p>
            <a:pPr marL="457200" lvl="0" indent="0" algn="l" rtl="0">
              <a:spcBef>
                <a:spcPts val="0"/>
              </a:spcBef>
              <a:spcAft>
                <a:spcPts val="0"/>
              </a:spcAft>
              <a:buNone/>
            </a:pPr>
            <a:endParaRPr sz="2500">
              <a:solidFill>
                <a:schemeClr val="lt1"/>
              </a:solidFill>
            </a:endParaRPr>
          </a:p>
          <a:p>
            <a:pPr marL="457200" lvl="0" indent="0" algn="l" rtl="0">
              <a:spcBef>
                <a:spcPts val="0"/>
              </a:spcBef>
              <a:spcAft>
                <a:spcPts val="0"/>
              </a:spcAft>
              <a:buNone/>
            </a:pPr>
            <a:r>
              <a:rPr lang="en-US" sz="2500">
                <a:solidFill>
                  <a:schemeClr val="lt1"/>
                </a:solidFill>
              </a:rPr>
              <a:t>How does this inform/support your team as you think about how you monitor/assess student progress toward goals?</a:t>
            </a:r>
            <a:r>
              <a:rPr lang="en-US" sz="900">
                <a:solidFill>
                  <a:schemeClr val="dk2"/>
                </a:solidFill>
                <a:latin typeface="Lato"/>
                <a:ea typeface="Lato"/>
                <a:cs typeface="Lato"/>
                <a:sym typeface="Lato"/>
              </a:rPr>
              <a:t>?</a:t>
            </a:r>
            <a:endParaRPr sz="900">
              <a:solidFill>
                <a:schemeClr val="dk2"/>
              </a:solidFill>
              <a:latin typeface="Lato"/>
              <a:ea typeface="Lato"/>
              <a:cs typeface="Lato"/>
              <a:sym typeface="Lato"/>
            </a:endParaRPr>
          </a:p>
          <a:p>
            <a:pPr marL="0" lvl="0" indent="0" algn="l" rtl="0">
              <a:spcBef>
                <a:spcPts val="600"/>
              </a:spcBef>
              <a:spcAft>
                <a:spcPts val="0"/>
              </a:spcAft>
              <a:buNone/>
            </a:pPr>
            <a:endParaRPr/>
          </a:p>
        </p:txBody>
      </p:sp>
      <p:sp>
        <p:nvSpPr>
          <p:cNvPr id="420" name="Google Shape;420;g10e9897820e_2_54"/>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Asynchronous Work</a:t>
            </a:r>
            <a:endParaRPr/>
          </a:p>
        </p:txBody>
      </p:sp>
      <p:sp>
        <p:nvSpPr>
          <p:cNvPr id="421" name="Google Shape;421;g10e9897820e_2_54"/>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25</a:t>
            </a:fld>
            <a:endParaRPr/>
          </a:p>
        </p:txBody>
      </p:sp>
      <p:pic>
        <p:nvPicPr>
          <p:cNvPr id="422" name="Google Shape;422;g10e9897820e_2_54" title="EHS - PLT Data Protocol Round 2 - CP English 9">
            <a:hlinkClick r:id="rId3"/>
          </p:cNvPr>
          <p:cNvPicPr preferRelativeResize="0"/>
          <p:nvPr/>
        </p:nvPicPr>
        <p:blipFill>
          <a:blip r:embed="rId4">
            <a:alphaModFix/>
          </a:blip>
          <a:stretch>
            <a:fillRect/>
          </a:stretch>
        </p:blipFill>
        <p:spPr>
          <a:xfrm>
            <a:off x="8191625" y="1469650"/>
            <a:ext cx="2068150" cy="155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0d64a3d00f_0_7"/>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To understand the steps of the Video Reflections with Practice, school teams wiil</a:t>
            </a:r>
            <a:endParaRPr/>
          </a:p>
          <a:p>
            <a:pPr marL="457200" lvl="0" indent="-342900" algn="l" rtl="0">
              <a:spcBef>
                <a:spcPts val="600"/>
              </a:spcBef>
              <a:spcAft>
                <a:spcPts val="0"/>
              </a:spcAft>
              <a:buSzPts val="1800"/>
              <a:buChar char="•"/>
            </a:pPr>
            <a:r>
              <a:rPr lang="en-US"/>
              <a:t>watch a Whetstone video, “Teacher: Start a Video Reflection” and</a:t>
            </a:r>
            <a:endParaRPr/>
          </a:p>
          <a:p>
            <a:pPr marL="457200" lvl="0" indent="-342900" algn="l" rtl="0">
              <a:spcBef>
                <a:spcPts val="0"/>
              </a:spcBef>
              <a:spcAft>
                <a:spcPts val="0"/>
              </a:spcAft>
              <a:buSzPts val="1800"/>
              <a:buChar char="•"/>
            </a:pPr>
            <a:r>
              <a:rPr lang="en-US"/>
              <a:t>take notes on the 3 points from this video:</a:t>
            </a:r>
            <a:endParaRPr/>
          </a:p>
          <a:p>
            <a:pPr marL="457200" lvl="0" indent="-342900" algn="l" rtl="0">
              <a:spcBef>
                <a:spcPts val="0"/>
              </a:spcBef>
              <a:spcAft>
                <a:spcPts val="0"/>
              </a:spcAft>
              <a:buSzPts val="1800"/>
              <a:buChar char="➔"/>
            </a:pPr>
            <a:r>
              <a:rPr lang="en-US"/>
              <a:t>Submit a video.</a:t>
            </a:r>
            <a:endParaRPr/>
          </a:p>
          <a:p>
            <a:pPr marL="457200" lvl="0" indent="-342900" algn="l" rtl="0">
              <a:spcBef>
                <a:spcPts val="0"/>
              </a:spcBef>
              <a:spcAft>
                <a:spcPts val="0"/>
              </a:spcAft>
              <a:buSzPts val="1800"/>
              <a:buChar char="➔"/>
            </a:pPr>
            <a:r>
              <a:rPr lang="en-US"/>
              <a:t>Timestamp a video.</a:t>
            </a:r>
            <a:endParaRPr/>
          </a:p>
          <a:p>
            <a:pPr marL="457200" lvl="0" indent="-342900" algn="l" rtl="0">
              <a:spcBef>
                <a:spcPts val="0"/>
              </a:spcBef>
              <a:spcAft>
                <a:spcPts val="0"/>
              </a:spcAft>
              <a:buSzPts val="1800"/>
              <a:buChar char="➔"/>
            </a:pPr>
            <a:r>
              <a:rPr lang="en-US"/>
              <a:t>Share a video.</a:t>
            </a:r>
            <a:endParaRPr/>
          </a:p>
          <a:p>
            <a:pPr marL="0" lvl="0" indent="0" algn="l" rtl="0">
              <a:spcBef>
                <a:spcPts val="600"/>
              </a:spcBef>
              <a:spcAft>
                <a:spcPts val="0"/>
              </a:spcAft>
              <a:buNone/>
            </a:pPr>
            <a:r>
              <a:rPr lang="en-US"/>
              <a:t>With your teams:</a:t>
            </a:r>
            <a:endParaRPr/>
          </a:p>
          <a:p>
            <a:pPr marL="457200" lvl="0" indent="-342900" algn="l" rtl="0">
              <a:spcBef>
                <a:spcPts val="600"/>
              </a:spcBef>
              <a:spcAft>
                <a:spcPts val="0"/>
              </a:spcAft>
              <a:buSzPts val="1800"/>
              <a:buAutoNum type="arabicPeriod"/>
            </a:pPr>
            <a:r>
              <a:rPr lang="en-US"/>
              <a:t>One person will open up the </a:t>
            </a:r>
            <a:r>
              <a:rPr lang="en-US" u="sng">
                <a:solidFill>
                  <a:schemeClr val="hlink"/>
                </a:solidFill>
                <a:hlinkClick r:id="rId3"/>
              </a:rPr>
              <a:t>interactive slide deck</a:t>
            </a:r>
            <a:r>
              <a:rPr lang="en-US"/>
              <a:t> and make a copy and share with team members.</a:t>
            </a:r>
            <a:endParaRPr/>
          </a:p>
          <a:p>
            <a:pPr marL="457200" lvl="0" indent="-342900" algn="l" rtl="0">
              <a:spcBef>
                <a:spcPts val="0"/>
              </a:spcBef>
              <a:spcAft>
                <a:spcPts val="0"/>
              </a:spcAft>
              <a:buSzPts val="1800"/>
              <a:buAutoNum type="arabicPeriod"/>
            </a:pPr>
            <a:r>
              <a:rPr lang="en-US"/>
              <a:t>One person will share their screen and play the video (starting and stopping it at the  segments indicated in the interactive slide deck.</a:t>
            </a:r>
            <a:endParaRPr/>
          </a:p>
          <a:p>
            <a:pPr marL="457200" lvl="0" indent="-342900" algn="l" rtl="0">
              <a:spcBef>
                <a:spcPts val="0"/>
              </a:spcBef>
              <a:spcAft>
                <a:spcPts val="0"/>
              </a:spcAft>
              <a:buSzPts val="1800"/>
              <a:buAutoNum type="arabicPeriod"/>
            </a:pPr>
            <a:r>
              <a:rPr lang="en-US"/>
              <a:t>After each video segment is played, write notes in the corresponding slide.</a:t>
            </a:r>
            <a:endParaRPr/>
          </a:p>
        </p:txBody>
      </p:sp>
      <p:sp>
        <p:nvSpPr>
          <p:cNvPr id="429" name="Google Shape;429;g10d64a3d00f_0_7"/>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400"/>
              <a:t>        Video Reflections with Practice in Whetstone</a:t>
            </a:r>
            <a:endParaRPr sz="3400"/>
          </a:p>
        </p:txBody>
      </p:sp>
      <p:sp>
        <p:nvSpPr>
          <p:cNvPr id="430" name="Google Shape;430;g10d64a3d00f_0_7"/>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26</a:t>
            </a:fld>
            <a:endParaRPr/>
          </a:p>
        </p:txBody>
      </p:sp>
      <p:pic>
        <p:nvPicPr>
          <p:cNvPr id="431" name="Google Shape;431;g10d64a3d00f_0_7">
            <a:hlinkClick r:id="rId3"/>
          </p:cNvPr>
          <p:cNvPicPr preferRelativeResize="0"/>
          <p:nvPr/>
        </p:nvPicPr>
        <p:blipFill>
          <a:blip r:embed="rId4">
            <a:alphaModFix/>
          </a:blip>
          <a:stretch>
            <a:fillRect/>
          </a:stretch>
        </p:blipFill>
        <p:spPr>
          <a:xfrm>
            <a:off x="202325" y="308938"/>
            <a:ext cx="1990225" cy="692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0c54569554_0_0"/>
          <p:cNvSpPr txBox="1">
            <a:spLocks noGrp="1"/>
          </p:cNvSpPr>
          <p:nvPr>
            <p:ph type="body" idx="1"/>
          </p:nvPr>
        </p:nvSpPr>
        <p:spPr>
          <a:xfrm>
            <a:off x="609600" y="1371600"/>
            <a:ext cx="10972800" cy="4663500"/>
          </a:xfrm>
          <a:prstGeom prst="rect">
            <a:avLst/>
          </a:prstGeom>
          <a:solidFill>
            <a:schemeClr val="accent1"/>
          </a:solidFill>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438" name="Google Shape;438;g10c54569554_0_0"/>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Afternoon Session (2 hours)</a:t>
            </a:r>
            <a:endParaRPr/>
          </a:p>
        </p:txBody>
      </p:sp>
      <p:sp>
        <p:nvSpPr>
          <p:cNvPr id="439" name="Google Shape;439;g10c54569554_0_0"/>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10eba57657b_0_0"/>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Which picture reminds you of coaching?</a:t>
            </a:r>
            <a:endParaRPr/>
          </a:p>
        </p:txBody>
      </p:sp>
      <p:sp>
        <p:nvSpPr>
          <p:cNvPr id="446" name="Google Shape;446;g10eba57657b_0_0"/>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pic>
        <p:nvPicPr>
          <p:cNvPr id="447" name="Google Shape;447;g10eba57657b_0_0"/>
          <p:cNvPicPr preferRelativeResize="0"/>
          <p:nvPr/>
        </p:nvPicPr>
        <p:blipFill>
          <a:blip r:embed="rId3">
            <a:alphaModFix/>
          </a:blip>
          <a:stretch>
            <a:fillRect/>
          </a:stretch>
        </p:blipFill>
        <p:spPr>
          <a:xfrm>
            <a:off x="142125" y="1371599"/>
            <a:ext cx="3643950" cy="2418651"/>
          </a:xfrm>
          <a:prstGeom prst="rect">
            <a:avLst/>
          </a:prstGeom>
          <a:noFill/>
          <a:ln>
            <a:noFill/>
          </a:ln>
        </p:spPr>
      </p:pic>
      <p:pic>
        <p:nvPicPr>
          <p:cNvPr id="448" name="Google Shape;448;g10eba57657b_0_0"/>
          <p:cNvPicPr preferRelativeResize="0"/>
          <p:nvPr/>
        </p:nvPicPr>
        <p:blipFill>
          <a:blip r:embed="rId4">
            <a:alphaModFix/>
          </a:blip>
          <a:stretch>
            <a:fillRect/>
          </a:stretch>
        </p:blipFill>
        <p:spPr>
          <a:xfrm>
            <a:off x="5265651" y="1300550"/>
            <a:ext cx="2028825" cy="3048000"/>
          </a:xfrm>
          <a:prstGeom prst="rect">
            <a:avLst/>
          </a:prstGeom>
          <a:noFill/>
          <a:ln>
            <a:noFill/>
          </a:ln>
        </p:spPr>
      </p:pic>
      <p:pic>
        <p:nvPicPr>
          <p:cNvPr id="449" name="Google Shape;449;g10eba57657b_0_0"/>
          <p:cNvPicPr preferRelativeResize="0"/>
          <p:nvPr/>
        </p:nvPicPr>
        <p:blipFill>
          <a:blip r:embed="rId5">
            <a:alphaModFix/>
          </a:blip>
          <a:stretch>
            <a:fillRect/>
          </a:stretch>
        </p:blipFill>
        <p:spPr>
          <a:xfrm>
            <a:off x="7606546" y="2937450"/>
            <a:ext cx="4416678" cy="2467250"/>
          </a:xfrm>
          <a:prstGeom prst="rect">
            <a:avLst/>
          </a:prstGeom>
          <a:noFill/>
          <a:ln>
            <a:noFill/>
          </a:ln>
        </p:spPr>
      </p:pic>
      <p:pic>
        <p:nvPicPr>
          <p:cNvPr id="450" name="Google Shape;450;g10eba57657b_0_0"/>
          <p:cNvPicPr preferRelativeResize="0"/>
          <p:nvPr/>
        </p:nvPicPr>
        <p:blipFill>
          <a:blip r:embed="rId6">
            <a:alphaModFix/>
          </a:blip>
          <a:stretch>
            <a:fillRect/>
          </a:stretch>
        </p:blipFill>
        <p:spPr>
          <a:xfrm>
            <a:off x="1370651" y="3872747"/>
            <a:ext cx="3725063" cy="2467249"/>
          </a:xfrm>
          <a:prstGeom prst="rect">
            <a:avLst/>
          </a:prstGeom>
          <a:noFill/>
          <a:ln>
            <a:noFill/>
          </a:ln>
        </p:spPr>
      </p:pic>
      <p:sp>
        <p:nvSpPr>
          <p:cNvPr id="451" name="Google Shape;451;g10eba57657b_0_0"/>
          <p:cNvSpPr/>
          <p:nvPr/>
        </p:nvSpPr>
        <p:spPr>
          <a:xfrm>
            <a:off x="3233576" y="1433575"/>
            <a:ext cx="409725" cy="9590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1</a:t>
            </a:r>
          </a:p>
        </p:txBody>
      </p:sp>
      <p:sp>
        <p:nvSpPr>
          <p:cNvPr id="452" name="Google Shape;452;g10eba57657b_0_0"/>
          <p:cNvSpPr/>
          <p:nvPr/>
        </p:nvSpPr>
        <p:spPr>
          <a:xfrm>
            <a:off x="5874924" y="3305050"/>
            <a:ext cx="706200" cy="9590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2</a:t>
            </a:r>
          </a:p>
        </p:txBody>
      </p:sp>
      <p:sp>
        <p:nvSpPr>
          <p:cNvPr id="453" name="Google Shape;453;g10eba57657b_0_0"/>
          <p:cNvSpPr/>
          <p:nvPr/>
        </p:nvSpPr>
        <p:spPr>
          <a:xfrm>
            <a:off x="1370660" y="5121550"/>
            <a:ext cx="781747" cy="121845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3</a:t>
            </a:r>
          </a:p>
        </p:txBody>
      </p:sp>
      <p:sp>
        <p:nvSpPr>
          <p:cNvPr id="454" name="Google Shape;454;g10eba57657b_0_0"/>
          <p:cNvSpPr/>
          <p:nvPr/>
        </p:nvSpPr>
        <p:spPr>
          <a:xfrm>
            <a:off x="9204028" y="4134125"/>
            <a:ext cx="843094" cy="121950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4</a:t>
            </a:r>
          </a:p>
        </p:txBody>
      </p:sp>
      <p:sp>
        <p:nvSpPr>
          <p:cNvPr id="455" name="Google Shape;455;g10eba57657b_0_0"/>
          <p:cNvSpPr txBox="1"/>
          <p:nvPr/>
        </p:nvSpPr>
        <p:spPr>
          <a:xfrm>
            <a:off x="5369400" y="5832100"/>
            <a:ext cx="6822600" cy="507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100">
                <a:latin typeface="Calibri"/>
                <a:ea typeface="Calibri"/>
                <a:cs typeface="Calibri"/>
                <a:sym typeface="Calibri"/>
              </a:rPr>
              <a:t>Why does it remind you of coaching?</a:t>
            </a:r>
            <a:endParaRPr sz="21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b62711e430_1_18"/>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PLI Coaching Rounds Key Features </a:t>
            </a:r>
            <a:endParaRPr/>
          </a:p>
        </p:txBody>
      </p:sp>
      <p:sp>
        <p:nvSpPr>
          <p:cNvPr id="462" name="Google Shape;462;gb62711e430_1_18"/>
          <p:cNvSpPr txBox="1">
            <a:spLocks noGrp="1"/>
          </p:cNvSpPr>
          <p:nvPr>
            <p:ph type="body" idx="1"/>
          </p:nvPr>
        </p:nvSpPr>
        <p:spPr>
          <a:xfrm>
            <a:off x="732125" y="1533625"/>
            <a:ext cx="5293800" cy="4410000"/>
          </a:xfrm>
          <a:prstGeom prst="rect">
            <a:avLst/>
          </a:prstGeom>
          <a:noFill/>
          <a:ln>
            <a:noFill/>
          </a:ln>
        </p:spPr>
        <p:txBody>
          <a:bodyPr spcFirstLastPara="1" wrap="square" lIns="0" tIns="0" rIns="0" bIns="0" anchor="t" anchorCtr="0">
            <a:noAutofit/>
          </a:bodyPr>
          <a:lstStyle/>
          <a:p>
            <a:pPr marL="457200" lvl="0" indent="-381000" algn="l" rtl="0">
              <a:lnSpc>
                <a:spcPct val="115000"/>
              </a:lnSpc>
              <a:spcBef>
                <a:spcPts val="600"/>
              </a:spcBef>
              <a:spcAft>
                <a:spcPts val="0"/>
              </a:spcAft>
              <a:buSzPts val="2400"/>
              <a:buChar char="•"/>
            </a:pPr>
            <a:r>
              <a:rPr lang="en-US" b="1"/>
              <a:t>Teacher driven</a:t>
            </a:r>
            <a:endParaRPr b="1"/>
          </a:p>
          <a:p>
            <a:pPr marL="914400" lvl="1" indent="-342900" algn="l" rtl="0">
              <a:lnSpc>
                <a:spcPct val="115000"/>
              </a:lnSpc>
              <a:spcBef>
                <a:spcPts val="0"/>
              </a:spcBef>
              <a:spcAft>
                <a:spcPts val="0"/>
              </a:spcAft>
              <a:buSzPts val="1800"/>
              <a:buChar char="–"/>
            </a:pPr>
            <a:r>
              <a:rPr lang="en-US"/>
              <a:t>Teacher selects the instructional segment to video.</a:t>
            </a:r>
            <a:endParaRPr/>
          </a:p>
          <a:p>
            <a:pPr marL="914400" lvl="1" indent="-342900" algn="l" rtl="0">
              <a:lnSpc>
                <a:spcPct val="115000"/>
              </a:lnSpc>
              <a:spcBef>
                <a:spcPts val="0"/>
              </a:spcBef>
              <a:spcAft>
                <a:spcPts val="0"/>
              </a:spcAft>
              <a:buSzPts val="1800"/>
              <a:buChar char="–"/>
            </a:pPr>
            <a:r>
              <a:rPr lang="en-US"/>
              <a:t>Teacher tags video at 1 to 2 segments explaining why this segment is important for coach to review.</a:t>
            </a:r>
            <a:endParaRPr/>
          </a:p>
          <a:p>
            <a:pPr marL="457200" lvl="0" indent="-381000" algn="l" rtl="0">
              <a:lnSpc>
                <a:spcPct val="115000"/>
              </a:lnSpc>
              <a:spcBef>
                <a:spcPts val="0"/>
              </a:spcBef>
              <a:spcAft>
                <a:spcPts val="0"/>
              </a:spcAft>
              <a:buSzPts val="2400"/>
              <a:buChar char="•"/>
            </a:pPr>
            <a:r>
              <a:rPr lang="en-US" b="1"/>
              <a:t>Confidential</a:t>
            </a:r>
            <a:endParaRPr b="1"/>
          </a:p>
          <a:p>
            <a:pPr marL="457200" lvl="0" indent="-381000" algn="l" rtl="0">
              <a:lnSpc>
                <a:spcPct val="115000"/>
              </a:lnSpc>
              <a:spcBef>
                <a:spcPts val="0"/>
              </a:spcBef>
              <a:spcAft>
                <a:spcPts val="0"/>
              </a:spcAft>
              <a:buSzPts val="2400"/>
              <a:buChar char="•"/>
            </a:pPr>
            <a:r>
              <a:rPr lang="en-US" b="1"/>
              <a:t>Strength based</a:t>
            </a:r>
            <a:endParaRPr/>
          </a:p>
        </p:txBody>
      </p:sp>
      <p:sp>
        <p:nvSpPr>
          <p:cNvPr id="463" name="Google Shape;463;gb62711e430_1_18"/>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29</a:t>
            </a:fld>
            <a:endParaRPr/>
          </a:p>
        </p:txBody>
      </p:sp>
      <p:sp>
        <p:nvSpPr>
          <p:cNvPr id="464" name="Google Shape;464;gb62711e430_1_18"/>
          <p:cNvSpPr/>
          <p:nvPr/>
        </p:nvSpPr>
        <p:spPr>
          <a:xfrm>
            <a:off x="6653151" y="1580750"/>
            <a:ext cx="4461000" cy="4122000"/>
          </a:xfrm>
          <a:prstGeom prst="ellipse">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8479A"/>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0e9897820e_0_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solidFill>
                  <a:srgbClr val="FFFFFF"/>
                </a:solidFill>
              </a:rPr>
              <a:t>PLI activities and timeframes</a:t>
            </a:r>
            <a:endParaRPr>
              <a:solidFill>
                <a:srgbClr val="FFFFFF"/>
              </a:solidFill>
            </a:endParaRPr>
          </a:p>
        </p:txBody>
      </p:sp>
      <p:sp>
        <p:nvSpPr>
          <p:cNvPr id="175" name="Google Shape;175;g10e9897820e_0_0"/>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pic>
        <p:nvPicPr>
          <p:cNvPr id="176" name="Google Shape;176;g10e9897820e_0_0"/>
          <p:cNvPicPr preferRelativeResize="0"/>
          <p:nvPr/>
        </p:nvPicPr>
        <p:blipFill rotWithShape="1">
          <a:blip r:embed="rId3">
            <a:alphaModFix/>
          </a:blip>
          <a:srcRect/>
          <a:stretch/>
        </p:blipFill>
        <p:spPr>
          <a:xfrm>
            <a:off x="1524001" y="1792526"/>
            <a:ext cx="9143999" cy="3693583"/>
          </a:xfrm>
          <a:prstGeom prst="rect">
            <a:avLst/>
          </a:prstGeom>
          <a:noFill/>
          <a:ln>
            <a:noFill/>
          </a:ln>
        </p:spPr>
      </p:pic>
      <p:sp>
        <p:nvSpPr>
          <p:cNvPr id="177" name="Google Shape;177;g10e9897820e_0_0"/>
          <p:cNvSpPr/>
          <p:nvPr/>
        </p:nvSpPr>
        <p:spPr>
          <a:xfrm>
            <a:off x="7860725" y="4035625"/>
            <a:ext cx="1235400" cy="13542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Continue 1:1 Coaching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79835cd524_1_478"/>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Calibri"/>
              <a:buNone/>
            </a:pPr>
            <a:r>
              <a:rPr lang="en-US">
                <a:solidFill>
                  <a:srgbClr val="FFFFFF"/>
                </a:solidFill>
              </a:rPr>
              <a:t>1:1 Coaching Rounds: Video Reflection with Practice</a:t>
            </a:r>
            <a:endParaRPr>
              <a:solidFill>
                <a:srgbClr val="FFFFFF"/>
              </a:solidFill>
            </a:endParaRPr>
          </a:p>
        </p:txBody>
      </p:sp>
      <p:sp>
        <p:nvSpPr>
          <p:cNvPr id="470" name="Google Shape;470;g79835cd524_1_478"/>
          <p:cNvSpPr txBox="1">
            <a:spLocks noGrp="1"/>
          </p:cNvSpPr>
          <p:nvPr>
            <p:ph type="sldNum" idx="12"/>
          </p:nvPr>
        </p:nvSpPr>
        <p:spPr>
          <a:xfrm>
            <a:off x="11676666" y="6597616"/>
            <a:ext cx="201000" cy="15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grpSp>
        <p:nvGrpSpPr>
          <p:cNvPr id="471" name="Google Shape;471;g79835cd524_1_478"/>
          <p:cNvGrpSpPr/>
          <p:nvPr/>
        </p:nvGrpSpPr>
        <p:grpSpPr>
          <a:xfrm>
            <a:off x="723700" y="1541068"/>
            <a:ext cx="11145300" cy="1097318"/>
            <a:chOff x="732200" y="1541025"/>
            <a:chExt cx="11145300" cy="902400"/>
          </a:xfrm>
        </p:grpSpPr>
        <p:sp>
          <p:nvSpPr>
            <p:cNvPr id="472" name="Google Shape;472;g79835cd524_1_478"/>
            <p:cNvSpPr/>
            <p:nvPr/>
          </p:nvSpPr>
          <p:spPr>
            <a:xfrm>
              <a:off x="1455800" y="1541025"/>
              <a:ext cx="10421700" cy="902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Asynchronous Work: </a:t>
              </a:r>
              <a:r>
                <a:rPr lang="en-US" sz="2400" b="0" i="0" u="none" strike="noStrike" cap="none">
                  <a:solidFill>
                    <a:schemeClr val="dk1"/>
                  </a:solidFill>
                  <a:latin typeface="Calibri"/>
                  <a:ea typeface="Calibri"/>
                  <a:cs typeface="Calibri"/>
                  <a:sym typeface="Calibri"/>
                </a:rPr>
                <a:t>Understand the steps of the Video Reflections with Practice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in Whetstone.</a:t>
              </a:r>
              <a:endParaRPr sz="2400" b="0" i="0" u="none" strike="noStrike" cap="none">
                <a:solidFill>
                  <a:schemeClr val="dk1"/>
                </a:solidFill>
                <a:latin typeface="Calibri"/>
                <a:ea typeface="Calibri"/>
                <a:cs typeface="Calibri"/>
                <a:sym typeface="Calibri"/>
              </a:endParaRPr>
            </a:p>
          </p:txBody>
        </p:sp>
        <p:sp>
          <p:nvSpPr>
            <p:cNvPr id="473" name="Google Shape;473;g79835cd524_1_478"/>
            <p:cNvSpPr/>
            <p:nvPr/>
          </p:nvSpPr>
          <p:spPr>
            <a:xfrm>
              <a:off x="732200" y="1541025"/>
              <a:ext cx="723600" cy="902400"/>
            </a:xfrm>
            <a:prstGeom prst="rect">
              <a:avLst/>
            </a:prstGeom>
            <a:solidFill>
              <a:srgbClr val="1B49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4" name="Google Shape;474;g79835cd524_1_478"/>
          <p:cNvGrpSpPr/>
          <p:nvPr/>
        </p:nvGrpSpPr>
        <p:grpSpPr>
          <a:xfrm>
            <a:off x="723700" y="3039567"/>
            <a:ext cx="11145300" cy="1097400"/>
            <a:chOff x="723700" y="2894750"/>
            <a:chExt cx="11145300" cy="1097400"/>
          </a:xfrm>
        </p:grpSpPr>
        <p:sp>
          <p:nvSpPr>
            <p:cNvPr id="475" name="Google Shape;475;g79835cd524_1_478"/>
            <p:cNvSpPr/>
            <p:nvPr/>
          </p:nvSpPr>
          <p:spPr>
            <a:xfrm>
              <a:off x="1447300" y="2894750"/>
              <a:ext cx="10421700" cy="1097400"/>
            </a:xfrm>
            <a:prstGeom prst="rect">
              <a:avLst/>
            </a:prstGeom>
            <a:solidFill>
              <a:srgbClr val="00B050">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Understand a Video Reflection.</a:t>
              </a:r>
              <a:endParaRPr sz="2400" b="0" i="0" u="none" strike="noStrike" cap="none">
                <a:solidFill>
                  <a:schemeClr val="dk1"/>
                </a:solidFill>
                <a:latin typeface="Calibri"/>
                <a:ea typeface="Calibri"/>
                <a:cs typeface="Calibri"/>
                <a:sym typeface="Calibri"/>
              </a:endParaRPr>
            </a:p>
          </p:txBody>
        </p:sp>
        <p:sp>
          <p:nvSpPr>
            <p:cNvPr id="476" name="Google Shape;476;g79835cd524_1_478"/>
            <p:cNvSpPr/>
            <p:nvPr/>
          </p:nvSpPr>
          <p:spPr>
            <a:xfrm>
              <a:off x="723700" y="2894750"/>
              <a:ext cx="723600" cy="1097400"/>
            </a:xfrm>
            <a:prstGeom prst="rect">
              <a:avLst/>
            </a:pr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7" name="Google Shape;477;g79835cd524_1_478"/>
          <p:cNvGrpSpPr/>
          <p:nvPr/>
        </p:nvGrpSpPr>
        <p:grpSpPr>
          <a:xfrm>
            <a:off x="723700" y="4538148"/>
            <a:ext cx="11145300" cy="1097318"/>
            <a:chOff x="723700" y="4231450"/>
            <a:chExt cx="11145300" cy="902400"/>
          </a:xfrm>
        </p:grpSpPr>
        <p:sp>
          <p:nvSpPr>
            <p:cNvPr id="478" name="Google Shape;478;g79835cd524_1_478"/>
            <p:cNvSpPr/>
            <p:nvPr/>
          </p:nvSpPr>
          <p:spPr>
            <a:xfrm>
              <a:off x="1447300" y="4231450"/>
              <a:ext cx="10421700" cy="902400"/>
            </a:xfrm>
            <a:prstGeom prst="rect">
              <a:avLst/>
            </a:prstGeom>
            <a:solidFill>
              <a:srgbClr val="000090">
                <a:alpha val="1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Analyze the Video Reflections to understand the </a:t>
              </a:r>
              <a:r>
                <a:rPr lang="en-US" sz="2400">
                  <a:solidFill>
                    <a:schemeClr val="dk1"/>
                  </a:solidFill>
                  <a:latin typeface="Calibri"/>
                  <a:ea typeface="Calibri"/>
                  <a:cs typeface="Calibri"/>
                  <a:sym typeface="Calibri"/>
                </a:rPr>
                <a:t>look fors in conversations</a:t>
              </a:r>
              <a:r>
                <a:rPr lang="en-US" sz="2400" b="0" i="0" u="none" strike="noStrike" cap="none">
                  <a:solidFill>
                    <a:schemeClr val="dk1"/>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p:txBody>
        </p:sp>
        <p:sp>
          <p:nvSpPr>
            <p:cNvPr id="479" name="Google Shape;479;g79835cd524_1_478"/>
            <p:cNvSpPr/>
            <p:nvPr/>
          </p:nvSpPr>
          <p:spPr>
            <a:xfrm>
              <a:off x="723700" y="4231450"/>
              <a:ext cx="723600" cy="902400"/>
            </a:xfrm>
            <a:prstGeom prst="rect">
              <a:avLst/>
            </a:prstGeom>
            <a:solidFill>
              <a:srgbClr val="0000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b62711e430_1_24"/>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How many video reflections with practice are there?</a:t>
            </a:r>
            <a:endParaRPr/>
          </a:p>
        </p:txBody>
      </p:sp>
      <p:pic>
        <p:nvPicPr>
          <p:cNvPr id="485" name="Google Shape;485;gb62711e430_1_24" descr="A screenshot of a cell phone&#10;&#10;Description automatically generated"/>
          <p:cNvPicPr preferRelativeResize="0">
            <a:picLocks noGrp="1"/>
          </p:cNvPicPr>
          <p:nvPr>
            <p:ph type="body" idx="1"/>
          </p:nvPr>
        </p:nvPicPr>
        <p:blipFill rotWithShape="1">
          <a:blip r:embed="rId3">
            <a:alphaModFix/>
          </a:blip>
          <a:srcRect/>
          <a:stretch/>
        </p:blipFill>
        <p:spPr>
          <a:xfrm>
            <a:off x="732125" y="1533625"/>
            <a:ext cx="10790700" cy="4008900"/>
          </a:xfrm>
          <a:prstGeom prst="rect">
            <a:avLst/>
          </a:prstGeom>
          <a:noFill/>
          <a:ln>
            <a:noFill/>
          </a:ln>
        </p:spPr>
      </p:pic>
      <p:sp>
        <p:nvSpPr>
          <p:cNvPr id="486" name="Google Shape;486;gb62711e430_1_24"/>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0eb7a5c128_1_0"/>
          <p:cNvSpPr txBox="1">
            <a:spLocks noGrp="1"/>
          </p:cNvSpPr>
          <p:nvPr>
            <p:ph type="body" idx="1"/>
          </p:nvPr>
        </p:nvSpPr>
        <p:spPr>
          <a:xfrm>
            <a:off x="609600" y="1371600"/>
            <a:ext cx="10972800" cy="4663500"/>
          </a:xfrm>
          <a:prstGeom prst="rect">
            <a:avLst/>
          </a:prstGeom>
        </p:spPr>
        <p:txBody>
          <a:bodyPr spcFirstLastPara="1" wrap="square" lIns="0" tIns="0" rIns="0" bIns="0" anchor="t" anchorCtr="0">
            <a:noAutofit/>
          </a:bodyPr>
          <a:lstStyle/>
          <a:p>
            <a:pPr marL="457200" lvl="0" indent="-342900" algn="l" rtl="0">
              <a:spcBef>
                <a:spcPts val="600"/>
              </a:spcBef>
              <a:spcAft>
                <a:spcPts val="0"/>
              </a:spcAft>
              <a:buSzPts val="1800"/>
              <a:buAutoNum type="arabicPeriod"/>
            </a:pPr>
            <a:r>
              <a:rPr lang="en-US"/>
              <a:t>Watch how a teacher tags her video.</a:t>
            </a:r>
            <a:endParaRPr/>
          </a:p>
          <a:p>
            <a:pPr marL="457200" lvl="0" indent="0" algn="l" rtl="0">
              <a:spcBef>
                <a:spcPts val="600"/>
              </a:spcBef>
              <a:spcAft>
                <a:spcPts val="0"/>
              </a:spcAft>
              <a:buNone/>
            </a:pPr>
            <a:r>
              <a:rPr lang="en-US"/>
              <a:t>“Teacher Video Reflections for Simulation” </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AutoNum type="arabicPeriod"/>
            </a:pPr>
            <a:r>
              <a:rPr lang="en-US"/>
              <a:t>Reflect:</a:t>
            </a:r>
            <a:endParaRPr/>
          </a:p>
          <a:p>
            <a:pPr marL="0" lvl="0" indent="0" algn="l" rtl="0">
              <a:lnSpc>
                <a:spcPct val="115000"/>
              </a:lnSpc>
              <a:spcBef>
                <a:spcPts val="1200"/>
              </a:spcBef>
              <a:spcAft>
                <a:spcPts val="0"/>
              </a:spcAft>
              <a:buNone/>
            </a:pPr>
            <a:r>
              <a:rPr lang="en-US"/>
              <a:t>            </a:t>
            </a:r>
            <a:r>
              <a:rPr lang="en-US" i="1"/>
              <a:t>What might you expect to hear in the debrief </a:t>
            </a:r>
            <a:r>
              <a:rPr lang="en-US"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based on the teacher timestamp     </a:t>
            </a:r>
            <a:endParaRPr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lvl="0" indent="0" algn="l" rtl="0">
              <a:lnSpc>
                <a:spcPct val="115000"/>
              </a:lnSpc>
              <a:spcBef>
                <a:spcPts val="1200"/>
              </a:spcBef>
              <a:spcAft>
                <a:spcPts val="0"/>
              </a:spcAft>
              <a:buNone/>
            </a:pPr>
            <a:r>
              <a:rPr lang="en-US"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notes and coach’s comments?</a:t>
            </a:r>
            <a:endParaRPr i="1"/>
          </a:p>
          <a:p>
            <a:pPr marL="0" lvl="0" indent="0" algn="l" rtl="0">
              <a:lnSpc>
                <a:spcPct val="115000"/>
              </a:lnSpc>
              <a:spcBef>
                <a:spcPts val="1200"/>
              </a:spcBef>
              <a:spcAft>
                <a:spcPts val="0"/>
              </a:spcAft>
              <a:buNone/>
            </a:pPr>
            <a:endParaRPr i="1"/>
          </a:p>
          <a:p>
            <a:pPr marL="457200" lvl="0" indent="-342900" algn="l" rtl="0">
              <a:lnSpc>
                <a:spcPct val="115000"/>
              </a:lnSpc>
              <a:spcBef>
                <a:spcPts val="1200"/>
              </a:spcBef>
              <a:spcAft>
                <a:spcPts val="0"/>
              </a:spcAft>
              <a:buSzPts val="1800"/>
              <a:buAutoNum type="arabicPeriod"/>
            </a:pPr>
            <a:r>
              <a:rPr lang="en-US"/>
              <a:t>Debrief with team.</a:t>
            </a:r>
            <a:endParaRPr/>
          </a:p>
        </p:txBody>
      </p:sp>
      <p:sp>
        <p:nvSpPr>
          <p:cNvPr id="493" name="Google Shape;493;g10eb7a5c128_1_0"/>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Video Reflections with Practice in Action</a:t>
            </a:r>
            <a:endParaRPr/>
          </a:p>
        </p:txBody>
      </p:sp>
      <p:sp>
        <p:nvSpPr>
          <p:cNvPr id="494" name="Google Shape;494;g10eb7a5c128_1_0"/>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b62711e430_1_29"/>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Teacher Video Reflections in Whetstone</a:t>
            </a:r>
            <a:r>
              <a:rPr lang="en-US"/>
              <a:t> </a:t>
            </a:r>
            <a:endParaRPr/>
          </a:p>
        </p:txBody>
      </p:sp>
      <p:sp>
        <p:nvSpPr>
          <p:cNvPr id="502" name="Google Shape;502;gb62711e430_1_29"/>
          <p:cNvSpPr txBox="1">
            <a:spLocks noGrp="1"/>
          </p:cNvSpPr>
          <p:nvPr>
            <p:ph type="body" idx="1"/>
          </p:nvPr>
        </p:nvSpPr>
        <p:spPr>
          <a:xfrm>
            <a:off x="609600" y="1371600"/>
            <a:ext cx="10972800" cy="466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endParaRPr/>
          </a:p>
          <a:p>
            <a:pPr marL="0" lvl="0" indent="0" algn="l" rtl="0">
              <a:lnSpc>
                <a:spcPct val="100000"/>
              </a:lnSpc>
              <a:spcBef>
                <a:spcPts val="600"/>
              </a:spcBef>
              <a:spcAft>
                <a:spcPts val="0"/>
              </a:spcAft>
              <a:buSzPts val="1800"/>
              <a:buNone/>
            </a:pPr>
            <a:endParaRPr/>
          </a:p>
        </p:txBody>
      </p:sp>
      <p:pic>
        <p:nvPicPr>
          <p:cNvPr id="503" name="Google Shape;503;gb62711e430_1_29" title="PLI Video Reflection in Whetstone.mp4">
            <a:hlinkClick r:id="rId3"/>
          </p:cNvPr>
          <p:cNvPicPr preferRelativeResize="0"/>
          <p:nvPr/>
        </p:nvPicPr>
        <p:blipFill rotWithShape="1">
          <a:blip r:embed="rId4">
            <a:alphaModFix/>
          </a:blip>
          <a:srcRect/>
          <a:stretch/>
        </p:blipFill>
        <p:spPr>
          <a:xfrm>
            <a:off x="1152699" y="1533625"/>
            <a:ext cx="9886600" cy="4577550"/>
          </a:xfrm>
          <a:prstGeom prst="rect">
            <a:avLst/>
          </a:prstGeom>
          <a:noFill/>
          <a:ln>
            <a:noFill/>
          </a:ln>
        </p:spPr>
      </p:pic>
      <p:sp>
        <p:nvSpPr>
          <p:cNvPr id="504" name="Google Shape;504;gb62711e430_1_29"/>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b71b36ee8c_0_3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Debrief!</a:t>
            </a:r>
            <a:endParaRPr/>
          </a:p>
        </p:txBody>
      </p:sp>
      <p:sp>
        <p:nvSpPr>
          <p:cNvPr id="511" name="Google Shape;511;gb71b36ee8c_0_30"/>
          <p:cNvSpPr txBox="1">
            <a:spLocks noGrp="1"/>
          </p:cNvSpPr>
          <p:nvPr>
            <p:ph type="body" idx="1"/>
          </p:nvPr>
        </p:nvSpPr>
        <p:spPr>
          <a:xfrm>
            <a:off x="732125" y="1533625"/>
            <a:ext cx="10850400" cy="4501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600"/>
              </a:spcBef>
              <a:spcAft>
                <a:spcPts val="0"/>
              </a:spcAft>
              <a:buSzPts val="1800"/>
              <a:buNone/>
            </a:pPr>
            <a:r>
              <a:rPr lang="en-US" sz="3800" i="1"/>
              <a:t>What might you expect to hear in the debrief </a:t>
            </a:r>
            <a:r>
              <a:rPr lang="en-US" sz="3800"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based on the teacher timestamp notes and coach’s comments?</a:t>
            </a:r>
            <a:endParaRPr sz="3800"/>
          </a:p>
          <a:p>
            <a:pPr marL="0" lvl="0" indent="0" algn="l" rtl="0">
              <a:lnSpc>
                <a:spcPct val="115000"/>
              </a:lnSpc>
              <a:spcBef>
                <a:spcPts val="3600"/>
              </a:spcBef>
              <a:spcAft>
                <a:spcPts val="0"/>
              </a:spcAft>
              <a:buSzPts val="1800"/>
              <a:buNone/>
            </a:pPr>
            <a:endParaRPr>
              <a:solidFill>
                <a:srgbClr val="CC0000"/>
              </a:solidFill>
            </a:endParaRPr>
          </a:p>
        </p:txBody>
      </p:sp>
      <p:sp>
        <p:nvSpPr>
          <p:cNvPr id="512" name="Google Shape;512;gb71b36ee8c_0_30"/>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b62711e430_1_35"/>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Video Reflection for Debrief</a:t>
            </a:r>
            <a:endParaRPr/>
          </a:p>
        </p:txBody>
      </p:sp>
      <p:sp>
        <p:nvSpPr>
          <p:cNvPr id="519" name="Google Shape;519;gb62711e430_1_35"/>
          <p:cNvSpPr txBox="1">
            <a:spLocks noGrp="1"/>
          </p:cNvSpPr>
          <p:nvPr>
            <p:ph type="body" idx="1"/>
          </p:nvPr>
        </p:nvSpPr>
        <p:spPr>
          <a:xfrm>
            <a:off x="609600" y="1371600"/>
            <a:ext cx="5416200" cy="4572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600"/>
              </a:spcBef>
              <a:spcAft>
                <a:spcPts val="0"/>
              </a:spcAft>
              <a:buSzPts val="2400"/>
              <a:buNone/>
            </a:pPr>
            <a:r>
              <a:rPr lang="en-US"/>
              <a:t>Watch the Video Reflection Debrief Conversation:</a:t>
            </a:r>
            <a:endParaRPr/>
          </a:p>
          <a:p>
            <a:pPr marL="457200" lvl="0" indent="-381000" algn="l" rtl="0">
              <a:lnSpc>
                <a:spcPct val="115000"/>
              </a:lnSpc>
              <a:spcBef>
                <a:spcPts val="1200"/>
              </a:spcBef>
              <a:spcAft>
                <a:spcPts val="0"/>
              </a:spcAft>
              <a:buSzPts val="2400"/>
              <a:buChar char="•"/>
            </a:pPr>
            <a:r>
              <a:rPr lang="en-US"/>
              <a:t>How did the video in Whetstone and the debrief with the coach support teacher learning?</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US"/>
              <a:t>Each team will share a reflection.</a:t>
            </a:r>
            <a:endParaRPr/>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p:txBody>
      </p:sp>
      <p:pic>
        <p:nvPicPr>
          <p:cNvPr id="520" name="Google Shape;520;gb62711e430_1_35"/>
          <p:cNvPicPr preferRelativeResize="0"/>
          <p:nvPr/>
        </p:nvPicPr>
        <p:blipFill rotWithShape="1">
          <a:blip r:embed="rId3">
            <a:alphaModFix/>
          </a:blip>
          <a:srcRect/>
          <a:stretch/>
        </p:blipFill>
        <p:spPr>
          <a:xfrm>
            <a:off x="6522375" y="1533625"/>
            <a:ext cx="5355301" cy="3563879"/>
          </a:xfrm>
          <a:prstGeom prst="rect">
            <a:avLst/>
          </a:prstGeom>
          <a:noFill/>
          <a:ln>
            <a:noFill/>
          </a:ln>
        </p:spPr>
      </p:pic>
      <p:sp>
        <p:nvSpPr>
          <p:cNvPr id="521" name="Google Shape;521;gb62711e430_1_35"/>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g78c9db6344_3_10" title="Jorie and Teresa PLI Video Reflection Debrief   SD 480p">
            <a:hlinkClick r:id="rId3"/>
          </p:cNvPr>
          <p:cNvPicPr preferRelativeResize="0"/>
          <p:nvPr/>
        </p:nvPicPr>
        <p:blipFill rotWithShape="1">
          <a:blip r:embed="rId4">
            <a:alphaModFix/>
          </a:blip>
          <a:srcRect/>
          <a:stretch/>
        </p:blipFill>
        <p:spPr>
          <a:xfrm>
            <a:off x="5460100" y="929850"/>
            <a:ext cx="6417575" cy="4813175"/>
          </a:xfrm>
          <a:prstGeom prst="rect">
            <a:avLst/>
          </a:prstGeom>
          <a:noFill/>
          <a:ln>
            <a:noFill/>
          </a:ln>
        </p:spPr>
      </p:pic>
      <p:sp>
        <p:nvSpPr>
          <p:cNvPr id="528" name="Google Shape;528;g78c9db6344_3_10"/>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36</a:t>
            </a:fld>
            <a:endParaRPr/>
          </a:p>
        </p:txBody>
      </p:sp>
      <p:sp>
        <p:nvSpPr>
          <p:cNvPr id="529" name="Google Shape;529;g78c9db6344_3_10"/>
          <p:cNvSpPr txBox="1">
            <a:spLocks noGrp="1"/>
          </p:cNvSpPr>
          <p:nvPr>
            <p:ph type="title"/>
          </p:nvPr>
        </p:nvSpPr>
        <p:spPr>
          <a:xfrm>
            <a:off x="0" y="-893975"/>
            <a:ext cx="12192000" cy="8175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endParaRPr/>
          </a:p>
        </p:txBody>
      </p:sp>
      <p:sp>
        <p:nvSpPr>
          <p:cNvPr id="530" name="Google Shape;530;g78c9db6344_3_10"/>
          <p:cNvSpPr txBox="1">
            <a:spLocks noGrp="1"/>
          </p:cNvSpPr>
          <p:nvPr>
            <p:ph type="body" idx="1"/>
          </p:nvPr>
        </p:nvSpPr>
        <p:spPr>
          <a:xfrm>
            <a:off x="732125" y="570425"/>
            <a:ext cx="4606200" cy="537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100"/>
              <a:buFont typeface="Arial"/>
              <a:buNone/>
            </a:pPr>
            <a:r>
              <a:rPr lang="en-US" sz="1700" b="1">
                <a:solidFill>
                  <a:schemeClr val="dk2"/>
                </a:solidFill>
              </a:rPr>
              <a:t>Teacher Goal:</a:t>
            </a:r>
            <a:endParaRPr sz="1700" b="1">
              <a:solidFill>
                <a:schemeClr val="dk2"/>
              </a:solidFill>
            </a:endParaRPr>
          </a:p>
          <a:p>
            <a:pPr marL="0" lvl="0" indent="0" algn="l" rtl="0">
              <a:lnSpc>
                <a:spcPct val="115000"/>
              </a:lnSpc>
              <a:spcBef>
                <a:spcPts val="0"/>
              </a:spcBef>
              <a:spcAft>
                <a:spcPts val="0"/>
              </a:spcAft>
              <a:buClr>
                <a:schemeClr val="dk2"/>
              </a:buClr>
              <a:buSzPts val="1100"/>
              <a:buFont typeface="Arial"/>
              <a:buNone/>
            </a:pPr>
            <a:r>
              <a:rPr lang="en-US" sz="1700"/>
              <a:t>I will learn to use authentic methods of formative assessment so that I can provide students with meaningful feedback.</a:t>
            </a:r>
            <a:endParaRPr sz="1700">
              <a:solidFill>
                <a:schemeClr val="dk2"/>
              </a:solidFill>
            </a:endParaRPr>
          </a:p>
          <a:p>
            <a:pPr marL="0" lvl="0" indent="0" algn="l" rtl="0">
              <a:lnSpc>
                <a:spcPct val="100000"/>
              </a:lnSpc>
              <a:spcBef>
                <a:spcPts val="800"/>
              </a:spcBef>
              <a:spcAft>
                <a:spcPts val="0"/>
              </a:spcAft>
              <a:buClr>
                <a:schemeClr val="dk2"/>
              </a:buClr>
              <a:buSzPts val="1100"/>
              <a:buFont typeface="Arial"/>
              <a:buNone/>
            </a:pPr>
            <a:r>
              <a:rPr lang="en-US" sz="1700" b="1">
                <a:solidFill>
                  <a:schemeClr val="dk2"/>
                </a:solidFill>
              </a:rPr>
              <a:t>Teacher Timestamp Notes:</a:t>
            </a:r>
            <a:endParaRPr sz="1700">
              <a:solidFill>
                <a:schemeClr val="dk2"/>
              </a:solidFill>
            </a:endParaRPr>
          </a:p>
          <a:p>
            <a:pPr marL="457200" lvl="0" indent="-336550" algn="l" rtl="0">
              <a:lnSpc>
                <a:spcPct val="100000"/>
              </a:lnSpc>
              <a:spcBef>
                <a:spcPts val="600"/>
              </a:spcBef>
              <a:spcAft>
                <a:spcPts val="0"/>
              </a:spcAft>
              <a:buClr>
                <a:schemeClr val="dk1"/>
              </a:buClr>
              <a:buSzPts val="1700"/>
              <a:buFont typeface="Calibri"/>
              <a:buAutoNum type="arabicPeriod"/>
            </a:pPr>
            <a:r>
              <a:rPr lang="en-US" sz="1700"/>
              <a:t>0.00.14</a:t>
            </a:r>
            <a:endParaRPr sz="1700"/>
          </a:p>
          <a:p>
            <a:pPr marL="457200" lvl="0" indent="0" algn="l" rtl="0">
              <a:lnSpc>
                <a:spcPct val="100000"/>
              </a:lnSpc>
              <a:spcBef>
                <a:spcPts val="600"/>
              </a:spcBef>
              <a:spcAft>
                <a:spcPts val="0"/>
              </a:spcAft>
              <a:buSzPts val="2400"/>
              <a:buNone/>
            </a:pPr>
            <a:r>
              <a:rPr lang="en-US" sz="1700"/>
              <a:t>I wanted to show all the students video responses already completed by classmates so they could see authentic examples.</a:t>
            </a:r>
            <a:endParaRPr sz="1700"/>
          </a:p>
          <a:p>
            <a:pPr marL="457200" lvl="0" indent="-336550" algn="l" rtl="0">
              <a:lnSpc>
                <a:spcPct val="100000"/>
              </a:lnSpc>
              <a:spcBef>
                <a:spcPts val="600"/>
              </a:spcBef>
              <a:spcAft>
                <a:spcPts val="0"/>
              </a:spcAft>
              <a:buClr>
                <a:schemeClr val="dk1"/>
              </a:buClr>
              <a:buSzPts val="1700"/>
              <a:buFont typeface="Calibri"/>
              <a:buAutoNum type="arabicPeriod"/>
            </a:pPr>
            <a:r>
              <a:rPr lang="en-US" sz="1700"/>
              <a:t>0.01:31 </a:t>
            </a:r>
            <a:endParaRPr sz="1700"/>
          </a:p>
          <a:p>
            <a:pPr marL="457200" lvl="0" indent="0" algn="l" rtl="0">
              <a:lnSpc>
                <a:spcPct val="100000"/>
              </a:lnSpc>
              <a:spcBef>
                <a:spcPts val="600"/>
              </a:spcBef>
              <a:spcAft>
                <a:spcPts val="0"/>
              </a:spcAft>
              <a:buSzPts val="2400"/>
              <a:buNone/>
            </a:pPr>
            <a:r>
              <a:rPr lang="en-US" sz="1700"/>
              <a:t>This is the video responses I have used with students previously. I would like the students in this class to do video responses that I will use as assessment and feedback about our topic.</a:t>
            </a:r>
            <a:endParaRPr sz="1700"/>
          </a:p>
          <a:p>
            <a:pPr marL="457200" lvl="0" indent="-336550" algn="l" rtl="0">
              <a:lnSpc>
                <a:spcPct val="100000"/>
              </a:lnSpc>
              <a:spcBef>
                <a:spcPts val="600"/>
              </a:spcBef>
              <a:spcAft>
                <a:spcPts val="0"/>
              </a:spcAft>
              <a:buClr>
                <a:schemeClr val="dk1"/>
              </a:buClr>
              <a:buSzPts val="1700"/>
              <a:buFont typeface="Calibri"/>
              <a:buAutoNum type="arabicPeriod"/>
            </a:pPr>
            <a:r>
              <a:rPr lang="en-US" sz="1700"/>
              <a:t>0.05.49 </a:t>
            </a:r>
            <a:endParaRPr sz="1700"/>
          </a:p>
          <a:p>
            <a:pPr marL="457200" lvl="0" indent="0" algn="l" rtl="0">
              <a:lnSpc>
                <a:spcPct val="100000"/>
              </a:lnSpc>
              <a:spcBef>
                <a:spcPts val="600"/>
              </a:spcBef>
              <a:spcAft>
                <a:spcPts val="0"/>
              </a:spcAft>
              <a:buSzPts val="2400"/>
              <a:buNone/>
            </a:pPr>
            <a:r>
              <a:rPr lang="en-US" sz="1700"/>
              <a:t>There are so many steps for the students. I worry about this. How might I simply it so the directions don't get in the way of the learning?</a:t>
            </a:r>
            <a:endParaRPr sz="1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78c9db6344_3_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a:t>In the Gallery</a:t>
            </a:r>
            <a:endParaRPr/>
          </a:p>
        </p:txBody>
      </p:sp>
      <p:sp>
        <p:nvSpPr>
          <p:cNvPr id="537" name="Google Shape;537;g78c9db6344_3_2"/>
          <p:cNvSpPr txBox="1">
            <a:spLocks noGrp="1"/>
          </p:cNvSpPr>
          <p:nvPr>
            <p:ph type="body" idx="1"/>
          </p:nvPr>
        </p:nvSpPr>
        <p:spPr>
          <a:xfrm>
            <a:off x="213350" y="1533625"/>
            <a:ext cx="6614100" cy="450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US" sz="3200" b="1"/>
              <a:t>Let’s hear from each school team!</a:t>
            </a:r>
            <a:endParaRPr sz="3200" b="1"/>
          </a:p>
          <a:p>
            <a:pPr marL="457200" lvl="0" indent="-342900" algn="l" rtl="0">
              <a:lnSpc>
                <a:spcPct val="115000"/>
              </a:lnSpc>
              <a:spcBef>
                <a:spcPts val="1200"/>
              </a:spcBef>
              <a:spcAft>
                <a:spcPts val="0"/>
              </a:spcAft>
              <a:buSzPts val="1800"/>
              <a:buAutoNum type="arabicPeriod"/>
            </a:pPr>
            <a:r>
              <a:rPr lang="en-US"/>
              <a:t>Share how the video in Whetstone and the debrief with the coach supported teacher learning?</a:t>
            </a:r>
            <a:endParaRPr/>
          </a:p>
          <a:p>
            <a:pPr marL="0" lvl="0" indent="0" algn="l" rtl="0">
              <a:lnSpc>
                <a:spcPct val="115000"/>
              </a:lnSpc>
              <a:spcBef>
                <a:spcPts val="1200"/>
              </a:spcBef>
              <a:spcAft>
                <a:spcPts val="0"/>
              </a:spcAft>
              <a:buNone/>
            </a:pPr>
            <a:endParaRPr/>
          </a:p>
          <a:p>
            <a:pPr marL="457200" lvl="0" indent="-342900" algn="l" rtl="0">
              <a:lnSpc>
                <a:spcPct val="115000"/>
              </a:lnSpc>
              <a:spcBef>
                <a:spcPts val="1200"/>
              </a:spcBef>
              <a:spcAft>
                <a:spcPts val="0"/>
              </a:spcAft>
              <a:buSzPts val="1800"/>
              <a:buAutoNum type="arabicPeriod"/>
            </a:pPr>
            <a:r>
              <a:rPr lang="en-US"/>
              <a:t>What questions might you still have?</a:t>
            </a:r>
            <a:endParaRPr/>
          </a:p>
          <a:p>
            <a:pPr marL="0" lvl="0" indent="0" algn="l" rtl="0">
              <a:lnSpc>
                <a:spcPct val="100000"/>
              </a:lnSpc>
              <a:spcBef>
                <a:spcPts val="600"/>
              </a:spcBef>
              <a:spcAft>
                <a:spcPts val="0"/>
              </a:spcAft>
              <a:buSzPts val="1800"/>
              <a:buNone/>
            </a:pPr>
            <a:endParaRPr/>
          </a:p>
        </p:txBody>
      </p:sp>
      <p:pic>
        <p:nvPicPr>
          <p:cNvPr id="538" name="Google Shape;538;g78c9db6344_3_2"/>
          <p:cNvPicPr preferRelativeResize="0"/>
          <p:nvPr/>
        </p:nvPicPr>
        <p:blipFill rotWithShape="1">
          <a:blip r:embed="rId3">
            <a:alphaModFix/>
          </a:blip>
          <a:srcRect l="10553" r="39141"/>
          <a:stretch/>
        </p:blipFill>
        <p:spPr>
          <a:xfrm>
            <a:off x="7245375" y="1533625"/>
            <a:ext cx="4632301" cy="4550275"/>
          </a:xfrm>
          <a:prstGeom prst="rect">
            <a:avLst/>
          </a:prstGeom>
          <a:noFill/>
          <a:ln>
            <a:noFill/>
          </a:ln>
        </p:spPr>
      </p:pic>
      <p:sp>
        <p:nvSpPr>
          <p:cNvPr id="539" name="Google Shape;539;g78c9db6344_3_2"/>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b79299a276_4_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000"/>
              <a:buNone/>
            </a:pPr>
            <a:r>
              <a:rPr lang="en-US" sz="3000"/>
              <a:t>Look for: </a:t>
            </a:r>
            <a:endParaRPr sz="3000"/>
          </a:p>
          <a:p>
            <a:pPr marL="0" lvl="0" indent="0" algn="ctr" rtl="0">
              <a:lnSpc>
                <a:spcPct val="100000"/>
              </a:lnSpc>
              <a:spcBef>
                <a:spcPts val="0"/>
              </a:spcBef>
              <a:spcAft>
                <a:spcPts val="0"/>
              </a:spcAft>
              <a:buSzPts val="3000"/>
              <a:buNone/>
            </a:pPr>
            <a:r>
              <a:rPr lang="en-US" sz="3000"/>
              <a:t>Elements of Skillful Conversations &amp; FFT language</a:t>
            </a:r>
            <a:endParaRPr sz="3000"/>
          </a:p>
        </p:txBody>
      </p:sp>
      <p:sp>
        <p:nvSpPr>
          <p:cNvPr id="546" name="Google Shape;546;gb79299a276_4_1"/>
          <p:cNvSpPr txBox="1">
            <a:spLocks noGrp="1"/>
          </p:cNvSpPr>
          <p:nvPr>
            <p:ph type="body" idx="1"/>
          </p:nvPr>
        </p:nvSpPr>
        <p:spPr>
          <a:xfrm>
            <a:off x="365750" y="1320275"/>
            <a:ext cx="11628000" cy="450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US"/>
              <a:t>In pairs, go into one of your Whetstone accounts. Share your screen and find the following:</a:t>
            </a:r>
            <a:endParaRPr/>
          </a:p>
          <a:p>
            <a:pPr marL="457200" lvl="0" indent="-342900" algn="l" rtl="0">
              <a:lnSpc>
                <a:spcPct val="115000"/>
              </a:lnSpc>
              <a:spcBef>
                <a:spcPts val="1200"/>
              </a:spcBef>
              <a:spcAft>
                <a:spcPts val="0"/>
              </a:spcAft>
              <a:buSzPts val="1800"/>
              <a:buChar char="•"/>
            </a:pPr>
            <a:r>
              <a:rPr lang="en-US"/>
              <a:t>Go into the Video hub</a:t>
            </a:r>
            <a:endParaRPr/>
          </a:p>
          <a:p>
            <a:pPr marL="457200" lvl="0" indent="-342900" algn="l" rtl="0">
              <a:lnSpc>
                <a:spcPct val="115000"/>
              </a:lnSpc>
              <a:spcBef>
                <a:spcPts val="1200"/>
              </a:spcBef>
              <a:spcAft>
                <a:spcPts val="0"/>
              </a:spcAft>
              <a:buSzPts val="1800"/>
              <a:buChar char="•"/>
            </a:pPr>
            <a:r>
              <a:rPr lang="en-US" b="1"/>
              <a:t>Submit </a:t>
            </a:r>
            <a:r>
              <a:rPr lang="en-US"/>
              <a:t>a video (</a:t>
            </a:r>
            <a:r>
              <a:rPr lang="en-US" sz="2200">
                <a:solidFill>
                  <a:schemeClr val="dk2"/>
                </a:solidFill>
                <a:highlight>
                  <a:srgbClr val="FFFFFF"/>
                </a:highlight>
                <a:latin typeface="Arial"/>
                <a:ea typeface="Arial"/>
                <a:cs typeface="Arial"/>
                <a:sym typeface="Arial"/>
              </a:rPr>
              <a:t>Jorie and Teresa Video Debrief Conversation)</a:t>
            </a:r>
            <a:endParaRPr sz="3600"/>
          </a:p>
          <a:p>
            <a:pPr marL="457200" lvl="0" indent="-342900" algn="l" rtl="0">
              <a:lnSpc>
                <a:spcPct val="115000"/>
              </a:lnSpc>
              <a:spcBef>
                <a:spcPts val="1200"/>
              </a:spcBef>
              <a:spcAft>
                <a:spcPts val="0"/>
              </a:spcAft>
              <a:buSzPts val="1800"/>
              <a:buChar char="•"/>
            </a:pPr>
            <a:r>
              <a:rPr lang="en-US"/>
              <a:t>Start Video Reflection</a:t>
            </a:r>
            <a:endParaRPr/>
          </a:p>
          <a:p>
            <a:pPr marL="457200" lvl="0" indent="-342900" algn="l" rtl="0">
              <a:lnSpc>
                <a:spcPct val="115000"/>
              </a:lnSpc>
              <a:spcBef>
                <a:spcPts val="1200"/>
              </a:spcBef>
              <a:spcAft>
                <a:spcPts val="0"/>
              </a:spcAft>
              <a:buSzPts val="1800"/>
              <a:buChar char="•"/>
            </a:pPr>
            <a:r>
              <a:rPr lang="en-US"/>
              <a:t>Add existing video</a:t>
            </a:r>
            <a:endParaRPr/>
          </a:p>
          <a:p>
            <a:pPr marL="457200" lvl="0" indent="-342900" algn="l" rtl="0">
              <a:lnSpc>
                <a:spcPct val="115000"/>
              </a:lnSpc>
              <a:spcBef>
                <a:spcPts val="1200"/>
              </a:spcBef>
              <a:spcAft>
                <a:spcPts val="0"/>
              </a:spcAft>
              <a:buSzPts val="1800"/>
              <a:buChar char="•"/>
            </a:pPr>
            <a:r>
              <a:rPr lang="en-US" b="1"/>
              <a:t>Timestamp</a:t>
            </a:r>
            <a:r>
              <a:rPr lang="en-US"/>
              <a:t> Notes on video:</a:t>
            </a:r>
            <a:endParaRPr/>
          </a:p>
          <a:p>
            <a:pPr marL="457200" lvl="0" indent="-342900" algn="l" rtl="0">
              <a:lnSpc>
                <a:spcPct val="115000"/>
              </a:lnSpc>
              <a:spcBef>
                <a:spcPts val="0"/>
              </a:spcBef>
              <a:spcAft>
                <a:spcPts val="0"/>
              </a:spcAft>
              <a:buSzPts val="1800"/>
              <a:buChar char="❏"/>
            </a:pPr>
            <a:r>
              <a:rPr lang="en-US"/>
              <a:t>Elements of Skillful Conversations</a:t>
            </a:r>
            <a:endParaRPr/>
          </a:p>
          <a:p>
            <a:pPr marL="457200" lvl="0" indent="-342900" algn="l" rtl="0">
              <a:lnSpc>
                <a:spcPct val="115000"/>
              </a:lnSpc>
              <a:spcBef>
                <a:spcPts val="0"/>
              </a:spcBef>
              <a:spcAft>
                <a:spcPts val="0"/>
              </a:spcAft>
              <a:buSzPts val="1800"/>
              <a:buChar char="❏"/>
            </a:pPr>
            <a:r>
              <a:rPr lang="en-US"/>
              <a:t>Framework for Teaching Cluster language</a:t>
            </a:r>
            <a:endParaRPr/>
          </a:p>
          <a:p>
            <a:pPr marL="457200" lvl="0" indent="-342900" algn="l" rtl="0">
              <a:lnSpc>
                <a:spcPct val="115000"/>
              </a:lnSpc>
              <a:spcBef>
                <a:spcPts val="0"/>
              </a:spcBef>
              <a:spcAft>
                <a:spcPts val="0"/>
              </a:spcAft>
              <a:buSzPts val="1800"/>
              <a:buChar char="●"/>
            </a:pPr>
            <a:r>
              <a:rPr lang="en-US" b="1"/>
              <a:t>Share</a:t>
            </a:r>
            <a:r>
              <a:rPr lang="en-US"/>
              <a:t> with PLI Specialist (Jorie Ellis or Teresa Lien)</a:t>
            </a:r>
            <a:endParaRPr/>
          </a:p>
          <a:p>
            <a:pPr marL="457200" lvl="0" indent="0" algn="l" rtl="0">
              <a:lnSpc>
                <a:spcPct val="115000"/>
              </a:lnSpc>
              <a:spcBef>
                <a:spcPts val="1200"/>
              </a:spcBef>
              <a:spcAft>
                <a:spcPts val="0"/>
              </a:spcAft>
              <a:buNone/>
            </a:pPr>
            <a:endParaRPr/>
          </a:p>
          <a:p>
            <a:pPr marL="0" lvl="0" indent="0" algn="l" rtl="0">
              <a:lnSpc>
                <a:spcPct val="100000"/>
              </a:lnSpc>
              <a:spcBef>
                <a:spcPts val="600"/>
              </a:spcBef>
              <a:spcAft>
                <a:spcPts val="0"/>
              </a:spcAft>
              <a:buSzPts val="1800"/>
              <a:buNone/>
            </a:pPr>
            <a:endParaRPr/>
          </a:p>
          <a:p>
            <a:pPr marL="50800" marR="50800" lvl="0" indent="0" algn="l" rtl="0">
              <a:lnSpc>
                <a:spcPct val="115000"/>
              </a:lnSpc>
              <a:spcBef>
                <a:spcPts val="900"/>
              </a:spcBef>
              <a:spcAft>
                <a:spcPts val="0"/>
              </a:spcAft>
              <a:buClr>
                <a:schemeClr val="dk1"/>
              </a:buClr>
              <a:buSzPts val="1100"/>
              <a:buFont typeface="Arial"/>
              <a:buNone/>
            </a:pPr>
            <a:endParaRPr sz="2500">
              <a:solidFill>
                <a:srgbClr val="1155CC"/>
              </a:solidFill>
              <a:latin typeface="Arial"/>
              <a:ea typeface="Arial"/>
              <a:cs typeface="Arial"/>
              <a:sym typeface="Arial"/>
            </a:endParaRPr>
          </a:p>
          <a:p>
            <a:pPr marL="0" lvl="0" indent="0" algn="l" rtl="0">
              <a:lnSpc>
                <a:spcPct val="115000"/>
              </a:lnSpc>
              <a:spcBef>
                <a:spcPts val="9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600"/>
              </a:spcBef>
              <a:spcAft>
                <a:spcPts val="0"/>
              </a:spcAft>
              <a:buSzPts val="1800"/>
              <a:buNone/>
            </a:pPr>
            <a:endParaRPr/>
          </a:p>
        </p:txBody>
      </p:sp>
      <p:sp>
        <p:nvSpPr>
          <p:cNvPr id="547" name="Google Shape;547;gb79299a276_4_1"/>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38</a:t>
            </a:fld>
            <a:endParaRPr/>
          </a:p>
        </p:txBody>
      </p:sp>
      <p:pic>
        <p:nvPicPr>
          <p:cNvPr id="548" name="Google Shape;548;gb79299a276_4_1"/>
          <p:cNvPicPr preferRelativeResize="0"/>
          <p:nvPr/>
        </p:nvPicPr>
        <p:blipFill>
          <a:blip r:embed="rId3">
            <a:alphaModFix/>
          </a:blip>
          <a:stretch>
            <a:fillRect/>
          </a:stretch>
        </p:blipFill>
        <p:spPr>
          <a:xfrm rot="361980">
            <a:off x="8042589" y="2148300"/>
            <a:ext cx="6226224" cy="6858002"/>
          </a:xfrm>
          <a:prstGeom prst="rect">
            <a:avLst/>
          </a:prstGeom>
          <a:noFill/>
          <a:ln w="9525" cap="flat" cmpd="sng">
            <a:solidFill>
              <a:schemeClr val="dk2"/>
            </a:solidFill>
            <a:prstDash val="solid"/>
            <a:round/>
            <a:headEnd type="none" w="sm" len="sm"/>
            <a:tailEnd type="none" w="sm" len="sm"/>
          </a:ln>
        </p:spPr>
      </p:pic>
      <p:pic>
        <p:nvPicPr>
          <p:cNvPr id="549" name="Google Shape;549;gb79299a276_4_1"/>
          <p:cNvPicPr preferRelativeResize="0"/>
          <p:nvPr/>
        </p:nvPicPr>
        <p:blipFill rotWithShape="1">
          <a:blip r:embed="rId4">
            <a:alphaModFix/>
          </a:blip>
          <a:srcRect l="116490" r="-116490"/>
          <a:stretch/>
        </p:blipFill>
        <p:spPr>
          <a:xfrm>
            <a:off x="8275300" y="1917750"/>
            <a:ext cx="3401376" cy="3519249"/>
          </a:xfrm>
          <a:prstGeom prst="rect">
            <a:avLst/>
          </a:prstGeom>
          <a:noFill/>
          <a:ln>
            <a:noFill/>
          </a:ln>
        </p:spPr>
      </p:pic>
      <p:pic>
        <p:nvPicPr>
          <p:cNvPr id="550" name="Google Shape;550;gb79299a276_4_1"/>
          <p:cNvPicPr preferRelativeResize="0"/>
          <p:nvPr/>
        </p:nvPicPr>
        <p:blipFill>
          <a:blip r:embed="rId5">
            <a:alphaModFix/>
          </a:blip>
          <a:stretch>
            <a:fillRect/>
          </a:stretch>
        </p:blipFill>
        <p:spPr>
          <a:xfrm>
            <a:off x="6910850" y="2965549"/>
            <a:ext cx="2728899" cy="27526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6" name="Google Shape;556;p50"/>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Circle Up</a:t>
            </a:r>
            <a:endParaRPr/>
          </a:p>
        </p:txBody>
      </p:sp>
      <p:sp>
        <p:nvSpPr>
          <p:cNvPr id="557" name="Google Shape;557;p50"/>
          <p:cNvSpPr txBox="1">
            <a:spLocks noGrp="1"/>
          </p:cNvSpPr>
          <p:nvPr>
            <p:ph type="body" idx="1"/>
          </p:nvPr>
        </p:nvSpPr>
        <p:spPr>
          <a:xfrm>
            <a:off x="71075" y="1482525"/>
            <a:ext cx="8007000" cy="45720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15000"/>
              </a:lnSpc>
              <a:spcBef>
                <a:spcPts val="1200"/>
              </a:spcBef>
              <a:spcAft>
                <a:spcPts val="0"/>
              </a:spcAft>
              <a:buSzPts val="2400"/>
              <a:buChar char="•"/>
            </a:pPr>
            <a:r>
              <a:rPr lang="en-US"/>
              <a:t>What are you leaving here thinking about?</a:t>
            </a:r>
            <a:endParaRPr/>
          </a:p>
          <a:p>
            <a:pPr marL="457200" lvl="0" indent="0" algn="l" rtl="0">
              <a:lnSpc>
                <a:spcPct val="115000"/>
              </a:lnSpc>
              <a:spcBef>
                <a:spcPts val="1200"/>
              </a:spcBef>
              <a:spcAft>
                <a:spcPts val="0"/>
              </a:spcAft>
              <a:buNone/>
            </a:pPr>
            <a:endParaRPr/>
          </a:p>
          <a:p>
            <a:pPr marL="457200" lvl="0" indent="-381000" algn="l" rtl="0">
              <a:lnSpc>
                <a:spcPct val="115000"/>
              </a:lnSpc>
              <a:spcBef>
                <a:spcPts val="1200"/>
              </a:spcBef>
              <a:spcAft>
                <a:spcPts val="0"/>
              </a:spcAft>
              <a:buSzPts val="2400"/>
              <a:buChar char="•"/>
            </a:pPr>
            <a:r>
              <a:rPr lang="en-US"/>
              <a:t>What do you personally want to be mindful of in coaching (as a teacher or PLI Coach)?</a:t>
            </a: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US"/>
              <a:t>Now you have reviewed all the stages and learned more about 1:1 Coaching, as a team…                                                              pull out your calendars and create a tentative plan for video recording and completing cycle 1.</a:t>
            </a:r>
            <a:endParaRPr/>
          </a:p>
        </p:txBody>
      </p:sp>
      <p:pic>
        <p:nvPicPr>
          <p:cNvPr id="558" name="Google Shape;558;p50" descr="A close up of a logo&#10;&#10;Description generated with very high confidence"/>
          <p:cNvPicPr preferRelativeResize="0"/>
          <p:nvPr/>
        </p:nvPicPr>
        <p:blipFill rotWithShape="1">
          <a:blip r:embed="rId3">
            <a:alphaModFix/>
          </a:blip>
          <a:srcRect l="3010" t="9259" r="4934" b="1445"/>
          <a:stretch/>
        </p:blipFill>
        <p:spPr>
          <a:xfrm>
            <a:off x="8161600" y="1194550"/>
            <a:ext cx="4719080" cy="4577713"/>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559" name="Google Shape;559;p50"/>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0e9897820e_0_23"/>
          <p:cNvSpPr txBox="1">
            <a:spLocks noGrp="1"/>
          </p:cNvSpPr>
          <p:nvPr>
            <p:ph type="body" idx="1"/>
          </p:nvPr>
        </p:nvSpPr>
        <p:spPr>
          <a:xfrm>
            <a:off x="609600" y="1371600"/>
            <a:ext cx="5416200" cy="4572000"/>
          </a:xfrm>
          <a:prstGeom prst="rect">
            <a:avLst/>
          </a:prstGeom>
          <a:noFill/>
          <a:ln>
            <a:noFill/>
          </a:ln>
        </p:spPr>
        <p:txBody>
          <a:bodyPr spcFirstLastPara="1" wrap="square" lIns="91425" tIns="45700" rIns="91425" bIns="45700" anchor="t" anchorCtr="0">
            <a:normAutofit/>
          </a:bodyPr>
          <a:lstStyle/>
          <a:p>
            <a:pPr marL="0" lvl="0" indent="139700" algn="l" rtl="0">
              <a:lnSpc>
                <a:spcPct val="90000"/>
              </a:lnSpc>
              <a:spcBef>
                <a:spcPts val="2250"/>
              </a:spcBef>
              <a:spcAft>
                <a:spcPts val="0"/>
              </a:spcAft>
              <a:buSzPts val="2200"/>
              <a:buFont typeface="Arial"/>
              <a:buNone/>
            </a:pPr>
            <a:endParaRPr/>
          </a:p>
        </p:txBody>
      </p:sp>
      <p:sp>
        <p:nvSpPr>
          <p:cNvPr id="184" name="Google Shape;184;g10e9897820e_0_2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000"/>
              <a:buNone/>
            </a:pPr>
            <a:r>
              <a:rPr lang="en-US">
                <a:solidFill>
                  <a:schemeClr val="lt1"/>
                </a:solidFill>
              </a:rPr>
              <a:t>Working Agreements </a:t>
            </a:r>
            <a:endParaRPr>
              <a:solidFill>
                <a:schemeClr val="lt1"/>
              </a:solidFill>
            </a:endParaRPr>
          </a:p>
        </p:txBody>
      </p:sp>
      <p:pic>
        <p:nvPicPr>
          <p:cNvPr id="185" name="Google Shape;185;g10e9897820e_0_23"/>
          <p:cNvPicPr preferRelativeResize="0"/>
          <p:nvPr/>
        </p:nvPicPr>
        <p:blipFill rotWithShape="1">
          <a:blip r:embed="rId3">
            <a:alphaModFix/>
          </a:blip>
          <a:srcRect/>
          <a:stretch/>
        </p:blipFill>
        <p:spPr>
          <a:xfrm>
            <a:off x="732125" y="1533625"/>
            <a:ext cx="4409976" cy="4409976"/>
          </a:xfrm>
          <a:prstGeom prst="rect">
            <a:avLst/>
          </a:prstGeom>
          <a:noFill/>
          <a:ln>
            <a:noFill/>
          </a:ln>
        </p:spPr>
      </p:pic>
      <p:sp>
        <p:nvSpPr>
          <p:cNvPr id="186" name="Google Shape;186;g10e9897820e_0_23"/>
          <p:cNvSpPr txBox="1">
            <a:spLocks noGrp="1"/>
          </p:cNvSpPr>
          <p:nvPr>
            <p:ph type="sldNum" idx="12"/>
          </p:nvPr>
        </p:nvSpPr>
        <p:spPr>
          <a:xfrm>
            <a:off x="11676666" y="6597616"/>
            <a:ext cx="201000" cy="153900"/>
          </a:xfrm>
          <a:prstGeom prst="rect">
            <a:avLst/>
          </a:prstGeom>
          <a:noFill/>
          <a:ln>
            <a:noFill/>
          </a:ln>
        </p:spPr>
        <p:txBody>
          <a:bodyPr spcFirstLastPara="1" wrap="square" lIns="91425" tIns="45700" rIns="91425" bIns="45700" anchor="ctr" anchorCtr="0">
            <a:normAutofit fontScale="47500" lnSpcReduction="20000"/>
          </a:bodyPr>
          <a:lstStyle/>
          <a:p>
            <a:pPr marL="0" lvl="0" indent="0" algn="r" rtl="0">
              <a:lnSpc>
                <a:spcPct val="100000"/>
              </a:lnSpc>
              <a:spcBef>
                <a:spcPts val="0"/>
              </a:spcBef>
              <a:spcAft>
                <a:spcPts val="0"/>
              </a:spcAft>
              <a:buClr>
                <a:srgbClr val="000000"/>
              </a:buClr>
              <a:buSzPct val="100000"/>
              <a:buFont typeface="Arial"/>
              <a:buNone/>
            </a:pPr>
            <a:fld id="{00000000-1234-1234-1234-123412341234}" type="slidenum">
              <a:rPr lang="en-US"/>
              <a:t>4</a:t>
            </a:fld>
            <a:endParaRPr/>
          </a:p>
        </p:txBody>
      </p:sp>
      <p:sp>
        <p:nvSpPr>
          <p:cNvPr id="187" name="Google Shape;187;g10e9897820e_0_23"/>
          <p:cNvSpPr txBox="1">
            <a:spLocks noGrp="1"/>
          </p:cNvSpPr>
          <p:nvPr>
            <p:ph type="body" idx="2"/>
          </p:nvPr>
        </p:nvSpPr>
        <p:spPr>
          <a:xfrm>
            <a:off x="5695851" y="1371600"/>
            <a:ext cx="5886600" cy="4572000"/>
          </a:xfrm>
          <a:prstGeom prst="rect">
            <a:avLst/>
          </a:prstGeom>
          <a:noFill/>
          <a:ln>
            <a:noFill/>
          </a:ln>
        </p:spPr>
        <p:txBody>
          <a:bodyPr spcFirstLastPara="1" wrap="square" lIns="0" tIns="0" rIns="0" bIns="0" anchor="t" anchorCtr="0">
            <a:noAutofit/>
          </a:bodyPr>
          <a:lstStyle/>
          <a:p>
            <a:pPr marL="457200" lvl="0" indent="-381000" algn="l" rtl="0">
              <a:lnSpc>
                <a:spcPct val="115000"/>
              </a:lnSpc>
              <a:spcBef>
                <a:spcPts val="2250"/>
              </a:spcBef>
              <a:spcAft>
                <a:spcPts val="0"/>
              </a:spcAft>
              <a:buSzPts val="2400"/>
              <a:buChar char="•"/>
            </a:pPr>
            <a:r>
              <a:rPr lang="en-US"/>
              <a:t>Approach the learning with a sense of curiosity</a:t>
            </a:r>
            <a:endParaRPr/>
          </a:p>
          <a:p>
            <a:pPr marL="457200" lvl="0" indent="-381000" algn="l" rtl="0">
              <a:lnSpc>
                <a:spcPct val="115000"/>
              </a:lnSpc>
              <a:spcBef>
                <a:spcPts val="0"/>
              </a:spcBef>
              <a:spcAft>
                <a:spcPts val="0"/>
              </a:spcAft>
              <a:buSzPts val="2400"/>
              <a:buChar char="•"/>
            </a:pPr>
            <a:r>
              <a:rPr lang="en-US"/>
              <a:t>Ask questions—a lot of questions</a:t>
            </a:r>
            <a:endParaRPr/>
          </a:p>
          <a:p>
            <a:pPr marL="457200" lvl="0" indent="-381000" algn="l" rtl="0">
              <a:lnSpc>
                <a:spcPct val="115000"/>
              </a:lnSpc>
              <a:spcBef>
                <a:spcPts val="0"/>
              </a:spcBef>
              <a:spcAft>
                <a:spcPts val="0"/>
              </a:spcAft>
              <a:buSzPts val="2400"/>
              <a:buChar char="•"/>
            </a:pPr>
            <a:r>
              <a:rPr lang="en-US"/>
              <a:t>Remember that we are all lead learners in this work </a:t>
            </a:r>
            <a:endParaRPr/>
          </a:p>
          <a:p>
            <a:pPr marL="457200" lvl="0" indent="-381000" algn="l" rtl="0">
              <a:lnSpc>
                <a:spcPct val="115000"/>
              </a:lnSpc>
              <a:spcBef>
                <a:spcPts val="0"/>
              </a:spcBef>
              <a:spcAft>
                <a:spcPts val="0"/>
              </a:spcAft>
              <a:buSzPts val="2400"/>
              <a:buChar char="•"/>
            </a:pPr>
            <a:r>
              <a:rPr lang="en-US"/>
              <a:t>Be an active contributor to the thinking and learning </a:t>
            </a:r>
            <a:endParaRPr/>
          </a:p>
          <a:p>
            <a:pPr marL="0" lvl="0" indent="0" algn="l" rtl="0">
              <a:lnSpc>
                <a:spcPct val="100000"/>
              </a:lnSpc>
              <a:spcBef>
                <a:spcPts val="600"/>
              </a:spcBef>
              <a:spcAft>
                <a:spcPts val="0"/>
              </a:spcAft>
              <a:buSzPts val="24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10dd001f102_1_7"/>
          <p:cNvSpPr txBox="1">
            <a:spLocks noGrp="1"/>
          </p:cNvSpPr>
          <p:nvPr>
            <p:ph type="title"/>
          </p:nvPr>
        </p:nvSpPr>
        <p:spPr>
          <a:xfrm>
            <a:off x="0" y="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End</a:t>
            </a:r>
            <a:endParaRPr/>
          </a:p>
        </p:txBody>
      </p:sp>
      <p:sp>
        <p:nvSpPr>
          <p:cNvPr id="566" name="Google Shape;566;g10dd001f102_1_7"/>
          <p:cNvSpPr txBox="1">
            <a:spLocks noGrp="1"/>
          </p:cNvSpPr>
          <p:nvPr>
            <p:ph type="body" idx="1"/>
          </p:nvPr>
        </p:nvSpPr>
        <p:spPr>
          <a:xfrm>
            <a:off x="609600" y="1371600"/>
            <a:ext cx="5416200" cy="457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567" name="Google Shape;567;g10dd001f102_1_7"/>
          <p:cNvSpPr txBox="1">
            <a:spLocks noGrp="1"/>
          </p:cNvSpPr>
          <p:nvPr>
            <p:ph type="body" idx="2"/>
          </p:nvPr>
        </p:nvSpPr>
        <p:spPr>
          <a:xfrm>
            <a:off x="6227064" y="1371600"/>
            <a:ext cx="5355300" cy="457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p:txBody>
      </p:sp>
      <p:sp>
        <p:nvSpPr>
          <p:cNvPr id="568" name="Google Shape;568;g10dd001f102_1_7"/>
          <p:cNvSpPr txBox="1">
            <a:spLocks noGrp="1"/>
          </p:cNvSpPr>
          <p:nvPr>
            <p:ph type="sldNum" idx="12"/>
          </p:nvPr>
        </p:nvSpPr>
        <p:spPr>
          <a:xfrm>
            <a:off x="11676666" y="6597616"/>
            <a:ext cx="201000" cy="1539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79835cd524_1_511"/>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000"/>
              <a:buFont typeface="Calibri"/>
              <a:buNone/>
            </a:pPr>
            <a:r>
              <a:rPr lang="en-US">
                <a:solidFill>
                  <a:srgbClr val="FFFFFF"/>
                </a:solidFill>
              </a:rPr>
              <a:t>PLI activities and timeframes</a:t>
            </a:r>
            <a:endParaRPr>
              <a:solidFill>
                <a:srgbClr val="FFFFFF"/>
              </a:solidFill>
            </a:endParaRPr>
          </a:p>
        </p:txBody>
      </p:sp>
      <p:sp>
        <p:nvSpPr>
          <p:cNvPr id="574" name="Google Shape;574;g79835cd524_1_511"/>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pic>
        <p:nvPicPr>
          <p:cNvPr id="575" name="Google Shape;575;g79835cd524_1_511"/>
          <p:cNvPicPr preferRelativeResize="0"/>
          <p:nvPr/>
        </p:nvPicPr>
        <p:blipFill rotWithShape="1">
          <a:blip r:embed="rId3">
            <a:alphaModFix/>
          </a:blip>
          <a:srcRect/>
          <a:stretch/>
        </p:blipFill>
        <p:spPr>
          <a:xfrm>
            <a:off x="1524001" y="1792526"/>
            <a:ext cx="9143999" cy="3693583"/>
          </a:xfrm>
          <a:prstGeom prst="rect">
            <a:avLst/>
          </a:prstGeom>
          <a:noFill/>
          <a:ln>
            <a:noFill/>
          </a:ln>
        </p:spPr>
      </p:pic>
      <p:sp>
        <p:nvSpPr>
          <p:cNvPr id="576" name="Google Shape;576;g79835cd524_1_511"/>
          <p:cNvSpPr/>
          <p:nvPr/>
        </p:nvSpPr>
        <p:spPr>
          <a:xfrm>
            <a:off x="7860725" y="4035625"/>
            <a:ext cx="1235400" cy="13542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Continue 1:1 Coaching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590"/>
        <p:cNvGrpSpPr/>
        <p:nvPr/>
      </p:nvGrpSpPr>
      <p:grpSpPr>
        <a:xfrm>
          <a:off x="0" y="0"/>
          <a:ext cx="0" cy="0"/>
          <a:chOff x="0" y="0"/>
          <a:chExt cx="0" cy="0"/>
        </a:xfrm>
      </p:grpSpPr>
      <p:sp>
        <p:nvSpPr>
          <p:cNvPr id="591" name="Google Shape;591;p10"/>
          <p:cNvSpPr/>
          <p:nvPr/>
        </p:nvSpPr>
        <p:spPr>
          <a:xfrm>
            <a:off x="2782484" y="2605274"/>
            <a:ext cx="1292806" cy="678684"/>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p10"/>
          <p:cNvSpPr txBox="1">
            <a:spLocks noGrp="1"/>
          </p:cNvSpPr>
          <p:nvPr>
            <p:ph type="title"/>
          </p:nvPr>
        </p:nvSpPr>
        <p:spPr>
          <a:xfrm>
            <a:off x="2683525" y="333377"/>
            <a:ext cx="6697663" cy="900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a:solidFill>
                  <a:srgbClr val="000000"/>
                </a:solidFill>
                <a:latin typeface="Calibri"/>
                <a:ea typeface="Calibri"/>
                <a:cs typeface="Calibri"/>
                <a:sym typeface="Calibri"/>
              </a:rPr>
              <a:t>Axiom of Coaching</a:t>
            </a:r>
            <a:endParaRPr/>
          </a:p>
        </p:txBody>
      </p:sp>
      <p:sp>
        <p:nvSpPr>
          <p:cNvPr id="593" name="Google Shape;593;p10"/>
          <p:cNvSpPr txBox="1">
            <a:spLocks noGrp="1"/>
          </p:cNvSpPr>
          <p:nvPr>
            <p:ph type="body" idx="1"/>
          </p:nvPr>
        </p:nvSpPr>
        <p:spPr>
          <a:xfrm>
            <a:off x="2683525" y="1912506"/>
            <a:ext cx="7440519"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Font typeface="Noto Sans Symbols"/>
              <a:buNone/>
            </a:pPr>
            <a:r>
              <a:rPr lang="en-US" sz="3600"/>
              <a:t>Listening To</a:t>
            </a:r>
            <a:endParaRPr sz="3600">
              <a:solidFill>
                <a:srgbClr val="800000"/>
              </a:solidFill>
            </a:endParaRPr>
          </a:p>
          <a:p>
            <a:pPr marL="228600" lvl="0" indent="-228600" algn="l" rtl="0">
              <a:lnSpc>
                <a:spcPct val="90000"/>
              </a:lnSpc>
              <a:spcBef>
                <a:spcPts val="1000"/>
              </a:spcBef>
              <a:spcAft>
                <a:spcPts val="0"/>
              </a:spcAft>
              <a:buClr>
                <a:srgbClr val="800000"/>
              </a:buClr>
              <a:buSzPts val="3600"/>
              <a:buFont typeface="Noto Sans Symbols"/>
              <a:buNone/>
            </a:pPr>
            <a:r>
              <a:rPr lang="en-US" sz="3600">
                <a:solidFill>
                  <a:srgbClr val="800000"/>
                </a:solidFill>
              </a:rPr>
              <a:t>Hear 		</a:t>
            </a:r>
            <a:endParaRPr/>
          </a:p>
          <a:p>
            <a:pPr marL="228600" lvl="0" indent="-228600" algn="l" rtl="0">
              <a:lnSpc>
                <a:spcPct val="90000"/>
              </a:lnSpc>
              <a:spcBef>
                <a:spcPts val="1000"/>
              </a:spcBef>
              <a:spcAft>
                <a:spcPts val="0"/>
              </a:spcAft>
              <a:buClr>
                <a:schemeClr val="dk1"/>
              </a:buClr>
              <a:buSzPts val="3600"/>
              <a:buFont typeface="Noto Sans Symbols"/>
              <a:buNone/>
            </a:pPr>
            <a:endParaRPr sz="3600" i="1"/>
          </a:p>
          <a:p>
            <a:pPr marL="228600" lvl="0" indent="-228600" algn="l" rtl="0">
              <a:lnSpc>
                <a:spcPct val="90000"/>
              </a:lnSpc>
              <a:spcBef>
                <a:spcPts val="1000"/>
              </a:spcBef>
              <a:spcAft>
                <a:spcPts val="0"/>
              </a:spcAft>
              <a:buClr>
                <a:schemeClr val="dk1"/>
              </a:buClr>
              <a:buSzPts val="3600"/>
              <a:buFont typeface="Noto Sans Symbols"/>
              <a:buNone/>
            </a:pPr>
            <a:r>
              <a:rPr lang="en-US" sz="3600" i="1"/>
              <a:t>Not</a:t>
            </a:r>
            <a:endParaRPr/>
          </a:p>
          <a:p>
            <a:pPr marL="228600" lvl="0" indent="-228600" algn="l" rtl="0">
              <a:lnSpc>
                <a:spcPct val="90000"/>
              </a:lnSpc>
              <a:spcBef>
                <a:spcPts val="1000"/>
              </a:spcBef>
              <a:spcAft>
                <a:spcPts val="0"/>
              </a:spcAft>
              <a:buClr>
                <a:schemeClr val="dk1"/>
              </a:buClr>
              <a:buSzPts val="3600"/>
              <a:buFont typeface="Noto Sans Symbols"/>
              <a:buNone/>
            </a:pPr>
            <a:r>
              <a:rPr lang="en-US" sz="3600"/>
              <a:t>Listening To Speak</a:t>
            </a:r>
            <a:endParaRPr/>
          </a:p>
        </p:txBody>
      </p:sp>
      <p:pic>
        <p:nvPicPr>
          <p:cNvPr id="594" name="Google Shape;594;p10" descr="young-girls whispering.png"/>
          <p:cNvPicPr preferRelativeResize="0"/>
          <p:nvPr/>
        </p:nvPicPr>
        <p:blipFill rotWithShape="1">
          <a:blip r:embed="rId3">
            <a:alphaModFix/>
          </a:blip>
          <a:srcRect/>
          <a:stretch/>
        </p:blipFill>
        <p:spPr>
          <a:xfrm>
            <a:off x="5486401" y="3774350"/>
            <a:ext cx="6238461" cy="3083650"/>
          </a:xfrm>
          <a:prstGeom prst="rect">
            <a:avLst/>
          </a:prstGeom>
          <a:noFill/>
          <a:ln>
            <a:noFill/>
          </a:ln>
        </p:spPr>
      </p:pic>
      <p:pic>
        <p:nvPicPr>
          <p:cNvPr id="595" name="Google Shape;595;p10" descr="HiResDanielson_logo.png"/>
          <p:cNvPicPr preferRelativeResize="0"/>
          <p:nvPr/>
        </p:nvPicPr>
        <p:blipFill rotWithShape="1">
          <a:blip r:embed="rId4">
            <a:alphaModFix/>
          </a:blip>
          <a:srcRect/>
          <a:stretch/>
        </p:blipFill>
        <p:spPr>
          <a:xfrm>
            <a:off x="1524001" y="6029492"/>
            <a:ext cx="828508" cy="828508"/>
          </a:xfrm>
          <a:prstGeom prst="rect">
            <a:avLst/>
          </a:prstGeom>
          <a:noFill/>
          <a:ln>
            <a:noFill/>
          </a:ln>
        </p:spPr>
      </p:pic>
      <p:sp>
        <p:nvSpPr>
          <p:cNvPr id="596" name="Google Shape;596;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01"/>
        <p:cNvGrpSpPr/>
        <p:nvPr/>
      </p:nvGrpSpPr>
      <p:grpSpPr>
        <a:xfrm>
          <a:off x="0" y="0"/>
          <a:ext cx="0" cy="0"/>
          <a:chOff x="0" y="0"/>
          <a:chExt cx="0" cy="0"/>
        </a:xfrm>
      </p:grpSpPr>
      <p:sp>
        <p:nvSpPr>
          <p:cNvPr id="602" name="Google Shape;602;p11"/>
          <p:cNvSpPr txBox="1">
            <a:spLocks noGrp="1"/>
          </p:cNvSpPr>
          <p:nvPr>
            <p:ph type="subTitle" idx="1"/>
          </p:nvPr>
        </p:nvSpPr>
        <p:spPr>
          <a:xfrm>
            <a:off x="1981200" y="1794935"/>
            <a:ext cx="7806267" cy="1370958"/>
          </a:xfrm>
          <a:prstGeom prst="rect">
            <a:avLst/>
          </a:prstGeom>
          <a:noFill/>
          <a:ln>
            <a:noFill/>
          </a:ln>
        </p:spPr>
        <p:txBody>
          <a:bodyPr spcFirstLastPara="1" wrap="square" lIns="91425" tIns="45700" rIns="91425" bIns="45700" anchor="t" anchorCtr="0">
            <a:normAutofit/>
          </a:bodyPr>
          <a:lstStyle/>
          <a:p>
            <a:pPr marL="609600" lvl="0" indent="-609600" algn="l" rtl="0">
              <a:lnSpc>
                <a:spcPct val="90000"/>
              </a:lnSpc>
              <a:spcBef>
                <a:spcPts val="0"/>
              </a:spcBef>
              <a:spcAft>
                <a:spcPts val="0"/>
              </a:spcAft>
              <a:buClr>
                <a:srgbClr val="000090"/>
              </a:buClr>
              <a:buSzPts val="3613"/>
              <a:buNone/>
            </a:pPr>
            <a:r>
              <a:rPr lang="en-US" sz="3613">
                <a:solidFill>
                  <a:srgbClr val="000090"/>
                </a:solidFill>
              </a:rPr>
              <a:t>Typical speaking rate </a:t>
            </a:r>
            <a:r>
              <a:rPr lang="en-US" sz="3613">
                <a:solidFill>
                  <a:srgbClr val="800000"/>
                </a:solidFill>
              </a:rPr>
              <a:t>– 	150-180 wpm</a:t>
            </a:r>
            <a:endParaRPr sz="3613">
              <a:solidFill>
                <a:srgbClr val="000087"/>
              </a:solidFill>
            </a:endParaRPr>
          </a:p>
          <a:p>
            <a:pPr marL="609600" lvl="0" indent="-609600" algn="l" rtl="0">
              <a:lnSpc>
                <a:spcPct val="90000"/>
              </a:lnSpc>
              <a:spcBef>
                <a:spcPts val="1000"/>
              </a:spcBef>
              <a:spcAft>
                <a:spcPts val="0"/>
              </a:spcAft>
              <a:buClr>
                <a:srgbClr val="000090"/>
              </a:buClr>
              <a:buSzPts val="3613"/>
              <a:buNone/>
            </a:pPr>
            <a:r>
              <a:rPr lang="en-US" sz="3613">
                <a:solidFill>
                  <a:srgbClr val="000090"/>
                </a:solidFill>
              </a:rPr>
              <a:t>Listening rate</a:t>
            </a:r>
            <a:r>
              <a:rPr lang="en-US" sz="3613">
                <a:solidFill>
                  <a:srgbClr val="800000"/>
                </a:solidFill>
              </a:rPr>
              <a:t>		 – 500-800 wpm</a:t>
            </a:r>
            <a:endParaRPr/>
          </a:p>
          <a:p>
            <a:pPr marL="609600" lvl="0" indent="-609600" algn="l" rtl="0">
              <a:lnSpc>
                <a:spcPct val="90000"/>
              </a:lnSpc>
              <a:spcBef>
                <a:spcPts val="1000"/>
              </a:spcBef>
              <a:spcAft>
                <a:spcPts val="0"/>
              </a:spcAft>
              <a:buClr>
                <a:schemeClr val="dk1"/>
              </a:buClr>
              <a:buSzPts val="3613"/>
              <a:buNone/>
            </a:pPr>
            <a:endParaRPr sz="3613">
              <a:solidFill>
                <a:srgbClr val="800000"/>
              </a:solidFill>
            </a:endParaRPr>
          </a:p>
          <a:p>
            <a:pPr marL="609600" lvl="0" indent="-609600" algn="l" rtl="0">
              <a:lnSpc>
                <a:spcPct val="90000"/>
              </a:lnSpc>
              <a:spcBef>
                <a:spcPts val="1000"/>
              </a:spcBef>
              <a:spcAft>
                <a:spcPts val="0"/>
              </a:spcAft>
              <a:buClr>
                <a:schemeClr val="dk1"/>
              </a:buClr>
              <a:buSzPts val="3613"/>
              <a:buNone/>
            </a:pPr>
            <a:endParaRPr sz="3613"/>
          </a:p>
          <a:p>
            <a:pPr marL="609600" lvl="0" indent="-609600" algn="l" rtl="0">
              <a:lnSpc>
                <a:spcPct val="90000"/>
              </a:lnSpc>
              <a:spcBef>
                <a:spcPts val="1000"/>
              </a:spcBef>
              <a:spcAft>
                <a:spcPts val="0"/>
              </a:spcAft>
              <a:buClr>
                <a:schemeClr val="dk1"/>
              </a:buClr>
              <a:buSzPts val="2400"/>
              <a:buNone/>
            </a:pPr>
            <a:endParaRPr/>
          </a:p>
          <a:p>
            <a:pPr marL="609600" lvl="0" indent="-609600" algn="l" rtl="0">
              <a:lnSpc>
                <a:spcPct val="90000"/>
              </a:lnSpc>
              <a:spcBef>
                <a:spcPts val="1000"/>
              </a:spcBef>
              <a:spcAft>
                <a:spcPts val="0"/>
              </a:spcAft>
              <a:buClr>
                <a:schemeClr val="dk1"/>
              </a:buClr>
              <a:buSzPts val="2400"/>
              <a:buNone/>
            </a:pPr>
            <a:endParaRPr/>
          </a:p>
          <a:p>
            <a:pPr marL="609600" lvl="0" indent="-609600" algn="l" rtl="0">
              <a:lnSpc>
                <a:spcPct val="90000"/>
              </a:lnSpc>
              <a:spcBef>
                <a:spcPts val="1000"/>
              </a:spcBef>
              <a:spcAft>
                <a:spcPts val="0"/>
              </a:spcAft>
              <a:buClr>
                <a:schemeClr val="dk1"/>
              </a:buClr>
              <a:buSzPts val="2400"/>
              <a:buNone/>
            </a:pPr>
            <a:endParaRPr/>
          </a:p>
          <a:p>
            <a:pPr marL="609600" lvl="0" indent="-609600" algn="l" rtl="0">
              <a:lnSpc>
                <a:spcPct val="90000"/>
              </a:lnSpc>
              <a:spcBef>
                <a:spcPts val="1000"/>
              </a:spcBef>
              <a:spcAft>
                <a:spcPts val="0"/>
              </a:spcAft>
              <a:buClr>
                <a:schemeClr val="dk1"/>
              </a:buClr>
              <a:buSzPts val="2400"/>
              <a:buNone/>
            </a:pPr>
            <a:endParaRPr/>
          </a:p>
        </p:txBody>
      </p:sp>
      <p:sp>
        <p:nvSpPr>
          <p:cNvPr id="603" name="Google Shape;603;p11"/>
          <p:cNvSpPr txBox="1"/>
          <p:nvPr/>
        </p:nvSpPr>
        <p:spPr>
          <a:xfrm>
            <a:off x="1981200" y="228600"/>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800000"/>
                </a:solidFill>
                <a:latin typeface="Calibri"/>
                <a:ea typeface="Calibri"/>
                <a:cs typeface="Calibri"/>
                <a:sym typeface="Calibri"/>
              </a:rPr>
              <a:t>The Primacy of Listening</a:t>
            </a:r>
            <a:endParaRPr sz="4000" b="0" i="0" u="none" strike="noStrike" cap="none">
              <a:solidFill>
                <a:schemeClr val="dk1"/>
              </a:solidFill>
              <a:latin typeface="Calibri"/>
              <a:ea typeface="Calibri"/>
              <a:cs typeface="Calibri"/>
              <a:sym typeface="Calibri"/>
            </a:endParaRPr>
          </a:p>
        </p:txBody>
      </p:sp>
      <p:pic>
        <p:nvPicPr>
          <p:cNvPr id="604" name="Google Shape;604;p11" descr="young-girls whispering.png"/>
          <p:cNvPicPr preferRelativeResize="0"/>
          <p:nvPr/>
        </p:nvPicPr>
        <p:blipFill rotWithShape="1">
          <a:blip r:embed="rId3">
            <a:alphaModFix/>
          </a:blip>
          <a:srcRect/>
          <a:stretch/>
        </p:blipFill>
        <p:spPr>
          <a:xfrm>
            <a:off x="4334934" y="3727588"/>
            <a:ext cx="6333067" cy="3130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1"/>
                                        <p:tgtEl>
                                          <p:spTgt spid="60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1"/>
                                        <p:tgtEl>
                                          <p:spTgt spid="60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02">
                                            <p:txEl>
                                              <p:pRg st="2" end="2"/>
                                            </p:txEl>
                                          </p:spTgt>
                                        </p:tgtEl>
                                        <p:attrNameLst>
                                          <p:attrName>style.visibility</p:attrName>
                                        </p:attrNameLst>
                                      </p:cBhvr>
                                      <p:to>
                                        <p:strVal val="visible"/>
                                      </p:to>
                                    </p:set>
                                    <p:anim calcmode="lin" valueType="num">
                                      <p:cBhvr additive="base">
                                        <p:cTn id="17" dur="1"/>
                                        <p:tgtEl>
                                          <p:spTgt spid="60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02">
                                            <p:txEl>
                                              <p:pRg st="3" end="3"/>
                                            </p:txEl>
                                          </p:spTgt>
                                        </p:tgtEl>
                                        <p:attrNameLst>
                                          <p:attrName>style.visibility</p:attrName>
                                        </p:attrNameLst>
                                      </p:cBhvr>
                                      <p:to>
                                        <p:strVal val="visible"/>
                                      </p:to>
                                    </p:set>
                                    <p:anim calcmode="lin" valueType="num">
                                      <p:cBhvr additive="base">
                                        <p:cTn id="22" dur="1"/>
                                        <p:tgtEl>
                                          <p:spTgt spid="602">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02">
                                            <p:txEl>
                                              <p:pRg st="4" end="4"/>
                                            </p:txEl>
                                          </p:spTgt>
                                        </p:tgtEl>
                                        <p:attrNameLst>
                                          <p:attrName>style.visibility</p:attrName>
                                        </p:attrNameLst>
                                      </p:cBhvr>
                                      <p:to>
                                        <p:strVal val="visible"/>
                                      </p:to>
                                    </p:set>
                                    <p:anim calcmode="lin" valueType="num">
                                      <p:cBhvr additive="base">
                                        <p:cTn id="27" dur="1"/>
                                        <p:tgtEl>
                                          <p:spTgt spid="602">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02">
                                            <p:txEl>
                                              <p:pRg st="5" end="5"/>
                                            </p:txEl>
                                          </p:spTgt>
                                        </p:tgtEl>
                                        <p:attrNameLst>
                                          <p:attrName>style.visibility</p:attrName>
                                        </p:attrNameLst>
                                      </p:cBhvr>
                                      <p:to>
                                        <p:strVal val="visible"/>
                                      </p:to>
                                    </p:set>
                                    <p:anim calcmode="lin" valueType="num">
                                      <p:cBhvr additive="base">
                                        <p:cTn id="32" dur="1"/>
                                        <p:tgtEl>
                                          <p:spTgt spid="602">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02">
                                            <p:txEl>
                                              <p:pRg st="6" end="6"/>
                                            </p:txEl>
                                          </p:spTgt>
                                        </p:tgtEl>
                                        <p:attrNameLst>
                                          <p:attrName>style.visibility</p:attrName>
                                        </p:attrNameLst>
                                      </p:cBhvr>
                                      <p:to>
                                        <p:strVal val="visible"/>
                                      </p:to>
                                    </p:set>
                                    <p:anim calcmode="lin" valueType="num">
                                      <p:cBhvr additive="base">
                                        <p:cTn id="37" dur="1"/>
                                        <p:tgtEl>
                                          <p:spTgt spid="602">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602">
                                            <p:txEl>
                                              <p:pRg st="7" end="7"/>
                                            </p:txEl>
                                          </p:spTgt>
                                        </p:tgtEl>
                                        <p:attrNameLst>
                                          <p:attrName>style.visibility</p:attrName>
                                        </p:attrNameLst>
                                      </p:cBhvr>
                                      <p:to>
                                        <p:strVal val="visible"/>
                                      </p:to>
                                    </p:set>
                                    <p:anim calcmode="lin" valueType="num">
                                      <p:cBhvr additive="base">
                                        <p:cTn id="42" dur="1"/>
                                        <p:tgtEl>
                                          <p:spTgt spid="602">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2"/>
                                        </p:tgtEl>
                                        <p:attrNameLst>
                                          <p:attrName>style.visibility</p:attrName>
                                        </p:attrNameLst>
                                      </p:cBhvr>
                                      <p:to>
                                        <p:strVal val="visible"/>
                                      </p:to>
                                    </p:set>
                                    <p:animEffect transition="in" filter="fade">
                                      <p:cBhvr>
                                        <p:cTn id="47" dur="10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610"/>
        <p:cNvGrpSpPr/>
        <p:nvPr/>
      </p:nvGrpSpPr>
      <p:grpSpPr>
        <a:xfrm>
          <a:off x="0" y="0"/>
          <a:ext cx="0" cy="0"/>
          <a:chOff x="0" y="0"/>
          <a:chExt cx="0" cy="0"/>
        </a:xfrm>
      </p:grpSpPr>
      <p:pic>
        <p:nvPicPr>
          <p:cNvPr id="611" name="Google Shape;611;p12" descr="listen pictograph"/>
          <p:cNvPicPr preferRelativeResize="0">
            <a:picLocks noGrp="1"/>
          </p:cNvPicPr>
          <p:nvPr>
            <p:ph type="body" idx="1"/>
          </p:nvPr>
        </p:nvPicPr>
        <p:blipFill rotWithShape="1">
          <a:blip r:embed="rId3">
            <a:alphaModFix/>
          </a:blip>
          <a:srcRect/>
          <a:stretch/>
        </p:blipFill>
        <p:spPr>
          <a:xfrm>
            <a:off x="2613025" y="609600"/>
            <a:ext cx="6426200" cy="5486400"/>
          </a:xfrm>
          <a:prstGeom prst="rect">
            <a:avLst/>
          </a:prstGeom>
          <a:noFill/>
          <a:ln>
            <a:noFill/>
          </a:ln>
        </p:spPr>
      </p:pic>
      <p:sp>
        <p:nvSpPr>
          <p:cNvPr id="612" name="Google Shape;612;p12"/>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3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617"/>
        <p:cNvGrpSpPr/>
        <p:nvPr/>
      </p:nvGrpSpPr>
      <p:grpSpPr>
        <a:xfrm>
          <a:off x="0" y="0"/>
          <a:ext cx="0" cy="0"/>
          <a:chOff x="0" y="0"/>
          <a:chExt cx="0" cy="0"/>
        </a:xfrm>
      </p:grpSpPr>
      <p:sp>
        <p:nvSpPr>
          <p:cNvPr id="618" name="Google Shape;6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19" name="Google Shape;619;p13"/>
          <p:cNvSpPr txBox="1">
            <a:spLocks noGrp="1"/>
          </p:cNvSpPr>
          <p:nvPr>
            <p:ph type="body" idx="1"/>
          </p:nvPr>
        </p:nvSpPr>
        <p:spPr>
          <a:xfrm>
            <a:off x="381002" y="2669871"/>
            <a:ext cx="10969943" cy="2846696"/>
          </a:xfrm>
          <a:prstGeom prst="rect">
            <a:avLst/>
          </a:prstGeom>
          <a:noFill/>
          <a:ln>
            <a:noFill/>
          </a:ln>
        </p:spPr>
        <p:txBody>
          <a:bodyPr spcFirstLastPara="1" wrap="square" lIns="91425" tIns="45700" rIns="91425" bIns="45700" anchor="t" anchorCtr="0">
            <a:normAutofit/>
          </a:bodyPr>
          <a:lstStyle/>
          <a:p>
            <a:pPr marL="609600" lvl="0" indent="-609600" algn="l" rtl="0">
              <a:lnSpc>
                <a:spcPct val="90000"/>
              </a:lnSpc>
              <a:spcBef>
                <a:spcPts val="0"/>
              </a:spcBef>
              <a:spcAft>
                <a:spcPts val="0"/>
              </a:spcAft>
              <a:buClr>
                <a:srgbClr val="800000"/>
              </a:buClr>
              <a:buSzPts val="3600"/>
              <a:buChar char="•"/>
            </a:pPr>
            <a:r>
              <a:rPr lang="en-US" sz="3600">
                <a:solidFill>
                  <a:srgbClr val="800000"/>
                </a:solidFill>
              </a:rPr>
              <a:t>Emotional</a:t>
            </a:r>
            <a:r>
              <a:rPr lang="en-US" sz="3600">
                <a:solidFill>
                  <a:srgbClr val="000087"/>
                </a:solidFill>
              </a:rPr>
              <a:t> 	here and there</a:t>
            </a:r>
            <a:endParaRPr/>
          </a:p>
          <a:p>
            <a:pPr marL="609600" lvl="0" indent="-609600" algn="l" rtl="0">
              <a:lnSpc>
                <a:spcPct val="90000"/>
              </a:lnSpc>
              <a:spcBef>
                <a:spcPts val="1000"/>
              </a:spcBef>
              <a:spcAft>
                <a:spcPts val="0"/>
              </a:spcAft>
              <a:buClr>
                <a:srgbClr val="800000"/>
              </a:buClr>
              <a:buSzPts val="3600"/>
              <a:buChar char="•"/>
            </a:pPr>
            <a:r>
              <a:rPr lang="en-US" sz="3600">
                <a:solidFill>
                  <a:srgbClr val="800000"/>
                </a:solidFill>
              </a:rPr>
              <a:t>Mental</a:t>
            </a:r>
            <a:r>
              <a:rPr lang="en-US" sz="3600">
                <a:solidFill>
                  <a:srgbClr val="000087"/>
                </a:solidFill>
              </a:rPr>
              <a:t> here and there</a:t>
            </a:r>
            <a:endParaRPr/>
          </a:p>
          <a:p>
            <a:pPr marL="609600" lvl="0" indent="-609600" algn="l" rtl="0">
              <a:lnSpc>
                <a:spcPct val="90000"/>
              </a:lnSpc>
              <a:spcBef>
                <a:spcPts val="1000"/>
              </a:spcBef>
              <a:spcAft>
                <a:spcPts val="0"/>
              </a:spcAft>
              <a:buClr>
                <a:srgbClr val="800000"/>
              </a:buClr>
              <a:buSzPts val="3600"/>
              <a:buChar char="•"/>
            </a:pPr>
            <a:r>
              <a:rPr lang="en-US" sz="3600">
                <a:solidFill>
                  <a:srgbClr val="800000"/>
                </a:solidFill>
              </a:rPr>
              <a:t>Technological </a:t>
            </a:r>
            <a:r>
              <a:rPr lang="en-US" sz="3600">
                <a:solidFill>
                  <a:srgbClr val="000090"/>
                </a:solidFill>
              </a:rPr>
              <a:t>here and there</a:t>
            </a:r>
            <a:endParaRPr/>
          </a:p>
          <a:p>
            <a:pPr marL="609600" lvl="0" indent="-431800" algn="l" rtl="0">
              <a:lnSpc>
                <a:spcPct val="90000"/>
              </a:lnSpc>
              <a:spcBef>
                <a:spcPts val="1000"/>
              </a:spcBef>
              <a:spcAft>
                <a:spcPts val="0"/>
              </a:spcAft>
              <a:buClr>
                <a:schemeClr val="dk1"/>
              </a:buClr>
              <a:buSzPts val="2800"/>
              <a:buNone/>
            </a:pPr>
            <a:endParaRPr/>
          </a:p>
          <a:p>
            <a:pPr marL="609600" lvl="0" indent="-431800" algn="l" rtl="0">
              <a:lnSpc>
                <a:spcPct val="90000"/>
              </a:lnSpc>
              <a:spcBef>
                <a:spcPts val="1000"/>
              </a:spcBef>
              <a:spcAft>
                <a:spcPts val="0"/>
              </a:spcAft>
              <a:buClr>
                <a:schemeClr val="dk1"/>
              </a:buClr>
              <a:buSzPts val="2800"/>
              <a:buNone/>
            </a:pPr>
            <a:endParaRPr/>
          </a:p>
          <a:p>
            <a:pPr marL="609600" lvl="0" indent="-431800" algn="l" rtl="0">
              <a:lnSpc>
                <a:spcPct val="90000"/>
              </a:lnSpc>
              <a:spcBef>
                <a:spcPts val="1000"/>
              </a:spcBef>
              <a:spcAft>
                <a:spcPts val="0"/>
              </a:spcAft>
              <a:buClr>
                <a:schemeClr val="dk1"/>
              </a:buClr>
              <a:buSzPts val="2800"/>
              <a:buNone/>
            </a:pPr>
            <a:endParaRPr/>
          </a:p>
          <a:p>
            <a:pPr marL="609600" lvl="0" indent="-431800" algn="l" rtl="0">
              <a:lnSpc>
                <a:spcPct val="90000"/>
              </a:lnSpc>
              <a:spcBef>
                <a:spcPts val="1000"/>
              </a:spcBef>
              <a:spcAft>
                <a:spcPts val="0"/>
              </a:spcAft>
              <a:buClr>
                <a:schemeClr val="dk1"/>
              </a:buClr>
              <a:buSzPts val="2800"/>
              <a:buNone/>
            </a:pPr>
            <a:endParaRPr/>
          </a:p>
          <a:p>
            <a:pPr marL="609600" lvl="0" indent="-431800" algn="l" rtl="0">
              <a:lnSpc>
                <a:spcPct val="90000"/>
              </a:lnSpc>
              <a:spcBef>
                <a:spcPts val="1000"/>
              </a:spcBef>
              <a:spcAft>
                <a:spcPts val="0"/>
              </a:spcAft>
              <a:buClr>
                <a:schemeClr val="dk1"/>
              </a:buClr>
              <a:buSzPts val="2800"/>
              <a:buNone/>
            </a:pPr>
            <a:endParaRPr/>
          </a:p>
        </p:txBody>
      </p:sp>
      <p:sp>
        <p:nvSpPr>
          <p:cNvPr id="620" name="Google Shape;620;p13"/>
          <p:cNvSpPr txBox="1"/>
          <p:nvPr/>
        </p:nvSpPr>
        <p:spPr>
          <a:xfrm>
            <a:off x="1981200" y="152400"/>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Calibri"/>
                <a:ea typeface="Calibri"/>
                <a:cs typeface="Calibri"/>
                <a:sym typeface="Calibri"/>
              </a:rPr>
              <a:t>Being Present</a:t>
            </a:r>
            <a:endParaRPr sz="1400" b="0" i="0" u="none" strike="noStrike" cap="none">
              <a:solidFill>
                <a:srgbClr val="000000"/>
              </a:solidFill>
              <a:latin typeface="Arial"/>
              <a:ea typeface="Arial"/>
              <a:cs typeface="Arial"/>
              <a:sym typeface="Arial"/>
            </a:endParaRPr>
          </a:p>
        </p:txBody>
      </p:sp>
      <p:sp>
        <p:nvSpPr>
          <p:cNvPr id="621" name="Google Shape;621;p13"/>
          <p:cNvSpPr txBox="1"/>
          <p:nvPr/>
        </p:nvSpPr>
        <p:spPr>
          <a:xfrm>
            <a:off x="5283565" y="1474805"/>
            <a:ext cx="161242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0090"/>
                </a:solidFill>
                <a:latin typeface="Calibri"/>
                <a:ea typeface="Calibri"/>
                <a:cs typeface="Calibri"/>
                <a:sym typeface="Calibri"/>
              </a:rPr>
              <a:t>here</a:t>
            </a:r>
            <a:endParaRPr sz="1400" b="0" i="0" u="none" strike="noStrike" cap="none">
              <a:solidFill>
                <a:srgbClr val="000000"/>
              </a:solidFill>
              <a:latin typeface="Arial"/>
              <a:ea typeface="Arial"/>
              <a:cs typeface="Arial"/>
              <a:sym typeface="Arial"/>
            </a:endParaRPr>
          </a:p>
        </p:txBody>
      </p:sp>
      <p:sp>
        <p:nvSpPr>
          <p:cNvPr id="622" name="Google Shape;622;p13"/>
          <p:cNvSpPr txBox="1"/>
          <p:nvPr/>
        </p:nvSpPr>
        <p:spPr>
          <a:xfrm>
            <a:off x="4741712" y="1474808"/>
            <a:ext cx="55976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800000"/>
                </a:solidFill>
                <a:latin typeface="Calibri"/>
                <a:ea typeface="Calibri"/>
                <a:cs typeface="Calibri"/>
                <a:sym typeface="Calibri"/>
              </a:rPr>
              <a:t>T</a:t>
            </a:r>
            <a:endParaRPr sz="1400" b="0" i="0" u="none" strike="noStrike" cap="none">
              <a:solidFill>
                <a:srgbClr val="000000"/>
              </a:solidFill>
              <a:latin typeface="Arial"/>
              <a:ea typeface="Arial"/>
              <a:cs typeface="Arial"/>
              <a:sym typeface="Arial"/>
            </a:endParaRPr>
          </a:p>
        </p:txBody>
      </p:sp>
      <p:pic>
        <p:nvPicPr>
          <p:cNvPr id="623" name="Google Shape;623;p13" descr="MiraLogo.jpg"/>
          <p:cNvPicPr preferRelativeResize="0"/>
          <p:nvPr/>
        </p:nvPicPr>
        <p:blipFill rotWithShape="1">
          <a:blip r:embed="rId3">
            <a:alphaModFix/>
          </a:blip>
          <a:srcRect/>
          <a:stretch/>
        </p:blipFill>
        <p:spPr>
          <a:xfrm>
            <a:off x="1981202" y="6402931"/>
            <a:ext cx="1269069" cy="259251"/>
          </a:xfrm>
          <a:prstGeom prst="rect">
            <a:avLst/>
          </a:prstGeom>
          <a:noFill/>
          <a:ln>
            <a:noFill/>
          </a:ln>
        </p:spPr>
      </p:pic>
      <p:pic>
        <p:nvPicPr>
          <p:cNvPr id="624" name="Google Shape;624;p13" descr="HiResDanielson_logo.png"/>
          <p:cNvPicPr preferRelativeResize="0"/>
          <p:nvPr/>
        </p:nvPicPr>
        <p:blipFill rotWithShape="1">
          <a:blip r:embed="rId4">
            <a:alphaModFix/>
          </a:blip>
          <a:srcRect/>
          <a:stretch/>
        </p:blipFill>
        <p:spPr>
          <a:xfrm>
            <a:off x="9645361" y="5818253"/>
            <a:ext cx="920455" cy="920455"/>
          </a:xfrm>
          <a:prstGeom prst="rect">
            <a:avLst/>
          </a:prstGeom>
          <a:noFill/>
          <a:ln>
            <a:noFill/>
          </a:ln>
        </p:spPr>
      </p:pic>
      <p:sp>
        <p:nvSpPr>
          <p:cNvPr id="625" name="Google Shape;625;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pic>
        <p:nvPicPr>
          <p:cNvPr id="631" name="Google Shape;631;p14"/>
          <p:cNvPicPr preferRelativeResize="0"/>
          <p:nvPr/>
        </p:nvPicPr>
        <p:blipFill rotWithShape="1">
          <a:blip r:embed="rId3">
            <a:alphaModFix/>
          </a:blip>
          <a:srcRect/>
          <a:stretch/>
        </p:blipFill>
        <p:spPr>
          <a:xfrm>
            <a:off x="1524000" y="317500"/>
            <a:ext cx="9144000" cy="6212336"/>
          </a:xfrm>
          <a:prstGeom prst="rect">
            <a:avLst/>
          </a:prstGeom>
          <a:noFill/>
          <a:ln>
            <a:noFill/>
          </a:ln>
        </p:spPr>
      </p:pic>
      <p:sp>
        <p:nvSpPr>
          <p:cNvPr id="632" name="Google Shape;632;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36"/>
        <p:cNvGrpSpPr/>
        <p:nvPr/>
      </p:nvGrpSpPr>
      <p:grpSpPr>
        <a:xfrm>
          <a:off x="0" y="0"/>
          <a:ext cx="0" cy="0"/>
          <a:chOff x="0" y="0"/>
          <a:chExt cx="0" cy="0"/>
        </a:xfrm>
      </p:grpSpPr>
      <p:pic>
        <p:nvPicPr>
          <p:cNvPr id="637" name="Google Shape;637;p15" descr="open book"/>
          <p:cNvPicPr preferRelativeResize="0"/>
          <p:nvPr/>
        </p:nvPicPr>
        <p:blipFill rotWithShape="1">
          <a:blip r:embed="rId3">
            <a:alphaModFix/>
          </a:blip>
          <a:srcRect/>
          <a:stretch/>
        </p:blipFill>
        <p:spPr>
          <a:xfrm>
            <a:off x="6322602" y="4153782"/>
            <a:ext cx="4345398" cy="3255611"/>
          </a:xfrm>
          <a:prstGeom prst="rect">
            <a:avLst/>
          </a:prstGeom>
          <a:noFill/>
          <a:ln>
            <a:noFill/>
          </a:ln>
        </p:spPr>
      </p:pic>
      <p:sp>
        <p:nvSpPr>
          <p:cNvPr id="638" name="Google Shape;638;p15"/>
          <p:cNvSpPr txBox="1">
            <a:spLocks noGrp="1"/>
          </p:cNvSpPr>
          <p:nvPr>
            <p:ph type="title"/>
          </p:nvPr>
        </p:nvSpPr>
        <p:spPr>
          <a:xfrm>
            <a:off x="2119625" y="65843"/>
            <a:ext cx="7772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Focused Reading-pp.12-14</a:t>
            </a:r>
            <a:endParaRPr/>
          </a:p>
        </p:txBody>
      </p:sp>
      <p:sp>
        <p:nvSpPr>
          <p:cNvPr id="639" name="Google Shape;639;p15"/>
          <p:cNvSpPr txBox="1">
            <a:spLocks noGrp="1"/>
          </p:cNvSpPr>
          <p:nvPr>
            <p:ph type="body" idx="2"/>
          </p:nvPr>
        </p:nvSpPr>
        <p:spPr>
          <a:xfrm>
            <a:off x="2133805" y="1253287"/>
            <a:ext cx="7848600" cy="480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b="1"/>
              <a:t>Partners: both</a:t>
            </a:r>
            <a:r>
              <a:rPr lang="en-US" sz="3000"/>
              <a:t> read excerpts from </a:t>
            </a:r>
            <a:r>
              <a:rPr lang="en-US" sz="3000" u="sng"/>
              <a:t>Talk About Teaching! Leading Professional Conversations</a:t>
            </a:r>
            <a:r>
              <a:rPr lang="en-US" sz="3000"/>
              <a:t>. </a:t>
            </a:r>
            <a:r>
              <a:rPr lang="en-US" sz="2600"/>
              <a:t>(Charlotte Danielson, copyright 2009, pp. 1-11)</a:t>
            </a:r>
            <a:endParaRPr/>
          </a:p>
          <a:p>
            <a:pPr marL="0" lvl="0" indent="0" algn="l" rtl="0">
              <a:lnSpc>
                <a:spcPct val="90000"/>
              </a:lnSpc>
              <a:spcBef>
                <a:spcPts val="1000"/>
              </a:spcBef>
              <a:spcAft>
                <a:spcPts val="0"/>
              </a:spcAft>
              <a:buClr>
                <a:schemeClr val="dk1"/>
              </a:buClr>
              <a:buSzPts val="800"/>
              <a:buNone/>
            </a:pPr>
            <a:endParaRPr sz="800"/>
          </a:p>
          <a:p>
            <a:pPr marL="0" lvl="0" indent="0" algn="l" rtl="0">
              <a:lnSpc>
                <a:spcPct val="90000"/>
              </a:lnSpc>
              <a:spcBef>
                <a:spcPts val="1000"/>
              </a:spcBef>
              <a:spcAft>
                <a:spcPts val="0"/>
              </a:spcAft>
              <a:buClr>
                <a:schemeClr val="dk1"/>
              </a:buClr>
              <a:buSzPts val="3000"/>
              <a:buNone/>
            </a:pPr>
            <a:r>
              <a:rPr lang="en-US" sz="3000"/>
              <a:t>Mark text as shown:</a:t>
            </a:r>
            <a:endParaRPr/>
          </a:p>
          <a:p>
            <a:pPr marL="0" lvl="0" indent="0" algn="l" rtl="0">
              <a:lnSpc>
                <a:spcPct val="90000"/>
              </a:lnSpc>
              <a:spcBef>
                <a:spcPts val="1000"/>
              </a:spcBef>
              <a:spcAft>
                <a:spcPts val="0"/>
              </a:spcAft>
              <a:buClr>
                <a:schemeClr val="accent1"/>
              </a:buClr>
              <a:buSzPts val="4800"/>
              <a:buNone/>
            </a:pPr>
            <a:r>
              <a:rPr lang="en-US" sz="4800">
                <a:solidFill>
                  <a:schemeClr val="accent1"/>
                </a:solidFill>
              </a:rPr>
              <a:t> </a:t>
            </a:r>
            <a:r>
              <a:rPr lang="en-US" sz="4000">
                <a:solidFill>
                  <a:srgbClr val="800000"/>
                </a:solidFill>
              </a:rPr>
              <a:t>!  </a:t>
            </a:r>
            <a:r>
              <a:rPr lang="en-US" sz="3000"/>
              <a:t>Significant idea</a:t>
            </a:r>
            <a:endParaRPr/>
          </a:p>
          <a:p>
            <a:pPr marL="0" lvl="0" indent="0" algn="l" rtl="0">
              <a:lnSpc>
                <a:spcPct val="90000"/>
              </a:lnSpc>
              <a:spcBef>
                <a:spcPts val="1000"/>
              </a:spcBef>
              <a:spcAft>
                <a:spcPts val="0"/>
              </a:spcAft>
              <a:buClr>
                <a:schemeClr val="dk1"/>
              </a:buClr>
              <a:buSzPts val="1800"/>
              <a:buNone/>
            </a:pPr>
            <a:r>
              <a:rPr lang="en-US" sz="1800"/>
              <a:t>  </a:t>
            </a:r>
            <a:r>
              <a:rPr lang="en-US" sz="4000">
                <a:solidFill>
                  <a:srgbClr val="800000"/>
                </a:solidFill>
              </a:rPr>
              <a:t>√</a:t>
            </a:r>
            <a:r>
              <a:rPr lang="en-US" sz="4000"/>
              <a:t>  </a:t>
            </a:r>
            <a:r>
              <a:rPr lang="en-US" sz="3000"/>
              <a:t>I know this</a:t>
            </a:r>
            <a:endParaRPr/>
          </a:p>
          <a:p>
            <a:pPr marL="0" lvl="0" indent="0" algn="l" rtl="0">
              <a:lnSpc>
                <a:spcPct val="90000"/>
              </a:lnSpc>
              <a:spcBef>
                <a:spcPts val="1000"/>
              </a:spcBef>
              <a:spcAft>
                <a:spcPts val="0"/>
              </a:spcAft>
              <a:buClr>
                <a:srgbClr val="800000"/>
              </a:buClr>
              <a:buSzPts val="3000"/>
              <a:buNone/>
            </a:pPr>
            <a:r>
              <a:rPr lang="en-US" sz="3000">
                <a:solidFill>
                  <a:srgbClr val="800000"/>
                </a:solidFill>
              </a:rPr>
              <a:t>	</a:t>
            </a:r>
            <a:r>
              <a:rPr lang="en-US" sz="4000">
                <a:solidFill>
                  <a:srgbClr val="800000"/>
                </a:solidFill>
              </a:rPr>
              <a:t>?</a:t>
            </a:r>
            <a:r>
              <a:rPr lang="en-US" sz="4000"/>
              <a:t> </a:t>
            </a:r>
            <a:r>
              <a:rPr lang="en-US" sz="1800"/>
              <a:t> </a:t>
            </a:r>
            <a:r>
              <a:rPr lang="en-US" sz="3000"/>
              <a:t>Wondering/Question</a:t>
            </a:r>
            <a:endParaRPr/>
          </a:p>
          <a:p>
            <a:pPr marL="914400" lvl="2" indent="0" algn="l" rtl="0">
              <a:lnSpc>
                <a:spcPct val="90000"/>
              </a:lnSpc>
              <a:spcBef>
                <a:spcPts val="500"/>
              </a:spcBef>
              <a:spcAft>
                <a:spcPts val="0"/>
              </a:spcAft>
              <a:buClr>
                <a:schemeClr val="dk1"/>
              </a:buClr>
              <a:buSzPts val="1600"/>
              <a:buNone/>
            </a:pPr>
            <a:endParaRPr sz="1600"/>
          </a:p>
        </p:txBody>
      </p:sp>
      <p:sp>
        <p:nvSpPr>
          <p:cNvPr id="640" name="Google Shape;640;p15"/>
          <p:cNvSpPr/>
          <p:nvPr/>
        </p:nvSpPr>
        <p:spPr>
          <a:xfrm>
            <a:off x="2586354" y="5547213"/>
            <a:ext cx="38718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Belleza"/>
                <a:ea typeface="Belleza"/>
                <a:cs typeface="Belleza"/>
                <a:sym typeface="Belleza"/>
              </a:rPr>
              <a:t> </a:t>
            </a:r>
            <a:endParaRPr sz="1400" b="0" i="0" u="none" strike="noStrike" cap="none">
              <a:solidFill>
                <a:srgbClr val="000000"/>
              </a:solidFill>
              <a:latin typeface="Arial"/>
              <a:ea typeface="Arial"/>
              <a:cs typeface="Arial"/>
              <a:sym typeface="Arial"/>
            </a:endParaRPr>
          </a:p>
        </p:txBody>
      </p:sp>
      <p:sp>
        <p:nvSpPr>
          <p:cNvPr id="641" name="Google Shape;641;p15"/>
          <p:cNvSpPr txBox="1">
            <a:spLocks noGrp="1"/>
          </p:cNvSpPr>
          <p:nvPr>
            <p:ph type="sldNum" idx="12"/>
          </p:nvPr>
        </p:nvSpPr>
        <p:spPr>
          <a:xfrm>
            <a:off x="11409045" y="6333134"/>
            <a:ext cx="731700" cy="525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300"/>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646"/>
        <p:cNvGrpSpPr/>
        <p:nvPr/>
      </p:nvGrpSpPr>
      <p:grpSpPr>
        <a:xfrm>
          <a:off x="0" y="0"/>
          <a:ext cx="0" cy="0"/>
          <a:chOff x="0" y="0"/>
          <a:chExt cx="0" cy="0"/>
        </a:xfrm>
      </p:grpSpPr>
      <p:sp>
        <p:nvSpPr>
          <p:cNvPr id="647" name="Google Shape;64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School Teams Debrief</a:t>
            </a:r>
            <a:endParaRPr/>
          </a:p>
        </p:txBody>
      </p:sp>
      <p:sp>
        <p:nvSpPr>
          <p:cNvPr id="648" name="Google Shape;64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Compare and share your markings with your colleagues</a:t>
            </a:r>
            <a:endParaRPr/>
          </a:p>
          <a:p>
            <a:pPr marL="228600" lvl="0" indent="-2286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How might professional conversations provide new opportunities for quality feedback within your school setting?</a:t>
            </a: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649" name="Google Shape;649;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6000"/>
              <a:buFont typeface="Calibri"/>
              <a:buNone/>
            </a:pPr>
            <a:r>
              <a:rPr lang="en-US" sz="6000" b="1">
                <a:solidFill>
                  <a:schemeClr val="accent1"/>
                </a:solidFill>
              </a:rPr>
              <a:t>Feedback?</a:t>
            </a:r>
            <a:endParaRPr/>
          </a:p>
        </p:txBody>
      </p:sp>
      <p:sp>
        <p:nvSpPr>
          <p:cNvPr id="655" name="Google Shape;655;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070"/>
              <a:buNone/>
            </a:pPr>
            <a:r>
              <a:rPr lang="en-US" sz="4070"/>
              <a:t> Feedback is value-neutral help on worthy tasks. It describes what the learner did and did not do in relation to her goals….It is actionable information and it empowers the learner to make intelligent adjustments when she/he applies it to the next attempt to perform. </a:t>
            </a:r>
            <a:endParaRPr/>
          </a:p>
          <a:p>
            <a:pPr marL="228600" lvl="0" indent="-228600" algn="r" rtl="0">
              <a:lnSpc>
                <a:spcPct val="90000"/>
              </a:lnSpc>
              <a:spcBef>
                <a:spcPts val="1000"/>
              </a:spcBef>
              <a:spcAft>
                <a:spcPts val="0"/>
              </a:spcAft>
              <a:buClr>
                <a:schemeClr val="dk1"/>
              </a:buClr>
              <a:buSzPts val="4070"/>
              <a:buNone/>
            </a:pPr>
            <a:r>
              <a:rPr lang="en-US" sz="4070"/>
              <a:t>Grant Wiggins</a:t>
            </a:r>
            <a:endParaRPr/>
          </a:p>
          <a:p>
            <a:pPr marL="228600" lvl="0" indent="-64135" algn="l" rtl="0">
              <a:lnSpc>
                <a:spcPct val="90000"/>
              </a:lnSpc>
              <a:spcBef>
                <a:spcPts val="1000"/>
              </a:spcBef>
              <a:spcAft>
                <a:spcPts val="0"/>
              </a:spcAft>
              <a:buClr>
                <a:schemeClr val="dk1"/>
              </a:buClr>
              <a:buSzPts val="2590"/>
              <a:buNone/>
            </a:pPr>
            <a:endParaRPr sz="2590"/>
          </a:p>
        </p:txBody>
      </p:sp>
      <p:pic>
        <p:nvPicPr>
          <p:cNvPr id="656" name="Google Shape;656;p17" descr="HiResDanielson_logo.png"/>
          <p:cNvPicPr preferRelativeResize="0"/>
          <p:nvPr/>
        </p:nvPicPr>
        <p:blipFill rotWithShape="1">
          <a:blip r:embed="rId3">
            <a:alphaModFix/>
          </a:blip>
          <a:srcRect/>
          <a:stretch/>
        </p:blipFill>
        <p:spPr>
          <a:xfrm>
            <a:off x="1524001" y="5808133"/>
            <a:ext cx="1049867" cy="1049867"/>
          </a:xfrm>
          <a:prstGeom prst="rect">
            <a:avLst/>
          </a:prstGeom>
          <a:noFill/>
          <a:ln>
            <a:noFill/>
          </a:ln>
        </p:spPr>
      </p:pic>
      <p:sp>
        <p:nvSpPr>
          <p:cNvPr id="657" name="Google Shape;65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10e9897820e_0_13"/>
          <p:cNvSpPr/>
          <p:nvPr/>
        </p:nvSpPr>
        <p:spPr>
          <a:xfrm>
            <a:off x="732200" y="1541025"/>
            <a:ext cx="11145300" cy="902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10e9897820e_0_13"/>
          <p:cNvSpPr txBox="1">
            <a:spLocks noGrp="1"/>
          </p:cNvSpPr>
          <p:nvPr>
            <p:ph type="body" idx="1"/>
          </p:nvPr>
        </p:nvSpPr>
        <p:spPr>
          <a:xfrm>
            <a:off x="1651700" y="1533625"/>
            <a:ext cx="10225800" cy="450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US"/>
              <a:t>Reflect on the Team Learning work in first semester and explore additional tools and strategies for continuing the work</a:t>
            </a:r>
            <a:endParaRPr/>
          </a:p>
          <a:p>
            <a:pPr marL="0" lvl="0" indent="0" algn="l" rtl="0">
              <a:lnSpc>
                <a:spcPct val="100000"/>
              </a:lnSpc>
              <a:spcBef>
                <a:spcPts val="3600"/>
              </a:spcBef>
              <a:spcAft>
                <a:spcPts val="0"/>
              </a:spcAft>
              <a:buSzPts val="1800"/>
              <a:buNone/>
            </a:pPr>
            <a:r>
              <a:rPr lang="en-US"/>
              <a:t>Understand the 5 steps of the Video Reflections with Debrief and Practice by reading and discussing. </a:t>
            </a:r>
            <a:endParaRPr/>
          </a:p>
          <a:p>
            <a:pPr marL="0" lvl="0" indent="0" algn="l" rtl="0">
              <a:lnSpc>
                <a:spcPct val="100000"/>
              </a:lnSpc>
              <a:spcBef>
                <a:spcPts val="1200"/>
              </a:spcBef>
              <a:spcAft>
                <a:spcPts val="0"/>
              </a:spcAft>
              <a:buSzPts val="1800"/>
              <a:buNone/>
            </a:pPr>
            <a:r>
              <a:rPr lang="en-US"/>
              <a:t>Understand Video Reflection by observing the coach and teacher.</a:t>
            </a:r>
            <a:endParaRPr/>
          </a:p>
          <a:p>
            <a:pPr marL="0" lvl="0" indent="0" algn="l" rtl="0">
              <a:lnSpc>
                <a:spcPct val="100000"/>
              </a:lnSpc>
              <a:spcBef>
                <a:spcPts val="1200"/>
              </a:spcBef>
              <a:spcAft>
                <a:spcPts val="1200"/>
              </a:spcAft>
              <a:buSzPts val="1800"/>
              <a:buNone/>
            </a:pPr>
            <a:r>
              <a:rPr lang="en-US"/>
              <a:t>Analyze the Video Reflection for the parts.</a:t>
            </a:r>
            <a:endParaRPr/>
          </a:p>
        </p:txBody>
      </p:sp>
      <p:sp>
        <p:nvSpPr>
          <p:cNvPr id="194" name="Google Shape;194;g10e9897820e_0_1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Calibri"/>
              <a:buNone/>
            </a:pPr>
            <a:r>
              <a:rPr lang="en-US">
                <a:solidFill>
                  <a:srgbClr val="FFFFFF"/>
                </a:solidFill>
              </a:rPr>
              <a:t>Workshop Outcomes</a:t>
            </a:r>
            <a:endParaRPr/>
          </a:p>
        </p:txBody>
      </p:sp>
      <p:sp>
        <p:nvSpPr>
          <p:cNvPr id="195" name="Google Shape;195;g10e9897820e_0_13"/>
          <p:cNvSpPr txBox="1">
            <a:spLocks noGrp="1"/>
          </p:cNvSpPr>
          <p:nvPr>
            <p:ph type="sldNum" idx="12"/>
          </p:nvPr>
        </p:nvSpPr>
        <p:spPr>
          <a:xfrm>
            <a:off x="11676666" y="6597616"/>
            <a:ext cx="201000" cy="153900"/>
          </a:xfrm>
          <a:prstGeom prst="rect">
            <a:avLst/>
          </a:prstGeom>
          <a:noFill/>
          <a:ln>
            <a:noFill/>
          </a:ln>
        </p:spPr>
        <p:txBody>
          <a:bodyPr spcFirstLastPara="1" wrap="square" lIns="91425" tIns="45700" rIns="91425" bIns="45700" anchor="ctr" anchorCtr="0">
            <a:normAutofit fontScale="47500" lnSpcReduction="20000"/>
          </a:bodyPr>
          <a:lstStyle/>
          <a:p>
            <a:pPr marL="0" lvl="0" indent="0" algn="r" rtl="0">
              <a:lnSpc>
                <a:spcPct val="100000"/>
              </a:lnSpc>
              <a:spcBef>
                <a:spcPts val="0"/>
              </a:spcBef>
              <a:spcAft>
                <a:spcPts val="0"/>
              </a:spcAft>
              <a:buClr>
                <a:srgbClr val="000000"/>
              </a:buClr>
              <a:buSzPct val="100000"/>
              <a:buFont typeface="Arial"/>
              <a:buNone/>
            </a:pPr>
            <a:fld id="{00000000-1234-1234-1234-123412341234}" type="slidenum">
              <a:rPr lang="en-US"/>
              <a:t>5</a:t>
            </a:fld>
            <a:endParaRPr/>
          </a:p>
        </p:txBody>
      </p:sp>
      <p:sp>
        <p:nvSpPr>
          <p:cNvPr id="196" name="Google Shape;196;g10e9897820e_0_13"/>
          <p:cNvSpPr/>
          <p:nvPr/>
        </p:nvSpPr>
        <p:spPr>
          <a:xfrm>
            <a:off x="732200" y="2707450"/>
            <a:ext cx="11145300" cy="1966500"/>
          </a:xfrm>
          <a:prstGeom prst="rect">
            <a:avLst/>
          </a:prstGeom>
          <a:solidFill>
            <a:srgbClr val="00B050">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10e9897820e_0_13"/>
          <p:cNvSpPr/>
          <p:nvPr/>
        </p:nvSpPr>
        <p:spPr>
          <a:xfrm>
            <a:off x="740725" y="1549550"/>
            <a:ext cx="723600" cy="902400"/>
          </a:xfrm>
          <a:prstGeom prst="rect">
            <a:avLst/>
          </a:prstGeom>
          <a:solidFill>
            <a:srgbClr val="1B49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10e9897820e_0_13"/>
          <p:cNvSpPr/>
          <p:nvPr/>
        </p:nvSpPr>
        <p:spPr>
          <a:xfrm>
            <a:off x="740725" y="2707450"/>
            <a:ext cx="723600" cy="1966500"/>
          </a:xfrm>
          <a:prstGeom prst="rect">
            <a:avLst/>
          </a:pr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62"/>
        <p:cNvGrpSpPr/>
        <p:nvPr/>
      </p:nvGrpSpPr>
      <p:grpSpPr>
        <a:xfrm>
          <a:off x="0" y="0"/>
          <a:ext cx="0" cy="0"/>
          <a:chOff x="0" y="0"/>
          <a:chExt cx="0" cy="0"/>
        </a:xfrm>
      </p:grpSpPr>
      <p:sp>
        <p:nvSpPr>
          <p:cNvPr id="663" name="Google Shape;66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pSp>
        <p:nvGrpSpPr>
          <p:cNvPr id="664" name="Google Shape;664;p18"/>
          <p:cNvGrpSpPr/>
          <p:nvPr/>
        </p:nvGrpSpPr>
        <p:grpSpPr>
          <a:xfrm>
            <a:off x="0" y="157685"/>
            <a:ext cx="12377854" cy="6698745"/>
            <a:chOff x="0" y="1568"/>
            <a:chExt cx="12377854" cy="6698745"/>
          </a:xfrm>
        </p:grpSpPr>
        <p:sp>
          <p:nvSpPr>
            <p:cNvPr id="665" name="Google Shape;665;p18"/>
            <p:cNvSpPr/>
            <p:nvPr/>
          </p:nvSpPr>
          <p:spPr>
            <a:xfrm>
              <a:off x="0" y="5000391"/>
              <a:ext cx="12377854" cy="1641110"/>
            </a:xfrm>
            <a:prstGeom prst="rect">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8"/>
            <p:cNvSpPr txBox="1"/>
            <p:nvPr/>
          </p:nvSpPr>
          <p:spPr>
            <a:xfrm>
              <a:off x="0" y="5000391"/>
              <a:ext cx="12377854" cy="886199"/>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Clr>
                  <a:schemeClr val="dk1"/>
                </a:buClr>
                <a:buSzPts val="3100"/>
                <a:buFont typeface="Calibri"/>
                <a:buNone/>
              </a:pPr>
              <a:endParaRPr sz="3100" b="0" i="0" u="none" strike="noStrike" cap="none">
                <a:solidFill>
                  <a:schemeClr val="lt1"/>
                </a:solidFill>
                <a:latin typeface="Calibri"/>
                <a:ea typeface="Calibri"/>
                <a:cs typeface="Calibri"/>
                <a:sym typeface="Calibri"/>
              </a:endParaRPr>
            </a:p>
          </p:txBody>
        </p:sp>
        <p:sp>
          <p:nvSpPr>
            <p:cNvPr id="667" name="Google Shape;667;p18"/>
            <p:cNvSpPr/>
            <p:nvPr/>
          </p:nvSpPr>
          <p:spPr>
            <a:xfrm>
              <a:off x="3142" y="5775488"/>
              <a:ext cx="6225190" cy="911471"/>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18"/>
            <p:cNvSpPr txBox="1"/>
            <p:nvPr/>
          </p:nvSpPr>
          <p:spPr>
            <a:xfrm>
              <a:off x="3142" y="5775488"/>
              <a:ext cx="6225190" cy="911471"/>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Your use of words was more precise in this paper than in the last one.</a:t>
              </a:r>
              <a:endParaRPr sz="1400" b="0" i="0" u="none" strike="noStrike" cap="none">
                <a:solidFill>
                  <a:srgbClr val="000000"/>
                </a:solidFill>
                <a:latin typeface="Arial"/>
                <a:ea typeface="Arial"/>
                <a:cs typeface="Arial"/>
                <a:sym typeface="Arial"/>
              </a:endParaRPr>
            </a:p>
          </p:txBody>
        </p:sp>
        <p:sp>
          <p:nvSpPr>
            <p:cNvPr id="669" name="Google Shape;669;p18"/>
            <p:cNvSpPr/>
            <p:nvPr/>
          </p:nvSpPr>
          <p:spPr>
            <a:xfrm>
              <a:off x="6228332" y="5762133"/>
              <a:ext cx="6146379" cy="938180"/>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18"/>
            <p:cNvSpPr txBox="1"/>
            <p:nvPr/>
          </p:nvSpPr>
          <p:spPr>
            <a:xfrm>
              <a:off x="6228332" y="5762133"/>
              <a:ext cx="6146379" cy="938180"/>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The first sentence is confusing as your initial thesis is not supported by evidence.</a:t>
              </a:r>
              <a:endParaRPr sz="1400" b="0" i="0" u="none" strike="noStrike" cap="none">
                <a:solidFill>
                  <a:srgbClr val="000000"/>
                </a:solidFill>
                <a:latin typeface="Arial"/>
                <a:ea typeface="Arial"/>
                <a:cs typeface="Arial"/>
                <a:sym typeface="Arial"/>
              </a:endParaRPr>
            </a:p>
          </p:txBody>
        </p:sp>
        <p:sp>
          <p:nvSpPr>
            <p:cNvPr id="671" name="Google Shape;671;p18"/>
            <p:cNvSpPr/>
            <p:nvPr/>
          </p:nvSpPr>
          <p:spPr>
            <a:xfrm rot="10800000">
              <a:off x="0" y="2500979"/>
              <a:ext cx="12377854" cy="2524027"/>
            </a:xfrm>
            <a:prstGeom prst="upArrowCallout">
              <a:avLst>
                <a:gd name="adj1" fmla="val 25000"/>
                <a:gd name="adj2" fmla="val 25000"/>
                <a:gd name="adj3" fmla="val 25000"/>
                <a:gd name="adj4" fmla="val 6497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18"/>
            <p:cNvSpPr txBox="1"/>
            <p:nvPr/>
          </p:nvSpPr>
          <p:spPr>
            <a:xfrm>
              <a:off x="0" y="2500979"/>
              <a:ext cx="12377854" cy="885933"/>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Clr>
                  <a:schemeClr val="dk1"/>
                </a:buClr>
                <a:buSzPts val="3100"/>
                <a:buFont typeface="Calibri"/>
                <a:buNone/>
              </a:pPr>
              <a:endParaRPr sz="3100" b="0" i="0" u="none" strike="noStrike" cap="none">
                <a:solidFill>
                  <a:schemeClr val="lt1"/>
                </a:solidFill>
                <a:latin typeface="Calibri"/>
                <a:ea typeface="Calibri"/>
                <a:cs typeface="Calibri"/>
                <a:sym typeface="Calibri"/>
              </a:endParaRPr>
            </a:p>
          </p:txBody>
        </p:sp>
        <p:sp>
          <p:nvSpPr>
            <p:cNvPr id="673" name="Google Shape;673;p18"/>
            <p:cNvSpPr/>
            <p:nvPr/>
          </p:nvSpPr>
          <p:spPr>
            <a:xfrm>
              <a:off x="0" y="3386913"/>
              <a:ext cx="6188927" cy="754684"/>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8"/>
            <p:cNvSpPr txBox="1"/>
            <p:nvPr/>
          </p:nvSpPr>
          <p:spPr>
            <a:xfrm>
              <a:off x="0" y="3386913"/>
              <a:ext cx="6188927" cy="754684"/>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Good job!</a:t>
              </a:r>
              <a:endParaRPr sz="1400" b="0" i="0" u="none" strike="noStrike" cap="none">
                <a:solidFill>
                  <a:srgbClr val="000000"/>
                </a:solidFill>
                <a:latin typeface="Arial"/>
                <a:ea typeface="Arial"/>
                <a:cs typeface="Arial"/>
                <a:sym typeface="Arial"/>
              </a:endParaRPr>
            </a:p>
          </p:txBody>
        </p:sp>
        <p:sp>
          <p:nvSpPr>
            <p:cNvPr id="675" name="Google Shape;675;p18"/>
            <p:cNvSpPr/>
            <p:nvPr/>
          </p:nvSpPr>
          <p:spPr>
            <a:xfrm>
              <a:off x="6188927" y="3386913"/>
              <a:ext cx="6188927" cy="754684"/>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18"/>
            <p:cNvSpPr txBox="1"/>
            <p:nvPr/>
          </p:nvSpPr>
          <p:spPr>
            <a:xfrm>
              <a:off x="6188927" y="3386913"/>
              <a:ext cx="6188927" cy="754684"/>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I really liked your poster!</a:t>
              </a:r>
              <a:endParaRPr sz="1400" b="0" i="0" u="none" strike="noStrike" cap="none">
                <a:solidFill>
                  <a:srgbClr val="000000"/>
                </a:solidFill>
                <a:latin typeface="Arial"/>
                <a:ea typeface="Arial"/>
                <a:cs typeface="Arial"/>
                <a:sym typeface="Arial"/>
              </a:endParaRPr>
            </a:p>
          </p:txBody>
        </p:sp>
        <p:sp>
          <p:nvSpPr>
            <p:cNvPr id="677" name="Google Shape;677;p18"/>
            <p:cNvSpPr/>
            <p:nvPr/>
          </p:nvSpPr>
          <p:spPr>
            <a:xfrm rot="10800000">
              <a:off x="0" y="1568"/>
              <a:ext cx="12377854" cy="2524027"/>
            </a:xfrm>
            <a:prstGeom prst="upArrowCallout">
              <a:avLst>
                <a:gd name="adj1" fmla="val 25000"/>
                <a:gd name="adj2" fmla="val 25000"/>
                <a:gd name="adj3" fmla="val 25000"/>
                <a:gd name="adj4" fmla="val 6497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8"/>
            <p:cNvSpPr txBox="1"/>
            <p:nvPr/>
          </p:nvSpPr>
          <p:spPr>
            <a:xfrm>
              <a:off x="0" y="1568"/>
              <a:ext cx="12377854" cy="885933"/>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Clr>
                  <a:schemeClr val="dk1"/>
                </a:buClr>
                <a:buSzPts val="3100"/>
                <a:buFont typeface="Calibri"/>
                <a:buNone/>
              </a:pPr>
              <a:endParaRPr sz="3100" b="0" i="0" u="none" strike="noStrike" cap="none">
                <a:solidFill>
                  <a:schemeClr val="lt1"/>
                </a:solidFill>
                <a:latin typeface="Calibri"/>
                <a:ea typeface="Calibri"/>
                <a:cs typeface="Calibri"/>
                <a:sym typeface="Calibri"/>
              </a:endParaRPr>
            </a:p>
          </p:txBody>
        </p:sp>
        <p:sp>
          <p:nvSpPr>
            <p:cNvPr id="679" name="Google Shape;679;p18"/>
            <p:cNvSpPr/>
            <p:nvPr/>
          </p:nvSpPr>
          <p:spPr>
            <a:xfrm>
              <a:off x="0" y="887502"/>
              <a:ext cx="6188927" cy="754684"/>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18"/>
            <p:cNvSpPr txBox="1"/>
            <p:nvPr/>
          </p:nvSpPr>
          <p:spPr>
            <a:xfrm>
              <a:off x="0" y="887502"/>
              <a:ext cx="6188927" cy="754684"/>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 need more examples in your report.</a:t>
              </a:r>
              <a:endParaRPr sz="1400" b="0" i="0" u="none" strike="noStrike" cap="none">
                <a:solidFill>
                  <a:srgbClr val="000000"/>
                </a:solidFill>
                <a:latin typeface="Arial"/>
                <a:ea typeface="Arial"/>
                <a:cs typeface="Arial"/>
                <a:sym typeface="Arial"/>
              </a:endParaRPr>
            </a:p>
          </p:txBody>
        </p:sp>
        <p:sp>
          <p:nvSpPr>
            <p:cNvPr id="681" name="Google Shape;681;p18"/>
            <p:cNvSpPr/>
            <p:nvPr/>
          </p:nvSpPr>
          <p:spPr>
            <a:xfrm>
              <a:off x="6188927" y="887502"/>
              <a:ext cx="6188927" cy="754684"/>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18"/>
            <p:cNvSpPr txBox="1"/>
            <p:nvPr/>
          </p:nvSpPr>
          <p:spPr>
            <a:xfrm>
              <a:off x="6188927" y="887502"/>
              <a:ext cx="6188927" cy="754684"/>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 should have included essential questions.</a:t>
              </a:r>
              <a:endParaRPr sz="1400" b="0" i="0" u="none" strike="noStrike" cap="none">
                <a:solidFill>
                  <a:srgbClr val="000000"/>
                </a:solidFill>
                <a:latin typeface="Arial"/>
                <a:ea typeface="Arial"/>
                <a:cs typeface="Arial"/>
                <a:sym typeface="Arial"/>
              </a:endParaRPr>
            </a:p>
          </p:txBody>
        </p:sp>
      </p:grpSp>
      <p:sp>
        <p:nvSpPr>
          <p:cNvPr id="683" name="Google Shape;683;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87"/>
        <p:cNvGrpSpPr/>
        <p:nvPr/>
      </p:nvGrpSpPr>
      <p:grpSpPr>
        <a:xfrm>
          <a:off x="0" y="0"/>
          <a:ext cx="0" cy="0"/>
          <a:chOff x="0" y="0"/>
          <a:chExt cx="0" cy="0"/>
        </a:xfrm>
      </p:grpSpPr>
      <p:sp>
        <p:nvSpPr>
          <p:cNvPr id="688" name="Google Shape;68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pSp>
        <p:nvGrpSpPr>
          <p:cNvPr id="689" name="Google Shape;689;p19"/>
          <p:cNvGrpSpPr/>
          <p:nvPr/>
        </p:nvGrpSpPr>
        <p:grpSpPr>
          <a:xfrm>
            <a:off x="0" y="276178"/>
            <a:ext cx="12192000" cy="6580281"/>
            <a:chOff x="0" y="1540"/>
            <a:chExt cx="12192000" cy="6580281"/>
          </a:xfrm>
        </p:grpSpPr>
        <p:sp>
          <p:nvSpPr>
            <p:cNvPr id="690" name="Google Shape;690;p19"/>
            <p:cNvSpPr/>
            <p:nvPr/>
          </p:nvSpPr>
          <p:spPr>
            <a:xfrm>
              <a:off x="0" y="4911960"/>
              <a:ext cx="12192000" cy="1612087"/>
            </a:xfrm>
            <a:prstGeom prst="rect">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19"/>
            <p:cNvSpPr txBox="1"/>
            <p:nvPr/>
          </p:nvSpPr>
          <p:spPr>
            <a:xfrm>
              <a:off x="0" y="4911960"/>
              <a:ext cx="12192000" cy="870527"/>
            </a:xfrm>
            <a:prstGeom prst="rect">
              <a:avLst/>
            </a:prstGeom>
            <a:noFill/>
            <a:ln>
              <a:noFill/>
            </a:ln>
          </p:spPr>
          <p:txBody>
            <a:bodyPr spcFirstLastPara="1" wrap="square" lIns="284475" tIns="284475" rIns="284475" bIns="284475" anchor="ctr" anchorCtr="0">
              <a:noAutofit/>
            </a:bodyPr>
            <a:lstStyle/>
            <a:p>
              <a:pPr marL="0" marR="0" lvl="0" indent="0" algn="ctr" rtl="0">
                <a:lnSpc>
                  <a:spcPct val="90000"/>
                </a:lnSpc>
                <a:spcBef>
                  <a:spcPts val="0"/>
                </a:spcBef>
                <a:spcAft>
                  <a:spcPts val="0"/>
                </a:spcAft>
                <a:buClr>
                  <a:srgbClr val="000000"/>
                </a:buClr>
                <a:buSzPts val="4000"/>
                <a:buFont typeface="Calibri"/>
                <a:buNone/>
              </a:pPr>
              <a:r>
                <a:rPr lang="en-US" sz="4000" b="0" i="0" u="none" strike="noStrike" cap="none">
                  <a:solidFill>
                    <a:srgbClr val="000000"/>
                  </a:solidFill>
                  <a:latin typeface="Calibri"/>
                  <a:ea typeface="Calibri"/>
                  <a:cs typeface="Calibri"/>
                  <a:sym typeface="Calibri"/>
                </a:rPr>
                <a:t>Useful Feedback</a:t>
              </a:r>
              <a:endParaRPr sz="1400" b="0" i="0" u="none" strike="noStrike" cap="none">
                <a:solidFill>
                  <a:srgbClr val="000000"/>
                </a:solidFill>
                <a:latin typeface="Arial"/>
                <a:ea typeface="Arial"/>
                <a:cs typeface="Arial"/>
                <a:sym typeface="Arial"/>
              </a:endParaRPr>
            </a:p>
          </p:txBody>
        </p:sp>
        <p:sp>
          <p:nvSpPr>
            <p:cNvPr id="692" name="Google Shape;692;p19"/>
            <p:cNvSpPr/>
            <p:nvPr/>
          </p:nvSpPr>
          <p:spPr>
            <a:xfrm>
              <a:off x="3095" y="5673350"/>
              <a:ext cx="6131718" cy="895352"/>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19"/>
            <p:cNvSpPr txBox="1"/>
            <p:nvPr/>
          </p:nvSpPr>
          <p:spPr>
            <a:xfrm>
              <a:off x="3095" y="5673350"/>
              <a:ext cx="6131718" cy="895352"/>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Your use of words was more precise in this paper than in the last one.</a:t>
              </a:r>
              <a:endParaRPr sz="1400" b="0" i="0" u="none" strike="noStrike" cap="none">
                <a:solidFill>
                  <a:srgbClr val="000000"/>
                </a:solidFill>
                <a:latin typeface="Arial"/>
                <a:ea typeface="Arial"/>
                <a:cs typeface="Arial"/>
                <a:sym typeface="Arial"/>
              </a:endParaRPr>
            </a:p>
          </p:txBody>
        </p:sp>
        <p:sp>
          <p:nvSpPr>
            <p:cNvPr id="694" name="Google Shape;694;p19"/>
            <p:cNvSpPr/>
            <p:nvPr/>
          </p:nvSpPr>
          <p:spPr>
            <a:xfrm>
              <a:off x="6134813" y="5660232"/>
              <a:ext cx="6054091" cy="921589"/>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19"/>
            <p:cNvSpPr txBox="1"/>
            <p:nvPr/>
          </p:nvSpPr>
          <p:spPr>
            <a:xfrm>
              <a:off x="6134813" y="5660232"/>
              <a:ext cx="6054091" cy="921589"/>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The first sentence is confusing as your initial thesis is not supported by evidence.</a:t>
              </a:r>
              <a:endParaRPr sz="1400" b="0" i="0" u="none" strike="noStrike" cap="none">
                <a:solidFill>
                  <a:srgbClr val="000000"/>
                </a:solidFill>
                <a:latin typeface="Arial"/>
                <a:ea typeface="Arial"/>
                <a:cs typeface="Arial"/>
                <a:sym typeface="Arial"/>
              </a:endParaRPr>
            </a:p>
          </p:txBody>
        </p:sp>
        <p:sp>
          <p:nvSpPr>
            <p:cNvPr id="696" name="Google Shape;696;p19"/>
            <p:cNvSpPr/>
            <p:nvPr/>
          </p:nvSpPr>
          <p:spPr>
            <a:xfrm rot="10800000">
              <a:off x="0" y="2456750"/>
              <a:ext cx="12192000" cy="2479391"/>
            </a:xfrm>
            <a:prstGeom prst="upArrowCallout">
              <a:avLst>
                <a:gd name="adj1" fmla="val 25000"/>
                <a:gd name="adj2" fmla="val 25000"/>
                <a:gd name="adj3" fmla="val 25000"/>
                <a:gd name="adj4" fmla="val 6497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9"/>
            <p:cNvSpPr txBox="1"/>
            <p:nvPr/>
          </p:nvSpPr>
          <p:spPr>
            <a:xfrm>
              <a:off x="0" y="2456750"/>
              <a:ext cx="12192000" cy="870266"/>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000000"/>
                </a:buClr>
                <a:buSzPts val="3600"/>
                <a:buFont typeface="Calibri"/>
                <a:buNone/>
              </a:pPr>
              <a:r>
                <a:rPr lang="en-US" sz="3600" b="0" i="0" u="none" strike="noStrike" cap="none">
                  <a:solidFill>
                    <a:srgbClr val="000000"/>
                  </a:solidFill>
                  <a:latin typeface="Calibri"/>
                  <a:ea typeface="Calibri"/>
                  <a:cs typeface="Calibri"/>
                  <a:sym typeface="Calibri"/>
                </a:rPr>
                <a:t>Value Judgment/Grades</a:t>
              </a:r>
              <a:endParaRPr sz="1400" b="0" i="0" u="none" strike="noStrike" cap="none">
                <a:solidFill>
                  <a:srgbClr val="000000"/>
                </a:solidFill>
                <a:latin typeface="Arial"/>
                <a:ea typeface="Arial"/>
                <a:cs typeface="Arial"/>
                <a:sym typeface="Arial"/>
              </a:endParaRPr>
            </a:p>
          </p:txBody>
        </p:sp>
        <p:sp>
          <p:nvSpPr>
            <p:cNvPr id="698" name="Google Shape;698;p19"/>
            <p:cNvSpPr/>
            <p:nvPr/>
          </p:nvSpPr>
          <p:spPr>
            <a:xfrm>
              <a:off x="0" y="3327017"/>
              <a:ext cx="6095999" cy="741337"/>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9"/>
            <p:cNvSpPr txBox="1"/>
            <p:nvPr/>
          </p:nvSpPr>
          <p:spPr>
            <a:xfrm>
              <a:off x="0" y="3327017"/>
              <a:ext cx="6095999" cy="741337"/>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Good job!</a:t>
              </a:r>
              <a:endParaRPr sz="1400" b="0" i="0" u="none" strike="noStrike" cap="none">
                <a:solidFill>
                  <a:srgbClr val="000000"/>
                </a:solidFill>
                <a:latin typeface="Arial"/>
                <a:ea typeface="Arial"/>
                <a:cs typeface="Arial"/>
                <a:sym typeface="Arial"/>
              </a:endParaRPr>
            </a:p>
          </p:txBody>
        </p:sp>
        <p:sp>
          <p:nvSpPr>
            <p:cNvPr id="700" name="Google Shape;700;p19"/>
            <p:cNvSpPr/>
            <p:nvPr/>
          </p:nvSpPr>
          <p:spPr>
            <a:xfrm>
              <a:off x="6096000" y="3327017"/>
              <a:ext cx="6095999" cy="741337"/>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9"/>
            <p:cNvSpPr txBox="1"/>
            <p:nvPr/>
          </p:nvSpPr>
          <p:spPr>
            <a:xfrm>
              <a:off x="6096000" y="3327017"/>
              <a:ext cx="6095999" cy="741337"/>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I really liked your poster!</a:t>
              </a:r>
              <a:endParaRPr sz="1400" b="0" i="0" u="none" strike="noStrike" cap="none">
                <a:solidFill>
                  <a:srgbClr val="000000"/>
                </a:solidFill>
                <a:latin typeface="Arial"/>
                <a:ea typeface="Arial"/>
                <a:cs typeface="Arial"/>
                <a:sym typeface="Arial"/>
              </a:endParaRPr>
            </a:p>
          </p:txBody>
        </p:sp>
        <p:sp>
          <p:nvSpPr>
            <p:cNvPr id="702" name="Google Shape;702;p19"/>
            <p:cNvSpPr/>
            <p:nvPr/>
          </p:nvSpPr>
          <p:spPr>
            <a:xfrm rot="10800000">
              <a:off x="0" y="1540"/>
              <a:ext cx="12192000" cy="2479391"/>
            </a:xfrm>
            <a:prstGeom prst="upArrowCallout">
              <a:avLst>
                <a:gd name="adj1" fmla="val 25000"/>
                <a:gd name="adj2" fmla="val 25000"/>
                <a:gd name="adj3" fmla="val 25000"/>
                <a:gd name="adj4" fmla="val 64977"/>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9"/>
            <p:cNvSpPr txBox="1"/>
            <p:nvPr/>
          </p:nvSpPr>
          <p:spPr>
            <a:xfrm>
              <a:off x="0" y="1540"/>
              <a:ext cx="12192000" cy="870266"/>
            </a:xfrm>
            <a:prstGeom prst="rect">
              <a:avLst/>
            </a:prstGeom>
            <a:noFill/>
            <a:ln>
              <a:noFill/>
            </a:ln>
          </p:spPr>
          <p:txBody>
            <a:bodyPr spcFirstLastPara="1" wrap="square" lIns="284475" tIns="284475" rIns="284475" bIns="284475"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Advice</a:t>
              </a:r>
              <a:endParaRPr sz="1400" b="0" i="0" u="none" strike="noStrike" cap="none">
                <a:solidFill>
                  <a:srgbClr val="000000"/>
                </a:solidFill>
                <a:latin typeface="Arial"/>
                <a:ea typeface="Arial"/>
                <a:cs typeface="Arial"/>
                <a:sym typeface="Arial"/>
              </a:endParaRPr>
            </a:p>
          </p:txBody>
        </p:sp>
        <p:sp>
          <p:nvSpPr>
            <p:cNvPr id="704" name="Google Shape;704;p19"/>
            <p:cNvSpPr/>
            <p:nvPr/>
          </p:nvSpPr>
          <p:spPr>
            <a:xfrm>
              <a:off x="0" y="871807"/>
              <a:ext cx="6095999" cy="741337"/>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9"/>
            <p:cNvSpPr txBox="1"/>
            <p:nvPr/>
          </p:nvSpPr>
          <p:spPr>
            <a:xfrm>
              <a:off x="0" y="871807"/>
              <a:ext cx="6095999" cy="741337"/>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 need more examples in your report.</a:t>
              </a:r>
              <a:endParaRPr sz="1400" b="0" i="0" u="none" strike="noStrike" cap="none">
                <a:solidFill>
                  <a:srgbClr val="000000"/>
                </a:solidFill>
                <a:latin typeface="Arial"/>
                <a:ea typeface="Arial"/>
                <a:cs typeface="Arial"/>
                <a:sym typeface="Arial"/>
              </a:endParaRPr>
            </a:p>
          </p:txBody>
        </p:sp>
        <p:sp>
          <p:nvSpPr>
            <p:cNvPr id="706" name="Google Shape;706;p19"/>
            <p:cNvSpPr/>
            <p:nvPr/>
          </p:nvSpPr>
          <p:spPr>
            <a:xfrm>
              <a:off x="6096000" y="871807"/>
              <a:ext cx="6095999" cy="741337"/>
            </a:xfrm>
            <a:prstGeom prst="rect">
              <a:avLst/>
            </a:prstGeom>
            <a:solidFill>
              <a:srgbClr val="CCD3EA">
                <a:alpha val="89411"/>
              </a:srgbClr>
            </a:solidFill>
            <a:ln w="9525"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9"/>
            <p:cNvSpPr txBox="1"/>
            <p:nvPr/>
          </p:nvSpPr>
          <p:spPr>
            <a:xfrm>
              <a:off x="6096000" y="871807"/>
              <a:ext cx="6095999" cy="741337"/>
            </a:xfrm>
            <a:prstGeom prst="rect">
              <a:avLst/>
            </a:prstGeom>
            <a:noFill/>
            <a:ln>
              <a:noFill/>
            </a:ln>
          </p:spPr>
          <p:txBody>
            <a:bodyPr spcFirstLastPara="1" wrap="square" lIns="170675" tIns="30475" rIns="1706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You should have included essential questions.</a:t>
              </a:r>
              <a:endParaRPr sz="1400" b="0" i="0" u="none" strike="noStrike" cap="none">
                <a:solidFill>
                  <a:srgbClr val="000000"/>
                </a:solidFill>
                <a:latin typeface="Arial"/>
                <a:ea typeface="Arial"/>
                <a:cs typeface="Arial"/>
                <a:sym typeface="Arial"/>
              </a:endParaRPr>
            </a:p>
          </p:txBody>
        </p:sp>
      </p:grpSp>
      <p:sp>
        <p:nvSpPr>
          <p:cNvPr id="708" name="Google Shape;708;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13"/>
        <p:cNvGrpSpPr/>
        <p:nvPr/>
      </p:nvGrpSpPr>
      <p:grpSpPr>
        <a:xfrm>
          <a:off x="0" y="0"/>
          <a:ext cx="0" cy="0"/>
          <a:chOff x="0" y="0"/>
          <a:chExt cx="0" cy="0"/>
        </a:xfrm>
      </p:grpSpPr>
      <p:sp>
        <p:nvSpPr>
          <p:cNvPr id="714" name="Google Shape;714;p20"/>
          <p:cNvSpPr txBox="1">
            <a:spLocks noGrp="1"/>
          </p:cNvSpPr>
          <p:nvPr>
            <p:ph type="title"/>
          </p:nvPr>
        </p:nvSpPr>
        <p:spPr>
          <a:xfrm>
            <a:off x="1524000" y="0"/>
            <a:ext cx="8686800" cy="14176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8000"/>
              <a:buFont typeface="Calibri"/>
              <a:buNone/>
            </a:pPr>
            <a:r>
              <a:rPr lang="en-US" sz="8000"/>
              <a:t> </a:t>
            </a:r>
            <a:r>
              <a:rPr lang="en-US" sz="8000" b="1"/>
              <a:t>Feedback</a:t>
            </a:r>
            <a:endParaRPr/>
          </a:p>
        </p:txBody>
      </p:sp>
      <p:sp>
        <p:nvSpPr>
          <p:cNvPr id="715" name="Google Shape;715;p20"/>
          <p:cNvSpPr txBox="1">
            <a:spLocks noGrp="1"/>
          </p:cNvSpPr>
          <p:nvPr>
            <p:ph type="body" idx="1"/>
          </p:nvPr>
        </p:nvSpPr>
        <p:spPr>
          <a:xfrm>
            <a:off x="0" y="1524001"/>
            <a:ext cx="12192000" cy="4826605"/>
          </a:xfrm>
          <a:prstGeom prst="rect">
            <a:avLst/>
          </a:prstGeom>
          <a:noFill/>
          <a:ln>
            <a:noFill/>
          </a:ln>
        </p:spPr>
        <p:txBody>
          <a:bodyPr spcFirstLastPara="1" wrap="square" lIns="91425" tIns="45700" rIns="91425" bIns="45700" anchor="t" anchorCtr="0">
            <a:normAutofit/>
          </a:bodyPr>
          <a:lstStyle/>
          <a:p>
            <a:pPr marL="228600" lvl="0" indent="-234950" algn="l" rtl="0">
              <a:lnSpc>
                <a:spcPct val="70000"/>
              </a:lnSpc>
              <a:spcBef>
                <a:spcPts val="0"/>
              </a:spcBef>
              <a:spcAft>
                <a:spcPts val="0"/>
              </a:spcAft>
              <a:buClr>
                <a:schemeClr val="dk1"/>
              </a:buClr>
              <a:buSzPts val="3700"/>
              <a:buChar char="•"/>
            </a:pPr>
            <a:r>
              <a:rPr lang="en-US" sz="3700" b="1"/>
              <a:t>Specific</a:t>
            </a:r>
            <a:r>
              <a:rPr lang="en-US" sz="3700"/>
              <a:t> – refers to specific behavior or content/skill being learned, tells learner what was correct/incorrect , not focused on the learner</a:t>
            </a:r>
            <a:endParaRPr/>
          </a:p>
          <a:p>
            <a:pPr marL="228600" lvl="0" indent="0" algn="l" rtl="0">
              <a:lnSpc>
                <a:spcPct val="70000"/>
              </a:lnSpc>
              <a:spcBef>
                <a:spcPts val="1000"/>
              </a:spcBef>
              <a:spcAft>
                <a:spcPts val="0"/>
              </a:spcAft>
              <a:buClr>
                <a:schemeClr val="dk1"/>
              </a:buClr>
              <a:buSzPts val="3700"/>
              <a:buNone/>
            </a:pPr>
            <a:endParaRPr sz="3700"/>
          </a:p>
          <a:p>
            <a:pPr marL="228600" lvl="0" indent="-234950" algn="l" rtl="0">
              <a:lnSpc>
                <a:spcPct val="70000"/>
              </a:lnSpc>
              <a:spcBef>
                <a:spcPts val="1000"/>
              </a:spcBef>
              <a:spcAft>
                <a:spcPts val="0"/>
              </a:spcAft>
              <a:buClr>
                <a:schemeClr val="dk1"/>
              </a:buClr>
              <a:buSzPts val="3700"/>
              <a:buChar char="•"/>
            </a:pPr>
            <a:r>
              <a:rPr lang="en-US" sz="3700" b="1"/>
              <a:t>Timely</a:t>
            </a:r>
            <a:r>
              <a:rPr lang="en-US" sz="3700"/>
              <a:t> – Immediate feedback, as often as possible</a:t>
            </a:r>
            <a:endParaRPr/>
          </a:p>
          <a:p>
            <a:pPr marL="228600" lvl="0" indent="0" algn="l" rtl="0">
              <a:lnSpc>
                <a:spcPct val="70000"/>
              </a:lnSpc>
              <a:spcBef>
                <a:spcPts val="1000"/>
              </a:spcBef>
              <a:spcAft>
                <a:spcPts val="0"/>
              </a:spcAft>
              <a:buClr>
                <a:schemeClr val="dk1"/>
              </a:buClr>
              <a:buSzPts val="3700"/>
              <a:buNone/>
            </a:pPr>
            <a:endParaRPr sz="3700"/>
          </a:p>
          <a:p>
            <a:pPr marL="228600" lvl="0" indent="-234950" algn="l" rtl="0">
              <a:lnSpc>
                <a:spcPct val="70000"/>
              </a:lnSpc>
              <a:spcBef>
                <a:spcPts val="1000"/>
              </a:spcBef>
              <a:spcAft>
                <a:spcPts val="0"/>
              </a:spcAft>
              <a:buClr>
                <a:srgbClr val="000000"/>
              </a:buClr>
              <a:buSzPts val="3700"/>
              <a:buChar char="•"/>
            </a:pPr>
            <a:r>
              <a:rPr lang="en-US" sz="3700" b="1">
                <a:solidFill>
                  <a:srgbClr val="000000"/>
                </a:solidFill>
              </a:rPr>
              <a:t>Accurate </a:t>
            </a:r>
            <a:r>
              <a:rPr lang="en-US" sz="3700"/>
              <a:t>– factual, objective, safe</a:t>
            </a:r>
            <a:endParaRPr/>
          </a:p>
          <a:p>
            <a:pPr marL="228600" lvl="0" indent="0" algn="l" rtl="0">
              <a:lnSpc>
                <a:spcPct val="70000"/>
              </a:lnSpc>
              <a:spcBef>
                <a:spcPts val="1000"/>
              </a:spcBef>
              <a:spcAft>
                <a:spcPts val="0"/>
              </a:spcAft>
              <a:buClr>
                <a:schemeClr val="dk1"/>
              </a:buClr>
              <a:buSzPts val="3700"/>
              <a:buNone/>
            </a:pPr>
            <a:endParaRPr sz="3700"/>
          </a:p>
          <a:p>
            <a:pPr marL="228600" lvl="0" indent="-234950" algn="l" rtl="0">
              <a:lnSpc>
                <a:spcPct val="70000"/>
              </a:lnSpc>
              <a:spcBef>
                <a:spcPts val="1000"/>
              </a:spcBef>
              <a:spcAft>
                <a:spcPts val="0"/>
              </a:spcAft>
              <a:buClr>
                <a:schemeClr val="dk1"/>
              </a:buClr>
              <a:buSzPts val="3700"/>
              <a:buChar char="•"/>
            </a:pPr>
            <a:r>
              <a:rPr lang="en-US" sz="3700" b="1"/>
              <a:t>Constructive</a:t>
            </a:r>
            <a:r>
              <a:rPr lang="en-US" sz="3700"/>
              <a:t> and </a:t>
            </a:r>
            <a:r>
              <a:rPr lang="en-US" sz="3700" b="1"/>
              <a:t>Substantive</a:t>
            </a:r>
            <a:r>
              <a:rPr lang="en-US" sz="3700"/>
              <a:t> – improves learning, identifies what’s done well and/or what might be some next steps</a:t>
            </a:r>
            <a:endParaRPr/>
          </a:p>
        </p:txBody>
      </p:sp>
      <p:sp>
        <p:nvSpPr>
          <p:cNvPr id="716" name="Google Shape;716;p20"/>
          <p:cNvSpPr txBox="1"/>
          <p:nvPr/>
        </p:nvSpPr>
        <p:spPr>
          <a:xfrm>
            <a:off x="8515797" y="6350606"/>
            <a:ext cx="17710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Danielson, 2009</a:t>
            </a:r>
            <a:endParaRPr sz="1400" b="0" i="0" u="none" strike="noStrike" cap="none">
              <a:solidFill>
                <a:srgbClr val="000000"/>
              </a:solidFill>
              <a:latin typeface="Arial"/>
              <a:ea typeface="Arial"/>
              <a:cs typeface="Arial"/>
              <a:sym typeface="Arial"/>
            </a:endParaRPr>
          </a:p>
        </p:txBody>
      </p:sp>
      <p:sp>
        <p:nvSpPr>
          <p:cNvPr id="717" name="Google Shape;717;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721"/>
        <p:cNvGrpSpPr/>
        <p:nvPr/>
      </p:nvGrpSpPr>
      <p:grpSpPr>
        <a:xfrm>
          <a:off x="0" y="0"/>
          <a:ext cx="0" cy="0"/>
          <a:chOff x="0" y="0"/>
          <a:chExt cx="0" cy="0"/>
        </a:xfrm>
      </p:grpSpPr>
      <p:sp>
        <p:nvSpPr>
          <p:cNvPr id="722" name="Google Shape;722;p21"/>
          <p:cNvSpPr txBox="1">
            <a:spLocks noGrp="1"/>
          </p:cNvSpPr>
          <p:nvPr>
            <p:ph type="title"/>
          </p:nvPr>
        </p:nvSpPr>
        <p:spPr>
          <a:xfrm>
            <a:off x="304800" y="119271"/>
            <a:ext cx="11049000" cy="10665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Feedback? </a:t>
            </a:r>
            <a:endParaRPr/>
          </a:p>
        </p:txBody>
      </p:sp>
      <p:sp>
        <p:nvSpPr>
          <p:cNvPr id="723" name="Google Shape;723;p21"/>
          <p:cNvSpPr txBox="1">
            <a:spLocks noGrp="1"/>
          </p:cNvSpPr>
          <p:nvPr>
            <p:ph type="body" idx="1"/>
          </p:nvPr>
        </p:nvSpPr>
        <p:spPr>
          <a:xfrm>
            <a:off x="304800" y="1071562"/>
            <a:ext cx="11553825" cy="5786438"/>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2550"/>
              <a:buChar char="•"/>
            </a:pPr>
            <a:r>
              <a:rPr lang="en-US" sz="2550"/>
              <a:t>I really liked your opening activity.</a:t>
            </a:r>
            <a:endParaRPr/>
          </a:p>
          <a:p>
            <a:pPr marL="228600" lvl="0" indent="-66675" algn="l" rtl="0">
              <a:lnSpc>
                <a:spcPct val="70000"/>
              </a:lnSpc>
              <a:spcBef>
                <a:spcPts val="1000"/>
              </a:spcBef>
              <a:spcAft>
                <a:spcPts val="0"/>
              </a:spcAft>
              <a:buClr>
                <a:schemeClr val="dk1"/>
              </a:buClr>
              <a:buSzPts val="2550"/>
              <a:buNone/>
            </a:pPr>
            <a:endParaRPr sz="2550"/>
          </a:p>
          <a:p>
            <a:pPr marL="228600" lvl="0" indent="-228600" algn="l" rtl="0">
              <a:lnSpc>
                <a:spcPct val="70000"/>
              </a:lnSpc>
              <a:spcBef>
                <a:spcPts val="1000"/>
              </a:spcBef>
              <a:spcAft>
                <a:spcPts val="0"/>
              </a:spcAft>
              <a:buClr>
                <a:schemeClr val="dk1"/>
              </a:buClr>
              <a:buSzPts val="2550"/>
              <a:buChar char="•"/>
            </a:pPr>
            <a:r>
              <a:rPr lang="en-US" sz="2550"/>
              <a:t>At this point in the lesson, you might have used more examples.</a:t>
            </a:r>
            <a:endParaRPr/>
          </a:p>
          <a:p>
            <a:pPr marL="228600" lvl="0" indent="-66675" algn="l" rtl="0">
              <a:lnSpc>
                <a:spcPct val="70000"/>
              </a:lnSpc>
              <a:spcBef>
                <a:spcPts val="1000"/>
              </a:spcBef>
              <a:spcAft>
                <a:spcPts val="0"/>
              </a:spcAft>
              <a:buClr>
                <a:schemeClr val="dk1"/>
              </a:buClr>
              <a:buSzPts val="2550"/>
              <a:buNone/>
            </a:pPr>
            <a:endParaRPr sz="2550"/>
          </a:p>
          <a:p>
            <a:pPr marL="228600" lvl="0" indent="-228600" algn="l" rtl="0">
              <a:lnSpc>
                <a:spcPct val="70000"/>
              </a:lnSpc>
              <a:spcBef>
                <a:spcPts val="1000"/>
              </a:spcBef>
              <a:spcAft>
                <a:spcPts val="0"/>
              </a:spcAft>
              <a:buClr>
                <a:schemeClr val="dk1"/>
              </a:buClr>
              <a:buSzPts val="2550"/>
              <a:buChar char="•"/>
            </a:pPr>
            <a:r>
              <a:rPr lang="en-US" sz="2550"/>
              <a:t>Have you considered putting students into groups?</a:t>
            </a:r>
            <a:endParaRPr/>
          </a:p>
          <a:p>
            <a:pPr marL="228600" lvl="0" indent="-66675" algn="l" rtl="0">
              <a:lnSpc>
                <a:spcPct val="70000"/>
              </a:lnSpc>
              <a:spcBef>
                <a:spcPts val="1000"/>
              </a:spcBef>
              <a:spcAft>
                <a:spcPts val="0"/>
              </a:spcAft>
              <a:buClr>
                <a:schemeClr val="dk1"/>
              </a:buClr>
              <a:buSzPts val="2550"/>
              <a:buNone/>
            </a:pPr>
            <a:endParaRPr sz="2550"/>
          </a:p>
          <a:p>
            <a:pPr marL="228600" lvl="0" indent="-228600" algn="l" rtl="0">
              <a:lnSpc>
                <a:spcPct val="70000"/>
              </a:lnSpc>
              <a:spcBef>
                <a:spcPts val="1000"/>
              </a:spcBef>
              <a:spcAft>
                <a:spcPts val="0"/>
              </a:spcAft>
              <a:buClr>
                <a:schemeClr val="dk1"/>
              </a:buClr>
              <a:buSzPts val="2550"/>
              <a:buChar char="•"/>
            </a:pPr>
            <a:r>
              <a:rPr lang="en-US" sz="2550"/>
              <a:t>Given the question you asked about student participation, what were some things you noticed? …. What might be some ways to increase student participation? Learner, “I’m not sure”. O: Let’s brainstorm some ideas.</a:t>
            </a:r>
            <a:endParaRPr/>
          </a:p>
          <a:p>
            <a:pPr marL="228600" lvl="0" indent="-66675" algn="l" rtl="0">
              <a:lnSpc>
                <a:spcPct val="70000"/>
              </a:lnSpc>
              <a:spcBef>
                <a:spcPts val="1000"/>
              </a:spcBef>
              <a:spcAft>
                <a:spcPts val="0"/>
              </a:spcAft>
              <a:buClr>
                <a:schemeClr val="dk1"/>
              </a:buClr>
              <a:buSzPts val="2550"/>
              <a:buNone/>
            </a:pPr>
            <a:endParaRPr sz="2550"/>
          </a:p>
          <a:p>
            <a:pPr marL="228600" lvl="0" indent="-228600" algn="l" rtl="0">
              <a:lnSpc>
                <a:spcPct val="70000"/>
              </a:lnSpc>
              <a:spcBef>
                <a:spcPts val="1000"/>
              </a:spcBef>
              <a:spcAft>
                <a:spcPts val="0"/>
              </a:spcAft>
              <a:buClr>
                <a:schemeClr val="dk1"/>
              </a:buClr>
              <a:buSzPts val="2550"/>
              <a:buChar char="•"/>
            </a:pPr>
            <a:r>
              <a:rPr lang="en-US" sz="2550"/>
              <a:t>It would have been better if you engaged more students in the closing activity.</a:t>
            </a:r>
            <a:endParaRPr/>
          </a:p>
          <a:p>
            <a:pPr marL="228600" lvl="0" indent="-66675" algn="l" rtl="0">
              <a:lnSpc>
                <a:spcPct val="70000"/>
              </a:lnSpc>
              <a:spcBef>
                <a:spcPts val="1000"/>
              </a:spcBef>
              <a:spcAft>
                <a:spcPts val="0"/>
              </a:spcAft>
              <a:buClr>
                <a:schemeClr val="dk1"/>
              </a:buClr>
              <a:buSzPts val="2550"/>
              <a:buNone/>
            </a:pPr>
            <a:endParaRPr sz="2550"/>
          </a:p>
          <a:p>
            <a:pPr marL="228600" lvl="0" indent="-228600" algn="l" rtl="0">
              <a:lnSpc>
                <a:spcPct val="70000"/>
              </a:lnSpc>
              <a:spcBef>
                <a:spcPts val="1000"/>
              </a:spcBef>
              <a:spcAft>
                <a:spcPts val="0"/>
              </a:spcAft>
              <a:buClr>
                <a:schemeClr val="dk1"/>
              </a:buClr>
              <a:buSzPts val="2550"/>
              <a:buChar char="•"/>
            </a:pPr>
            <a:r>
              <a:rPr lang="en-US" sz="2550"/>
              <a:t>Your handouts outlined steps and examples for each activity. In what ways did this contribute to the learners’ success? </a:t>
            </a:r>
            <a:endParaRPr/>
          </a:p>
          <a:p>
            <a:pPr marL="228600" lvl="0" indent="-66675" algn="l" rtl="0">
              <a:lnSpc>
                <a:spcPct val="70000"/>
              </a:lnSpc>
              <a:spcBef>
                <a:spcPts val="1000"/>
              </a:spcBef>
              <a:spcAft>
                <a:spcPts val="0"/>
              </a:spcAft>
              <a:buClr>
                <a:schemeClr val="dk1"/>
              </a:buClr>
              <a:buSzPts val="2550"/>
              <a:buNone/>
            </a:pPr>
            <a:endParaRPr sz="2550"/>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sp>
        <p:nvSpPr>
          <p:cNvPr id="724" name="Google Shape;724;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728"/>
        <p:cNvGrpSpPr/>
        <p:nvPr/>
      </p:nvGrpSpPr>
      <p:grpSpPr>
        <a:xfrm>
          <a:off x="0" y="0"/>
          <a:ext cx="0" cy="0"/>
          <a:chOff x="0" y="0"/>
          <a:chExt cx="0" cy="0"/>
        </a:xfrm>
      </p:grpSpPr>
      <p:sp>
        <p:nvSpPr>
          <p:cNvPr id="729" name="Google Shape;729;p22"/>
          <p:cNvSpPr txBox="1">
            <a:spLocks noGrp="1"/>
          </p:cNvSpPr>
          <p:nvPr>
            <p:ph type="title"/>
          </p:nvPr>
        </p:nvSpPr>
        <p:spPr>
          <a:xfrm>
            <a:off x="304800" y="119271"/>
            <a:ext cx="11049000" cy="15714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b="1">
                <a:solidFill>
                  <a:srgbClr val="0070C0"/>
                </a:solidFill>
              </a:rPr>
              <a:t>Feedback? </a:t>
            </a:r>
            <a:endParaRPr/>
          </a:p>
        </p:txBody>
      </p:sp>
      <p:sp>
        <p:nvSpPr>
          <p:cNvPr id="730" name="Google Shape;730;p22"/>
          <p:cNvSpPr txBox="1">
            <a:spLocks noGrp="1"/>
          </p:cNvSpPr>
          <p:nvPr>
            <p:ph type="body" idx="1"/>
          </p:nvPr>
        </p:nvSpPr>
        <p:spPr>
          <a:xfrm>
            <a:off x="689113" y="1577009"/>
            <a:ext cx="10664687" cy="4599954"/>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590"/>
              <a:buChar char="•"/>
            </a:pPr>
            <a:r>
              <a:rPr lang="en-US" sz="2590"/>
              <a:t>I really liked your opening activity.</a:t>
            </a:r>
            <a:endParaRPr/>
          </a:p>
          <a:p>
            <a:pPr marL="228600" lvl="0" indent="-228600" algn="l" rtl="0">
              <a:lnSpc>
                <a:spcPct val="80000"/>
              </a:lnSpc>
              <a:spcBef>
                <a:spcPts val="1000"/>
              </a:spcBef>
              <a:spcAft>
                <a:spcPts val="0"/>
              </a:spcAft>
              <a:buClr>
                <a:srgbClr val="0070C0"/>
              </a:buClr>
              <a:buSzPts val="2590"/>
              <a:buChar char="•"/>
            </a:pPr>
            <a:r>
              <a:rPr lang="en-US" sz="2590">
                <a:solidFill>
                  <a:srgbClr val="0070C0"/>
                </a:solidFill>
              </a:rPr>
              <a:t>At this point in the lesson, what might be some ways to involve students in providing input?</a:t>
            </a:r>
            <a:endParaRPr/>
          </a:p>
          <a:p>
            <a:pPr marL="228600" lvl="0" indent="-228600" algn="l" rtl="0">
              <a:lnSpc>
                <a:spcPct val="80000"/>
              </a:lnSpc>
              <a:spcBef>
                <a:spcPts val="1000"/>
              </a:spcBef>
              <a:spcAft>
                <a:spcPts val="0"/>
              </a:spcAft>
              <a:buClr>
                <a:schemeClr val="dk1"/>
              </a:buClr>
              <a:buSzPts val="2590"/>
              <a:buChar char="•"/>
            </a:pPr>
            <a:r>
              <a:rPr lang="en-US" sz="2590"/>
              <a:t>Have you considered putting students into groups?</a:t>
            </a:r>
            <a:endParaRPr/>
          </a:p>
          <a:p>
            <a:pPr marL="228600" lvl="0" indent="-228600" algn="l" rtl="0">
              <a:lnSpc>
                <a:spcPct val="80000"/>
              </a:lnSpc>
              <a:spcBef>
                <a:spcPts val="1000"/>
              </a:spcBef>
              <a:spcAft>
                <a:spcPts val="0"/>
              </a:spcAft>
              <a:buClr>
                <a:srgbClr val="0070C0"/>
              </a:buClr>
              <a:buSzPts val="2590"/>
              <a:buChar char="•"/>
            </a:pPr>
            <a:r>
              <a:rPr lang="en-US" sz="2590">
                <a:solidFill>
                  <a:srgbClr val="0070C0"/>
                </a:solidFill>
              </a:rPr>
              <a:t>Given the question you asked about student participation, what were some things you noticed? …. What might be some ways to increase student participation? Learner, “I’m not sure”. O: Let’s brainstorm some ideas</a:t>
            </a:r>
            <a:r>
              <a:rPr lang="en-US" sz="2590"/>
              <a:t>.</a:t>
            </a:r>
            <a:endParaRPr/>
          </a:p>
          <a:p>
            <a:pPr marL="228600" lvl="0" indent="-228600" algn="l" rtl="0">
              <a:lnSpc>
                <a:spcPct val="80000"/>
              </a:lnSpc>
              <a:spcBef>
                <a:spcPts val="1000"/>
              </a:spcBef>
              <a:spcAft>
                <a:spcPts val="0"/>
              </a:spcAft>
              <a:buClr>
                <a:schemeClr val="dk1"/>
              </a:buClr>
              <a:buSzPts val="2590"/>
              <a:buChar char="•"/>
            </a:pPr>
            <a:r>
              <a:rPr lang="en-US" sz="2590"/>
              <a:t>It would have been better if you engaged more students in the closing activity.</a:t>
            </a:r>
            <a:endParaRPr/>
          </a:p>
          <a:p>
            <a:pPr marL="228600" lvl="0" indent="-228600" algn="l" rtl="0">
              <a:lnSpc>
                <a:spcPct val="80000"/>
              </a:lnSpc>
              <a:spcBef>
                <a:spcPts val="1000"/>
              </a:spcBef>
              <a:spcAft>
                <a:spcPts val="0"/>
              </a:spcAft>
              <a:buClr>
                <a:srgbClr val="0070C0"/>
              </a:buClr>
              <a:buSzPts val="2590"/>
              <a:buChar char="•"/>
            </a:pPr>
            <a:r>
              <a:rPr lang="en-US" sz="2590">
                <a:solidFill>
                  <a:srgbClr val="0070C0"/>
                </a:solidFill>
              </a:rPr>
              <a:t>Your handouts outlined steps and examples for each activity. In what ways did this contribute to the learners’ success? </a:t>
            </a:r>
            <a:endParaRPr/>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p:txBody>
      </p:sp>
      <p:sp>
        <p:nvSpPr>
          <p:cNvPr id="731" name="Google Shape;731;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35"/>
        <p:cNvGrpSpPr/>
        <p:nvPr/>
      </p:nvGrpSpPr>
      <p:grpSpPr>
        <a:xfrm>
          <a:off x="0" y="0"/>
          <a:ext cx="0" cy="0"/>
          <a:chOff x="0" y="0"/>
          <a:chExt cx="0" cy="0"/>
        </a:xfrm>
      </p:grpSpPr>
      <p:sp>
        <p:nvSpPr>
          <p:cNvPr id="736" name="Google Shape;736;p23"/>
          <p:cNvSpPr txBox="1">
            <a:spLocks noGrp="1"/>
          </p:cNvSpPr>
          <p:nvPr>
            <p:ph type="title"/>
          </p:nvPr>
        </p:nvSpPr>
        <p:spPr>
          <a:xfrm>
            <a:off x="0" y="0"/>
            <a:ext cx="12192000" cy="15763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000"/>
              <a:buFont typeface="Lato"/>
              <a:buNone/>
            </a:pPr>
            <a:r>
              <a:rPr lang="en-US" sz="4000">
                <a:solidFill>
                  <a:schemeClr val="accent2"/>
                </a:solidFill>
                <a:latin typeface="Lato"/>
                <a:ea typeface="Lato"/>
                <a:cs typeface="Lato"/>
                <a:sym typeface="Lato"/>
              </a:rPr>
              <a:t>Summary of Effective Feedback</a:t>
            </a:r>
            <a:endParaRPr sz="4000">
              <a:solidFill>
                <a:schemeClr val="accent2"/>
              </a:solidFill>
              <a:latin typeface="Lato"/>
              <a:ea typeface="Lato"/>
              <a:cs typeface="Lato"/>
              <a:sym typeface="Lato"/>
            </a:endParaRPr>
          </a:p>
        </p:txBody>
      </p:sp>
      <p:sp>
        <p:nvSpPr>
          <p:cNvPr id="737" name="Google Shape;737;p23"/>
          <p:cNvSpPr txBox="1">
            <a:spLocks noGrp="1"/>
          </p:cNvSpPr>
          <p:nvPr>
            <p:ph type="body" idx="1"/>
          </p:nvPr>
        </p:nvSpPr>
        <p:spPr>
          <a:xfrm>
            <a:off x="0" y="1557338"/>
            <a:ext cx="11998711" cy="5300662"/>
          </a:xfrm>
          <a:prstGeom prst="rect">
            <a:avLst/>
          </a:prstGeom>
          <a:noFill/>
          <a:ln>
            <a:noFill/>
          </a:ln>
        </p:spPr>
        <p:txBody>
          <a:bodyPr spcFirstLastPara="1" wrap="square" lIns="91425" tIns="45700" rIns="91425" bIns="45700" anchor="t" anchorCtr="0">
            <a:normAutofit/>
          </a:bodyPr>
          <a:lstStyle/>
          <a:p>
            <a:pPr marL="796925" lvl="1" indent="-228600" algn="l" rtl="0">
              <a:lnSpc>
                <a:spcPct val="130000"/>
              </a:lnSpc>
              <a:spcBef>
                <a:spcPts val="0"/>
              </a:spcBef>
              <a:spcAft>
                <a:spcPts val="0"/>
              </a:spcAft>
              <a:buClr>
                <a:schemeClr val="dk1"/>
              </a:buClr>
              <a:buSzPts val="3200"/>
              <a:buFont typeface="Tahoma"/>
              <a:buChar char="•"/>
            </a:pPr>
            <a:r>
              <a:rPr lang="en-US" sz="3200">
                <a:latin typeface="Tahoma"/>
                <a:ea typeface="Tahoma"/>
                <a:cs typeface="Tahoma"/>
                <a:sym typeface="Tahoma"/>
              </a:rPr>
              <a:t>Is best initiated by the learner</a:t>
            </a:r>
            <a:endParaRPr/>
          </a:p>
          <a:p>
            <a:pPr marL="796925" lvl="1" indent="-228600" algn="l" rtl="0">
              <a:lnSpc>
                <a:spcPct val="130000"/>
              </a:lnSpc>
              <a:spcBef>
                <a:spcPts val="500"/>
              </a:spcBef>
              <a:spcAft>
                <a:spcPts val="0"/>
              </a:spcAft>
              <a:buClr>
                <a:schemeClr val="dk1"/>
              </a:buClr>
              <a:buSzPts val="3200"/>
              <a:buFont typeface="Tahoma"/>
              <a:buChar char="•"/>
            </a:pPr>
            <a:r>
              <a:rPr lang="en-US" sz="3200">
                <a:latin typeface="Tahoma"/>
                <a:ea typeface="Tahoma"/>
                <a:cs typeface="Tahoma"/>
                <a:sym typeface="Tahoma"/>
              </a:rPr>
              <a:t>Focuses on the learning intention of the task</a:t>
            </a:r>
            <a:endParaRPr/>
          </a:p>
          <a:p>
            <a:pPr marL="796925" lvl="1" indent="-228600" algn="l" rtl="0">
              <a:lnSpc>
                <a:spcPct val="130000"/>
              </a:lnSpc>
              <a:spcBef>
                <a:spcPts val="500"/>
              </a:spcBef>
              <a:spcAft>
                <a:spcPts val="0"/>
              </a:spcAft>
              <a:buClr>
                <a:schemeClr val="dk1"/>
              </a:buClr>
              <a:buSzPts val="3200"/>
              <a:buFont typeface="Tahoma"/>
              <a:buChar char="•"/>
            </a:pPr>
            <a:r>
              <a:rPr lang="en-US" sz="3200">
                <a:latin typeface="Tahoma"/>
                <a:ea typeface="Tahoma"/>
                <a:cs typeface="Tahoma"/>
                <a:sym typeface="Tahoma"/>
              </a:rPr>
              <a:t>Occurs as the learners are doing the learning</a:t>
            </a:r>
            <a:endParaRPr/>
          </a:p>
          <a:p>
            <a:pPr marL="796925" lvl="1" indent="-228600" algn="l" rtl="0">
              <a:lnSpc>
                <a:spcPct val="130000"/>
              </a:lnSpc>
              <a:spcBef>
                <a:spcPts val="500"/>
              </a:spcBef>
              <a:spcAft>
                <a:spcPts val="0"/>
              </a:spcAft>
              <a:buClr>
                <a:schemeClr val="dk1"/>
              </a:buClr>
              <a:buSzPts val="3200"/>
              <a:buFont typeface="Tahoma"/>
              <a:buChar char="•"/>
            </a:pPr>
            <a:r>
              <a:rPr lang="en-US" sz="3200">
                <a:latin typeface="Tahoma"/>
                <a:ea typeface="Tahoma"/>
                <a:cs typeface="Tahoma"/>
                <a:sym typeface="Tahoma"/>
              </a:rPr>
              <a:t>Provides information on how and why the learner understands and misunderstands</a:t>
            </a:r>
            <a:endParaRPr/>
          </a:p>
          <a:p>
            <a:pPr marL="796925" lvl="1" indent="-228600" algn="l" rtl="0">
              <a:lnSpc>
                <a:spcPct val="130000"/>
              </a:lnSpc>
              <a:spcBef>
                <a:spcPts val="500"/>
              </a:spcBef>
              <a:spcAft>
                <a:spcPts val="0"/>
              </a:spcAft>
              <a:buClr>
                <a:schemeClr val="dk1"/>
              </a:buClr>
              <a:buSzPts val="3200"/>
              <a:buFont typeface="Tahoma"/>
              <a:buChar char="•"/>
            </a:pPr>
            <a:r>
              <a:rPr lang="en-US" sz="3200">
                <a:latin typeface="Tahoma"/>
                <a:ea typeface="Tahoma"/>
                <a:cs typeface="Tahoma"/>
                <a:sym typeface="Tahoma"/>
              </a:rPr>
              <a:t>Provides strategies to help the learner to improve</a:t>
            </a:r>
            <a:endParaRPr/>
          </a:p>
          <a:p>
            <a:pPr marL="796925" lvl="1" indent="-228600" algn="l" rtl="0">
              <a:lnSpc>
                <a:spcPct val="130000"/>
              </a:lnSpc>
              <a:spcBef>
                <a:spcPts val="500"/>
              </a:spcBef>
              <a:spcAft>
                <a:spcPts val="0"/>
              </a:spcAft>
              <a:buClr>
                <a:schemeClr val="dk1"/>
              </a:buClr>
              <a:buSzPts val="3200"/>
              <a:buFont typeface="Tahoma"/>
              <a:buChar char="•"/>
            </a:pPr>
            <a:r>
              <a:rPr lang="en-US" sz="3200">
                <a:latin typeface="Tahoma"/>
                <a:ea typeface="Tahoma"/>
                <a:cs typeface="Tahoma"/>
                <a:sym typeface="Tahoma"/>
              </a:rPr>
              <a:t>Assists the learner to understand the goals of the learning.</a:t>
            </a:r>
            <a:endParaRPr sz="3200">
              <a:latin typeface="Tahoma"/>
              <a:ea typeface="Tahoma"/>
              <a:cs typeface="Tahoma"/>
              <a:sym typeface="Tahoma"/>
            </a:endParaRPr>
          </a:p>
        </p:txBody>
      </p:sp>
      <p:sp>
        <p:nvSpPr>
          <p:cNvPr id="738" name="Google Shape;73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43"/>
        <p:cNvGrpSpPr/>
        <p:nvPr/>
      </p:nvGrpSpPr>
      <p:grpSpPr>
        <a:xfrm>
          <a:off x="0" y="0"/>
          <a:ext cx="0" cy="0"/>
          <a:chOff x="0" y="0"/>
          <a:chExt cx="0" cy="0"/>
        </a:xfrm>
      </p:grpSpPr>
      <p:sp>
        <p:nvSpPr>
          <p:cNvPr id="744" name="Google Shape;744;p24"/>
          <p:cNvSpPr txBox="1">
            <a:spLocks noGrp="1"/>
          </p:cNvSpPr>
          <p:nvPr>
            <p:ph type="title"/>
          </p:nvPr>
        </p:nvSpPr>
        <p:spPr>
          <a:xfrm>
            <a:off x="615461" y="-538895"/>
            <a:ext cx="10515600" cy="25003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Technology: Then and Now by </a:t>
            </a:r>
            <a:r>
              <a:rPr lang="en-US" sz="3200"/>
              <a:t>Ms. Karr</a:t>
            </a:r>
            <a:endParaRPr/>
          </a:p>
        </p:txBody>
      </p:sp>
      <p:sp>
        <p:nvSpPr>
          <p:cNvPr id="745" name="Google Shape;745;p24"/>
          <p:cNvSpPr txBox="1">
            <a:spLocks noGrp="1"/>
          </p:cNvSpPr>
          <p:nvPr>
            <p:ph type="body" idx="1"/>
          </p:nvPr>
        </p:nvSpPr>
        <p:spPr>
          <a:xfrm>
            <a:off x="0" y="1200149"/>
            <a:ext cx="12458701" cy="6715125"/>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US" sz="2000"/>
              <a:t>Ms. Karr is teaching a lesson on Technology: Then and Now. She has selected Cluster 1 and the Focus Area (learning outcomes).</a:t>
            </a:r>
            <a:endParaRPr/>
          </a:p>
          <a:p>
            <a:pPr marL="228600" lvl="0" indent="-228600" algn="l" rtl="0">
              <a:lnSpc>
                <a:spcPct val="90000"/>
              </a:lnSpc>
              <a:spcBef>
                <a:spcPts val="1000"/>
              </a:spcBef>
              <a:spcAft>
                <a:spcPts val="0"/>
              </a:spcAft>
              <a:buClr>
                <a:schemeClr val="dk1"/>
              </a:buClr>
              <a:buSzPts val="2000"/>
              <a:buChar char="•"/>
            </a:pPr>
            <a:r>
              <a:rPr lang="en-US" sz="2000"/>
              <a:t>Open Ms. Karr’s video in your Edthena account.</a:t>
            </a:r>
            <a:endParaRPr/>
          </a:p>
          <a:p>
            <a:pPr marL="228600" lvl="0" indent="-228600" algn="l" rtl="0">
              <a:lnSpc>
                <a:spcPct val="90000"/>
              </a:lnSpc>
              <a:spcBef>
                <a:spcPts val="1000"/>
              </a:spcBef>
              <a:spcAft>
                <a:spcPts val="0"/>
              </a:spcAft>
              <a:buClr>
                <a:schemeClr val="dk1"/>
              </a:buClr>
              <a:buSzPts val="2000"/>
              <a:buChar char="•"/>
            </a:pPr>
            <a:r>
              <a:rPr lang="en-US" sz="2000"/>
              <a:t>For this activity, you are Ms. Karr. Watch the first 10 minutes. Tag points that reflect your Focus Area (learning outcomes) and other points in the video that you would like to discuss with your coach. It could be a strength, a comment or a wondering.</a:t>
            </a:r>
            <a:endParaRPr/>
          </a:p>
          <a:p>
            <a:pPr marL="228600" lvl="0" indent="-228600" algn="l" rtl="0">
              <a:lnSpc>
                <a:spcPct val="90000"/>
              </a:lnSpc>
              <a:spcBef>
                <a:spcPts val="1000"/>
              </a:spcBef>
              <a:spcAft>
                <a:spcPts val="0"/>
              </a:spcAft>
              <a:buClr>
                <a:schemeClr val="dk1"/>
              </a:buClr>
              <a:buSzPts val="2000"/>
              <a:buChar char="•"/>
            </a:pPr>
            <a:r>
              <a:rPr lang="en-US" sz="2000"/>
              <a:t>Pair up with a participant from the other school (with your computer). </a:t>
            </a:r>
            <a:endParaRPr/>
          </a:p>
          <a:p>
            <a:pPr marL="228600" lvl="0" indent="-228600" algn="l" rtl="0">
              <a:lnSpc>
                <a:spcPct val="90000"/>
              </a:lnSpc>
              <a:spcBef>
                <a:spcPts val="1000"/>
              </a:spcBef>
              <a:spcAft>
                <a:spcPts val="0"/>
              </a:spcAft>
              <a:buClr>
                <a:schemeClr val="dk1"/>
              </a:buClr>
              <a:buSzPts val="2000"/>
              <a:buChar char="•"/>
            </a:pPr>
            <a:r>
              <a:rPr lang="en-US" sz="2000"/>
              <a:t>Each participant responds to their partner’s tags and questions.</a:t>
            </a:r>
            <a:endParaRPr/>
          </a:p>
          <a:p>
            <a:pPr marL="0" lvl="0" indent="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US" sz="2000"/>
              <a:t>Using the video reflection conversation template, each participant conducts a conference using partners’ tags and questions.</a:t>
            </a:r>
            <a:endParaRPr/>
          </a:p>
        </p:txBody>
      </p:sp>
      <p:sp>
        <p:nvSpPr>
          <p:cNvPr id="746" name="Google Shape;746;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751"/>
        <p:cNvGrpSpPr/>
        <p:nvPr/>
      </p:nvGrpSpPr>
      <p:grpSpPr>
        <a:xfrm>
          <a:off x="0" y="0"/>
          <a:ext cx="0" cy="0"/>
          <a:chOff x="0" y="0"/>
          <a:chExt cx="0" cy="0"/>
        </a:xfrm>
      </p:grpSpPr>
      <p:sp>
        <p:nvSpPr>
          <p:cNvPr id="752" name="Google Shape;752;p26"/>
          <p:cNvSpPr/>
          <p:nvPr/>
        </p:nvSpPr>
        <p:spPr>
          <a:xfrm>
            <a:off x="-305" y="0"/>
            <a:ext cx="6271569" cy="6858000"/>
          </a:xfrm>
          <a:prstGeom prst="rect">
            <a:avLst/>
          </a:prstGeom>
          <a:gradFill>
            <a:gsLst>
              <a:gs pos="0">
                <a:srgbClr val="4472C3">
                  <a:alpha val="81568"/>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3" name="Google Shape;753;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54" name="Google Shape;754;p26"/>
          <p:cNvSpPr txBox="1">
            <a:spLocks noGrp="1"/>
          </p:cNvSpPr>
          <p:nvPr>
            <p:ph type="title"/>
          </p:nvPr>
        </p:nvSpPr>
        <p:spPr>
          <a:xfrm>
            <a:off x="6649382" y="2934332"/>
            <a:ext cx="4805996" cy="140144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3000"/>
              <a:buFont typeface="Calibri"/>
              <a:buNone/>
            </a:pPr>
            <a:r>
              <a:rPr lang="en-US" sz="4800" b="1">
                <a:solidFill>
                  <a:srgbClr val="000000"/>
                </a:solidFill>
              </a:rPr>
              <a:t>LUNCH</a:t>
            </a:r>
            <a:endParaRPr sz="4800">
              <a:solidFill>
                <a:srgbClr val="000000"/>
              </a:solidFill>
            </a:endParaRPr>
          </a:p>
        </p:txBody>
      </p:sp>
      <p:sp>
        <p:nvSpPr>
          <p:cNvPr id="755" name="Google Shape;755;p26"/>
          <p:cNvSpPr/>
          <p:nvPr/>
        </p:nvSpPr>
        <p:spPr>
          <a:xfrm>
            <a:off x="1" y="590635"/>
            <a:ext cx="5478085" cy="6276841"/>
          </a:xfrm>
          <a:custGeom>
            <a:avLst/>
            <a:gdLst/>
            <a:ahLst/>
            <a:cxnLst/>
            <a:rect l="l" t="t" r="r" b="b"/>
            <a:pathLst>
              <a:path w="5478085" h="627684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6" name="Google Shape;756;p26" descr="A picture containing plate, indoor, cake, table&#10;&#10;Description generated with very high confidence"/>
          <p:cNvPicPr preferRelativeResize="0"/>
          <p:nvPr/>
        </p:nvPicPr>
        <p:blipFill rotWithShape="1">
          <a:blip r:embed="rId4">
            <a:alphaModFix/>
          </a:blip>
          <a:srcRect t="7654" r="1" b="10355"/>
          <a:stretch/>
        </p:blipFill>
        <p:spPr>
          <a:xfrm>
            <a:off x="1" y="770037"/>
            <a:ext cx="5298683" cy="6097438"/>
          </a:xfrm>
          <a:custGeom>
            <a:avLst/>
            <a:gdLst/>
            <a:ahLst/>
            <a:cxnLst/>
            <a:rect l="l" t="t" r="r" b="b"/>
            <a:pathLst>
              <a:path w="5298683" h="6097438" extrusionOk="0">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ln>
            <a:noFill/>
          </a:ln>
        </p:spPr>
      </p:pic>
      <p:sp>
        <p:nvSpPr>
          <p:cNvPr id="757" name="Google Shape;75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Shape 762"/>
        <p:cNvGrpSpPr/>
        <p:nvPr/>
      </p:nvGrpSpPr>
      <p:grpSpPr>
        <a:xfrm>
          <a:off x="0" y="0"/>
          <a:ext cx="0" cy="0"/>
          <a:chOff x="0" y="0"/>
          <a:chExt cx="0" cy="0"/>
        </a:xfrm>
      </p:grpSpPr>
      <p:pic>
        <p:nvPicPr>
          <p:cNvPr id="763" name="Google Shape;763;p27" descr="Effective Collaboration" title="Effective Collaboration">
            <a:hlinkClick r:id="rId3"/>
          </p:cNvPr>
          <p:cNvPicPr preferRelativeResize="0"/>
          <p:nvPr/>
        </p:nvPicPr>
        <p:blipFill rotWithShape="1">
          <a:blip r:embed="rId4">
            <a:alphaModFix/>
          </a:blip>
          <a:srcRect r="17600"/>
          <a:stretch/>
        </p:blipFill>
        <p:spPr>
          <a:xfrm>
            <a:off x="20" y="10"/>
            <a:ext cx="7534636" cy="6857990"/>
          </a:xfrm>
          <a:prstGeom prst="rect">
            <a:avLst/>
          </a:prstGeom>
          <a:noFill/>
          <a:ln>
            <a:noFill/>
          </a:ln>
        </p:spPr>
      </p:pic>
      <p:sp>
        <p:nvSpPr>
          <p:cNvPr id="764" name="Google Shape;764;p27"/>
          <p:cNvSpPr/>
          <p:nvPr/>
        </p:nvSpPr>
        <p:spPr>
          <a:xfrm>
            <a:off x="7534656" y="0"/>
            <a:ext cx="4657344" cy="6858000"/>
          </a:xfrm>
          <a:prstGeom prst="rect">
            <a:avLst/>
          </a:prstGeom>
          <a:solidFill>
            <a:srgbClr val="5438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5" name="Google Shape;765;p27"/>
          <p:cNvSpPr txBox="1">
            <a:spLocks noGrp="1"/>
          </p:cNvSpPr>
          <p:nvPr>
            <p:ph type="title"/>
          </p:nvPr>
        </p:nvSpPr>
        <p:spPr>
          <a:xfrm>
            <a:off x="8153400" y="640081"/>
            <a:ext cx="3395130" cy="52553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Calibri"/>
              <a:buNone/>
            </a:pPr>
            <a:br>
              <a:rPr lang="en-US" sz="3100" b="1"/>
            </a:br>
            <a:r>
              <a:rPr lang="en-US" sz="3100">
                <a:solidFill>
                  <a:srgbClr val="FFFFFF"/>
                </a:solidFill>
              </a:rPr>
              <a:t>How does this represent challenges of a collaborative team?</a:t>
            </a:r>
            <a:endParaRPr/>
          </a:p>
          <a:p>
            <a:pPr marL="0" lvl="0" indent="0" algn="l" rtl="0">
              <a:lnSpc>
                <a:spcPct val="90000"/>
              </a:lnSpc>
              <a:spcBef>
                <a:spcPts val="0"/>
              </a:spcBef>
              <a:spcAft>
                <a:spcPts val="0"/>
              </a:spcAft>
              <a:buClr>
                <a:srgbClr val="FFFFFF"/>
              </a:buClr>
              <a:buSzPts val="3100"/>
              <a:buFont typeface="Calibri"/>
              <a:buNone/>
            </a:pPr>
            <a:br>
              <a:rPr lang="en-US" sz="3100">
                <a:solidFill>
                  <a:srgbClr val="FFFFFF"/>
                </a:solidFill>
              </a:rPr>
            </a:br>
            <a:r>
              <a:rPr lang="en-US" sz="3100">
                <a:solidFill>
                  <a:srgbClr val="FFFFFF"/>
                </a:solidFill>
              </a:rPr>
              <a:t>How can you relate?  </a:t>
            </a:r>
            <a:endParaRPr/>
          </a:p>
          <a:p>
            <a:pPr marL="0" lvl="0" indent="0" algn="l" rtl="0">
              <a:lnSpc>
                <a:spcPct val="90000"/>
              </a:lnSpc>
              <a:spcBef>
                <a:spcPts val="0"/>
              </a:spcBef>
              <a:spcAft>
                <a:spcPts val="0"/>
              </a:spcAft>
              <a:buClr>
                <a:schemeClr val="dk1"/>
              </a:buClr>
              <a:buSzPts val="3100"/>
              <a:buFont typeface="Calibri"/>
              <a:buNone/>
            </a:pPr>
            <a:br>
              <a:rPr lang="en-US" sz="3100" b="1"/>
            </a:br>
            <a:endParaRPr sz="3100" b="1">
              <a:solidFill>
                <a:srgbClr val="FFFFFF"/>
              </a:solidFill>
            </a:endParaRPr>
          </a:p>
          <a:p>
            <a:pPr marL="0" lvl="0" indent="0" algn="l" rtl="0">
              <a:lnSpc>
                <a:spcPct val="90000"/>
              </a:lnSpc>
              <a:spcBef>
                <a:spcPts val="0"/>
              </a:spcBef>
              <a:spcAft>
                <a:spcPts val="0"/>
              </a:spcAft>
              <a:buClr>
                <a:schemeClr val="dk1"/>
              </a:buClr>
              <a:buSzPts val="3100"/>
              <a:buFont typeface="Calibri"/>
              <a:buNone/>
            </a:pPr>
            <a:endParaRPr sz="3100" b="1">
              <a:solidFill>
                <a:srgbClr val="FFFFFF"/>
              </a:solidFill>
            </a:endParaRPr>
          </a:p>
        </p:txBody>
      </p:sp>
      <p:sp>
        <p:nvSpPr>
          <p:cNvPr id="766" name="Google Shape;766;p27"/>
          <p:cNvSpPr>
            <a:spLocks noGrp="1"/>
          </p:cNvSpPr>
          <p:nvPr>
            <p:ph type="sldNum" idx="12"/>
          </p:nvPr>
        </p:nvSpPr>
        <p:spPr>
          <a:xfrm>
            <a:off x="10466962" y="6356350"/>
            <a:ext cx="886838" cy="365125"/>
          </a:xfrm>
          <a:prstGeom prst="ellipse">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771"/>
        <p:cNvGrpSpPr/>
        <p:nvPr/>
      </p:nvGrpSpPr>
      <p:grpSpPr>
        <a:xfrm>
          <a:off x="0" y="0"/>
          <a:ext cx="0" cy="0"/>
          <a:chOff x="0" y="0"/>
          <a:chExt cx="0" cy="0"/>
        </a:xfrm>
      </p:grpSpPr>
      <p:sp>
        <p:nvSpPr>
          <p:cNvPr id="772" name="Google Shape;772;p28"/>
          <p:cNvSpPr/>
          <p:nvPr/>
        </p:nvSpPr>
        <p:spPr>
          <a:xfrm>
            <a:off x="327547" y="321731"/>
            <a:ext cx="4142096" cy="6213425"/>
          </a:xfrm>
          <a:prstGeom prst="rect">
            <a:avLst/>
          </a:prstGeom>
          <a:solidFill>
            <a:schemeClr val="accent5">
              <a:alpha val="9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28"/>
          <p:cNvSpPr txBox="1">
            <a:spLocks noGrp="1"/>
          </p:cNvSpPr>
          <p:nvPr>
            <p:ph type="title"/>
          </p:nvPr>
        </p:nvSpPr>
        <p:spPr>
          <a:xfrm>
            <a:off x="249875" y="546500"/>
            <a:ext cx="4281900" cy="576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b="1" i="1">
                <a:solidFill>
                  <a:srgbClr val="FFFFFF"/>
                </a:solidFill>
                <a:latin typeface="Calibri"/>
                <a:ea typeface="Calibri"/>
                <a:cs typeface="Calibri"/>
                <a:sym typeface="Calibri"/>
              </a:rPr>
              <a:t>Take a few minutes to independently order these characteristics</a:t>
            </a:r>
            <a:r>
              <a:rPr lang="en-US" sz="3700" b="1" i="1">
                <a:solidFill>
                  <a:srgbClr val="FFFFFF"/>
                </a:solidFill>
              </a:rPr>
              <a:t> of an effective team </a:t>
            </a:r>
            <a:r>
              <a:rPr lang="en-US" sz="3700" b="1" i="1">
                <a:solidFill>
                  <a:srgbClr val="FFFFFF"/>
                </a:solidFill>
                <a:latin typeface="Calibri"/>
                <a:ea typeface="Calibri"/>
                <a:cs typeface="Calibri"/>
                <a:sym typeface="Calibri"/>
              </a:rPr>
              <a:t>based on importance for you as a team member.</a:t>
            </a:r>
            <a:endParaRPr sz="3700">
              <a:solidFill>
                <a:srgbClr val="FFFFFF"/>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3700"/>
              <a:buFont typeface="Calibri"/>
              <a:buNone/>
            </a:pPr>
            <a:endParaRPr sz="3700">
              <a:solidFill>
                <a:srgbClr val="FFFFFF"/>
              </a:solidFill>
              <a:latin typeface="Calibri"/>
              <a:ea typeface="Calibri"/>
              <a:cs typeface="Calibri"/>
              <a:sym typeface="Calibri"/>
            </a:endParaRPr>
          </a:p>
        </p:txBody>
      </p:sp>
      <p:sp>
        <p:nvSpPr>
          <p:cNvPr id="774" name="Google Shape;774;p28"/>
          <p:cNvSpPr/>
          <p:nvPr/>
        </p:nvSpPr>
        <p:spPr>
          <a:xfrm>
            <a:off x="4629503" y="321732"/>
            <a:ext cx="7240765"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5" name="Google Shape;775;p28"/>
          <p:cNvSpPr>
            <a:spLocks noGrp="1"/>
          </p:cNvSpPr>
          <p:nvPr>
            <p:ph type="sldNum" idx="12"/>
          </p:nvPr>
        </p:nvSpPr>
        <p:spPr>
          <a:xfrm>
            <a:off x="3272730" y="6535157"/>
            <a:ext cx="973667" cy="274320"/>
          </a:xfrm>
          <a:prstGeom prst="ellipse">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000000"/>
              </a:buClr>
              <a:buSzPts val="775"/>
              <a:buFont typeface="Arial"/>
              <a:buNone/>
            </a:pPr>
            <a:fld id="{00000000-1234-1234-1234-123412341234}" type="slidenum">
              <a:rPr lang="en-US" sz="775"/>
              <a:t>59</a:t>
            </a:fld>
            <a:endParaRPr sz="775"/>
          </a:p>
        </p:txBody>
      </p:sp>
      <p:grpSp>
        <p:nvGrpSpPr>
          <p:cNvPr id="776" name="Google Shape;776;p28"/>
          <p:cNvGrpSpPr/>
          <p:nvPr/>
        </p:nvGrpSpPr>
        <p:grpSpPr>
          <a:xfrm>
            <a:off x="4933950" y="649446"/>
            <a:ext cx="6594475" cy="5389244"/>
            <a:chOff x="0" y="65246"/>
            <a:chExt cx="6594475" cy="5389244"/>
          </a:xfrm>
        </p:grpSpPr>
        <p:sp>
          <p:nvSpPr>
            <p:cNvPr id="777" name="Google Shape;777;p28"/>
            <p:cNvSpPr/>
            <p:nvPr/>
          </p:nvSpPr>
          <p:spPr>
            <a:xfrm>
              <a:off x="0" y="65246"/>
              <a:ext cx="6594475" cy="983384"/>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28"/>
            <p:cNvSpPr txBox="1"/>
            <p:nvPr/>
          </p:nvSpPr>
          <p:spPr>
            <a:xfrm>
              <a:off x="48005" y="113251"/>
              <a:ext cx="6498465" cy="887374"/>
            </a:xfrm>
            <a:prstGeom prst="rect">
              <a:avLst/>
            </a:prstGeom>
            <a:noFill/>
            <a:ln>
              <a:noFill/>
            </a:ln>
          </p:spPr>
          <p:txBody>
            <a:bodyPr spcFirstLastPara="1" wrap="square" lIns="156200" tIns="156200" rIns="156200" bIns="156200" anchor="ctr" anchorCtr="0">
              <a:noAutofit/>
            </a:bodyPr>
            <a:lstStyle/>
            <a:p>
              <a:pPr marL="0" marR="0" lvl="0" indent="0" algn="l" rtl="0">
                <a:lnSpc>
                  <a:spcPct val="90000"/>
                </a:lnSpc>
                <a:spcBef>
                  <a:spcPts val="0"/>
                </a:spcBef>
                <a:spcAft>
                  <a:spcPts val="0"/>
                </a:spcAft>
                <a:buClr>
                  <a:schemeClr val="lt1"/>
                </a:buClr>
                <a:buSzPts val="4100"/>
                <a:buFont typeface="Calibri"/>
                <a:buNone/>
              </a:pPr>
              <a:r>
                <a:rPr lang="en-US" sz="4100" b="1" i="1" u="none" strike="noStrike" cap="none">
                  <a:solidFill>
                    <a:schemeClr val="lt1"/>
                  </a:solidFill>
                  <a:latin typeface="Calibri"/>
                  <a:ea typeface="Calibri"/>
                  <a:cs typeface="Calibri"/>
                  <a:sym typeface="Calibri"/>
                </a:rPr>
                <a:t>DEPENDABILITY</a:t>
              </a:r>
              <a:r>
                <a:rPr lang="en-US" sz="41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79" name="Google Shape;779;p28"/>
            <p:cNvSpPr/>
            <p:nvPr/>
          </p:nvSpPr>
          <p:spPr>
            <a:xfrm>
              <a:off x="0" y="1166711"/>
              <a:ext cx="6594475" cy="983384"/>
            </a:xfrm>
            <a:prstGeom prst="roundRect">
              <a:avLst>
                <a:gd name="adj" fmla="val 16667"/>
              </a:avLst>
            </a:prstGeom>
            <a:solidFill>
              <a:srgbClr val="D778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28"/>
            <p:cNvSpPr txBox="1"/>
            <p:nvPr/>
          </p:nvSpPr>
          <p:spPr>
            <a:xfrm>
              <a:off x="48005" y="1214716"/>
              <a:ext cx="6498465" cy="887374"/>
            </a:xfrm>
            <a:prstGeom prst="rect">
              <a:avLst/>
            </a:prstGeom>
            <a:noFill/>
            <a:ln>
              <a:noFill/>
            </a:ln>
          </p:spPr>
          <p:txBody>
            <a:bodyPr spcFirstLastPara="1" wrap="square" lIns="156200" tIns="156200" rIns="156200" bIns="156200" anchor="ctr" anchorCtr="0">
              <a:noAutofit/>
            </a:bodyPr>
            <a:lstStyle/>
            <a:p>
              <a:pPr marL="0" marR="0" lvl="0" indent="0" algn="l" rtl="0">
                <a:lnSpc>
                  <a:spcPct val="90000"/>
                </a:lnSpc>
                <a:spcBef>
                  <a:spcPts val="0"/>
                </a:spcBef>
                <a:spcAft>
                  <a:spcPts val="0"/>
                </a:spcAft>
                <a:buClr>
                  <a:schemeClr val="lt1"/>
                </a:buClr>
                <a:buSzPts val="4100"/>
                <a:buFont typeface="Calibri"/>
                <a:buNone/>
              </a:pPr>
              <a:r>
                <a:rPr lang="en-US" sz="4100" b="1" i="1" u="none" strike="noStrike" cap="none">
                  <a:solidFill>
                    <a:schemeClr val="lt1"/>
                  </a:solidFill>
                  <a:latin typeface="Calibri"/>
                  <a:ea typeface="Calibri"/>
                  <a:cs typeface="Calibri"/>
                  <a:sym typeface="Calibri"/>
                </a:rPr>
                <a:t>MEANING</a:t>
              </a:r>
              <a:r>
                <a:rPr lang="en-US" sz="41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81" name="Google Shape;781;p28"/>
            <p:cNvSpPr/>
            <p:nvPr/>
          </p:nvSpPr>
          <p:spPr>
            <a:xfrm>
              <a:off x="0" y="2268176"/>
              <a:ext cx="6594475" cy="983384"/>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8"/>
            <p:cNvSpPr txBox="1"/>
            <p:nvPr/>
          </p:nvSpPr>
          <p:spPr>
            <a:xfrm>
              <a:off x="48005" y="2316181"/>
              <a:ext cx="6498465" cy="887374"/>
            </a:xfrm>
            <a:prstGeom prst="rect">
              <a:avLst/>
            </a:prstGeom>
            <a:noFill/>
            <a:ln>
              <a:noFill/>
            </a:ln>
          </p:spPr>
          <p:txBody>
            <a:bodyPr spcFirstLastPara="1" wrap="square" lIns="156200" tIns="156200" rIns="156200" bIns="156200" anchor="ctr" anchorCtr="0">
              <a:noAutofit/>
            </a:bodyPr>
            <a:lstStyle/>
            <a:p>
              <a:pPr marL="0" marR="0" lvl="0" indent="0" algn="l" rtl="0">
                <a:lnSpc>
                  <a:spcPct val="90000"/>
                </a:lnSpc>
                <a:spcBef>
                  <a:spcPts val="0"/>
                </a:spcBef>
                <a:spcAft>
                  <a:spcPts val="0"/>
                </a:spcAft>
                <a:buClr>
                  <a:schemeClr val="lt1"/>
                </a:buClr>
                <a:buSzPts val="4100"/>
                <a:buFont typeface="Calibri"/>
                <a:buNone/>
              </a:pPr>
              <a:r>
                <a:rPr lang="en-US" sz="4100" b="1" i="1" u="none" strike="noStrike" cap="none">
                  <a:solidFill>
                    <a:schemeClr val="lt1"/>
                  </a:solidFill>
                  <a:latin typeface="Calibri"/>
                  <a:ea typeface="Calibri"/>
                  <a:cs typeface="Calibri"/>
                  <a:sym typeface="Calibri"/>
                </a:rPr>
                <a:t>PSYCHOLOGICAL SAFETY</a:t>
              </a:r>
              <a:r>
                <a:rPr lang="en-US" sz="41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83" name="Google Shape;783;p28"/>
            <p:cNvSpPr/>
            <p:nvPr/>
          </p:nvSpPr>
          <p:spPr>
            <a:xfrm>
              <a:off x="0" y="3369641"/>
              <a:ext cx="6594475" cy="983384"/>
            </a:xfrm>
            <a:prstGeom prst="roundRect">
              <a:avLst>
                <a:gd name="adj" fmla="val 16667"/>
              </a:avLst>
            </a:prstGeom>
            <a:solidFill>
              <a:srgbClr val="B38E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28"/>
            <p:cNvSpPr txBox="1"/>
            <p:nvPr/>
          </p:nvSpPr>
          <p:spPr>
            <a:xfrm>
              <a:off x="48005" y="3417646"/>
              <a:ext cx="6498465" cy="887374"/>
            </a:xfrm>
            <a:prstGeom prst="rect">
              <a:avLst/>
            </a:prstGeom>
            <a:noFill/>
            <a:ln>
              <a:noFill/>
            </a:ln>
          </p:spPr>
          <p:txBody>
            <a:bodyPr spcFirstLastPara="1" wrap="square" lIns="156200" tIns="156200" rIns="156200" bIns="156200" anchor="ctr" anchorCtr="0">
              <a:noAutofit/>
            </a:bodyPr>
            <a:lstStyle/>
            <a:p>
              <a:pPr marL="0" marR="0" lvl="0" indent="0" algn="l" rtl="0">
                <a:lnSpc>
                  <a:spcPct val="90000"/>
                </a:lnSpc>
                <a:spcBef>
                  <a:spcPts val="0"/>
                </a:spcBef>
                <a:spcAft>
                  <a:spcPts val="0"/>
                </a:spcAft>
                <a:buClr>
                  <a:schemeClr val="lt1"/>
                </a:buClr>
                <a:buSzPts val="4100"/>
                <a:buFont typeface="Calibri"/>
                <a:buNone/>
              </a:pPr>
              <a:r>
                <a:rPr lang="en-US" sz="4100" b="1" i="1" u="none" strike="noStrike" cap="none">
                  <a:solidFill>
                    <a:schemeClr val="lt1"/>
                  </a:solidFill>
                  <a:latin typeface="Calibri"/>
                  <a:ea typeface="Calibri"/>
                  <a:cs typeface="Calibri"/>
                  <a:sym typeface="Calibri"/>
                </a:rPr>
                <a:t>STRUCTURE AND CLARITY</a:t>
              </a:r>
              <a:r>
                <a:rPr lang="en-US" sz="41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85" name="Google Shape;785;p28"/>
            <p:cNvSpPr/>
            <p:nvPr/>
          </p:nvSpPr>
          <p:spPr>
            <a:xfrm>
              <a:off x="0" y="4471106"/>
              <a:ext cx="6594475" cy="983384"/>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8"/>
            <p:cNvSpPr txBox="1"/>
            <p:nvPr/>
          </p:nvSpPr>
          <p:spPr>
            <a:xfrm>
              <a:off x="48005" y="4519111"/>
              <a:ext cx="6498465" cy="887374"/>
            </a:xfrm>
            <a:prstGeom prst="rect">
              <a:avLst/>
            </a:prstGeom>
            <a:noFill/>
            <a:ln>
              <a:noFill/>
            </a:ln>
          </p:spPr>
          <p:txBody>
            <a:bodyPr spcFirstLastPara="1" wrap="square" lIns="156200" tIns="156200" rIns="156200" bIns="156200" anchor="ctr" anchorCtr="0">
              <a:noAutofit/>
            </a:bodyPr>
            <a:lstStyle/>
            <a:p>
              <a:pPr marL="0" marR="0" lvl="0" indent="0" algn="l" rtl="0">
                <a:lnSpc>
                  <a:spcPct val="90000"/>
                </a:lnSpc>
                <a:spcBef>
                  <a:spcPts val="0"/>
                </a:spcBef>
                <a:spcAft>
                  <a:spcPts val="0"/>
                </a:spcAft>
                <a:buClr>
                  <a:schemeClr val="lt1"/>
                </a:buClr>
                <a:buSzPts val="4100"/>
                <a:buFont typeface="Calibri"/>
                <a:buNone/>
              </a:pPr>
              <a:r>
                <a:rPr lang="en-US" sz="4100" b="1" i="1" u="none" strike="noStrike" cap="none">
                  <a:solidFill>
                    <a:schemeClr val="lt1"/>
                  </a:solidFill>
                  <a:latin typeface="Calibri"/>
                  <a:ea typeface="Calibri"/>
                  <a:cs typeface="Calibri"/>
                  <a:sym typeface="Calibri"/>
                </a:rPr>
                <a:t>IMPACT</a:t>
              </a:r>
              <a:r>
                <a:rPr lang="en-US" sz="41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0e9897820e_1_0"/>
          <p:cNvSpPr txBox="1"/>
          <p:nvPr/>
        </p:nvSpPr>
        <p:spPr>
          <a:xfrm>
            <a:off x="824550" y="1482800"/>
            <a:ext cx="9815100" cy="45870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200000"/>
              </a:lnSpc>
              <a:spcBef>
                <a:spcPts val="0"/>
              </a:spcBef>
              <a:spcAft>
                <a:spcPts val="0"/>
              </a:spcAft>
              <a:buClr>
                <a:schemeClr val="dk1"/>
              </a:buClr>
              <a:buSzPts val="2600"/>
              <a:buFont typeface="Calibri"/>
              <a:buChar char="●"/>
            </a:pPr>
            <a:r>
              <a:rPr lang="en-US" sz="2600" i="1" u="none" strike="noStrike" cap="none">
                <a:solidFill>
                  <a:schemeClr val="dk1"/>
                </a:solidFill>
                <a:latin typeface="Calibri"/>
                <a:ea typeface="Calibri"/>
                <a:cs typeface="Calibri"/>
                <a:sym typeface="Calibri"/>
              </a:rPr>
              <a:t>Professional L</a:t>
            </a:r>
            <a:r>
              <a:rPr lang="en-US" sz="2600" i="1">
                <a:solidFill>
                  <a:schemeClr val="dk1"/>
                </a:solidFill>
                <a:latin typeface="Calibri"/>
                <a:ea typeface="Calibri"/>
                <a:cs typeface="Calibri"/>
                <a:sym typeface="Calibri"/>
              </a:rPr>
              <a:t>earning with </a:t>
            </a:r>
            <a:r>
              <a:rPr lang="en-US" sz="2600" i="1" u="none" strike="noStrike" cap="none">
                <a:solidFill>
                  <a:schemeClr val="dk1"/>
                </a:solidFill>
                <a:latin typeface="Calibri"/>
                <a:ea typeface="Calibri"/>
                <a:cs typeface="Calibri"/>
                <a:sym typeface="Calibri"/>
              </a:rPr>
              <a:t>Impact (</a:t>
            </a:r>
            <a:r>
              <a:rPr lang="en-US" sz="2600" b="1" i="1" u="none" strike="noStrike" cap="none">
                <a:solidFill>
                  <a:schemeClr val="dk1"/>
                </a:solidFill>
                <a:latin typeface="Calibri"/>
                <a:ea typeface="Calibri"/>
                <a:cs typeface="Calibri"/>
                <a:sym typeface="Calibri"/>
              </a:rPr>
              <a:t>PLI</a:t>
            </a:r>
            <a:r>
              <a:rPr lang="en-US" sz="2600" i="1" u="none" strike="noStrike" cap="none">
                <a:solidFill>
                  <a:schemeClr val="dk1"/>
                </a:solidFill>
                <a:latin typeface="Calibri"/>
                <a:ea typeface="Calibri"/>
                <a:cs typeface="Calibri"/>
                <a:sym typeface="Calibri"/>
              </a:rPr>
              <a:t>) Binder</a:t>
            </a:r>
            <a:endParaRPr sz="2600" i="1" u="none" strike="noStrike" cap="none">
              <a:solidFill>
                <a:schemeClr val="dk1"/>
              </a:solidFill>
              <a:latin typeface="Calibri"/>
              <a:ea typeface="Calibri"/>
              <a:cs typeface="Calibri"/>
              <a:sym typeface="Calibri"/>
            </a:endParaRPr>
          </a:p>
          <a:p>
            <a:pPr marL="457200" marR="0" lvl="0" indent="-393700" algn="l" rtl="0">
              <a:lnSpc>
                <a:spcPct val="200000"/>
              </a:lnSpc>
              <a:spcBef>
                <a:spcPts val="0"/>
              </a:spcBef>
              <a:spcAft>
                <a:spcPts val="0"/>
              </a:spcAft>
              <a:buClr>
                <a:schemeClr val="dk1"/>
              </a:buClr>
              <a:buSzPts val="2600"/>
              <a:buFont typeface="Calibri"/>
              <a:buChar char="●"/>
            </a:pPr>
            <a:r>
              <a:rPr lang="en-US" sz="2600" i="1">
                <a:solidFill>
                  <a:schemeClr val="dk1"/>
                </a:solidFill>
                <a:latin typeface="Calibri"/>
                <a:ea typeface="Calibri"/>
                <a:cs typeface="Calibri"/>
                <a:sym typeface="Calibri"/>
              </a:rPr>
              <a:t>Materials provided for this workshop</a:t>
            </a:r>
            <a:endParaRPr sz="2600" i="1">
              <a:solidFill>
                <a:schemeClr val="dk1"/>
              </a:solidFill>
              <a:latin typeface="Calibri"/>
              <a:ea typeface="Calibri"/>
              <a:cs typeface="Calibri"/>
              <a:sym typeface="Calibri"/>
            </a:endParaRPr>
          </a:p>
          <a:p>
            <a:pPr marL="457200" marR="0" lvl="0" indent="-393700" algn="l" rtl="0">
              <a:lnSpc>
                <a:spcPct val="200000"/>
              </a:lnSpc>
              <a:spcBef>
                <a:spcPts val="0"/>
              </a:spcBef>
              <a:spcAft>
                <a:spcPts val="0"/>
              </a:spcAft>
              <a:buClr>
                <a:schemeClr val="dk1"/>
              </a:buClr>
              <a:buSzPts val="2600"/>
              <a:buFont typeface="Calibri"/>
              <a:buChar char="●"/>
            </a:pPr>
            <a:r>
              <a:rPr lang="en-US" sz="2600" i="1">
                <a:solidFill>
                  <a:schemeClr val="dk1"/>
                </a:solidFill>
                <a:latin typeface="Calibri"/>
                <a:ea typeface="Calibri"/>
                <a:cs typeface="Calibri"/>
                <a:sym typeface="Calibri"/>
              </a:rPr>
              <a:t>Breakout Room Slide Deck</a:t>
            </a:r>
            <a:endParaRPr sz="2600" i="1">
              <a:solidFill>
                <a:schemeClr val="dk1"/>
              </a:solidFill>
              <a:latin typeface="Calibri"/>
              <a:ea typeface="Calibri"/>
              <a:cs typeface="Calibri"/>
              <a:sym typeface="Calibri"/>
            </a:endParaRPr>
          </a:p>
          <a:p>
            <a:pPr marL="457200" marR="0" lvl="0" indent="-393700" algn="l" rtl="0">
              <a:lnSpc>
                <a:spcPct val="2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Access to Whetstone account</a:t>
            </a:r>
            <a:endParaRPr sz="2600">
              <a:solidFill>
                <a:schemeClr val="dk1"/>
              </a:solidFill>
              <a:latin typeface="Calibri"/>
              <a:ea typeface="Calibri"/>
              <a:cs typeface="Calibri"/>
              <a:sym typeface="Calibri"/>
            </a:endParaRPr>
          </a:p>
          <a:p>
            <a:pPr marL="457200" marR="0" lvl="0" indent="-393700" algn="l" rtl="0">
              <a:lnSpc>
                <a:spcPct val="200000"/>
              </a:lnSpc>
              <a:spcBef>
                <a:spcPts val="0"/>
              </a:spcBef>
              <a:spcAft>
                <a:spcPts val="0"/>
              </a:spcAft>
              <a:buClr>
                <a:schemeClr val="dk1"/>
              </a:buClr>
              <a:buSzPts val="2600"/>
              <a:buFont typeface="Calibri"/>
              <a:buChar char="●"/>
            </a:pPr>
            <a:r>
              <a:rPr lang="en-US" sz="2600" i="0" u="none" strike="noStrike" cap="none">
                <a:solidFill>
                  <a:schemeClr val="dk1"/>
                </a:solidFill>
                <a:latin typeface="Calibri"/>
                <a:ea typeface="Calibri"/>
                <a:cs typeface="Calibri"/>
                <a:sym typeface="Calibri"/>
              </a:rPr>
              <a:t>Highlighter</a:t>
            </a:r>
            <a:endParaRPr sz="2600" i="0" u="none" strike="noStrike" cap="none">
              <a:solidFill>
                <a:schemeClr val="dk1"/>
              </a:solidFill>
              <a:latin typeface="Calibri"/>
              <a:ea typeface="Calibri"/>
              <a:cs typeface="Calibri"/>
              <a:sym typeface="Calibri"/>
            </a:endParaRPr>
          </a:p>
          <a:p>
            <a:pPr marL="457200" marR="0" lvl="0" indent="-393700" algn="l" rtl="0">
              <a:lnSpc>
                <a:spcPct val="200000"/>
              </a:lnSpc>
              <a:spcBef>
                <a:spcPts val="0"/>
              </a:spcBef>
              <a:spcAft>
                <a:spcPts val="0"/>
              </a:spcAft>
              <a:buClr>
                <a:schemeClr val="dk1"/>
              </a:buClr>
              <a:buSzPts val="2600"/>
              <a:buFont typeface="Calibri"/>
              <a:buChar char="●"/>
            </a:pPr>
            <a:r>
              <a:rPr lang="en-US" sz="2600" i="0" u="none" strike="noStrike" cap="none">
                <a:solidFill>
                  <a:schemeClr val="dk1"/>
                </a:solidFill>
                <a:latin typeface="Calibri"/>
                <a:ea typeface="Calibri"/>
                <a:cs typeface="Calibri"/>
                <a:sym typeface="Calibri"/>
              </a:rPr>
              <a:t>Paper and pencil/pen</a:t>
            </a:r>
            <a:endParaRPr sz="2200" i="0" u="none" strike="noStrike" cap="none">
              <a:solidFill>
                <a:srgbClr val="000000"/>
              </a:solidFill>
              <a:latin typeface="Calibri"/>
              <a:ea typeface="Calibri"/>
              <a:cs typeface="Calibri"/>
              <a:sym typeface="Calibri"/>
            </a:endParaRPr>
          </a:p>
        </p:txBody>
      </p:sp>
      <p:sp>
        <p:nvSpPr>
          <p:cNvPr id="205" name="Google Shape;205;g10e9897820e_1_0"/>
          <p:cNvSpPr txBox="1">
            <a:spLocks noGrp="1"/>
          </p:cNvSpPr>
          <p:nvPr>
            <p:ph type="title"/>
          </p:nvPr>
        </p:nvSpPr>
        <p:spPr>
          <a:xfrm>
            <a:off x="824550" y="0"/>
            <a:ext cx="10542900" cy="1234500"/>
          </a:xfrm>
          <a:prstGeom prst="rect">
            <a:avLst/>
          </a:prstGeom>
          <a:solidFill>
            <a:schemeClr val="accent6"/>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250"/>
              <a:buNone/>
            </a:pPr>
            <a:r>
              <a:rPr lang="en-US" sz="4400" b="1"/>
              <a:t>Materials by Your Side</a:t>
            </a:r>
            <a:endParaRPr sz="2650" b="1" i="1"/>
          </a:p>
        </p:txBody>
      </p:sp>
      <p:pic>
        <p:nvPicPr>
          <p:cNvPr id="206" name="Google Shape;206;g10e9897820e_1_0"/>
          <p:cNvPicPr preferRelativeResize="0"/>
          <p:nvPr/>
        </p:nvPicPr>
        <p:blipFill>
          <a:blip r:embed="rId3">
            <a:alphaModFix/>
          </a:blip>
          <a:stretch>
            <a:fillRect/>
          </a:stretch>
        </p:blipFill>
        <p:spPr>
          <a:xfrm rot="140413">
            <a:off x="7970050" y="2501498"/>
            <a:ext cx="2989169" cy="3549328"/>
          </a:xfrm>
          <a:prstGeom prst="rect">
            <a:avLst/>
          </a:prstGeom>
          <a:noFill/>
          <a:ln w="28575" cap="flat" cmpd="sng">
            <a:solidFill>
              <a:schemeClr val="dk2"/>
            </a:solidFill>
            <a:prstDash val="solid"/>
            <a:round/>
            <a:headEnd type="none" w="sm" len="sm"/>
            <a:tailEnd type="none" w="sm" len="sm"/>
          </a:ln>
        </p:spPr>
      </p:pic>
      <p:pic>
        <p:nvPicPr>
          <p:cNvPr id="207" name="Google Shape;207;g10e9897820e_1_0"/>
          <p:cNvPicPr preferRelativeResize="0"/>
          <p:nvPr/>
        </p:nvPicPr>
        <p:blipFill>
          <a:blip r:embed="rId4">
            <a:alphaModFix/>
          </a:blip>
          <a:stretch>
            <a:fillRect/>
          </a:stretch>
        </p:blipFill>
        <p:spPr>
          <a:xfrm rot="202271">
            <a:off x="7716010" y="2497967"/>
            <a:ext cx="2713092" cy="3556387"/>
          </a:xfrm>
          <a:prstGeom prst="rect">
            <a:avLst/>
          </a:prstGeom>
          <a:noFill/>
          <a:ln w="28575" cap="flat" cmpd="sng">
            <a:solidFill>
              <a:schemeClr val="dk2"/>
            </a:solidFill>
            <a:prstDash val="solid"/>
            <a:round/>
            <a:headEnd type="none" w="sm" len="sm"/>
            <a:tailEnd type="none" w="sm" len="sm"/>
          </a:ln>
        </p:spPr>
      </p:pic>
      <p:sp>
        <p:nvSpPr>
          <p:cNvPr id="208" name="Google Shape;208;g10e9897820e_1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791"/>
        <p:cNvGrpSpPr/>
        <p:nvPr/>
      </p:nvGrpSpPr>
      <p:grpSpPr>
        <a:xfrm>
          <a:off x="0" y="0"/>
          <a:ext cx="0" cy="0"/>
          <a:chOff x="0" y="0"/>
          <a:chExt cx="0" cy="0"/>
        </a:xfrm>
      </p:grpSpPr>
      <p:sp>
        <p:nvSpPr>
          <p:cNvPr id="792" name="Google Shape;792;p29"/>
          <p:cNvSpPr/>
          <p:nvPr/>
        </p:nvSpPr>
        <p:spPr>
          <a:xfrm rot="10800000" flipH="1">
            <a:off x="-1" y="-1"/>
            <a:ext cx="4403709" cy="6858001"/>
          </a:xfrm>
          <a:custGeom>
            <a:avLst/>
            <a:gdLst/>
            <a:ahLst/>
            <a:cxnLst/>
            <a:rect l="l" t="t" r="r" b="b"/>
            <a:pathLst>
              <a:path w="4403709" h="6858001" extrusionOk="0">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793" name="Google Shape;793;p29"/>
          <p:cNvGrpSpPr/>
          <p:nvPr/>
        </p:nvGrpSpPr>
        <p:grpSpPr>
          <a:xfrm>
            <a:off x="3315292" y="0"/>
            <a:ext cx="2436813" cy="6858001"/>
            <a:chOff x="1320800" y="0"/>
            <a:chExt cx="2436813" cy="6858001"/>
          </a:xfrm>
        </p:grpSpPr>
        <p:sp>
          <p:nvSpPr>
            <p:cNvPr id="794" name="Google Shape;794;p29"/>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795" name="Google Shape;795;p29"/>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796" name="Google Shape;796;p29"/>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797" name="Google Shape;797;p29"/>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1F3864"/>
            </a:solidFill>
            <a:ln>
              <a:noFill/>
            </a:ln>
          </p:spPr>
          <p:txBody>
            <a:bodyPr/>
            <a:lstStyle/>
            <a:p>
              <a:endParaRPr lang="en-US"/>
            </a:p>
          </p:txBody>
        </p:sp>
        <p:sp>
          <p:nvSpPr>
            <p:cNvPr id="798" name="Google Shape;798;p29"/>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2F5496"/>
            </a:solidFill>
            <a:ln>
              <a:noFill/>
            </a:ln>
          </p:spPr>
          <p:txBody>
            <a:bodyPr/>
            <a:lstStyle/>
            <a:p>
              <a:endParaRPr lang="en-US"/>
            </a:p>
          </p:txBody>
        </p:sp>
        <p:sp>
          <p:nvSpPr>
            <p:cNvPr id="799" name="Google Shape;799;p29"/>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800" name="Google Shape;800;p29"/>
          <p:cNvSpPr txBox="1">
            <a:spLocks noGrp="1"/>
          </p:cNvSpPr>
          <p:nvPr>
            <p:ph type="title"/>
          </p:nvPr>
        </p:nvSpPr>
        <p:spPr>
          <a:xfrm>
            <a:off x="535020" y="685800"/>
            <a:ext cx="2780271" cy="5105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en-US" sz="2250" b="1" i="1">
                <a:solidFill>
                  <a:srgbClr val="FFFFFF"/>
                </a:solidFill>
              </a:rPr>
              <a:t>Use the Google article to guide a Group Discussion around:  </a:t>
            </a:r>
            <a:endParaRPr sz="2250">
              <a:solidFill>
                <a:srgbClr val="FFFFFF"/>
              </a:solidFill>
            </a:endParaRPr>
          </a:p>
          <a:p>
            <a:pPr marL="342900" lvl="0" indent="-342900" algn="l" rtl="0">
              <a:lnSpc>
                <a:spcPct val="90000"/>
              </a:lnSpc>
              <a:spcBef>
                <a:spcPts val="2133"/>
              </a:spcBef>
              <a:spcAft>
                <a:spcPts val="0"/>
              </a:spcAft>
              <a:buClr>
                <a:srgbClr val="FFFFFF"/>
              </a:buClr>
              <a:buSzPct val="111111"/>
              <a:buFont typeface="Arial"/>
              <a:buChar char="•"/>
            </a:pPr>
            <a:r>
              <a:rPr lang="en-US" sz="2250" b="1" i="1">
                <a:solidFill>
                  <a:srgbClr val="FFFFFF"/>
                </a:solidFill>
              </a:rPr>
              <a:t>How did you order the characteristics? </a:t>
            </a:r>
            <a:endParaRPr sz="2250">
              <a:solidFill>
                <a:srgbClr val="FFFFFF"/>
              </a:solidFill>
            </a:endParaRPr>
          </a:p>
          <a:p>
            <a:pPr marL="342900" lvl="0" indent="-342900" algn="l" rtl="0">
              <a:lnSpc>
                <a:spcPct val="90000"/>
              </a:lnSpc>
              <a:spcBef>
                <a:spcPts val="2133"/>
              </a:spcBef>
              <a:spcAft>
                <a:spcPts val="0"/>
              </a:spcAft>
              <a:buClr>
                <a:srgbClr val="FFFFFF"/>
              </a:buClr>
              <a:buSzPct val="111111"/>
              <a:buFont typeface="Arial"/>
              <a:buChar char="•"/>
            </a:pPr>
            <a:r>
              <a:rPr lang="en-US" sz="2250" b="1" i="1">
                <a:solidFill>
                  <a:srgbClr val="FFFFFF"/>
                </a:solidFill>
              </a:rPr>
              <a:t>Why and how might other members of your team rank them? </a:t>
            </a:r>
            <a:endParaRPr sz="2250">
              <a:solidFill>
                <a:srgbClr val="FFFFFF"/>
              </a:solidFill>
            </a:endParaRPr>
          </a:p>
          <a:p>
            <a:pPr marL="342900" lvl="0" indent="-342900" algn="l" rtl="0">
              <a:lnSpc>
                <a:spcPct val="90000"/>
              </a:lnSpc>
              <a:spcBef>
                <a:spcPts val="2133"/>
              </a:spcBef>
              <a:spcAft>
                <a:spcPts val="0"/>
              </a:spcAft>
              <a:buClr>
                <a:srgbClr val="FFFFFF"/>
              </a:buClr>
              <a:buSzPct val="111111"/>
              <a:buFont typeface="Arial"/>
              <a:buChar char="•"/>
            </a:pPr>
            <a:r>
              <a:rPr lang="en-US" sz="2250" b="1" i="1">
                <a:solidFill>
                  <a:srgbClr val="FFFFFF"/>
                </a:solidFill>
              </a:rPr>
              <a:t>How might that impact your team dynamics?</a:t>
            </a:r>
            <a:endParaRPr sz="2250">
              <a:solidFill>
                <a:srgbClr val="FFFFFF"/>
              </a:solidFill>
            </a:endParaRPr>
          </a:p>
          <a:p>
            <a:pPr marL="0" lvl="0" indent="0" algn="l" rtl="0">
              <a:lnSpc>
                <a:spcPct val="90000"/>
              </a:lnSpc>
              <a:spcBef>
                <a:spcPts val="0"/>
              </a:spcBef>
              <a:spcAft>
                <a:spcPts val="0"/>
              </a:spcAft>
              <a:buClr>
                <a:schemeClr val="dk1"/>
              </a:buClr>
              <a:buSzPct val="111111"/>
              <a:buFont typeface="Calibri"/>
              <a:buNone/>
            </a:pPr>
            <a:endParaRPr sz="2250" b="1" i="1">
              <a:solidFill>
                <a:srgbClr val="FFFFFF"/>
              </a:solidFill>
              <a:latin typeface="Calibri"/>
              <a:ea typeface="Calibri"/>
              <a:cs typeface="Calibri"/>
              <a:sym typeface="Calibri"/>
            </a:endParaRPr>
          </a:p>
        </p:txBody>
      </p:sp>
      <p:sp>
        <p:nvSpPr>
          <p:cNvPr id="801" name="Google Shape;801;p29"/>
          <p:cNvSpPr>
            <a:spLocks noGrp="1"/>
          </p:cNvSpPr>
          <p:nvPr>
            <p:ph type="sldNum" idx="12"/>
          </p:nvPr>
        </p:nvSpPr>
        <p:spPr>
          <a:xfrm>
            <a:off x="10265568" y="6309360"/>
            <a:ext cx="1088231" cy="365125"/>
          </a:xfrm>
          <a:prstGeom prst="ellipse">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60</a:t>
            </a:fld>
            <a:endParaRPr/>
          </a:p>
        </p:txBody>
      </p:sp>
      <p:grpSp>
        <p:nvGrpSpPr>
          <p:cNvPr id="802" name="Google Shape;802;p29"/>
          <p:cNvGrpSpPr/>
          <p:nvPr/>
        </p:nvGrpSpPr>
        <p:grpSpPr>
          <a:xfrm>
            <a:off x="5010150" y="686423"/>
            <a:ext cx="6492875" cy="5104153"/>
            <a:chOff x="0" y="623"/>
            <a:chExt cx="6492875" cy="5104153"/>
          </a:xfrm>
        </p:grpSpPr>
        <p:cxnSp>
          <p:nvCxnSpPr>
            <p:cNvPr id="803" name="Google Shape;803;p29"/>
            <p:cNvCxnSpPr/>
            <p:nvPr/>
          </p:nvCxnSpPr>
          <p:spPr>
            <a:xfrm>
              <a:off x="0" y="623"/>
              <a:ext cx="6492875"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804" name="Google Shape;804;p29"/>
            <p:cNvSpPr/>
            <p:nvPr/>
          </p:nvSpPr>
          <p:spPr>
            <a:xfrm>
              <a:off x="0" y="623"/>
              <a:ext cx="6492875" cy="10208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29"/>
            <p:cNvSpPr txBox="1"/>
            <p:nvPr/>
          </p:nvSpPr>
          <p:spPr>
            <a:xfrm>
              <a:off x="0" y="623"/>
              <a:ext cx="6492875" cy="1020830"/>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1" i="1" u="none" strike="noStrike" cap="none">
                  <a:solidFill>
                    <a:schemeClr val="dk1"/>
                  </a:solidFill>
                  <a:latin typeface="Calibri"/>
                  <a:ea typeface="Calibri"/>
                  <a:cs typeface="Calibri"/>
                  <a:sym typeface="Calibri"/>
                </a:rPr>
                <a:t>DEPENDABILITY</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806" name="Google Shape;806;p29"/>
            <p:cNvCxnSpPr/>
            <p:nvPr/>
          </p:nvCxnSpPr>
          <p:spPr>
            <a:xfrm>
              <a:off x="0" y="1021453"/>
              <a:ext cx="6492875"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807" name="Google Shape;807;p29"/>
            <p:cNvSpPr/>
            <p:nvPr/>
          </p:nvSpPr>
          <p:spPr>
            <a:xfrm>
              <a:off x="0" y="1021453"/>
              <a:ext cx="6492875" cy="10208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9"/>
            <p:cNvSpPr txBox="1"/>
            <p:nvPr/>
          </p:nvSpPr>
          <p:spPr>
            <a:xfrm>
              <a:off x="0" y="1021453"/>
              <a:ext cx="6492875" cy="1020830"/>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1" i="1" u="none" strike="noStrike" cap="none">
                  <a:solidFill>
                    <a:schemeClr val="dk1"/>
                  </a:solidFill>
                  <a:latin typeface="Calibri"/>
                  <a:ea typeface="Calibri"/>
                  <a:cs typeface="Calibri"/>
                  <a:sym typeface="Calibri"/>
                </a:rPr>
                <a:t>MEANING</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809" name="Google Shape;809;p29"/>
            <p:cNvCxnSpPr/>
            <p:nvPr/>
          </p:nvCxnSpPr>
          <p:spPr>
            <a:xfrm>
              <a:off x="0" y="2042284"/>
              <a:ext cx="6492875" cy="0"/>
            </a:xfrm>
            <a:prstGeom prst="straightConnector1">
              <a:avLst/>
            </a:prstGeom>
            <a:solidFill>
              <a:schemeClr val="accent4"/>
            </a:solidFill>
            <a:ln w="12700" cap="flat" cmpd="sng">
              <a:solidFill>
                <a:schemeClr val="accent4"/>
              </a:solidFill>
              <a:prstDash val="solid"/>
              <a:miter lim="800000"/>
              <a:headEnd type="none" w="sm" len="sm"/>
              <a:tailEnd type="none" w="sm" len="sm"/>
            </a:ln>
          </p:spPr>
        </p:cxnSp>
        <p:sp>
          <p:nvSpPr>
            <p:cNvPr id="810" name="Google Shape;810;p29"/>
            <p:cNvSpPr/>
            <p:nvPr/>
          </p:nvSpPr>
          <p:spPr>
            <a:xfrm>
              <a:off x="0" y="2042284"/>
              <a:ext cx="6492875" cy="10208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29"/>
            <p:cNvSpPr txBox="1"/>
            <p:nvPr/>
          </p:nvSpPr>
          <p:spPr>
            <a:xfrm>
              <a:off x="0" y="2042284"/>
              <a:ext cx="6492875" cy="1020830"/>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1" i="1" u="none" strike="noStrike" cap="none">
                  <a:solidFill>
                    <a:schemeClr val="dk1"/>
                  </a:solidFill>
                  <a:latin typeface="Calibri"/>
                  <a:ea typeface="Calibri"/>
                  <a:cs typeface="Calibri"/>
                  <a:sym typeface="Calibri"/>
                </a:rPr>
                <a:t>PSYCHOLOGICAL SAFETY</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812" name="Google Shape;812;p29"/>
            <p:cNvCxnSpPr/>
            <p:nvPr/>
          </p:nvCxnSpPr>
          <p:spPr>
            <a:xfrm>
              <a:off x="0" y="3063115"/>
              <a:ext cx="6492875"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813" name="Google Shape;813;p29"/>
            <p:cNvSpPr/>
            <p:nvPr/>
          </p:nvSpPr>
          <p:spPr>
            <a:xfrm>
              <a:off x="0" y="3063115"/>
              <a:ext cx="6492875" cy="10208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9"/>
            <p:cNvSpPr txBox="1"/>
            <p:nvPr/>
          </p:nvSpPr>
          <p:spPr>
            <a:xfrm>
              <a:off x="0" y="3063115"/>
              <a:ext cx="6492875" cy="1020830"/>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1" i="1" u="none" strike="noStrike" cap="none">
                  <a:solidFill>
                    <a:schemeClr val="dk1"/>
                  </a:solidFill>
                  <a:latin typeface="Calibri"/>
                  <a:ea typeface="Calibri"/>
                  <a:cs typeface="Calibri"/>
                  <a:sym typeface="Calibri"/>
                </a:rPr>
                <a:t>STRUCTURE AND CLARITY</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815" name="Google Shape;815;p29"/>
            <p:cNvCxnSpPr/>
            <p:nvPr/>
          </p:nvCxnSpPr>
          <p:spPr>
            <a:xfrm>
              <a:off x="0" y="4083946"/>
              <a:ext cx="6492875" cy="0"/>
            </a:xfrm>
            <a:prstGeom prst="straightConnector1">
              <a:avLst/>
            </a:prstGeom>
            <a:solidFill>
              <a:schemeClr val="accent6"/>
            </a:solidFill>
            <a:ln w="12700" cap="flat" cmpd="sng">
              <a:solidFill>
                <a:schemeClr val="accent6"/>
              </a:solidFill>
              <a:prstDash val="solid"/>
              <a:miter lim="800000"/>
              <a:headEnd type="none" w="sm" len="sm"/>
              <a:tailEnd type="none" w="sm" len="sm"/>
            </a:ln>
          </p:spPr>
        </p:cxnSp>
        <p:sp>
          <p:nvSpPr>
            <p:cNvPr id="816" name="Google Shape;816;p29"/>
            <p:cNvSpPr/>
            <p:nvPr/>
          </p:nvSpPr>
          <p:spPr>
            <a:xfrm>
              <a:off x="0" y="4083946"/>
              <a:ext cx="6492875" cy="10208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29"/>
            <p:cNvSpPr txBox="1"/>
            <p:nvPr/>
          </p:nvSpPr>
          <p:spPr>
            <a:xfrm>
              <a:off x="0" y="4083946"/>
              <a:ext cx="6492875" cy="1020830"/>
            </a:xfrm>
            <a:prstGeom prst="rect">
              <a:avLst/>
            </a:prstGeom>
            <a:noFill/>
            <a:ln>
              <a:noFill/>
            </a:ln>
          </p:spPr>
          <p:txBody>
            <a:bodyPr spcFirstLastPara="1" wrap="square" lIns="167625" tIns="167625" rIns="167625" bIns="167625" anchor="t"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400" b="1" i="1" u="none" strike="noStrike" cap="none">
                  <a:solidFill>
                    <a:schemeClr val="dk1"/>
                  </a:solidFill>
                  <a:latin typeface="Calibri"/>
                  <a:ea typeface="Calibri"/>
                  <a:cs typeface="Calibri"/>
                  <a:sym typeface="Calibri"/>
                </a:rPr>
                <a:t>IMPACT</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22"/>
        <p:cNvGrpSpPr/>
        <p:nvPr/>
      </p:nvGrpSpPr>
      <p:grpSpPr>
        <a:xfrm>
          <a:off x="0" y="0"/>
          <a:ext cx="0" cy="0"/>
          <a:chOff x="0" y="0"/>
          <a:chExt cx="0" cy="0"/>
        </a:xfrm>
      </p:grpSpPr>
      <p:sp>
        <p:nvSpPr>
          <p:cNvPr id="823" name="Google Shape;823;p30"/>
          <p:cNvSpPr/>
          <p:nvPr/>
        </p:nvSpPr>
        <p:spPr>
          <a:xfrm>
            <a:off x="336884" y="321177"/>
            <a:ext cx="4332307" cy="6179552"/>
          </a:xfrm>
          <a:prstGeom prst="rect">
            <a:avLst/>
          </a:prstGeom>
          <a:solidFill>
            <a:srgbClr val="404040">
              <a:alpha val="89411"/>
            </a:srgbClr>
          </a:solidFill>
          <a:ln w="127000" cap="sq" cmpd="thinThick">
            <a:solidFill>
              <a:srgbClr val="595959">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4" name="Google Shape;824;p30"/>
          <p:cNvSpPr txBox="1">
            <a:spLocks noGrp="1"/>
          </p:cNvSpPr>
          <p:nvPr>
            <p:ph type="title"/>
          </p:nvPr>
        </p:nvSpPr>
        <p:spPr>
          <a:xfrm>
            <a:off x="659860" y="1834551"/>
            <a:ext cx="3657600" cy="288757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11111"/>
              <a:buFont typeface="Calibri"/>
              <a:buNone/>
            </a:pPr>
            <a:br>
              <a:rPr lang="en-US" sz="3240" b="1"/>
            </a:br>
            <a:r>
              <a:rPr lang="en-US" sz="3600">
                <a:solidFill>
                  <a:srgbClr val="FFFFFF"/>
                </a:solidFill>
              </a:rPr>
              <a:t>Listen for the specific elements that create psychological safety. </a:t>
            </a:r>
            <a:endParaRPr sz="3600">
              <a:solidFill>
                <a:srgbClr val="FFFFFF"/>
              </a:solidFill>
            </a:endParaRPr>
          </a:p>
          <a:p>
            <a:pPr marL="0" lvl="0" indent="0" algn="ctr" rtl="0">
              <a:lnSpc>
                <a:spcPct val="90000"/>
              </a:lnSpc>
              <a:spcBef>
                <a:spcPts val="0"/>
              </a:spcBef>
              <a:spcAft>
                <a:spcPts val="0"/>
              </a:spcAft>
              <a:buClr>
                <a:schemeClr val="dk1"/>
              </a:buClr>
              <a:buSzPct val="111111"/>
              <a:buFont typeface="Calibri"/>
              <a:buNone/>
            </a:pPr>
            <a:br>
              <a:rPr lang="en-US" sz="2070" b="1"/>
            </a:br>
            <a:endParaRPr sz="2070" b="1">
              <a:solidFill>
                <a:srgbClr val="FFFFFF"/>
              </a:solidFill>
              <a:latin typeface="Calibri"/>
              <a:ea typeface="Calibri"/>
              <a:cs typeface="Calibri"/>
              <a:sym typeface="Calibri"/>
            </a:endParaRPr>
          </a:p>
          <a:p>
            <a:pPr marL="0" lvl="0" indent="0" algn="ctr" rtl="0">
              <a:lnSpc>
                <a:spcPct val="90000"/>
              </a:lnSpc>
              <a:spcBef>
                <a:spcPts val="0"/>
              </a:spcBef>
              <a:spcAft>
                <a:spcPts val="0"/>
              </a:spcAft>
              <a:buClr>
                <a:schemeClr val="dk1"/>
              </a:buClr>
              <a:buSzPct val="111111"/>
              <a:buFont typeface="Calibri"/>
              <a:buNone/>
            </a:pPr>
            <a:endParaRPr sz="2070" b="1">
              <a:solidFill>
                <a:srgbClr val="FFFFFF"/>
              </a:solidFill>
              <a:latin typeface="Calibri"/>
              <a:ea typeface="Calibri"/>
              <a:cs typeface="Calibri"/>
              <a:sym typeface="Calibri"/>
            </a:endParaRPr>
          </a:p>
        </p:txBody>
      </p:sp>
      <p:cxnSp>
        <p:nvCxnSpPr>
          <p:cNvPr id="825" name="Google Shape;825;p30"/>
          <p:cNvCxnSpPr/>
          <p:nvPr/>
        </p:nvCxnSpPr>
        <p:spPr>
          <a:xfrm>
            <a:off x="1191126" y="3910267"/>
            <a:ext cx="2586790" cy="0"/>
          </a:xfrm>
          <a:prstGeom prst="straightConnector1">
            <a:avLst/>
          </a:prstGeom>
          <a:noFill/>
          <a:ln w="22225" cap="flat" cmpd="sng">
            <a:solidFill>
              <a:srgbClr val="D9D9D9"/>
            </a:solidFill>
            <a:prstDash val="solid"/>
            <a:miter lim="800000"/>
            <a:headEnd type="none" w="sm" len="sm"/>
            <a:tailEnd type="none" w="sm" len="sm"/>
          </a:ln>
        </p:spPr>
      </p:cxnSp>
      <p:pic>
        <p:nvPicPr>
          <p:cNvPr id="826" name="Google Shape;826;p30" descr="It's incredible to think that Saturday Night Live and Google, given their very different goals, create teams of people similarly. But as reporter Charles Duhigg discovered, they very much do. Duhigg's latest book is &quot;Smarter Faster Better: The Secrets of Being Productive in Life and Business&quot; (http://goo.gl/gNhDR6).&#10;&#10;Read more at BigThink.com: http://bigthink.com/videos/charles-duhigg-on-the-science-of-productive-teams&#10;&#10;Follow Big Think here:&#10;YouTube: http://goo.gl/CPTsV5&#10;Facebook: https://www.facebook.com/BigThinkdotcom&#10;Twitter: https://twitter.com/bigthink&#10;&#10;Transcript - About five years ago Google started this interesting experiment. They wanted to figure out how to build the perfect team. And so what they did is they started collecting huge amounts of data about all the teams within Google. And their initial hypothesis was you can make teams better by putting the right people together, right. If you have some introverts and some extraverts or maybe you have people who are friends away from the conference room or maybe you need strong leaders and followers. But who you put together they figured is the way to build the perfect team. That’s the thing you want to control. So they collected all their data. They spent millions of dollars and years looking at this stuff and they couldn’t find any correlation between who was on a team and whether that team was effective or not. So they decided to start looking at this question in a completely different way. They started focusing instead of who was on the team they started looking at how the team interacts. We’ve all felt this before that maybe away from a team setting we’re really outgoing. But then when we sit down we kind of are more sedate because that’s how the team behaves.&#10;&#10;Or maybe there’s a group norm that it’s okay for people to interrupt each other. Or maybe it’s the alternative that the group norm is that everyone takes turns talking or you stay on the agenda or you start the meeting by gossiping. Groups develop these unwritten rules and that’s how they function. And it turns out those group norms that was the thing that determined whether a team was successful or not. In particular there were two norms that seemed to have a huge influence on whether a team could work together and really become productive. The first was what’s known as a quality and conversational turn taking. What this basically means is does everyone at the table get a chance to speak up. We’ve all been in team meetings where half the table is quiet, right. Maybe some expert is in the room and when a question comes up they just talk for 10 or 15 minutes and they tell everyone what they ought to do. That might be really efficient but that’s terrible for a team. The best teams it turns out are ones where everyone at the table regardless of whether they know what they’re talking about or not feels like they have an opportunity to make their voice heard. The second norm, the second behavior that makes groups more effective is what’s known as high social sensitivity. Essentially can I pick up on how you’re thinking and feeling based on nonverbal cues. If you’ve got your arms crossed do I say to you hey Jim, it looks like you’re kind of like not super into this idea. Can you tell us about that? Or if you look super enthusiastic do I say Susan, you look really like you like this idea. Like tell me what you think we should do next. Read Full Transcript Here:  http://goo.gl/MPt7Zo." title="A Lesson On the Psychology of Meetings from SNL and Google, with Charles Duhigg">
            <a:hlinkClick r:id="rId3"/>
          </p:cNvPr>
          <p:cNvPicPr preferRelativeResize="0"/>
          <p:nvPr/>
        </p:nvPicPr>
        <p:blipFill rotWithShape="1">
          <a:blip r:embed="rId4">
            <a:alphaModFix/>
          </a:blip>
          <a:srcRect/>
          <a:stretch/>
        </p:blipFill>
        <p:spPr>
          <a:xfrm>
            <a:off x="5153822" y="975392"/>
            <a:ext cx="6553545" cy="4915158"/>
          </a:xfrm>
          <a:prstGeom prst="rect">
            <a:avLst/>
          </a:prstGeom>
          <a:noFill/>
          <a:ln>
            <a:noFill/>
          </a:ln>
        </p:spPr>
      </p:pic>
      <p:sp>
        <p:nvSpPr>
          <p:cNvPr id="827" name="Google Shape;827;p30"/>
          <p:cNvSpPr>
            <a:spLocks noGrp="1"/>
          </p:cNvSpPr>
          <p:nvPr>
            <p:ph type="sldNum" idx="12"/>
          </p:nvPr>
        </p:nvSpPr>
        <p:spPr>
          <a:xfrm>
            <a:off x="9991022" y="6356350"/>
            <a:ext cx="1362777" cy="365125"/>
          </a:xfrm>
          <a:prstGeom prst="ellipse">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61</a:t>
            </a:fld>
            <a:endParaRPr/>
          </a:p>
        </p:txBody>
      </p:sp>
      <p:sp>
        <p:nvSpPr>
          <p:cNvPr id="828" name="Google Shape;828;p30"/>
          <p:cNvSpPr txBox="1"/>
          <p:nvPr/>
        </p:nvSpPr>
        <p:spPr>
          <a:xfrm>
            <a:off x="352021" y="4072849"/>
            <a:ext cx="4307729" cy="23002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US" sz="2400" b="1" i="1" u="none" strike="noStrike" cap="none">
                <a:solidFill>
                  <a:schemeClr val="lt1"/>
                </a:solidFill>
                <a:latin typeface="Calibri"/>
                <a:ea typeface="Calibri"/>
                <a:cs typeface="Calibri"/>
                <a:sym typeface="Calibri"/>
              </a:rPr>
              <a:t>As a team consider what norms you have that develop and support psychological safety?</a:t>
            </a:r>
            <a:endParaRPr sz="2400" b="1" i="1" u="none" strike="noStrike" cap="none">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chemeClr val="lt1"/>
              </a:buClr>
              <a:buSzPts val="2400"/>
              <a:buFont typeface="Noto Sans Symbols"/>
              <a:buChar char="✔"/>
            </a:pPr>
            <a:r>
              <a:rPr lang="en-US" sz="2400" b="1" i="1" u="none" strike="noStrike" cap="none">
                <a:solidFill>
                  <a:schemeClr val="lt1"/>
                </a:solidFill>
                <a:latin typeface="Calibri"/>
                <a:ea typeface="Calibri"/>
                <a:cs typeface="Calibri"/>
                <a:sym typeface="Calibri"/>
              </a:rPr>
              <a:t>What norms might you need to create?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 calcmode="lin" valueType="num">
                                      <p:cBhvr additive="base">
                                        <p:cTn id="7" dur="500"/>
                                        <p:tgtEl>
                                          <p:spTgt spid="8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33"/>
        <p:cNvGrpSpPr/>
        <p:nvPr/>
      </p:nvGrpSpPr>
      <p:grpSpPr>
        <a:xfrm>
          <a:off x="0" y="0"/>
          <a:ext cx="0" cy="0"/>
          <a:chOff x="0" y="0"/>
          <a:chExt cx="0" cy="0"/>
        </a:xfrm>
      </p:grpSpPr>
      <p:sp>
        <p:nvSpPr>
          <p:cNvPr id="834" name="Google Shape;834;p31"/>
          <p:cNvSpPr/>
          <p:nvPr/>
        </p:nvSpPr>
        <p:spPr>
          <a:xfrm>
            <a:off x="3048"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5" name="Google Shape;835;p31"/>
          <p:cNvSpPr/>
          <p:nvPr/>
        </p:nvSpPr>
        <p:spPr>
          <a:xfrm>
            <a:off x="0" y="0"/>
            <a:ext cx="4637005" cy="6858000"/>
          </a:xfrm>
          <a:custGeom>
            <a:avLst/>
            <a:gdLst/>
            <a:ahLst/>
            <a:cxnLst/>
            <a:rect l="l" t="t" r="r" b="b"/>
            <a:pathLst>
              <a:path w="4637005" h="6858000" extrusionOk="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6" name="Google Shape;836;p31"/>
          <p:cNvSpPr txBox="1">
            <a:spLocks noGrp="1"/>
          </p:cNvSpPr>
          <p:nvPr>
            <p:ph type="title"/>
          </p:nvPr>
        </p:nvSpPr>
        <p:spPr>
          <a:xfrm>
            <a:off x="457200" y="365125"/>
            <a:ext cx="3581400" cy="13414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3200" b="1"/>
              <a:t>Cycle Reflection Document</a:t>
            </a:r>
            <a:endParaRPr/>
          </a:p>
        </p:txBody>
      </p:sp>
      <p:sp>
        <p:nvSpPr>
          <p:cNvPr id="837" name="Google Shape;837;p31"/>
          <p:cNvSpPr txBox="1">
            <a:spLocks noGrp="1"/>
          </p:cNvSpPr>
          <p:nvPr>
            <p:ph type="body" idx="1"/>
          </p:nvPr>
        </p:nvSpPr>
        <p:spPr>
          <a:xfrm>
            <a:off x="457201" y="1825625"/>
            <a:ext cx="370046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Download the Cycle Reflection Protocol from AIR Table</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Share it collaboratively</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Take turns facilitating the reflections for each of the stages</a:t>
            </a:r>
            <a:endParaRPr/>
          </a:p>
        </p:txBody>
      </p:sp>
      <p:sp>
        <p:nvSpPr>
          <p:cNvPr id="838" name="Google Shape;838;p31"/>
          <p:cNvSpPr/>
          <p:nvPr/>
        </p:nvSpPr>
        <p:spPr>
          <a:xfrm>
            <a:off x="5278945" y="958640"/>
            <a:ext cx="6269591" cy="4945244"/>
          </a:xfrm>
          <a:prstGeom prst="roundRect">
            <a:avLst>
              <a:gd name="adj" fmla="val 3513"/>
            </a:avLst>
          </a:prstGeom>
          <a:solidFill>
            <a:srgbClr val="FFFFFF"/>
          </a:solidFill>
          <a:ln w="15875" cap="flat" cmpd="sng">
            <a:solidFill>
              <a:srgbClr val="3A50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9" name="Google Shape;839;p31" descr="A screenshot of a social media post&#10;&#10;Description generated with very high confidence"/>
          <p:cNvPicPr preferRelativeResize="0"/>
          <p:nvPr/>
        </p:nvPicPr>
        <p:blipFill rotWithShape="1">
          <a:blip r:embed="rId3">
            <a:alphaModFix/>
          </a:blip>
          <a:srcRect r="2008"/>
          <a:stretch/>
        </p:blipFill>
        <p:spPr>
          <a:xfrm>
            <a:off x="5603706" y="1258529"/>
            <a:ext cx="5638853" cy="4330205"/>
          </a:xfrm>
          <a:prstGeom prst="rect">
            <a:avLst/>
          </a:prstGeom>
          <a:noFill/>
          <a:ln>
            <a:noFill/>
          </a:ln>
        </p:spPr>
      </p:pic>
      <p:sp>
        <p:nvSpPr>
          <p:cNvPr id="840" name="Google Shape;840;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414141"/>
        </a:solidFill>
        <a:effectLst/>
      </p:bgPr>
    </p:bg>
    <p:spTree>
      <p:nvGrpSpPr>
        <p:cNvPr id="1" name="Shape 845"/>
        <p:cNvGrpSpPr/>
        <p:nvPr/>
      </p:nvGrpSpPr>
      <p:grpSpPr>
        <a:xfrm>
          <a:off x="0" y="0"/>
          <a:ext cx="0" cy="0"/>
          <a:chOff x="0" y="0"/>
          <a:chExt cx="0" cy="0"/>
        </a:xfrm>
      </p:grpSpPr>
      <p:sp>
        <p:nvSpPr>
          <p:cNvPr id="846" name="Google Shape;846;p33"/>
          <p:cNvSpPr/>
          <p:nvPr/>
        </p:nvSpPr>
        <p:spPr>
          <a:xfrm>
            <a:off x="0" y="-1"/>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47" name="Google Shape;847;p33"/>
          <p:cNvSpPr txBox="1">
            <a:spLocks noGrp="1"/>
          </p:cNvSpPr>
          <p:nvPr>
            <p:ph type="title"/>
          </p:nvPr>
        </p:nvSpPr>
        <p:spPr>
          <a:xfrm>
            <a:off x="609656" y="180674"/>
            <a:ext cx="3649703" cy="17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sz="3600">
                <a:latin typeface="Calibri"/>
                <a:ea typeface="Calibri"/>
                <a:cs typeface="Calibri"/>
                <a:sym typeface="Calibri"/>
              </a:rPr>
              <a:t>Data Summary Statements</a:t>
            </a:r>
            <a:r>
              <a:rPr lang="en-US" sz="3600"/>
              <a:t> </a:t>
            </a:r>
            <a:endParaRPr sz="28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800"/>
              <a:buFont typeface="Calibri"/>
              <a:buNone/>
            </a:pPr>
            <a:endParaRPr sz="2800" b="1">
              <a:solidFill>
                <a:schemeClr val="lt1"/>
              </a:solidFill>
              <a:latin typeface="Calibri"/>
              <a:ea typeface="Calibri"/>
              <a:cs typeface="Calibri"/>
              <a:sym typeface="Calibri"/>
            </a:endParaRPr>
          </a:p>
        </p:txBody>
      </p:sp>
      <p:pic>
        <p:nvPicPr>
          <p:cNvPr id="848" name="Google Shape;848;p33" descr="A picture containing device&#10;&#10;Description generated with very high confidence"/>
          <p:cNvPicPr preferRelativeResize="0"/>
          <p:nvPr/>
        </p:nvPicPr>
        <p:blipFill rotWithShape="1">
          <a:blip r:embed="rId3">
            <a:alphaModFix/>
          </a:blip>
          <a:srcRect r="-1" b="14856"/>
          <a:stretch/>
        </p:blipFill>
        <p:spPr>
          <a:xfrm>
            <a:off x="10302515" y="4602102"/>
            <a:ext cx="1539057" cy="1679124"/>
          </a:xfrm>
          <a:prstGeom prst="rect">
            <a:avLst/>
          </a:prstGeom>
          <a:noFill/>
          <a:ln>
            <a:noFill/>
          </a:ln>
        </p:spPr>
      </p:pic>
      <p:pic>
        <p:nvPicPr>
          <p:cNvPr id="849" name="Google Shape;849;p33" descr="iStock_teachers collab.tiff"/>
          <p:cNvPicPr preferRelativeResize="0"/>
          <p:nvPr/>
        </p:nvPicPr>
        <p:blipFill rotWithShape="1">
          <a:blip r:embed="rId4">
            <a:alphaModFix/>
          </a:blip>
          <a:srcRect r="-2" b="10398"/>
          <a:stretch/>
        </p:blipFill>
        <p:spPr>
          <a:xfrm>
            <a:off x="4719344" y="370320"/>
            <a:ext cx="6798905" cy="4051011"/>
          </a:xfrm>
          <a:prstGeom prst="rect">
            <a:avLst/>
          </a:prstGeom>
          <a:noFill/>
          <a:ln>
            <a:noFill/>
          </a:ln>
        </p:spPr>
      </p:pic>
      <p:cxnSp>
        <p:nvCxnSpPr>
          <p:cNvPr id="850" name="Google Shape;850;p33"/>
          <p:cNvCxnSpPr/>
          <p:nvPr/>
        </p:nvCxnSpPr>
        <p:spPr>
          <a:xfrm>
            <a:off x="4547363" y="4750763"/>
            <a:ext cx="0" cy="1371600"/>
          </a:xfrm>
          <a:prstGeom prst="straightConnector1">
            <a:avLst/>
          </a:prstGeom>
          <a:noFill/>
          <a:ln w="15875" cap="flat" cmpd="sng">
            <a:solidFill>
              <a:schemeClr val="lt1"/>
            </a:solidFill>
            <a:prstDash val="solid"/>
            <a:miter lim="800000"/>
            <a:headEnd type="none" w="sm" len="sm"/>
            <a:tailEnd type="none" w="sm" len="sm"/>
          </a:ln>
        </p:spPr>
      </p:cxnSp>
      <p:sp>
        <p:nvSpPr>
          <p:cNvPr id="851" name="Google Shape;851;p33"/>
          <p:cNvSpPr txBox="1"/>
          <p:nvPr/>
        </p:nvSpPr>
        <p:spPr>
          <a:xfrm>
            <a:off x="29354" y="1895174"/>
            <a:ext cx="4459997" cy="2151852"/>
          </a:xfrm>
          <a:prstGeom prst="rect">
            <a:avLst/>
          </a:prstGeom>
          <a:noFill/>
          <a:ln>
            <a:noFill/>
          </a:ln>
        </p:spPr>
        <p:txBody>
          <a:bodyPr spcFirstLastPara="1" wrap="square" lIns="91425" tIns="45700" rIns="91425" bIns="45700" anchor="ctr" anchorCtr="0">
            <a:noAutofit/>
          </a:bodyPr>
          <a:lstStyle/>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57150" marR="0" lvl="0" indent="0" algn="l" rtl="0">
              <a:lnSpc>
                <a:spcPct val="90000"/>
              </a:lnSpc>
              <a:spcBef>
                <a:spcPts val="1000"/>
              </a:spcBef>
              <a:spcAft>
                <a:spcPts val="0"/>
              </a:spcAft>
              <a:buClr>
                <a:srgbClr val="00B050"/>
              </a:buClr>
              <a:buSzPts val="2400"/>
              <a:buFont typeface="Calibri"/>
              <a:buNone/>
            </a:pPr>
            <a:r>
              <a:rPr lang="en-US" sz="2400" b="0" i="0" u="sng" strike="noStrike" cap="none">
                <a:solidFill>
                  <a:srgbClr val="00B050"/>
                </a:solidFill>
                <a:latin typeface="Calibri"/>
                <a:ea typeface="Calibri"/>
                <a:cs typeface="Calibri"/>
                <a:sym typeface="Calibri"/>
              </a:rPr>
              <a:t>PART 1:</a:t>
            </a:r>
            <a:endParaRPr sz="1400" b="0" i="0" u="none" strike="noStrike" cap="none">
              <a:solidFill>
                <a:srgbClr val="000000"/>
              </a:solidFill>
              <a:latin typeface="Arial"/>
              <a:ea typeface="Arial"/>
              <a:cs typeface="Arial"/>
              <a:sym typeface="Arial"/>
            </a:endParaRPr>
          </a:p>
          <a:p>
            <a:pPr marL="285750" marR="0" lvl="0" indent="-228600" algn="l" rtl="0">
              <a:lnSpc>
                <a:spcPct val="90000"/>
              </a:lnSpc>
              <a:spcBef>
                <a:spcPts val="1000"/>
              </a:spcBef>
              <a:spcAft>
                <a:spcPts val="0"/>
              </a:spcAft>
              <a:buClr>
                <a:srgbClr val="FFFFFF"/>
              </a:buClr>
              <a:buSzPts val="2800"/>
              <a:buFont typeface="Arial"/>
              <a:buChar char="•"/>
            </a:pPr>
            <a:r>
              <a:rPr lang="en-US" sz="2800" b="0" i="0" u="none" strike="noStrike" cap="none">
                <a:solidFill>
                  <a:srgbClr val="FFFFFF"/>
                </a:solidFill>
                <a:latin typeface="Calibri"/>
                <a:ea typeface="Calibri"/>
                <a:cs typeface="Calibri"/>
                <a:sym typeface="Calibri"/>
              </a:rPr>
              <a:t>Review your initial data summary statements</a:t>
            </a:r>
            <a:endParaRPr sz="1400" b="0" i="0" u="none" strike="noStrike" cap="none">
              <a:solidFill>
                <a:srgbClr val="000000"/>
              </a:solidFill>
              <a:latin typeface="Arial"/>
              <a:ea typeface="Arial"/>
              <a:cs typeface="Arial"/>
              <a:sym typeface="Arial"/>
            </a:endParaRPr>
          </a:p>
          <a:p>
            <a:pPr marL="285750" marR="0" lvl="0" indent="-228600" algn="l" rtl="0">
              <a:lnSpc>
                <a:spcPct val="90000"/>
              </a:lnSpc>
              <a:spcBef>
                <a:spcPts val="1000"/>
              </a:spcBef>
              <a:spcAft>
                <a:spcPts val="0"/>
              </a:spcAft>
              <a:buClr>
                <a:srgbClr val="FFFFFF"/>
              </a:buClr>
              <a:buSzPts val="2800"/>
              <a:buFont typeface="Arial"/>
              <a:buChar char="•"/>
            </a:pPr>
            <a:r>
              <a:rPr lang="en-US" sz="2800" b="0" i="0" u="none" strike="noStrike" cap="none">
                <a:solidFill>
                  <a:srgbClr val="FFFFFF"/>
                </a:solidFill>
                <a:latin typeface="Calibri"/>
                <a:ea typeface="Calibri"/>
                <a:cs typeface="Calibri"/>
                <a:sym typeface="Calibri"/>
              </a:rPr>
              <a:t>What is still true? What has changed?</a:t>
            </a:r>
            <a:endParaRPr sz="2800" b="0" i="0" u="none" strike="noStrike" cap="none">
              <a:solidFill>
                <a:srgbClr val="FFFFFF"/>
              </a:solidFill>
              <a:latin typeface="Calibri"/>
              <a:ea typeface="Calibri"/>
              <a:cs typeface="Calibri"/>
              <a:sym typeface="Calibri"/>
            </a:endParaRPr>
          </a:p>
          <a:p>
            <a:pPr marL="285750" marR="0" lvl="0" indent="-228600" algn="l" rtl="0">
              <a:lnSpc>
                <a:spcPct val="90000"/>
              </a:lnSpc>
              <a:spcBef>
                <a:spcPts val="1000"/>
              </a:spcBef>
              <a:spcAft>
                <a:spcPts val="0"/>
              </a:spcAft>
              <a:buClr>
                <a:srgbClr val="FFFFFF"/>
              </a:buClr>
              <a:buSzPts val="2800"/>
              <a:buFont typeface="Arial"/>
              <a:buChar char="•"/>
            </a:pPr>
            <a:r>
              <a:rPr lang="en-US" sz="2800" b="0" i="0" u="none" strike="noStrike" cap="none">
                <a:solidFill>
                  <a:srgbClr val="FFFFFF"/>
                </a:solidFill>
                <a:latin typeface="Calibri"/>
                <a:ea typeface="Calibri"/>
                <a:cs typeface="Calibri"/>
                <a:sym typeface="Calibri"/>
              </a:rPr>
              <a:t>Update your data summary statements given recent data gathered in Cycle One.</a:t>
            </a:r>
            <a:endParaRPr sz="1400" b="0" i="0" u="none" strike="noStrike" cap="none">
              <a:solidFill>
                <a:srgbClr val="000000"/>
              </a:solidFill>
              <a:latin typeface="Arial"/>
              <a:ea typeface="Arial"/>
              <a:cs typeface="Arial"/>
              <a:sym typeface="Arial"/>
            </a:endParaRPr>
          </a:p>
          <a:p>
            <a:pPr marL="285750" marR="0" lvl="0" indent="-50800" algn="l" rtl="0">
              <a:lnSpc>
                <a:spcPct val="90000"/>
              </a:lnSpc>
              <a:spcBef>
                <a:spcPts val="1000"/>
              </a:spcBef>
              <a:spcAft>
                <a:spcPts val="0"/>
              </a:spcAft>
              <a:buClr>
                <a:schemeClr val="lt1"/>
              </a:buClr>
              <a:buSzPts val="2800"/>
              <a:buFont typeface="Arial"/>
              <a:buNone/>
            </a:pPr>
            <a:endParaRPr sz="2800" b="0" i="0" u="none" strike="noStrike" cap="none">
              <a:solidFill>
                <a:srgbClr val="FFFFFF"/>
              </a:solidFill>
              <a:latin typeface="Calibri"/>
              <a:ea typeface="Calibri"/>
              <a:cs typeface="Calibri"/>
              <a:sym typeface="Calibri"/>
            </a:endParaRPr>
          </a:p>
          <a:p>
            <a:pPr marL="0" marR="0" lvl="0" indent="177800" algn="l" rtl="0">
              <a:lnSpc>
                <a:spcPct val="90000"/>
              </a:lnSpc>
              <a:spcBef>
                <a:spcPts val="0"/>
              </a:spcBef>
              <a:spcAft>
                <a:spcPts val="600"/>
              </a:spcAft>
              <a:buClr>
                <a:schemeClr val="lt1"/>
              </a:buClr>
              <a:buSzPts val="2800"/>
              <a:buFont typeface="Arial"/>
              <a:buNone/>
            </a:pPr>
            <a:endParaRPr sz="2800" b="1" i="0" u="none" strike="noStrike" cap="none">
              <a:solidFill>
                <a:srgbClr val="FFFFFF"/>
              </a:solidFill>
              <a:latin typeface="Calibri"/>
              <a:ea typeface="Calibri"/>
              <a:cs typeface="Calibri"/>
              <a:sym typeface="Calibri"/>
            </a:endParaRPr>
          </a:p>
        </p:txBody>
      </p:sp>
      <p:sp>
        <p:nvSpPr>
          <p:cNvPr id="852" name="Google Shape;852;p33"/>
          <p:cNvSpPr txBox="1">
            <a:spLocks noGrp="1"/>
          </p:cNvSpPr>
          <p:nvPr>
            <p:ph type="sldNum" idx="12"/>
          </p:nvPr>
        </p:nvSpPr>
        <p:spPr>
          <a:xfrm>
            <a:off x="9064256" y="6356350"/>
            <a:ext cx="2289544"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63</a:t>
            </a:fld>
            <a:endParaRPr/>
          </a:p>
        </p:txBody>
      </p:sp>
      <p:sp>
        <p:nvSpPr>
          <p:cNvPr id="853" name="Google Shape;853;p33"/>
          <p:cNvSpPr txBox="1"/>
          <p:nvPr/>
        </p:nvSpPr>
        <p:spPr>
          <a:xfrm>
            <a:off x="5072969" y="4604288"/>
            <a:ext cx="4879118" cy="1714500"/>
          </a:xfrm>
          <a:prstGeom prst="rect">
            <a:avLst/>
          </a:prstGeom>
          <a:noFill/>
          <a:ln>
            <a:noFill/>
          </a:ln>
        </p:spPr>
        <p:txBody>
          <a:bodyPr spcFirstLastPara="1" wrap="square" lIns="91425" tIns="45700" rIns="91425" bIns="45700" anchor="ctr" anchorCtr="0">
            <a:noAutofit/>
          </a:bodyPr>
          <a:lstStyle/>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57150" marR="0" lvl="0" indent="0" algn="l" rtl="0">
              <a:lnSpc>
                <a:spcPct val="90000"/>
              </a:lnSpc>
              <a:spcBef>
                <a:spcPts val="1000"/>
              </a:spcBef>
              <a:spcAft>
                <a:spcPts val="0"/>
              </a:spcAft>
              <a:buClr>
                <a:srgbClr val="00B050"/>
              </a:buClr>
              <a:buSzPts val="2400"/>
              <a:buFont typeface="Calibri"/>
              <a:buNone/>
            </a:pPr>
            <a:r>
              <a:rPr lang="en-US" sz="2400" b="0" i="0" u="sng" strike="noStrike" cap="none">
                <a:solidFill>
                  <a:srgbClr val="00B050"/>
                </a:solidFill>
                <a:latin typeface="Calibri"/>
                <a:ea typeface="Calibri"/>
                <a:cs typeface="Calibri"/>
                <a:sym typeface="Calibri"/>
              </a:rPr>
              <a:t>PART 2:</a:t>
            </a:r>
            <a:endParaRPr sz="1400" b="0" i="0" u="none" strike="noStrike" cap="none">
              <a:solidFill>
                <a:srgbClr val="000000"/>
              </a:solidFill>
              <a:latin typeface="Arial"/>
              <a:ea typeface="Arial"/>
              <a:cs typeface="Arial"/>
              <a:sym typeface="Arial"/>
            </a:endParaRPr>
          </a:p>
          <a:p>
            <a:pPr marL="285750" marR="0" lvl="0" indent="-171450" algn="l" rtl="0">
              <a:lnSpc>
                <a:spcPct val="90000"/>
              </a:lnSpc>
              <a:spcBef>
                <a:spcPts val="1000"/>
              </a:spcBef>
              <a:spcAft>
                <a:spcPts val="0"/>
              </a:spcAft>
              <a:buClr>
                <a:schemeClr val="lt1"/>
              </a:buClr>
              <a:buSzPts val="900"/>
              <a:buFont typeface="Arial"/>
              <a:buNone/>
            </a:pPr>
            <a:endParaRPr sz="900" b="0" i="0" u="none" strike="noStrike" cap="none">
              <a:solidFill>
                <a:srgbClr val="FFFFFF"/>
              </a:solidFill>
              <a:latin typeface="Calibri"/>
              <a:ea typeface="Calibri"/>
              <a:cs typeface="Calibri"/>
              <a:sym typeface="Calibri"/>
            </a:endParaRPr>
          </a:p>
          <a:p>
            <a:pPr marL="0" marR="0" lvl="0" indent="-1778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Review pgs </a:t>
            </a:r>
            <a:r>
              <a:rPr lang="en-US" sz="2800" b="0" i="0" u="none" strike="noStrike" cap="none">
                <a:solidFill>
                  <a:schemeClr val="dk1"/>
                </a:solidFill>
                <a:highlight>
                  <a:srgbClr val="FFFF00"/>
                </a:highlight>
                <a:latin typeface="Calibri"/>
                <a:ea typeface="Calibri"/>
                <a:cs typeface="Calibri"/>
                <a:sym typeface="Calibri"/>
              </a:rPr>
              <a:t>30-31</a:t>
            </a:r>
            <a:r>
              <a:rPr lang="en-US" sz="2800" b="0" i="0" u="none" strike="noStrike" cap="none">
                <a:solidFill>
                  <a:schemeClr val="dk1"/>
                </a:solidFill>
                <a:latin typeface="Calibri"/>
                <a:ea typeface="Calibri"/>
                <a:cs typeface="Calibri"/>
                <a:sym typeface="Calibri"/>
              </a:rPr>
              <a:t> </a:t>
            </a:r>
            <a:r>
              <a:rPr lang="en-US" sz="2800" b="0" i="0" u="none" strike="noStrike" cap="none">
                <a:solidFill>
                  <a:schemeClr val="lt1"/>
                </a:solidFill>
                <a:latin typeface="Calibri"/>
                <a:ea typeface="Calibri"/>
                <a:cs typeface="Calibri"/>
                <a:sym typeface="Calibri"/>
              </a:rPr>
              <a:t>of Tool 3.4. </a:t>
            </a:r>
            <a:endParaRPr sz="2800" b="0" i="0" u="none" strike="noStrike" cap="none">
              <a:solidFill>
                <a:schemeClr val="lt1"/>
              </a:solidFill>
              <a:latin typeface="Calibri"/>
              <a:ea typeface="Calibri"/>
              <a:cs typeface="Calibri"/>
              <a:sym typeface="Calibri"/>
            </a:endParaRPr>
          </a:p>
          <a:p>
            <a:pPr marL="0" marR="0" lvl="0" indent="-177800" algn="l" rtl="0">
              <a:lnSpc>
                <a:spcPct val="90000"/>
              </a:lnSpc>
              <a:spcBef>
                <a:spcPts val="6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Circle/highlight questions you</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60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   might consider for Cycle 2</a:t>
            </a:r>
            <a:endParaRPr sz="4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414141"/>
        </a:solidFill>
        <a:effectLst/>
      </p:bgPr>
    </p:bg>
    <p:spTree>
      <p:nvGrpSpPr>
        <p:cNvPr id="1" name="Shape 858"/>
        <p:cNvGrpSpPr/>
        <p:nvPr/>
      </p:nvGrpSpPr>
      <p:grpSpPr>
        <a:xfrm>
          <a:off x="0" y="0"/>
          <a:ext cx="0" cy="0"/>
          <a:chOff x="0" y="0"/>
          <a:chExt cx="0" cy="0"/>
        </a:xfrm>
      </p:grpSpPr>
      <p:sp>
        <p:nvSpPr>
          <p:cNvPr id="859" name="Google Shape;859;p38"/>
          <p:cNvSpPr txBox="1">
            <a:spLocks noGrp="1"/>
          </p:cNvSpPr>
          <p:nvPr>
            <p:ph type="title"/>
          </p:nvPr>
        </p:nvSpPr>
        <p:spPr>
          <a:xfrm>
            <a:off x="6617232" y="3782412"/>
            <a:ext cx="5177212" cy="2889114"/>
          </a:xfrm>
          <a:prstGeom prst="rect">
            <a:avLst/>
          </a:prstGeom>
          <a:noFill/>
          <a:ln>
            <a:noFill/>
          </a:ln>
        </p:spPr>
        <p:txBody>
          <a:bodyPr spcFirstLastPara="1" wrap="square" lIns="91425" tIns="45700" rIns="91425" bIns="45700" anchor="b" anchorCtr="0">
            <a:noAutofit/>
          </a:bodyPr>
          <a:lstStyle/>
          <a:p>
            <a:pPr marL="685800" lvl="0" indent="-685800" algn="l" rtl="0">
              <a:lnSpc>
                <a:spcPct val="90000"/>
              </a:lnSpc>
              <a:spcBef>
                <a:spcPts val="0"/>
              </a:spcBef>
              <a:spcAft>
                <a:spcPts val="0"/>
              </a:spcAft>
              <a:buClr>
                <a:schemeClr val="lt1"/>
              </a:buClr>
              <a:buSzPts val="3600"/>
              <a:buFont typeface="Calibri"/>
              <a:buNone/>
            </a:pPr>
            <a:r>
              <a:rPr lang="en-US" sz="3600" b="1" i="1"/>
              <a:t>Connect:</a:t>
            </a:r>
            <a:r>
              <a:rPr lang="en-US" sz="3600"/>
              <a:t> </a:t>
            </a:r>
            <a:br>
              <a:rPr lang="en-US" sz="3600"/>
            </a:br>
            <a:r>
              <a:rPr lang="en-US" sz="3600"/>
              <a:t>How do the five characteristics of effective teams come into play in this stage?</a:t>
            </a:r>
            <a:br>
              <a:rPr lang="en-US" sz="3600"/>
            </a:br>
            <a:r>
              <a:rPr lang="en-US" sz="3600"/>
              <a:t>​</a:t>
            </a:r>
            <a:endParaRPr sz="3600"/>
          </a:p>
          <a:p>
            <a:pPr marL="685800" lvl="0" indent="-685800" algn="l" rtl="0">
              <a:lnSpc>
                <a:spcPct val="90000"/>
              </a:lnSpc>
              <a:spcBef>
                <a:spcPts val="600"/>
              </a:spcBef>
              <a:spcAft>
                <a:spcPts val="0"/>
              </a:spcAft>
              <a:buClr>
                <a:schemeClr val="lt1"/>
              </a:buClr>
              <a:buSzPts val="3600"/>
              <a:buFont typeface="Calibri"/>
              <a:buNone/>
            </a:pPr>
            <a:r>
              <a:rPr lang="en-US" sz="3600" b="1" i="1"/>
              <a:t>Reflect</a:t>
            </a:r>
            <a:r>
              <a:rPr lang="en-US" sz="3600"/>
              <a:t>: </a:t>
            </a:r>
            <a:br>
              <a:rPr lang="en-US" sz="3600"/>
            </a:br>
            <a:r>
              <a:rPr lang="en-US" sz="3600"/>
              <a:t>Engage in a discussion on the guiding questions  for Stage 2 </a:t>
            </a:r>
            <a:endParaRPr sz="3600"/>
          </a:p>
          <a:p>
            <a:pPr marL="0" lvl="0" indent="0" algn="l" rtl="0">
              <a:lnSpc>
                <a:spcPct val="90000"/>
              </a:lnSpc>
              <a:spcBef>
                <a:spcPts val="0"/>
              </a:spcBef>
              <a:spcAft>
                <a:spcPts val="0"/>
              </a:spcAft>
              <a:buClr>
                <a:schemeClr val="lt1"/>
              </a:buClr>
              <a:buSzPts val="3600"/>
              <a:buFont typeface="Calibri"/>
              <a:buNone/>
            </a:pPr>
            <a:endParaRPr sz="3600"/>
          </a:p>
        </p:txBody>
      </p:sp>
      <p:sp>
        <p:nvSpPr>
          <p:cNvPr id="860" name="Google Shape;860;p38"/>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61" name="Google Shape;861;p38" descr="A group of people sitting at a table&#10;&#10;Description generated with very high confidence"/>
          <p:cNvPicPr preferRelativeResize="0"/>
          <p:nvPr/>
        </p:nvPicPr>
        <p:blipFill rotWithShape="1">
          <a:blip r:embed="rId3">
            <a:alphaModFix/>
          </a:blip>
          <a:srcRect l="27091" r="2" b="2"/>
          <a:stretch/>
        </p:blipFill>
        <p:spPr>
          <a:xfrm>
            <a:off x="20" y="10"/>
            <a:ext cx="6024134"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862" name="Google Shape;862;p38"/>
          <p:cNvSpPr>
            <a:spLocks noGrp="1"/>
          </p:cNvSpPr>
          <p:nvPr>
            <p:ph type="sldNum" idx="12"/>
          </p:nvPr>
        </p:nvSpPr>
        <p:spPr>
          <a:xfrm>
            <a:off x="11003280" y="603504"/>
            <a:ext cx="548640" cy="548640"/>
          </a:xfrm>
          <a:prstGeom prst="ellipse">
            <a:avLst/>
          </a:prstGeom>
          <a:solidFill>
            <a:srgbClr val="7F7F7F"/>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66"/>
        <p:cNvGrpSpPr/>
        <p:nvPr/>
      </p:nvGrpSpPr>
      <p:grpSpPr>
        <a:xfrm>
          <a:off x="0" y="0"/>
          <a:ext cx="0" cy="0"/>
          <a:chOff x="0" y="0"/>
          <a:chExt cx="0" cy="0"/>
        </a:xfrm>
      </p:grpSpPr>
      <p:sp>
        <p:nvSpPr>
          <p:cNvPr id="867" name="Google Shape;867;p40"/>
          <p:cNvSpPr/>
          <p:nvPr/>
        </p:nvSpPr>
        <p:spPr>
          <a:xfrm>
            <a:off x="327546" y="4572000"/>
            <a:ext cx="7058307" cy="1964266"/>
          </a:xfrm>
          <a:prstGeom prst="rect">
            <a:avLst/>
          </a:prstGeom>
          <a:solidFill>
            <a:srgbClr val="3F41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8" name="Google Shape;868;p4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Calibri"/>
              <a:buNone/>
            </a:pPr>
            <a:r>
              <a:rPr lang="en-US">
                <a:solidFill>
                  <a:srgbClr val="FFFFFF"/>
                </a:solidFill>
              </a:rPr>
              <a:t>Learning Design:  </a:t>
            </a:r>
            <a:br>
              <a:rPr lang="en-US">
                <a:solidFill>
                  <a:srgbClr val="FFFFFF"/>
                </a:solidFill>
              </a:rPr>
            </a:br>
            <a:r>
              <a:rPr lang="en-US">
                <a:solidFill>
                  <a:srgbClr val="FFFFFF"/>
                </a:solidFill>
              </a:rPr>
              <a:t>Lesson Study</a:t>
            </a:r>
            <a:endParaRPr/>
          </a:p>
        </p:txBody>
      </p:sp>
      <p:pic>
        <p:nvPicPr>
          <p:cNvPr id="869" name="Google Shape;869;p40" descr="A group of people sitting at a table&#10;&#10;Description generated with very high confidence"/>
          <p:cNvPicPr preferRelativeResize="0"/>
          <p:nvPr/>
        </p:nvPicPr>
        <p:blipFill rotWithShape="1">
          <a:blip r:embed="rId3">
            <a:alphaModFix/>
          </a:blip>
          <a:srcRect r="1" b="22151"/>
          <a:stretch/>
        </p:blipFill>
        <p:spPr>
          <a:xfrm>
            <a:off x="327547" y="321733"/>
            <a:ext cx="7058306" cy="4107392"/>
          </a:xfrm>
          <a:prstGeom prst="rect">
            <a:avLst/>
          </a:prstGeom>
          <a:noFill/>
          <a:ln>
            <a:noFill/>
          </a:ln>
        </p:spPr>
      </p:pic>
      <p:sp>
        <p:nvSpPr>
          <p:cNvPr id="870" name="Google Shape;870;p40"/>
          <p:cNvSpPr/>
          <p:nvPr/>
        </p:nvSpPr>
        <p:spPr>
          <a:xfrm>
            <a:off x="7534655" y="321732"/>
            <a:ext cx="433561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1" name="Google Shape;871;p40"/>
          <p:cNvSpPr txBox="1">
            <a:spLocks noGrp="1"/>
          </p:cNvSpPr>
          <p:nvPr>
            <p:ph type="body" idx="1"/>
          </p:nvPr>
        </p:nvSpPr>
        <p:spPr>
          <a:xfrm>
            <a:off x="8029319" y="917725"/>
            <a:ext cx="3424739" cy="45504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None/>
            </a:pPr>
            <a:r>
              <a:rPr lang="en-US" sz="4000">
                <a:solidFill>
                  <a:srgbClr val="FFFFFF"/>
                </a:solidFill>
              </a:rPr>
              <a:t>Review the handout on lesson study.</a:t>
            </a:r>
            <a:endParaRPr sz="4000"/>
          </a:p>
          <a:p>
            <a:pPr marL="228600" lvl="0" indent="0" algn="l" rtl="0">
              <a:lnSpc>
                <a:spcPct val="90000"/>
              </a:lnSpc>
              <a:spcBef>
                <a:spcPts val="1000"/>
              </a:spcBef>
              <a:spcAft>
                <a:spcPts val="0"/>
              </a:spcAft>
              <a:buClr>
                <a:schemeClr val="dk1"/>
              </a:buClr>
              <a:buSzPts val="4000"/>
              <a:buNone/>
            </a:pPr>
            <a:endParaRPr sz="4000">
              <a:solidFill>
                <a:srgbClr val="FFFFFF"/>
              </a:solidFill>
            </a:endParaRPr>
          </a:p>
          <a:p>
            <a:pPr marL="0" lvl="0" indent="0" algn="l" rtl="0">
              <a:lnSpc>
                <a:spcPct val="90000"/>
              </a:lnSpc>
              <a:spcBef>
                <a:spcPts val="1000"/>
              </a:spcBef>
              <a:spcAft>
                <a:spcPts val="0"/>
              </a:spcAft>
              <a:buClr>
                <a:srgbClr val="FFFFFF"/>
              </a:buClr>
              <a:buSzPts val="4000"/>
              <a:buNone/>
            </a:pPr>
            <a:r>
              <a:rPr lang="en-US" sz="4000">
                <a:solidFill>
                  <a:srgbClr val="FFFFFF"/>
                </a:solidFill>
              </a:rPr>
              <a:t>How might this structure support your collaborative learning?</a:t>
            </a:r>
            <a:endParaRPr/>
          </a:p>
        </p:txBody>
      </p:sp>
      <p:sp>
        <p:nvSpPr>
          <p:cNvPr id="872" name="Google Shape;872;p40"/>
          <p:cNvSpPr/>
          <p:nvPr/>
        </p:nvSpPr>
        <p:spPr>
          <a:xfrm>
            <a:off x="7751373" y="2467694"/>
            <a:ext cx="3903451" cy="122209"/>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3" name="Google Shape;873;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78"/>
        <p:cNvGrpSpPr/>
        <p:nvPr/>
      </p:nvGrpSpPr>
      <p:grpSpPr>
        <a:xfrm>
          <a:off x="0" y="0"/>
          <a:ext cx="0" cy="0"/>
          <a:chOff x="0" y="0"/>
          <a:chExt cx="0" cy="0"/>
        </a:xfrm>
      </p:grpSpPr>
      <p:sp>
        <p:nvSpPr>
          <p:cNvPr id="879" name="Google Shape;879;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0" name="Google Shape;880;p41"/>
          <p:cNvSpPr txBox="1">
            <a:spLocks noGrp="1"/>
          </p:cNvSpPr>
          <p:nvPr>
            <p:ph type="title"/>
          </p:nvPr>
        </p:nvSpPr>
        <p:spPr>
          <a:xfrm>
            <a:off x="642257" y="4525347"/>
            <a:ext cx="6939722" cy="1737360"/>
          </a:xfrm>
          <a:prstGeom prst="rect">
            <a:avLst/>
          </a:prstGeom>
          <a:noFill/>
          <a:ln>
            <a:noFill/>
          </a:ln>
        </p:spPr>
        <p:txBody>
          <a:bodyPr spcFirstLastPara="1" wrap="square" lIns="91425" tIns="45700" rIns="91425" bIns="45700" anchor="ctr" anchorCtr="0">
            <a:noAutofit/>
          </a:bodyPr>
          <a:lstStyle/>
          <a:p>
            <a:pPr marL="685800" lvl="0" indent="-685800" algn="l" rtl="0">
              <a:lnSpc>
                <a:spcPct val="90000"/>
              </a:lnSpc>
              <a:spcBef>
                <a:spcPts val="0"/>
              </a:spcBef>
              <a:spcAft>
                <a:spcPts val="0"/>
              </a:spcAft>
              <a:buClr>
                <a:schemeClr val="dk1"/>
              </a:buClr>
              <a:buSzPts val="2800"/>
              <a:buFont typeface="Calibri"/>
              <a:buNone/>
            </a:pPr>
            <a:r>
              <a:rPr lang="en-US" sz="2800" b="1" i="1"/>
              <a:t>Connect:</a:t>
            </a:r>
            <a:r>
              <a:rPr lang="en-US" sz="2800"/>
              <a:t> </a:t>
            </a:r>
            <a:br>
              <a:rPr lang="en-US" sz="2800"/>
            </a:br>
            <a:r>
              <a:rPr lang="en-US" sz="2800"/>
              <a:t>How do the five characteristics of effective teams come into play in this stage?</a:t>
            </a:r>
            <a:br>
              <a:rPr lang="en-US" sz="2800"/>
            </a:br>
            <a:r>
              <a:rPr lang="en-US" sz="2800"/>
              <a:t>​</a:t>
            </a:r>
            <a:endParaRPr sz="2800"/>
          </a:p>
          <a:p>
            <a:pPr marL="685800" lvl="0" indent="-685800" algn="l" rtl="0">
              <a:lnSpc>
                <a:spcPct val="90000"/>
              </a:lnSpc>
              <a:spcBef>
                <a:spcPts val="600"/>
              </a:spcBef>
              <a:spcAft>
                <a:spcPts val="0"/>
              </a:spcAft>
              <a:buClr>
                <a:schemeClr val="dk1"/>
              </a:buClr>
              <a:buSzPts val="2800"/>
              <a:buFont typeface="Calibri"/>
              <a:buNone/>
            </a:pPr>
            <a:r>
              <a:rPr lang="en-US" sz="2800" b="1" i="1"/>
              <a:t>Reflect</a:t>
            </a:r>
            <a:r>
              <a:rPr lang="en-US" sz="2800"/>
              <a:t>: </a:t>
            </a:r>
            <a:br>
              <a:rPr lang="en-US" sz="2800"/>
            </a:br>
            <a:r>
              <a:rPr lang="en-US" sz="2800"/>
              <a:t>Engage in a discussion on the guiding questions  for Stage 3</a:t>
            </a:r>
            <a:endParaRPr sz="2800"/>
          </a:p>
          <a:p>
            <a:pPr marL="0" lvl="0" indent="0" algn="r" rtl="0">
              <a:lnSpc>
                <a:spcPct val="90000"/>
              </a:lnSpc>
              <a:spcBef>
                <a:spcPts val="0"/>
              </a:spcBef>
              <a:spcAft>
                <a:spcPts val="0"/>
              </a:spcAft>
              <a:buClr>
                <a:schemeClr val="dk1"/>
              </a:buClr>
              <a:buSzPts val="1500"/>
              <a:buFont typeface="Calibri"/>
              <a:buNone/>
            </a:pPr>
            <a:endParaRPr sz="1500"/>
          </a:p>
        </p:txBody>
      </p:sp>
      <p:sp>
        <p:nvSpPr>
          <p:cNvPr id="881" name="Google Shape;881;p41"/>
          <p:cNvSpPr/>
          <p:nvPr/>
        </p:nvSpPr>
        <p:spPr>
          <a:xfrm>
            <a:off x="588567" y="620480"/>
            <a:ext cx="2243800" cy="224379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2" name="Google Shape;882;p41"/>
          <p:cNvSpPr/>
          <p:nvPr/>
        </p:nvSpPr>
        <p:spPr>
          <a:xfrm>
            <a:off x="3395001" y="2466604"/>
            <a:ext cx="962395" cy="962395"/>
          </a:xfrm>
          <a:prstGeom prst="ellipse">
            <a:avLst/>
          </a:prstGeom>
          <a:solidFill>
            <a:srgbClr val="3234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3" name="Google Shape;883;p41"/>
          <p:cNvSpPr/>
          <p:nvPr/>
        </p:nvSpPr>
        <p:spPr>
          <a:xfrm>
            <a:off x="5125829" y="2327988"/>
            <a:ext cx="293695" cy="293695"/>
          </a:xfrm>
          <a:prstGeom prst="ellipse">
            <a:avLst/>
          </a:prstGeom>
          <a:solidFill>
            <a:srgbClr val="F2ED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84" name="Google Shape;884;p41" descr="A group of people in a room&#10;&#10;Description generated with very high confidence"/>
          <p:cNvPicPr preferRelativeResize="0"/>
          <p:nvPr/>
        </p:nvPicPr>
        <p:blipFill rotWithShape="1">
          <a:blip r:embed="rId3">
            <a:alphaModFix/>
          </a:blip>
          <a:srcRect l="2435" r="13313"/>
          <a:stretch/>
        </p:blipFill>
        <p:spPr>
          <a:xfrm>
            <a:off x="6492113" y="10"/>
            <a:ext cx="5699887" cy="4059234"/>
          </a:xfrm>
          <a:custGeom>
            <a:avLst/>
            <a:gdLst/>
            <a:ahLst/>
            <a:cxnLst/>
            <a:rect l="l" t="t" r="r" b="b"/>
            <a:pathLst>
              <a:path w="5699887" h="4059244" extrusionOk="0">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ln>
            <a:noFill/>
          </a:ln>
        </p:spPr>
      </p:pic>
      <p:cxnSp>
        <p:nvCxnSpPr>
          <p:cNvPr id="885" name="Google Shape;885;p41"/>
          <p:cNvCxnSpPr/>
          <p:nvPr/>
        </p:nvCxnSpPr>
        <p:spPr>
          <a:xfrm>
            <a:off x="7800392" y="4525347"/>
            <a:ext cx="0" cy="1737360"/>
          </a:xfrm>
          <a:prstGeom prst="straightConnector1">
            <a:avLst/>
          </a:prstGeom>
          <a:noFill/>
          <a:ln w="19050" cap="sq" cmpd="sng">
            <a:solidFill>
              <a:schemeClr val="dk1"/>
            </a:solidFill>
            <a:prstDash val="solid"/>
            <a:miter lim="800000"/>
            <a:headEnd type="none" w="sm" len="sm"/>
            <a:tailEnd type="none" w="sm" len="sm"/>
          </a:ln>
        </p:spPr>
      </p:cxnSp>
      <p:sp>
        <p:nvSpPr>
          <p:cNvPr id="886" name="Google Shape;886;p41"/>
          <p:cNvSpPr>
            <a:spLocks noGrp="1"/>
          </p:cNvSpPr>
          <p:nvPr>
            <p:ph type="sldNum" idx="12"/>
          </p:nvPr>
        </p:nvSpPr>
        <p:spPr>
          <a:xfrm>
            <a:off x="11084767" y="6350238"/>
            <a:ext cx="365760" cy="365125"/>
          </a:xfrm>
          <a:prstGeom prst="ellipse">
            <a:avLst/>
          </a:prstGeom>
          <a:solidFill>
            <a:srgbClr val="595959"/>
          </a:solid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000000"/>
              </a:buClr>
              <a:buSzPts val="625"/>
              <a:buFont typeface="Arial"/>
              <a:buNone/>
            </a:pPr>
            <a:fld id="{00000000-1234-1234-1234-123412341234}" type="slidenum">
              <a:rPr lang="en-US" sz="625"/>
              <a:t>66</a:t>
            </a:fld>
            <a:endParaRPr sz="625"/>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890"/>
        <p:cNvGrpSpPr/>
        <p:nvPr/>
      </p:nvGrpSpPr>
      <p:grpSpPr>
        <a:xfrm>
          <a:off x="0" y="0"/>
          <a:ext cx="0" cy="0"/>
          <a:chOff x="0" y="0"/>
          <a:chExt cx="0" cy="0"/>
        </a:xfrm>
      </p:grpSpPr>
      <p:sp>
        <p:nvSpPr>
          <p:cNvPr id="891" name="Google Shape;891;p43"/>
          <p:cNvSpPr/>
          <p:nvPr/>
        </p:nvSpPr>
        <p:spPr>
          <a:xfrm>
            <a:off x="0" y="0"/>
            <a:ext cx="12192000" cy="6858000"/>
          </a:xfrm>
          <a:prstGeom prst="rect">
            <a:avLst/>
          </a:prstGeom>
          <a:solidFill>
            <a:srgbClr val="383A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2" name="Google Shape;892;p43"/>
          <p:cNvSpPr txBox="1">
            <a:spLocks noGrp="1"/>
          </p:cNvSpPr>
          <p:nvPr>
            <p:ph type="title"/>
          </p:nvPr>
        </p:nvSpPr>
        <p:spPr>
          <a:xfrm>
            <a:off x="9093496" y="618681"/>
            <a:ext cx="2613872" cy="512786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rPr>
              <a:t>Stages of Concern </a:t>
            </a:r>
            <a:br>
              <a:rPr lang="en-US" sz="3600"/>
            </a:br>
            <a:br>
              <a:rPr lang="en-US" sz="3600"/>
            </a:br>
            <a:br>
              <a:rPr lang="en-US" sz="3600"/>
            </a:br>
            <a:br>
              <a:rPr lang="en-US" sz="3600"/>
            </a:br>
            <a:br>
              <a:rPr lang="en-US" sz="3600"/>
            </a:br>
            <a:br>
              <a:rPr lang="en-US" sz="3600"/>
            </a:br>
            <a:br>
              <a:rPr lang="en-US" sz="3600"/>
            </a:br>
            <a:br>
              <a:rPr lang="en-US" sz="3600"/>
            </a:br>
            <a:r>
              <a:rPr lang="en-US" sz="3600">
                <a:solidFill>
                  <a:srgbClr val="FFFFFF"/>
                </a:solidFill>
              </a:rPr>
              <a:t>Tool 6.2</a:t>
            </a:r>
            <a:endParaRPr sz="3600"/>
          </a:p>
        </p:txBody>
      </p:sp>
      <p:sp>
        <p:nvSpPr>
          <p:cNvPr id="893" name="Google Shape;893;p43"/>
          <p:cNvSpPr/>
          <p:nvPr/>
        </p:nvSpPr>
        <p:spPr>
          <a:xfrm>
            <a:off x="493354" y="484632"/>
            <a:ext cx="8129016" cy="572414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4" name="Google Shape;894;p43" descr="A picture containing device&#10;&#10;Description generated with very high confidence"/>
          <p:cNvPicPr preferRelativeResize="0"/>
          <p:nvPr/>
        </p:nvPicPr>
        <p:blipFill rotWithShape="1">
          <a:blip r:embed="rId3">
            <a:alphaModFix/>
          </a:blip>
          <a:srcRect/>
          <a:stretch/>
        </p:blipFill>
        <p:spPr>
          <a:xfrm>
            <a:off x="9559179" y="2622299"/>
            <a:ext cx="1683328" cy="2147455"/>
          </a:xfrm>
          <a:prstGeom prst="rect">
            <a:avLst/>
          </a:prstGeom>
          <a:noFill/>
          <a:ln>
            <a:noFill/>
          </a:ln>
        </p:spPr>
      </p:pic>
      <p:sp>
        <p:nvSpPr>
          <p:cNvPr id="895" name="Google Shape;895;p43"/>
          <p:cNvSpPr txBox="1"/>
          <p:nvPr/>
        </p:nvSpPr>
        <p:spPr>
          <a:xfrm>
            <a:off x="1141379" y="1084634"/>
            <a:ext cx="6845028"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Consider the changes required of you as you engaged in coaching and teacher learning teamwork.   Use Tool 6.2 to reflect on your own reaction at the beginning of the school year and where you are 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1" u="none" strike="noStrike" cap="none">
                <a:solidFill>
                  <a:schemeClr val="dk1"/>
                </a:solidFill>
                <a:latin typeface="Calibri"/>
                <a:ea typeface="Calibri"/>
                <a:cs typeface="Calibri"/>
                <a:sym typeface="Calibri"/>
              </a:rPr>
              <a:t>How might you support one another through the change process? </a:t>
            </a:r>
            <a:endParaRPr sz="1400" b="0" i="0" u="none" strike="noStrike" cap="none">
              <a:solidFill>
                <a:srgbClr val="000000"/>
              </a:solidFill>
              <a:latin typeface="Arial"/>
              <a:ea typeface="Arial"/>
              <a:cs typeface="Arial"/>
              <a:sym typeface="Arial"/>
            </a:endParaRPr>
          </a:p>
        </p:txBody>
      </p:sp>
      <p:sp>
        <p:nvSpPr>
          <p:cNvPr id="896" name="Google Shape;896;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01"/>
        <p:cNvGrpSpPr/>
        <p:nvPr/>
      </p:nvGrpSpPr>
      <p:grpSpPr>
        <a:xfrm>
          <a:off x="0" y="0"/>
          <a:ext cx="0" cy="0"/>
          <a:chOff x="0" y="0"/>
          <a:chExt cx="0" cy="0"/>
        </a:xfrm>
      </p:grpSpPr>
      <p:sp>
        <p:nvSpPr>
          <p:cNvPr id="902" name="Google Shape;902;p44"/>
          <p:cNvSpPr/>
          <p:nvPr/>
        </p:nvSpPr>
        <p:spPr>
          <a:xfrm>
            <a:off x="0" y="0"/>
            <a:ext cx="12192000"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03" name="Google Shape;903;p44"/>
          <p:cNvPicPr preferRelativeResize="0"/>
          <p:nvPr/>
        </p:nvPicPr>
        <p:blipFill rotWithShape="1">
          <a:blip r:embed="rId3">
            <a:alphaModFix/>
          </a:blip>
          <a:srcRect l="9002" t="45714" r="30135" b="9820"/>
          <a:stretch/>
        </p:blipFill>
        <p:spPr>
          <a:xfrm rot="5400000">
            <a:off x="3752077" y="2019878"/>
            <a:ext cx="6858000" cy="2818244"/>
          </a:xfrm>
          <a:custGeom>
            <a:avLst/>
            <a:gdLst/>
            <a:ahLst/>
            <a:cxnLst/>
            <a:rect l="l" t="t" r="r" b="b"/>
            <a:pathLst>
              <a:path w="6858000" h="2818244" extrusionOk="0">
                <a:moveTo>
                  <a:pt x="0" y="2818244"/>
                </a:moveTo>
                <a:lnTo>
                  <a:pt x="0" y="0"/>
                </a:lnTo>
                <a:lnTo>
                  <a:pt x="6858000" y="0"/>
                </a:lnTo>
                <a:lnTo>
                  <a:pt x="6857999" y="2818244"/>
                </a:lnTo>
                <a:close/>
              </a:path>
            </a:pathLst>
          </a:custGeom>
          <a:noFill/>
          <a:ln>
            <a:noFill/>
          </a:ln>
        </p:spPr>
      </p:pic>
      <p:sp>
        <p:nvSpPr>
          <p:cNvPr id="904" name="Google Shape;904;p44"/>
          <p:cNvSpPr txBox="1">
            <a:spLocks noGrp="1"/>
          </p:cNvSpPr>
          <p:nvPr>
            <p:ph type="title"/>
          </p:nvPr>
        </p:nvSpPr>
        <p:spPr>
          <a:xfrm>
            <a:off x="7934452" y="1104407"/>
            <a:ext cx="4055568" cy="4235941"/>
          </a:xfrm>
          <a:prstGeom prst="rect">
            <a:avLst/>
          </a:prstGeom>
          <a:noFill/>
          <a:ln>
            <a:noFill/>
          </a:ln>
        </p:spPr>
        <p:txBody>
          <a:bodyPr spcFirstLastPara="1" wrap="square" lIns="91425" tIns="45700" rIns="91425" bIns="45700" anchor="b" anchorCtr="0">
            <a:noAutofit/>
          </a:bodyPr>
          <a:lstStyle/>
          <a:p>
            <a:pPr marL="685800" lvl="0" indent="-685800" algn="l" rtl="0">
              <a:lnSpc>
                <a:spcPct val="90000"/>
              </a:lnSpc>
              <a:spcBef>
                <a:spcPts val="0"/>
              </a:spcBef>
              <a:spcAft>
                <a:spcPts val="0"/>
              </a:spcAft>
              <a:buClr>
                <a:srgbClr val="FFFFFF"/>
              </a:buClr>
              <a:buSzPts val="2800"/>
              <a:buFont typeface="Calibri"/>
              <a:buNone/>
            </a:pPr>
            <a:r>
              <a:rPr lang="en-US" sz="2800" b="1" i="1">
                <a:solidFill>
                  <a:srgbClr val="FFFFFF"/>
                </a:solidFill>
                <a:latin typeface="Calibri"/>
                <a:ea typeface="Calibri"/>
                <a:cs typeface="Calibri"/>
                <a:sym typeface="Calibri"/>
              </a:rPr>
              <a:t>Connect:</a:t>
            </a:r>
            <a:r>
              <a:rPr lang="en-US" sz="2800">
                <a:solidFill>
                  <a:srgbClr val="FFFFFF"/>
                </a:solidFill>
                <a:latin typeface="Calibri"/>
                <a:ea typeface="Calibri"/>
                <a:cs typeface="Calibri"/>
                <a:sym typeface="Calibri"/>
              </a:rPr>
              <a:t> </a:t>
            </a:r>
            <a:br>
              <a:rPr lang="en-US" sz="2800"/>
            </a:br>
            <a:r>
              <a:rPr lang="en-US" sz="2800">
                <a:solidFill>
                  <a:srgbClr val="FFFFFF"/>
                </a:solidFill>
                <a:latin typeface="Calibri"/>
                <a:ea typeface="Calibri"/>
                <a:cs typeface="Calibri"/>
                <a:sym typeface="Calibri"/>
              </a:rPr>
              <a:t>How do the five characteristics of effective teams come into play in this stage?</a:t>
            </a:r>
            <a:br>
              <a:rPr lang="en-US" sz="2800"/>
            </a:br>
            <a:r>
              <a:rPr lang="en-US" sz="2800">
                <a:solidFill>
                  <a:srgbClr val="FFFFFF"/>
                </a:solidFill>
                <a:latin typeface="Calibri"/>
                <a:ea typeface="Calibri"/>
                <a:cs typeface="Calibri"/>
                <a:sym typeface="Calibri"/>
              </a:rPr>
              <a:t>​</a:t>
            </a:r>
            <a:endParaRPr sz="2800">
              <a:solidFill>
                <a:srgbClr val="FFFFFF"/>
              </a:solidFill>
              <a:latin typeface="Calibri"/>
              <a:ea typeface="Calibri"/>
              <a:cs typeface="Calibri"/>
              <a:sym typeface="Calibri"/>
            </a:endParaRPr>
          </a:p>
          <a:p>
            <a:pPr marL="685800" lvl="0" indent="-685800" algn="l" rtl="0">
              <a:lnSpc>
                <a:spcPct val="90000"/>
              </a:lnSpc>
              <a:spcBef>
                <a:spcPts val="600"/>
              </a:spcBef>
              <a:spcAft>
                <a:spcPts val="0"/>
              </a:spcAft>
              <a:buClr>
                <a:srgbClr val="FFFFFF"/>
              </a:buClr>
              <a:buSzPts val="2800"/>
              <a:buFont typeface="Calibri"/>
              <a:buNone/>
            </a:pPr>
            <a:r>
              <a:rPr lang="en-US" sz="2800" b="1" i="1">
                <a:solidFill>
                  <a:srgbClr val="FFFFFF"/>
                </a:solidFill>
                <a:latin typeface="Calibri"/>
                <a:ea typeface="Calibri"/>
                <a:cs typeface="Calibri"/>
                <a:sym typeface="Calibri"/>
              </a:rPr>
              <a:t>Reflect</a:t>
            </a:r>
            <a:r>
              <a:rPr lang="en-US" sz="2800">
                <a:solidFill>
                  <a:srgbClr val="FFFFFF"/>
                </a:solidFill>
              </a:rPr>
              <a:t>::</a:t>
            </a:r>
            <a:br>
              <a:rPr lang="en-US" sz="2800"/>
            </a:br>
            <a:r>
              <a:rPr lang="en-US" sz="2800">
                <a:solidFill>
                  <a:srgbClr val="FFFFFF"/>
                </a:solidFill>
              </a:rPr>
              <a:t>Engage in a discussion on the guiding </a:t>
            </a:r>
            <a:br>
              <a:rPr lang="en-US" sz="2800">
                <a:solidFill>
                  <a:srgbClr val="FFFFFF"/>
                </a:solidFill>
              </a:rPr>
            </a:br>
            <a:r>
              <a:rPr lang="en-US" sz="2800">
                <a:solidFill>
                  <a:srgbClr val="FFFFFF"/>
                </a:solidFill>
              </a:rPr>
              <a:t>questions for Stage 4</a:t>
            </a:r>
            <a:endParaRPr sz="2800">
              <a:solidFill>
                <a:srgbClr val="FFFFFF"/>
              </a:solidFill>
            </a:endParaRPr>
          </a:p>
          <a:p>
            <a:pPr marL="685800" lvl="0" indent="-685800" algn="l" rtl="0">
              <a:lnSpc>
                <a:spcPct val="90000"/>
              </a:lnSpc>
              <a:spcBef>
                <a:spcPts val="600"/>
              </a:spcBef>
              <a:spcAft>
                <a:spcPts val="0"/>
              </a:spcAft>
              <a:buClr>
                <a:schemeClr val="dk1"/>
              </a:buClr>
              <a:buSzPts val="2400"/>
              <a:buFont typeface="Calibri"/>
              <a:buNone/>
            </a:pPr>
            <a:endParaRPr sz="2400">
              <a:solidFill>
                <a:srgbClr val="FFFFFF"/>
              </a:solidFill>
            </a:endParaRPr>
          </a:p>
        </p:txBody>
      </p:sp>
      <p:sp>
        <p:nvSpPr>
          <p:cNvPr id="905" name="Google Shape;905;p44"/>
          <p:cNvSpPr/>
          <p:nvPr/>
        </p:nvSpPr>
        <p:spPr>
          <a:xfrm>
            <a:off x="-1" y="0"/>
            <a:ext cx="7129463"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6" name="Google Shape;906;p44"/>
          <p:cNvSpPr>
            <a:spLocks noGrp="1"/>
          </p:cNvSpPr>
          <p:nvPr>
            <p:ph type="sldNum" idx="12"/>
          </p:nvPr>
        </p:nvSpPr>
        <p:spPr>
          <a:xfrm>
            <a:off x="804672" y="6227064"/>
            <a:ext cx="570728" cy="314067"/>
          </a:xfrm>
          <a:prstGeom prst="ellipse">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0000"/>
              </a:buClr>
              <a:buSzPts val="925"/>
              <a:buFont typeface="Arial"/>
              <a:buNone/>
            </a:pPr>
            <a:fld id="{00000000-1234-1234-1234-123412341234}" type="slidenum">
              <a:rPr lang="en-US" sz="925"/>
              <a:t>68</a:t>
            </a:fld>
            <a:endParaRPr sz="925"/>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12"/>
        <p:cNvGrpSpPr/>
        <p:nvPr/>
      </p:nvGrpSpPr>
      <p:grpSpPr>
        <a:xfrm>
          <a:off x="0" y="0"/>
          <a:ext cx="0" cy="0"/>
          <a:chOff x="0" y="0"/>
          <a:chExt cx="0" cy="0"/>
        </a:xfrm>
      </p:grpSpPr>
      <p:sp>
        <p:nvSpPr>
          <p:cNvPr id="913" name="Google Shape;913;p46"/>
          <p:cNvSpPr/>
          <p:nvPr/>
        </p:nvSpPr>
        <p:spPr>
          <a:xfrm>
            <a:off x="396882" y="280374"/>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4" name="Google Shape;914;p46"/>
          <p:cNvSpPr/>
          <p:nvPr/>
        </p:nvSpPr>
        <p:spPr>
          <a:xfrm>
            <a:off x="546351" y="433545"/>
            <a:ext cx="11139854" cy="930447"/>
          </a:xfrm>
          <a:prstGeom prst="ellipse">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Video of data discussion </a:t>
            </a:r>
            <a:endParaRPr sz="1400" b="0" i="0" u="none" strike="noStrike" cap="none">
              <a:solidFill>
                <a:srgbClr val="000000"/>
              </a:solidFill>
              <a:latin typeface="Arial"/>
              <a:ea typeface="Arial"/>
              <a:cs typeface="Arial"/>
              <a:sym typeface="Arial"/>
            </a:endParaRPr>
          </a:p>
        </p:txBody>
      </p:sp>
      <p:cxnSp>
        <p:nvCxnSpPr>
          <p:cNvPr id="915" name="Google Shape;915;p46"/>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cxnSp>
        <p:nvCxnSpPr>
          <p:cNvPr id="916" name="Google Shape;916;p46"/>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917" name="Google Shape;917;p46"/>
          <p:cNvPicPr preferRelativeResize="0"/>
          <p:nvPr/>
        </p:nvPicPr>
        <p:blipFill rotWithShape="1">
          <a:blip r:embed="rId3">
            <a:alphaModFix/>
          </a:blip>
          <a:srcRect/>
          <a:stretch/>
        </p:blipFill>
        <p:spPr>
          <a:xfrm>
            <a:off x="6415576" y="2386409"/>
            <a:ext cx="5330182" cy="3997637"/>
          </a:xfrm>
          <a:prstGeom prst="rect">
            <a:avLst/>
          </a:prstGeom>
          <a:noFill/>
          <a:ln>
            <a:noFill/>
          </a:ln>
        </p:spPr>
      </p:pic>
      <p:sp>
        <p:nvSpPr>
          <p:cNvPr id="918" name="Google Shape;918;p46"/>
          <p:cNvSpPr txBox="1"/>
          <p:nvPr/>
        </p:nvSpPr>
        <p:spPr>
          <a:xfrm>
            <a:off x="6889172" y="2409536"/>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Debrief the Process</a:t>
            </a:r>
            <a:endParaRPr sz="1400" b="0" i="0" u="none" strike="noStrike" cap="none">
              <a:solidFill>
                <a:srgbClr val="000000"/>
              </a:solidFill>
              <a:latin typeface="Arial"/>
              <a:ea typeface="Arial"/>
              <a:cs typeface="Arial"/>
              <a:sym typeface="Arial"/>
            </a:endParaRPr>
          </a:p>
        </p:txBody>
      </p:sp>
      <p:pic>
        <p:nvPicPr>
          <p:cNvPr id="919" name="Google Shape;919;p46"/>
          <p:cNvPicPr preferRelativeResize="0"/>
          <p:nvPr/>
        </p:nvPicPr>
        <p:blipFill rotWithShape="1">
          <a:blip r:embed="rId3">
            <a:alphaModFix/>
          </a:blip>
          <a:srcRect/>
          <a:stretch/>
        </p:blipFill>
        <p:spPr>
          <a:xfrm>
            <a:off x="731631" y="2392657"/>
            <a:ext cx="5221356" cy="3903593"/>
          </a:xfrm>
          <a:prstGeom prst="rect">
            <a:avLst/>
          </a:prstGeom>
          <a:noFill/>
          <a:ln>
            <a:noFill/>
          </a:ln>
        </p:spPr>
      </p:pic>
      <p:sp>
        <p:nvSpPr>
          <p:cNvPr id="920" name="Google Shape;920;p46"/>
          <p:cNvSpPr txBox="1"/>
          <p:nvPr/>
        </p:nvSpPr>
        <p:spPr>
          <a:xfrm>
            <a:off x="2227833" y="2492124"/>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Notice and Wonder</a:t>
            </a:r>
            <a:endParaRPr sz="1400" b="0" i="0" u="none" strike="noStrike" cap="none">
              <a:solidFill>
                <a:srgbClr val="000000"/>
              </a:solidFill>
              <a:latin typeface="Arial"/>
              <a:ea typeface="Arial"/>
              <a:cs typeface="Arial"/>
              <a:sym typeface="Arial"/>
            </a:endParaRPr>
          </a:p>
        </p:txBody>
      </p:sp>
      <p:sp>
        <p:nvSpPr>
          <p:cNvPr id="921" name="Google Shape;921;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3"/>
          <p:cNvGrpSpPr/>
          <p:nvPr/>
        </p:nvGrpSpPr>
        <p:grpSpPr>
          <a:xfrm>
            <a:off x="10677575" y="5943600"/>
            <a:ext cx="904800" cy="863400"/>
            <a:chOff x="11106150" y="5924550"/>
            <a:chExt cx="904800" cy="863400"/>
          </a:xfrm>
        </p:grpSpPr>
        <p:sp>
          <p:nvSpPr>
            <p:cNvPr id="215" name="Google Shape;215;p3"/>
            <p:cNvSpPr/>
            <p:nvPr/>
          </p:nvSpPr>
          <p:spPr>
            <a:xfrm>
              <a:off x="11106150" y="5924550"/>
              <a:ext cx="904800" cy="863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 name="Google Shape;216;p3" descr="Untitled-26.png"/>
            <p:cNvPicPr preferRelativeResize="0"/>
            <p:nvPr/>
          </p:nvPicPr>
          <p:blipFill rotWithShape="1">
            <a:blip r:embed="rId3">
              <a:alphaModFix/>
            </a:blip>
            <a:srcRect/>
            <a:stretch/>
          </p:blipFill>
          <p:spPr>
            <a:xfrm>
              <a:off x="11139450" y="5981701"/>
              <a:ext cx="838200" cy="806099"/>
            </a:xfrm>
            <a:prstGeom prst="rect">
              <a:avLst/>
            </a:prstGeom>
            <a:noFill/>
            <a:ln>
              <a:noFill/>
            </a:ln>
          </p:spPr>
        </p:pic>
      </p:grpSp>
      <p:sp>
        <p:nvSpPr>
          <p:cNvPr id="217" name="Google Shape;217;p3"/>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73691"/>
              </a:buClr>
              <a:buSzPts val="3600"/>
              <a:buFont typeface="Lato"/>
              <a:buNone/>
            </a:pPr>
            <a:r>
              <a:rPr lang="en-US">
                <a:solidFill>
                  <a:srgbClr val="FFFFFF"/>
                </a:solidFill>
              </a:rPr>
              <a:t>Successes in PLI</a:t>
            </a:r>
            <a:endParaRPr sz="3600">
              <a:solidFill>
                <a:srgbClr val="FFFFFF"/>
              </a:solidFill>
            </a:endParaRPr>
          </a:p>
        </p:txBody>
      </p:sp>
      <p:cxnSp>
        <p:nvCxnSpPr>
          <p:cNvPr id="218" name="Google Shape;218;p3"/>
          <p:cNvCxnSpPr/>
          <p:nvPr/>
        </p:nvCxnSpPr>
        <p:spPr>
          <a:xfrm rot="10800000" flipH="1">
            <a:off x="706036" y="2905063"/>
            <a:ext cx="5437500" cy="18300"/>
          </a:xfrm>
          <a:prstGeom prst="straightConnector1">
            <a:avLst/>
          </a:prstGeom>
          <a:noFill/>
          <a:ln w="9525" cap="flat" cmpd="sng">
            <a:solidFill>
              <a:srgbClr val="A5A5A5"/>
            </a:solidFill>
            <a:prstDash val="solid"/>
            <a:miter lim="800000"/>
            <a:headEnd type="none" w="sm" len="sm"/>
            <a:tailEnd type="none" w="sm" len="sm"/>
          </a:ln>
        </p:spPr>
      </p:cxnSp>
      <p:sp>
        <p:nvSpPr>
          <p:cNvPr id="219" name="Google Shape;219;p3"/>
          <p:cNvSpPr txBox="1"/>
          <p:nvPr/>
        </p:nvSpPr>
        <p:spPr>
          <a:xfrm>
            <a:off x="95573" y="4205526"/>
            <a:ext cx="5257800" cy="12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
          <p:cNvSpPr txBox="1">
            <a:spLocks noGrp="1"/>
          </p:cNvSpPr>
          <p:nvPr>
            <p:ph type="body" idx="1"/>
          </p:nvPr>
        </p:nvSpPr>
        <p:spPr>
          <a:xfrm>
            <a:off x="706025" y="1298063"/>
            <a:ext cx="5810100" cy="4572000"/>
          </a:xfrm>
          <a:prstGeom prst="rect">
            <a:avLst/>
          </a:prstGeom>
          <a:noFill/>
          <a:ln>
            <a:noFill/>
          </a:ln>
        </p:spPr>
        <p:txBody>
          <a:bodyPr spcFirstLastPara="1" wrap="square" lIns="91425" tIns="0" rIns="91425" bIns="91425" anchor="t" anchorCtr="0">
            <a:noAutofit/>
          </a:bodyPr>
          <a:lstStyle/>
          <a:p>
            <a:pPr marL="0" lvl="0" indent="0" algn="l" rtl="0">
              <a:lnSpc>
                <a:spcPct val="100000"/>
              </a:lnSpc>
              <a:spcBef>
                <a:spcPts val="600"/>
              </a:spcBef>
              <a:spcAft>
                <a:spcPts val="0"/>
              </a:spcAft>
              <a:buSzPts val="2400"/>
              <a:buNone/>
            </a:pPr>
            <a:r>
              <a:rPr lang="en-US" b="1"/>
              <a:t>Individually:</a:t>
            </a:r>
            <a:endParaRPr b="1"/>
          </a:p>
          <a:p>
            <a:pPr marL="0" lvl="0" indent="0" algn="l" rtl="0">
              <a:lnSpc>
                <a:spcPct val="100000"/>
              </a:lnSpc>
              <a:spcBef>
                <a:spcPts val="600"/>
              </a:spcBef>
              <a:spcAft>
                <a:spcPts val="0"/>
              </a:spcAft>
              <a:buSzPts val="2400"/>
              <a:buNone/>
            </a:pPr>
            <a:r>
              <a:rPr lang="en-US" sz="3200"/>
              <a:t>Write </a:t>
            </a:r>
            <a:r>
              <a:rPr lang="en-US" sz="3200" b="1"/>
              <a:t>three different pluses</a:t>
            </a:r>
            <a:r>
              <a:rPr lang="en-US" sz="3200"/>
              <a:t> or successes from your work with the PLI model so far.</a:t>
            </a:r>
            <a:endParaRPr sz="3200"/>
          </a:p>
          <a:p>
            <a:pPr marL="0" lvl="0" indent="0" algn="l" rtl="0">
              <a:lnSpc>
                <a:spcPct val="100000"/>
              </a:lnSpc>
              <a:spcBef>
                <a:spcPts val="4800"/>
              </a:spcBef>
              <a:spcAft>
                <a:spcPts val="0"/>
              </a:spcAft>
              <a:buSzPts val="2400"/>
              <a:buNone/>
            </a:pPr>
            <a:endParaRPr sz="3200"/>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p:txBody>
      </p:sp>
      <p:pic>
        <p:nvPicPr>
          <p:cNvPr id="221" name="Google Shape;221;p3" descr="iStock-916520080.jpg"/>
          <p:cNvPicPr preferRelativeResize="0"/>
          <p:nvPr/>
        </p:nvPicPr>
        <p:blipFill rotWithShape="1">
          <a:blip r:embed="rId4">
            <a:alphaModFix/>
          </a:blip>
          <a:srcRect l="11508" r="24804" b="8891"/>
          <a:stretch/>
        </p:blipFill>
        <p:spPr>
          <a:xfrm>
            <a:off x="6941604" y="1371601"/>
            <a:ext cx="4640769" cy="4424926"/>
          </a:xfrm>
          <a:prstGeom prst="rect">
            <a:avLst/>
          </a:prstGeom>
          <a:noFill/>
          <a:ln>
            <a:noFill/>
          </a:ln>
        </p:spPr>
      </p:pic>
      <p:sp>
        <p:nvSpPr>
          <p:cNvPr id="222" name="Google Shape;222;p3"/>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pic>
        <p:nvPicPr>
          <p:cNvPr id="223" name="Google Shape;223;p3"/>
          <p:cNvPicPr preferRelativeResize="0"/>
          <p:nvPr/>
        </p:nvPicPr>
        <p:blipFill rotWithShape="1">
          <a:blip r:embed="rId5">
            <a:alphaModFix/>
          </a:blip>
          <a:srcRect/>
          <a:stretch/>
        </p:blipFill>
        <p:spPr>
          <a:xfrm>
            <a:off x="2343223" y="4063851"/>
            <a:ext cx="1859076" cy="177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414141"/>
        </a:solidFill>
        <a:effectLst/>
      </p:bgPr>
    </p:bg>
    <p:spTree>
      <p:nvGrpSpPr>
        <p:cNvPr id="1" name="Shape 926"/>
        <p:cNvGrpSpPr/>
        <p:nvPr/>
      </p:nvGrpSpPr>
      <p:grpSpPr>
        <a:xfrm>
          <a:off x="0" y="0"/>
          <a:ext cx="0" cy="0"/>
          <a:chOff x="0" y="0"/>
          <a:chExt cx="0" cy="0"/>
        </a:xfrm>
      </p:grpSpPr>
      <p:sp>
        <p:nvSpPr>
          <p:cNvPr id="927" name="Google Shape;927;p47"/>
          <p:cNvSpPr/>
          <p:nvPr/>
        </p:nvSpPr>
        <p:spPr>
          <a:xfrm>
            <a:off x="0" y="0"/>
            <a:ext cx="12188952"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8" name="Google Shape;928;p47" descr="A group of people in a room&#10;&#10;Description generated with very high confidence"/>
          <p:cNvPicPr preferRelativeResize="0"/>
          <p:nvPr/>
        </p:nvPicPr>
        <p:blipFill rotWithShape="1">
          <a:blip r:embed="rId3">
            <a:alphaModFix/>
          </a:blip>
          <a:srcRect t="2806" r="-1" b="16622"/>
          <a:stretch/>
        </p:blipFill>
        <p:spPr>
          <a:xfrm>
            <a:off x="320040" y="320040"/>
            <a:ext cx="11548872" cy="4303462"/>
          </a:xfrm>
          <a:prstGeom prst="rect">
            <a:avLst/>
          </a:prstGeom>
          <a:noFill/>
          <a:ln>
            <a:noFill/>
          </a:ln>
        </p:spPr>
      </p:pic>
      <p:sp>
        <p:nvSpPr>
          <p:cNvPr id="929" name="Google Shape;929;p47"/>
          <p:cNvSpPr/>
          <p:nvPr/>
        </p:nvSpPr>
        <p:spPr>
          <a:xfrm>
            <a:off x="321564" y="4782312"/>
            <a:ext cx="11548872" cy="1755648"/>
          </a:xfrm>
          <a:prstGeom prst="rect">
            <a:avLst/>
          </a:prstGeom>
          <a:solidFill>
            <a:schemeClr val="lt1">
              <a:alpha val="9254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0" name="Google Shape;930;p47"/>
          <p:cNvSpPr txBox="1">
            <a:spLocks noGrp="1"/>
          </p:cNvSpPr>
          <p:nvPr>
            <p:ph type="title"/>
          </p:nvPr>
        </p:nvSpPr>
        <p:spPr>
          <a:xfrm>
            <a:off x="841248" y="5009083"/>
            <a:ext cx="2889504" cy="13459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solidFill>
                  <a:schemeClr val="dk1"/>
                </a:solidFill>
              </a:rPr>
              <a:t>Using Student Work Protocols</a:t>
            </a:r>
            <a:endParaRPr/>
          </a:p>
        </p:txBody>
      </p:sp>
      <p:cxnSp>
        <p:nvCxnSpPr>
          <p:cNvPr id="931" name="Google Shape;931;p47"/>
          <p:cNvCxnSpPr/>
          <p:nvPr/>
        </p:nvCxnSpPr>
        <p:spPr>
          <a:xfrm rot="10800000">
            <a:off x="4059936" y="5237979"/>
            <a:ext cx="0" cy="914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932" name="Google Shape;932;p47"/>
          <p:cNvSpPr txBox="1"/>
          <p:nvPr/>
        </p:nvSpPr>
        <p:spPr>
          <a:xfrm>
            <a:off x="4379976" y="5009083"/>
            <a:ext cx="6976872" cy="1345997"/>
          </a:xfrm>
          <a:prstGeom prst="rect">
            <a:avLst/>
          </a:prstGeom>
          <a:noFill/>
          <a:ln>
            <a:noFill/>
          </a:ln>
        </p:spPr>
        <p:txBody>
          <a:bodyPr spcFirstLastPara="1" wrap="square" lIns="91425" tIns="45700" rIns="91425" bIns="45700" anchor="ctr" anchorCtr="0">
            <a:normAutofit/>
          </a:bodyPr>
          <a:lstStyle/>
          <a:p>
            <a:pPr marL="0" marR="0" lvl="0" indent="-1778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Find a partner and each of you choose a protocol to review and share.</a:t>
            </a:r>
            <a:r>
              <a:rPr lang="en-US" sz="17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33" name="Google Shape;933;p47"/>
          <p:cNvSpPr txBox="1"/>
          <p:nvPr/>
        </p:nvSpPr>
        <p:spPr>
          <a:xfrm>
            <a:off x="9534620" y="4423447"/>
            <a:ext cx="2334292"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700"/>
              <a:buFont typeface="Calibri"/>
              <a:buNone/>
            </a:pPr>
            <a:r>
              <a:rPr lang="en-US"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700" b="0" i="0" u="none" strike="noStrike" cap="none">
                <a:solidFill>
                  <a:srgbClr val="FFFFFF"/>
                </a:solidFill>
                <a:latin typeface="Calibri"/>
                <a:ea typeface="Calibri"/>
                <a:cs typeface="Calibri"/>
                <a:sym typeface="Calibri"/>
              </a:rPr>
              <a:t> by Unknown author is licensed under </a:t>
            </a:r>
            <a:r>
              <a:rPr lang="en-US"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a:t>
            </a:r>
            <a:r>
              <a:rPr lang="en-US" sz="7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34" name="Google Shape;934;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939"/>
        <p:cNvGrpSpPr/>
        <p:nvPr/>
      </p:nvGrpSpPr>
      <p:grpSpPr>
        <a:xfrm>
          <a:off x="0" y="0"/>
          <a:ext cx="0" cy="0"/>
          <a:chOff x="0" y="0"/>
          <a:chExt cx="0" cy="0"/>
        </a:xfrm>
      </p:grpSpPr>
      <p:sp>
        <p:nvSpPr>
          <p:cNvPr id="940" name="Google Shape;940;p48"/>
          <p:cNvSpPr/>
          <p:nvPr/>
        </p:nvSpPr>
        <p:spPr>
          <a:xfrm>
            <a:off x="0" y="0"/>
            <a:ext cx="12192000" cy="6858000"/>
          </a:xfrm>
          <a:prstGeom prst="rect">
            <a:avLst/>
          </a:prstGeom>
          <a:solidFill>
            <a:srgbClr val="3638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1" name="Google Shape;941;p48"/>
          <p:cNvSpPr txBox="1">
            <a:spLocks noGrp="1"/>
          </p:cNvSpPr>
          <p:nvPr>
            <p:ph type="title"/>
          </p:nvPr>
        </p:nvSpPr>
        <p:spPr>
          <a:xfrm>
            <a:off x="8728371" y="618681"/>
            <a:ext cx="3214006" cy="4794567"/>
          </a:xfrm>
          <a:prstGeom prst="rect">
            <a:avLst/>
          </a:prstGeom>
          <a:noFill/>
          <a:ln>
            <a:noFill/>
          </a:ln>
        </p:spPr>
        <p:txBody>
          <a:bodyPr spcFirstLastPara="1" wrap="square" lIns="91425" tIns="45700" rIns="91425" bIns="45700" anchor="ctr" anchorCtr="0">
            <a:noAutofit/>
          </a:bodyPr>
          <a:lstStyle/>
          <a:p>
            <a:pPr marL="685800" lvl="0" indent="-685800" algn="l" rtl="0">
              <a:lnSpc>
                <a:spcPct val="90000"/>
              </a:lnSpc>
              <a:spcBef>
                <a:spcPts val="0"/>
              </a:spcBef>
              <a:spcAft>
                <a:spcPts val="0"/>
              </a:spcAft>
              <a:buClr>
                <a:srgbClr val="FFFFFF"/>
              </a:buClr>
              <a:buSzPts val="2400"/>
              <a:buFont typeface="Calibri"/>
              <a:buNone/>
            </a:pPr>
            <a:r>
              <a:rPr lang="en-US" sz="2400" b="1" i="1">
                <a:solidFill>
                  <a:srgbClr val="FFFFFF"/>
                </a:solidFill>
              </a:rPr>
              <a:t>Connect:</a:t>
            </a:r>
            <a:r>
              <a:rPr lang="en-US" sz="2400">
                <a:solidFill>
                  <a:srgbClr val="FFFFFF"/>
                </a:solidFill>
              </a:rPr>
              <a:t> </a:t>
            </a:r>
            <a:br>
              <a:rPr lang="en-US" sz="2400"/>
            </a:br>
            <a:r>
              <a:rPr lang="en-US" sz="2400">
                <a:solidFill>
                  <a:srgbClr val="FFFFFF"/>
                </a:solidFill>
              </a:rPr>
              <a:t>How do the five characteristics of effective teams come into play in this stage?</a:t>
            </a:r>
            <a:br>
              <a:rPr lang="en-US" sz="2400"/>
            </a:br>
            <a:r>
              <a:rPr lang="en-US" sz="2400">
                <a:solidFill>
                  <a:srgbClr val="FFFFFF"/>
                </a:solidFill>
              </a:rPr>
              <a:t>​</a:t>
            </a:r>
            <a:endParaRPr sz="2400">
              <a:solidFill>
                <a:srgbClr val="FFFFFF"/>
              </a:solidFill>
            </a:endParaRPr>
          </a:p>
          <a:p>
            <a:pPr marL="685800" lvl="0" indent="-685800" algn="l" rtl="0">
              <a:lnSpc>
                <a:spcPct val="90000"/>
              </a:lnSpc>
              <a:spcBef>
                <a:spcPts val="600"/>
              </a:spcBef>
              <a:spcAft>
                <a:spcPts val="0"/>
              </a:spcAft>
              <a:buClr>
                <a:srgbClr val="FFFFFF"/>
              </a:buClr>
              <a:buSzPts val="2400"/>
              <a:buFont typeface="Calibri"/>
              <a:buNone/>
            </a:pPr>
            <a:r>
              <a:rPr lang="en-US" sz="2400" b="1" i="1">
                <a:solidFill>
                  <a:srgbClr val="FFFFFF"/>
                </a:solidFill>
              </a:rPr>
              <a:t>Reflect</a:t>
            </a:r>
            <a:r>
              <a:rPr lang="en-US" sz="2400">
                <a:solidFill>
                  <a:srgbClr val="FFFFFF"/>
                </a:solidFill>
              </a:rPr>
              <a:t>: </a:t>
            </a:r>
            <a:br>
              <a:rPr lang="en-US" sz="2400"/>
            </a:br>
            <a:r>
              <a:rPr lang="en-US" sz="2400">
                <a:solidFill>
                  <a:srgbClr val="FFFFFF"/>
                </a:solidFill>
              </a:rPr>
              <a:t>Engage in a discussion on the guiding questions  for Stage 5</a:t>
            </a:r>
            <a:endParaRPr sz="2400">
              <a:solidFill>
                <a:srgbClr val="FFFFFF"/>
              </a:solidFill>
            </a:endParaRPr>
          </a:p>
          <a:p>
            <a:pPr marL="0" lvl="0" indent="0" algn="l" rtl="0">
              <a:lnSpc>
                <a:spcPct val="90000"/>
              </a:lnSpc>
              <a:spcBef>
                <a:spcPts val="0"/>
              </a:spcBef>
              <a:spcAft>
                <a:spcPts val="0"/>
              </a:spcAft>
              <a:buClr>
                <a:schemeClr val="dk1"/>
              </a:buClr>
              <a:buSzPts val="2400"/>
              <a:buFont typeface="Calibri"/>
              <a:buNone/>
            </a:pPr>
            <a:endParaRPr sz="2400">
              <a:solidFill>
                <a:srgbClr val="FFFFFF"/>
              </a:solidFill>
            </a:endParaRPr>
          </a:p>
        </p:txBody>
      </p:sp>
      <p:sp>
        <p:nvSpPr>
          <p:cNvPr id="942" name="Google Shape;942;p48"/>
          <p:cNvSpPr/>
          <p:nvPr/>
        </p:nvSpPr>
        <p:spPr>
          <a:xfrm>
            <a:off x="493354" y="484632"/>
            <a:ext cx="8129016" cy="572414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3" name="Google Shape;943;p48"/>
          <p:cNvSpPr>
            <a:spLocks noGrp="1"/>
          </p:cNvSpPr>
          <p:nvPr>
            <p:ph type="sldNum" idx="12"/>
          </p:nvPr>
        </p:nvSpPr>
        <p:spPr>
          <a:xfrm>
            <a:off x="8610600" y="6356350"/>
            <a:ext cx="2743200" cy="365125"/>
          </a:xfrm>
          <a:prstGeom prst="ellipse">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71</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a:t>ALL on the Wall: Jamboard</a:t>
            </a:r>
            <a:endParaRPr/>
          </a:p>
        </p:txBody>
      </p:sp>
      <p:sp>
        <p:nvSpPr>
          <p:cNvPr id="230" name="Google Shape;230;p2"/>
          <p:cNvSpPr txBox="1">
            <a:spLocks noGrp="1"/>
          </p:cNvSpPr>
          <p:nvPr>
            <p:ph type="body" idx="1"/>
          </p:nvPr>
        </p:nvSpPr>
        <p:spPr>
          <a:xfrm>
            <a:off x="712200" y="1371600"/>
            <a:ext cx="4745700" cy="581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None/>
            </a:pPr>
            <a:r>
              <a:rPr lang="en-US"/>
              <a:t>Pluses/Successes</a:t>
            </a:r>
            <a:endParaRPr/>
          </a:p>
        </p:txBody>
      </p:sp>
      <p:sp>
        <p:nvSpPr>
          <p:cNvPr id="231" name="Google Shape;231;p2"/>
          <p:cNvSpPr txBox="1">
            <a:spLocks noGrp="1"/>
          </p:cNvSpPr>
          <p:nvPr>
            <p:ph type="body" idx="4294967295"/>
          </p:nvPr>
        </p:nvSpPr>
        <p:spPr>
          <a:xfrm>
            <a:off x="6907525" y="1371600"/>
            <a:ext cx="4674600" cy="4556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None/>
            </a:pPr>
            <a:r>
              <a:rPr lang="en-US" sz="3900"/>
              <a:t>As a team, please discuss your successes, and decide on 5 successes that best represent your team. </a:t>
            </a:r>
            <a:endParaRPr sz="3900"/>
          </a:p>
        </p:txBody>
      </p:sp>
      <p:pic>
        <p:nvPicPr>
          <p:cNvPr id="232" name="Google Shape;232;p2" descr="Solna_Brick_wall_vilt_forband.jpg"/>
          <p:cNvPicPr preferRelativeResize="0">
            <a:picLocks noGrp="1"/>
          </p:cNvPicPr>
          <p:nvPr>
            <p:ph type="body" idx="2"/>
          </p:nvPr>
        </p:nvPicPr>
        <p:blipFill rotWithShape="1">
          <a:blip r:embed="rId3">
            <a:alphaModFix/>
          </a:blip>
          <a:srcRect l="11656" r="11655"/>
          <a:stretch/>
        </p:blipFill>
        <p:spPr>
          <a:xfrm>
            <a:off x="712099" y="1952625"/>
            <a:ext cx="4745700" cy="4051500"/>
          </a:xfrm>
          <a:prstGeom prst="rect">
            <a:avLst/>
          </a:prstGeom>
          <a:noFill/>
          <a:ln>
            <a:noFill/>
          </a:ln>
        </p:spPr>
      </p:pic>
      <p:sp>
        <p:nvSpPr>
          <p:cNvPr id="233" name="Google Shape;233;p2"/>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pic>
        <p:nvPicPr>
          <p:cNvPr id="235" name="Google Shape;235;p2">
            <a:hlinkClick r:id="rId4"/>
          </p:cNvPr>
          <p:cNvPicPr preferRelativeResize="0"/>
          <p:nvPr/>
        </p:nvPicPr>
        <p:blipFill>
          <a:blip r:embed="rId5">
            <a:alphaModFix/>
          </a:blip>
          <a:stretch>
            <a:fillRect/>
          </a:stretch>
        </p:blipFill>
        <p:spPr>
          <a:xfrm>
            <a:off x="609600" y="295788"/>
            <a:ext cx="1990225" cy="69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5"/>
          <p:cNvSpPr txBox="1">
            <a:spLocks noGrp="1"/>
          </p:cNvSpPr>
          <p:nvPr>
            <p:ph type="title"/>
          </p:nvPr>
        </p:nvSpPr>
        <p:spPr>
          <a:xfrm>
            <a:off x="0" y="0"/>
            <a:ext cx="12192000" cy="1143000"/>
          </a:xfrm>
          <a:prstGeom prst="rect">
            <a:avLst/>
          </a:prstGeom>
          <a:solidFill>
            <a:srgbClr val="1B499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Sharing our successes</a:t>
            </a:r>
            <a:endParaRPr/>
          </a:p>
        </p:txBody>
      </p:sp>
      <p:graphicFrame>
        <p:nvGraphicFramePr>
          <p:cNvPr id="241" name="Google Shape;241;p5"/>
          <p:cNvGraphicFramePr/>
          <p:nvPr/>
        </p:nvGraphicFramePr>
        <p:xfrm>
          <a:off x="732100" y="1533624"/>
          <a:ext cx="11145600" cy="4435625"/>
        </p:xfrm>
        <a:graphic>
          <a:graphicData uri="http://schemas.openxmlformats.org/drawingml/2006/table">
            <a:tbl>
              <a:tblPr firstRow="1" bandRow="1">
                <a:noFill/>
                <a:tableStyleId>{9CA4381D-FE37-4FAF-9259-A31FF13049C7}</a:tableStyleId>
              </a:tblPr>
              <a:tblGrid>
                <a:gridCol w="5572800">
                  <a:extLst>
                    <a:ext uri="{9D8B030D-6E8A-4147-A177-3AD203B41FA5}">
                      <a16:colId xmlns:a16="http://schemas.microsoft.com/office/drawing/2014/main" val="20000"/>
                    </a:ext>
                  </a:extLst>
                </a:gridCol>
                <a:gridCol w="5572800">
                  <a:extLst>
                    <a:ext uri="{9D8B030D-6E8A-4147-A177-3AD203B41FA5}">
                      <a16:colId xmlns:a16="http://schemas.microsoft.com/office/drawing/2014/main" val="20001"/>
                    </a:ext>
                  </a:extLst>
                </a:gridCol>
              </a:tblGrid>
              <a:tr h="662150">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a:t>Pluses/Successes</a:t>
                      </a:r>
                      <a:endParaRPr sz="1400" u="none" strike="noStrike" cap="none"/>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1B4997"/>
                    </a:solidFill>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a:t>Questions/Thoughts</a:t>
                      </a:r>
                      <a:endParaRPr sz="1400" u="none" strike="noStrike" cap="none"/>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1B4997"/>
                    </a:solidFill>
                  </a:tcPr>
                </a:tc>
                <a:extLst>
                  <a:ext uri="{0D108BD9-81ED-4DB2-BD59-A6C34878D82A}">
                    <a16:rowId xmlns:a16="http://schemas.microsoft.com/office/drawing/2014/main" val="10000"/>
                  </a:ext>
                </a:extLst>
              </a:tr>
              <a:tr h="37734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1200"/>
                        </a:spcBef>
                        <a:spcAft>
                          <a:spcPts val="0"/>
                        </a:spcAft>
                        <a:buClr>
                          <a:srgbClr val="000000"/>
                        </a:buClr>
                        <a:buSzPts val="2400"/>
                        <a:buFont typeface="Arial"/>
                        <a:buNone/>
                      </a:pPr>
                      <a:r>
                        <a:rPr lang="en-US" sz="3100" b="1"/>
                        <a:t>Take a few minutes to view other team’s identified successes.  </a:t>
                      </a:r>
                      <a:endParaRPr sz="3100" b="1"/>
                    </a:p>
                    <a:p>
                      <a:pPr marL="457200" marR="0" lvl="0" indent="-425450" algn="l" rtl="0">
                        <a:lnSpc>
                          <a:spcPct val="100000"/>
                        </a:lnSpc>
                        <a:spcBef>
                          <a:spcPts val="1200"/>
                        </a:spcBef>
                        <a:spcAft>
                          <a:spcPts val="0"/>
                        </a:spcAft>
                        <a:buSzPts val="3100"/>
                        <a:buChar char="●"/>
                      </a:pPr>
                      <a:r>
                        <a:rPr lang="en-US" sz="3100" b="1"/>
                        <a:t>What questions might you have for your colleagues?  </a:t>
                      </a:r>
                      <a:endParaRPr sz="3100" b="1"/>
                    </a:p>
                    <a:p>
                      <a:pPr marL="457200" marR="0" lvl="0" indent="-425450" algn="l" rtl="0">
                        <a:lnSpc>
                          <a:spcPct val="100000"/>
                        </a:lnSpc>
                        <a:spcBef>
                          <a:spcPts val="0"/>
                        </a:spcBef>
                        <a:spcAft>
                          <a:spcPts val="0"/>
                        </a:spcAft>
                        <a:buSzPts val="3100"/>
                        <a:buChar char="●"/>
                      </a:pPr>
                      <a:r>
                        <a:rPr lang="en-US" sz="3100" b="1"/>
                        <a:t>What trends do you notice?</a:t>
                      </a:r>
                      <a:endParaRPr sz="3100" b="1" u="none" strike="noStrike" cap="none"/>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242" name="Google Shape;242;p5"/>
          <p:cNvPicPr preferRelativeResize="0"/>
          <p:nvPr/>
        </p:nvPicPr>
        <p:blipFill rotWithShape="1">
          <a:blip r:embed="rId3">
            <a:alphaModFix/>
          </a:blip>
          <a:srcRect/>
          <a:stretch/>
        </p:blipFill>
        <p:spPr>
          <a:xfrm>
            <a:off x="1365011" y="2368427"/>
            <a:ext cx="4221741" cy="3534175"/>
          </a:xfrm>
          <a:prstGeom prst="rect">
            <a:avLst/>
          </a:prstGeom>
          <a:noFill/>
          <a:ln>
            <a:noFill/>
          </a:ln>
        </p:spPr>
      </p:pic>
      <p:sp>
        <p:nvSpPr>
          <p:cNvPr id="243" name="Google Shape;243;p5"/>
          <p:cNvSpPr txBox="1">
            <a:spLocks noGrp="1"/>
          </p:cNvSpPr>
          <p:nvPr>
            <p:ph type="sldNum" idx="12"/>
          </p:nvPr>
        </p:nvSpPr>
        <p:spPr>
          <a:xfrm>
            <a:off x="11676666" y="6597616"/>
            <a:ext cx="2010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PLI widescreen template">
  <a:themeElements>
    <a:clrScheme name="PLI-Professional Learning">
      <a:dk1>
        <a:srgbClr val="595959"/>
      </a:dk1>
      <a:lt1>
        <a:srgbClr val="FFFFFF"/>
      </a:lt1>
      <a:dk2>
        <a:srgbClr val="000000"/>
      </a:dk2>
      <a:lt2>
        <a:srgbClr val="D6ECFF"/>
      </a:lt2>
      <a:accent1>
        <a:srgbClr val="003462"/>
      </a:accent1>
      <a:accent2>
        <a:srgbClr val="0083C8"/>
      </a:accent2>
      <a:accent3>
        <a:srgbClr val="52B948"/>
      </a:accent3>
      <a:accent4>
        <a:srgbClr val="F9981D"/>
      </a:accent4>
      <a:accent5>
        <a:srgbClr val="E5114F"/>
      </a:accent5>
      <a:accent6>
        <a:srgbClr val="7E3F9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587a50-9407-4fe0-bb3b-f127d44cfded">
      <Terms xmlns="http://schemas.microsoft.com/office/infopath/2007/PartnerControls"/>
    </lcf76f155ced4ddcb4097134ff3c332f>
    <TaxCatchAll xmlns="a62648ab-4ab3-488a-b30e-80ca8914296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3CB94FDBD2034C96A702FB0DF396D2" ma:contentTypeVersion="17" ma:contentTypeDescription="Create a new document." ma:contentTypeScope="" ma:versionID="76cc484a9733098d3acb620752cf7e54">
  <xsd:schema xmlns:xsd="http://www.w3.org/2001/XMLSchema" xmlns:xs="http://www.w3.org/2001/XMLSchema" xmlns:p="http://schemas.microsoft.com/office/2006/metadata/properties" xmlns:ns2="8d587a50-9407-4fe0-bb3b-f127d44cfded" xmlns:ns3="a62648ab-4ab3-488a-b30e-80ca8914296c" targetNamespace="http://schemas.microsoft.com/office/2006/metadata/properties" ma:root="true" ma:fieldsID="9fb32493361ae1cbc104bca9c311f18c" ns2:_="" ns3:_="">
    <xsd:import namespace="8d587a50-9407-4fe0-bb3b-f127d44cfded"/>
    <xsd:import namespace="a62648ab-4ab3-488a-b30e-80ca891429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87a50-9407-4fe0-bb3b-f127d44cfd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2648ab-4ab3-488a-b30e-80ca8914296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a7b91-3e4d-4a21-be15-7e98c1940a27}" ma:internalName="TaxCatchAll" ma:showField="CatchAllData" ma:web="a62648ab-4ab3-488a-b30e-80ca891429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22387B-7A82-4E71-9692-64F74A05AB03}">
  <ds:schemaRefs>
    <ds:schemaRef ds:uri="http://schemas.microsoft.com/sharepoint/v3/contenttype/forms"/>
  </ds:schemaRefs>
</ds:datastoreItem>
</file>

<file path=customXml/itemProps2.xml><?xml version="1.0" encoding="utf-8"?>
<ds:datastoreItem xmlns:ds="http://schemas.openxmlformats.org/officeDocument/2006/customXml" ds:itemID="{641D6B49-7859-4770-9803-6790EB50B322}">
  <ds:schemaRefs>
    <ds:schemaRef ds:uri="http://purl.org/dc/terms/"/>
    <ds:schemaRef ds:uri="http://schemas.microsoft.com/office/2006/documentManagement/types"/>
    <ds:schemaRef ds:uri="http://purl.org/dc/elements/1.1/"/>
    <ds:schemaRef ds:uri="8d587a50-9407-4fe0-bb3b-f127d44cfded"/>
    <ds:schemaRef ds:uri="http://schemas.microsoft.com/office/infopath/2007/PartnerControls"/>
    <ds:schemaRef ds:uri="http://purl.org/dc/dcmitype/"/>
    <ds:schemaRef ds:uri="http://www.w3.org/XML/1998/namespace"/>
    <ds:schemaRef ds:uri="http://schemas.openxmlformats.org/package/2006/metadata/core-properties"/>
    <ds:schemaRef ds:uri="a62648ab-4ab3-488a-b30e-80ca8914296c"/>
    <ds:schemaRef ds:uri="http://schemas.microsoft.com/office/2006/metadata/properties"/>
  </ds:schemaRefs>
</ds:datastoreItem>
</file>

<file path=customXml/itemProps3.xml><?xml version="1.0" encoding="utf-8"?>
<ds:datastoreItem xmlns:ds="http://schemas.openxmlformats.org/officeDocument/2006/customXml" ds:itemID="{53264174-AC83-45C4-BED5-A8F3B08A0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87a50-9407-4fe0-bb3b-f127d44cfded"/>
    <ds:schemaRef ds:uri="a62648ab-4ab3-488a-b30e-80ca89142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4134</Words>
  <Application>Microsoft Office PowerPoint</Application>
  <PresentationFormat>Widescreen</PresentationFormat>
  <Paragraphs>611</Paragraphs>
  <Slides>71</Slides>
  <Notes>71</Notes>
  <HiddenSlides>30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Noto Sans Symbols</vt:lpstr>
      <vt:lpstr>Arial Narrow</vt:lpstr>
      <vt:lpstr>Twentieth Century</vt:lpstr>
      <vt:lpstr>Times New Roman</vt:lpstr>
      <vt:lpstr>Times</vt:lpstr>
      <vt:lpstr>Arial</vt:lpstr>
      <vt:lpstr>Calibri</vt:lpstr>
      <vt:lpstr>Tahoma</vt:lpstr>
      <vt:lpstr>Belleza</vt:lpstr>
      <vt:lpstr>Lato</vt:lpstr>
      <vt:lpstr>PLI widescreen template</vt:lpstr>
      <vt:lpstr>Professional Learning with Impact  On-Site Teacher Preparatory Workshop</vt:lpstr>
      <vt:lpstr>Professional Learning with Impact (PLI) Program Overview</vt:lpstr>
      <vt:lpstr>PLI activities and timeframes</vt:lpstr>
      <vt:lpstr>Working Agreements </vt:lpstr>
      <vt:lpstr>Workshop Outcomes</vt:lpstr>
      <vt:lpstr>Materials by Your Side</vt:lpstr>
      <vt:lpstr>Successes in PLI</vt:lpstr>
      <vt:lpstr>ALL on the Wall: Jamboard</vt:lpstr>
      <vt:lpstr>Sharing our successes</vt:lpstr>
      <vt:lpstr>Use the PLI Guidebook Last Tab in PLI Guidebook Have Each protocol for each stage of the cycle at your fingertips</vt:lpstr>
      <vt:lpstr>Reflect Connect  Stage 1: Analyze Data</vt:lpstr>
      <vt:lpstr>Jamboard-Reflecting on Cycle 1</vt:lpstr>
      <vt:lpstr>Reflect Connect  Stage 2: Set Goals</vt:lpstr>
      <vt:lpstr>Jamboard-Reflecting on Cycle 2</vt:lpstr>
      <vt:lpstr>Reflect Connect  Stage 3: Learn Individually and Collaboratively</vt:lpstr>
      <vt:lpstr>KASAB as Framework for Teacher Learning Goals</vt:lpstr>
      <vt:lpstr>What was your KASAB in Cycle 1/Semester 1</vt:lpstr>
      <vt:lpstr>Reflect Connect  Stage 4: Implement New Learning</vt:lpstr>
      <vt:lpstr>Stages of Concern - Jamboard Match UP</vt:lpstr>
      <vt:lpstr>Stages of Concern - Overview </vt:lpstr>
      <vt:lpstr>Stages of Concern - Team Google Doc</vt:lpstr>
      <vt:lpstr>Reflect Connect  Stage 5: Monitor, Assess, and Adjust</vt:lpstr>
      <vt:lpstr>Watch a TLT in action</vt:lpstr>
      <vt:lpstr>Chat box:  What is something you understand about the TLT cycle now that you didn’t before today?  What are you committing to in moving forward?</vt:lpstr>
      <vt:lpstr>Asynchronous Work</vt:lpstr>
      <vt:lpstr>        Video Reflections with Practice in Whetstone</vt:lpstr>
      <vt:lpstr>Afternoon Session (2 hours)</vt:lpstr>
      <vt:lpstr>Which picture reminds you of coaching?</vt:lpstr>
      <vt:lpstr>PLI Coaching Rounds Key Features </vt:lpstr>
      <vt:lpstr>1:1 Coaching Rounds: Video Reflection with Practice</vt:lpstr>
      <vt:lpstr>How many video reflections with practice are there?</vt:lpstr>
      <vt:lpstr>Video Reflections with Practice in Action</vt:lpstr>
      <vt:lpstr>Teacher Video Reflections in Whetstone </vt:lpstr>
      <vt:lpstr>Debrief!</vt:lpstr>
      <vt:lpstr>Video Reflection for Debrief</vt:lpstr>
      <vt:lpstr>PowerPoint Presentation</vt:lpstr>
      <vt:lpstr>In the Gallery</vt:lpstr>
      <vt:lpstr>Look for:  Elements of Skillful Conversations &amp; FFT language</vt:lpstr>
      <vt:lpstr>Circle Up</vt:lpstr>
      <vt:lpstr>End</vt:lpstr>
      <vt:lpstr>PLI activities and timeframes</vt:lpstr>
      <vt:lpstr>Axiom of Coaching</vt:lpstr>
      <vt:lpstr>PowerPoint Presentation</vt:lpstr>
      <vt:lpstr>PowerPoint Presentation</vt:lpstr>
      <vt:lpstr>PowerPoint Presentation</vt:lpstr>
      <vt:lpstr>PowerPoint Presentation</vt:lpstr>
      <vt:lpstr>Focused Reading-pp.12-14</vt:lpstr>
      <vt:lpstr>School Teams Debrief</vt:lpstr>
      <vt:lpstr>Feedback?</vt:lpstr>
      <vt:lpstr>PowerPoint Presentation</vt:lpstr>
      <vt:lpstr>PowerPoint Presentation</vt:lpstr>
      <vt:lpstr> Feedback</vt:lpstr>
      <vt:lpstr>Feedback? </vt:lpstr>
      <vt:lpstr>Feedback? </vt:lpstr>
      <vt:lpstr>Summary of Effective Feedback</vt:lpstr>
      <vt:lpstr>Technology: Then and Now by Ms. Karr</vt:lpstr>
      <vt:lpstr>LUNCH</vt:lpstr>
      <vt:lpstr> How does this represent challenges of a collaborative team?  How can you relate?     </vt:lpstr>
      <vt:lpstr>Take a few minutes to independently order these characteristics of an effective team based on importance for you as a team member. </vt:lpstr>
      <vt:lpstr>Use the Google article to guide a Group Discussion around:   How did you order the characteristics?  Why and how might other members of your team rank them?  How might that impact your team dynamics? </vt:lpstr>
      <vt:lpstr> Listen for the specific elements that create psychological safety.    </vt:lpstr>
      <vt:lpstr>Cycle Reflection Document</vt:lpstr>
      <vt:lpstr>Data Summary Statements  </vt:lpstr>
      <vt:lpstr>Connect:  How do the five characteristics of effective teams come into play in this stage? ​ Reflect:  Engage in a discussion on the guiding questions  for Stage 2  </vt:lpstr>
      <vt:lpstr>Learning Design:   Lesson Study</vt:lpstr>
      <vt:lpstr>Connect:  How do the five characteristics of effective teams come into play in this stage? ​ Reflect:  Engage in a discussion on the guiding questions  for Stage 3 </vt:lpstr>
      <vt:lpstr>Stages of Concern         Tool 6.2</vt:lpstr>
      <vt:lpstr>Connect:  How do the five characteristics of effective teams come into play in this stage? ​ Reflect:: Engage in a discussion on the guiding  questions for Stage 4 </vt:lpstr>
      <vt:lpstr>PowerPoint Presentation</vt:lpstr>
      <vt:lpstr>Using Student Work Protocols</vt:lpstr>
      <vt:lpstr>Connect:  How do the five characteristics of effective teams come into play in this stage? ​ Reflect:  Engage in a discussion on the guiding questions  for Stage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Fipaza, Jenni</cp:lastModifiedBy>
  <cp:revision>1</cp:revision>
  <dcterms:created xsi:type="dcterms:W3CDTF">2019-11-27T23:08:32Z</dcterms:created>
  <dcterms:modified xsi:type="dcterms:W3CDTF">2024-09-29T11:06:10Z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0x010100783CB94FDBD2034C96A702FB0DF396D2</vt:lpwstr>
  </property>
  <property fmtid="{D5CDD505-2E9C-101B-9397-08002B2CF9AE}" pid="3" name="MediaServiceImageTags">
    <vt:lpwstr/>
  </property>
</Properties>
</file>