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301_B174DEE2.xml" ContentType="application/vnd.ms-powerpoint.comments+xml"/>
  <Override PartName="/ppt/tags/tag4.xml" ContentType="application/vnd.openxmlformats-officedocument.presentationml.tags+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1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20.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21.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22.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23.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24.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25.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26.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27.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28.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notesSlides/notesSlide29.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30.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31.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32.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33.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notesSlides/notesSlide34.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notesSlides/notesSlide35.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notesSlides/notesSlide36.xml" ContentType="application/vnd.openxmlformats-officedocument.presentationml.notesSlide+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notesSlides/notesSlide37.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38.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notesSlides/notesSlide39.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40.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41.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notesSlides/notesSlide42.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43.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notesSlides/notesSlide44.xml" ContentType="application/vnd.openxmlformats-officedocument.presentationml.notesSlide+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45.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notesSlides/notesSlide46.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notesSlides/notesSlide47.xml" ContentType="application/vnd.openxmlformats-officedocument.presentationml.notesSlide+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notesSlides/notesSlide48.xml" ContentType="application/vnd.openxmlformats-officedocument.presentationml.notesSlide+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notesSlides/notesSlide49.xml" ContentType="application/vnd.openxmlformats-officedocument.presentationml.notesSlide+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notesSlides/notesSlide50.xml" ContentType="application/vnd.openxmlformats-officedocument.presentationml.notesSlide+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notesSlides/notesSlide51.xml" ContentType="application/vnd.openxmlformats-officedocument.presentationml.notesSlide+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notesSlides/notesSlide52.xml" ContentType="application/vnd.openxmlformats-officedocument.presentationml.notesSlide+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notesSlides/notesSlide53.xml" ContentType="application/vnd.openxmlformats-officedocument.presentationml.notesSlide+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notesSlides/notesSlide54.xml" ContentType="application/vnd.openxmlformats-officedocument.presentationml.notesSlide+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notesSlides/notesSlide55.xml" ContentType="application/vnd.openxmlformats-officedocument.presentationml.notesSlid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3" r:id="rId5"/>
    <p:sldMasterId id="2147483694" r:id="rId6"/>
  </p:sldMasterIdLst>
  <p:notesMasterIdLst>
    <p:notesMasterId r:id="rId67"/>
  </p:notesMasterIdLst>
  <p:sldIdLst>
    <p:sldId id="413" r:id="rId7"/>
    <p:sldId id="753" r:id="rId8"/>
    <p:sldId id="762" r:id="rId9"/>
    <p:sldId id="740" r:id="rId10"/>
    <p:sldId id="752" r:id="rId11"/>
    <p:sldId id="826" r:id="rId12"/>
    <p:sldId id="823" r:id="rId13"/>
    <p:sldId id="486" r:id="rId14"/>
    <p:sldId id="763" r:id="rId15"/>
    <p:sldId id="768" r:id="rId16"/>
    <p:sldId id="769" r:id="rId17"/>
    <p:sldId id="796" r:id="rId18"/>
    <p:sldId id="814" r:id="rId19"/>
    <p:sldId id="815" r:id="rId20"/>
    <p:sldId id="816" r:id="rId21"/>
    <p:sldId id="817" r:id="rId22"/>
    <p:sldId id="818" r:id="rId23"/>
    <p:sldId id="819" r:id="rId24"/>
    <p:sldId id="820" r:id="rId25"/>
    <p:sldId id="821" r:id="rId26"/>
    <p:sldId id="822" r:id="rId27"/>
    <p:sldId id="436" r:id="rId28"/>
    <p:sldId id="437" r:id="rId29"/>
    <p:sldId id="439" r:id="rId30"/>
    <p:sldId id="440" r:id="rId31"/>
    <p:sldId id="441" r:id="rId32"/>
    <p:sldId id="442" r:id="rId33"/>
    <p:sldId id="444" r:id="rId34"/>
    <p:sldId id="773" r:id="rId35"/>
    <p:sldId id="443" r:id="rId36"/>
    <p:sldId id="808" r:id="rId37"/>
    <p:sldId id="809" r:id="rId38"/>
    <p:sldId id="810" r:id="rId39"/>
    <p:sldId id="811" r:id="rId40"/>
    <p:sldId id="812" r:id="rId41"/>
    <p:sldId id="456" r:id="rId42"/>
    <p:sldId id="457" r:id="rId43"/>
    <p:sldId id="459" r:id="rId44"/>
    <p:sldId id="460" r:id="rId45"/>
    <p:sldId id="461" r:id="rId46"/>
    <p:sldId id="462" r:id="rId47"/>
    <p:sldId id="465" r:id="rId48"/>
    <p:sldId id="466" r:id="rId49"/>
    <p:sldId id="467" r:id="rId50"/>
    <p:sldId id="468" r:id="rId51"/>
    <p:sldId id="470" r:id="rId52"/>
    <p:sldId id="778" r:id="rId53"/>
    <p:sldId id="779" r:id="rId54"/>
    <p:sldId id="780" r:id="rId55"/>
    <p:sldId id="781" r:id="rId56"/>
    <p:sldId id="782" r:id="rId57"/>
    <p:sldId id="446" r:id="rId58"/>
    <p:sldId id="447" r:id="rId59"/>
    <p:sldId id="805" r:id="rId60"/>
    <p:sldId id="806" r:id="rId61"/>
    <p:sldId id="807" r:id="rId62"/>
    <p:sldId id="758" r:id="rId63"/>
    <p:sldId id="568" r:id="rId64"/>
    <p:sldId id="749" r:id="rId65"/>
    <p:sldId id="748" r:id="rId66"/>
  </p:sldIdLst>
  <p:sldSz cx="12192000" cy="7315200"/>
  <p:notesSz cx="6858000" cy="9144000"/>
  <p:custDataLst>
    <p:tags r:id="rId6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04"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DB9E04-5D92-D609-482B-F540649E9433}" name="Cirks, Tori" initials="CT" userId="S::vcirks@air.org::318e63c3-b99e-47d1-8279-df1272a150b8" providerId="AD"/>
  <p188:author id="{4BA64F15-1AF0-21D6-D02E-832340C2FBF7}" name="Mccall, Grace" initials="MG" userId="S::gmccall@air.org::43e6e855-5b0d-4ba0-9802-47ff55914cf4" providerId="AD"/>
  <p188:author id="{66787828-8A89-F8C9-6C54-C4704A500688}" name="Mackeviciene, Asta" initials="MA" userId="S::amackeviciene@air.org::4a5f3e76-26d0-494d-97c0-807279f38c4b" providerId="AD"/>
  <p188:author id="{37AA5E81-8864-DB34-CC36-72657FA2F841}" name="Crossland, Alise" initials="AC" userId="S::acrossland@air.org::3b7d5192-76d6-49d0-b1e0-80ad8180a59e" providerId="AD"/>
  <p188:author id="{D3F961B0-99D7-904C-5D53-97A8B8E21007}" name="Day, Billie" initials="DB" userId="S::bday@air.org::1924db5b-54e2-4a04-8685-154c890be63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y, Billie" initials="DB" lastIdx="37" clrIdx="0">
    <p:extLst>
      <p:ext uri="{19B8F6BF-5375-455C-9EA6-DF929625EA0E}">
        <p15:presenceInfo xmlns:p15="http://schemas.microsoft.com/office/powerpoint/2012/main" userId="S::bday@air.org::1924db5b-54e2-4a04-8685-154c890be63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C160"/>
    <a:srgbClr val="70AD47"/>
    <a:srgbClr val="1F8455"/>
    <a:srgbClr val="008CB2"/>
    <a:srgbClr val="9E1E62"/>
    <a:srgbClr val="00A4D1"/>
    <a:srgbClr val="00B0F0"/>
    <a:srgbClr val="843F70"/>
    <a:srgbClr val="00857C"/>
    <a:srgbClr val="009C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92"/>
    <p:restoredTop sz="72517" autoAdjust="0"/>
  </p:normalViewPr>
  <p:slideViewPr>
    <p:cSldViewPr snapToGrid="0">
      <p:cViewPr>
        <p:scale>
          <a:sx n="90" d="100"/>
          <a:sy n="90" d="100"/>
        </p:scale>
        <p:origin x="1400" y="64"/>
      </p:cViewPr>
      <p:guideLst>
        <p:guide orient="horz" pos="230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Rating</c:v>
                </c:pt>
              </c:strCache>
            </c:strRef>
          </c:tx>
          <c:spPr>
            <a:solidFill>
              <a:srgbClr val="9E1E62"/>
            </a:solidFill>
            <a:ln>
              <a:noFill/>
            </a:ln>
            <a:effectLst/>
          </c:spPr>
          <c:invertIfNegative val="0"/>
          <c:dLbls>
            <c:dLbl>
              <c:idx val="0"/>
              <c:tx>
                <c:rich>
                  <a:bodyPr/>
                  <a:lstStyle/>
                  <a:p>
                    <a:fld id="{0A0C936F-EC21-4650-AC08-9BC0895348C2}" type="VALUE">
                      <a:rPr lang="en-US" sz="3200" b="1">
                        <a:latin typeface="Arial" panose="020B0604020202020204" pitchFamily="34" charset="0"/>
                        <a:cs typeface="Arial" panose="020B0604020202020204" pitchFamily="34" charset="0"/>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FFD-4722-A0F2-F2F9CF537D2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Oversee Network Design and Operations</c:v>
                </c:pt>
              </c:strCache>
            </c:strRef>
          </c:cat>
          <c:val>
            <c:numRef>
              <c:f>Sheet1!$B$2</c:f>
              <c:numCache>
                <c:formatCode>General</c:formatCode>
                <c:ptCount val="1"/>
                <c:pt idx="0">
                  <c:v>4.2</c:v>
                </c:pt>
              </c:numCache>
            </c:numRef>
          </c:val>
          <c:extLst>
            <c:ext xmlns:c16="http://schemas.microsoft.com/office/drawing/2014/chart" uri="{C3380CC4-5D6E-409C-BE32-E72D297353CC}">
              <c16:uniqueId val="{00000000-1FFD-4722-A0F2-F2F9CF537D28}"/>
            </c:ext>
          </c:extLst>
        </c:ser>
        <c:dLbls>
          <c:showLegendKey val="0"/>
          <c:showVal val="0"/>
          <c:showCatName val="0"/>
          <c:showSerName val="0"/>
          <c:showPercent val="0"/>
          <c:showBubbleSize val="0"/>
        </c:dLbls>
        <c:gapWidth val="50"/>
        <c:overlap val="-27"/>
        <c:axId val="1933095520"/>
        <c:axId val="1933098848"/>
      </c:barChart>
      <c:catAx>
        <c:axId val="1933095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933098848"/>
        <c:crosses val="autoZero"/>
        <c:auto val="1"/>
        <c:lblAlgn val="ctr"/>
        <c:lblOffset val="100"/>
        <c:noMultiLvlLbl val="0"/>
      </c:catAx>
      <c:valAx>
        <c:axId val="1933098848"/>
        <c:scaling>
          <c:orientation val="minMax"/>
        </c:scaling>
        <c:delete val="1"/>
        <c:axPos val="l"/>
        <c:numFmt formatCode="General" sourceLinked="1"/>
        <c:majorTickMark val="none"/>
        <c:minorTickMark val="none"/>
        <c:tickLblPos val="nextTo"/>
        <c:crossAx val="19330955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stacked"/>
        <c:varyColors val="0"/>
        <c:ser>
          <c:idx val="0"/>
          <c:order val="0"/>
          <c:tx>
            <c:strRef>
              <c:f>Sheet1!$B$1</c:f>
              <c:strCache>
                <c:ptCount val="1"/>
                <c:pt idx="0">
                  <c:v>No Activity </c:v>
                </c:pt>
              </c:strCache>
            </c:strRef>
          </c:tx>
          <c:spPr>
            <a:solidFill>
              <a:srgbClr val="008CB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Message Development</c:v>
                </c:pt>
                <c:pt idx="1">
                  <c:v>Communication Methods</c:v>
                </c:pt>
                <c:pt idx="2">
                  <c:v>Change Agent Engagement </c:v>
                </c:pt>
                <c:pt idx="3">
                  <c:v>Motivation for Action </c:v>
                </c:pt>
                <c:pt idx="4">
                  <c:v>Commitment to Action </c:v>
                </c:pt>
              </c:strCache>
            </c:strRef>
          </c:cat>
          <c:val>
            <c:numRef>
              <c:f>Sheet1!$B$2:$B$6</c:f>
              <c:numCache>
                <c:formatCode>General</c:formatCode>
                <c:ptCount val="5"/>
                <c:pt idx="0">
                  <c:v>2</c:v>
                </c:pt>
                <c:pt idx="1">
                  <c:v>1</c:v>
                </c:pt>
                <c:pt idx="2">
                  <c:v>2</c:v>
                </c:pt>
                <c:pt idx="3">
                  <c:v>1</c:v>
                </c:pt>
                <c:pt idx="4">
                  <c:v>2</c:v>
                </c:pt>
              </c:numCache>
            </c:numRef>
          </c:val>
          <c:extLst>
            <c:ext xmlns:c16="http://schemas.microsoft.com/office/drawing/2014/chart" uri="{C3380CC4-5D6E-409C-BE32-E72D297353CC}">
              <c16:uniqueId val="{00000000-EBA3-4706-91BE-B9D0272E5564}"/>
            </c:ext>
          </c:extLst>
        </c:ser>
        <c:ser>
          <c:idx val="1"/>
          <c:order val="1"/>
          <c:tx>
            <c:strRef>
              <c:f>Sheet1!$C$1</c:f>
              <c:strCache>
                <c:ptCount val="1"/>
                <c:pt idx="0">
                  <c:v>Emerging</c:v>
                </c:pt>
              </c:strCache>
            </c:strRef>
          </c:tx>
          <c:spPr>
            <a:solidFill>
              <a:srgbClr val="008CB2">
                <a:alpha val="8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Message Development</c:v>
                </c:pt>
                <c:pt idx="1">
                  <c:v>Communication Methods</c:v>
                </c:pt>
                <c:pt idx="2">
                  <c:v>Change Agent Engagement </c:v>
                </c:pt>
                <c:pt idx="3">
                  <c:v>Motivation for Action </c:v>
                </c:pt>
                <c:pt idx="4">
                  <c:v>Commitment to Action </c:v>
                </c:pt>
              </c:strCache>
            </c:strRef>
          </c:cat>
          <c:val>
            <c:numRef>
              <c:f>Sheet1!$C$2:$C$6</c:f>
              <c:numCache>
                <c:formatCode>General</c:formatCode>
                <c:ptCount val="5"/>
                <c:pt idx="0">
                  <c:v>3</c:v>
                </c:pt>
                <c:pt idx="1">
                  <c:v>5</c:v>
                </c:pt>
                <c:pt idx="2">
                  <c:v>1</c:v>
                </c:pt>
                <c:pt idx="3">
                  <c:v>2</c:v>
                </c:pt>
                <c:pt idx="4">
                  <c:v>3</c:v>
                </c:pt>
              </c:numCache>
            </c:numRef>
          </c:val>
          <c:extLst>
            <c:ext xmlns:c16="http://schemas.microsoft.com/office/drawing/2014/chart" uri="{C3380CC4-5D6E-409C-BE32-E72D297353CC}">
              <c16:uniqueId val="{00000001-EBA3-4706-91BE-B9D0272E5564}"/>
            </c:ext>
          </c:extLst>
        </c:ser>
        <c:ser>
          <c:idx val="2"/>
          <c:order val="2"/>
          <c:tx>
            <c:strRef>
              <c:f>Sheet1!$D$1</c:f>
              <c:strCache>
                <c:ptCount val="1"/>
                <c:pt idx="0">
                  <c:v>Developing</c:v>
                </c:pt>
              </c:strCache>
            </c:strRef>
          </c:tx>
          <c:spPr>
            <a:solidFill>
              <a:srgbClr val="008CB2">
                <a:alpha val="6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Message Development</c:v>
                </c:pt>
                <c:pt idx="1">
                  <c:v>Communication Methods</c:v>
                </c:pt>
                <c:pt idx="2">
                  <c:v>Change Agent Engagement </c:v>
                </c:pt>
                <c:pt idx="3">
                  <c:v>Motivation for Action </c:v>
                </c:pt>
                <c:pt idx="4">
                  <c:v>Commitment to Action </c:v>
                </c:pt>
              </c:strCache>
            </c:strRef>
          </c:cat>
          <c:val>
            <c:numRef>
              <c:f>Sheet1!$D$2:$D$6</c:f>
              <c:numCache>
                <c:formatCode>General</c:formatCode>
                <c:ptCount val="5"/>
                <c:pt idx="0">
                  <c:v>4</c:v>
                </c:pt>
                <c:pt idx="1">
                  <c:v>2</c:v>
                </c:pt>
                <c:pt idx="2">
                  <c:v>1</c:v>
                </c:pt>
                <c:pt idx="3">
                  <c:v>6</c:v>
                </c:pt>
                <c:pt idx="4">
                  <c:v>3</c:v>
                </c:pt>
              </c:numCache>
            </c:numRef>
          </c:val>
          <c:extLst>
            <c:ext xmlns:c16="http://schemas.microsoft.com/office/drawing/2014/chart" uri="{C3380CC4-5D6E-409C-BE32-E72D297353CC}">
              <c16:uniqueId val="{00000002-EBA3-4706-91BE-B9D0272E5564}"/>
            </c:ext>
          </c:extLst>
        </c:ser>
        <c:ser>
          <c:idx val="3"/>
          <c:order val="3"/>
          <c:tx>
            <c:strRef>
              <c:f>Sheet1!$E$1</c:f>
              <c:strCache>
                <c:ptCount val="1"/>
                <c:pt idx="0">
                  <c:v>Achieved </c:v>
                </c:pt>
              </c:strCache>
            </c:strRef>
          </c:tx>
          <c:spPr>
            <a:solidFill>
              <a:srgbClr val="008CB2">
                <a:alpha val="40000"/>
              </a:srgbClr>
            </a:solidFill>
            <a:ln>
              <a:noFill/>
            </a:ln>
            <a:effectLst/>
          </c:spPr>
          <c:invertIfNegative val="0"/>
          <c:dPt>
            <c:idx val="0"/>
            <c:invertIfNegative val="0"/>
            <c:bubble3D val="0"/>
            <c:extLst>
              <c:ext xmlns:c16="http://schemas.microsoft.com/office/drawing/2014/chart" uri="{C3380CC4-5D6E-409C-BE32-E72D297353CC}">
                <c16:uniqueId val="{00000003-EBA3-4706-91BE-B9D0272E556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Message Development</c:v>
                </c:pt>
                <c:pt idx="1">
                  <c:v>Communication Methods</c:v>
                </c:pt>
                <c:pt idx="2">
                  <c:v>Change Agent Engagement </c:v>
                </c:pt>
                <c:pt idx="3">
                  <c:v>Motivation for Action </c:v>
                </c:pt>
                <c:pt idx="4">
                  <c:v>Commitment to Action </c:v>
                </c:pt>
              </c:strCache>
            </c:strRef>
          </c:cat>
          <c:val>
            <c:numRef>
              <c:f>Sheet1!$E$2:$E$6</c:f>
              <c:numCache>
                <c:formatCode>General</c:formatCode>
                <c:ptCount val="5"/>
                <c:pt idx="0">
                  <c:v>1</c:v>
                </c:pt>
                <c:pt idx="1">
                  <c:v>2</c:v>
                </c:pt>
                <c:pt idx="2">
                  <c:v>6</c:v>
                </c:pt>
                <c:pt idx="3">
                  <c:v>1</c:v>
                </c:pt>
                <c:pt idx="4">
                  <c:v>2</c:v>
                </c:pt>
              </c:numCache>
            </c:numRef>
          </c:val>
          <c:extLst>
            <c:ext xmlns:c16="http://schemas.microsoft.com/office/drawing/2014/chart" uri="{C3380CC4-5D6E-409C-BE32-E72D297353CC}">
              <c16:uniqueId val="{00000004-EBA3-4706-91BE-B9D0272E5564}"/>
            </c:ext>
          </c:extLst>
        </c:ser>
        <c:ser>
          <c:idx val="4"/>
          <c:order val="4"/>
          <c:tx>
            <c:strRef>
              <c:f>Sheet1!$F$1</c:f>
              <c:strCache>
                <c:ptCount val="1"/>
                <c:pt idx="0">
                  <c:v>Exemplary</c:v>
                </c:pt>
              </c:strCache>
            </c:strRef>
          </c:tx>
          <c:spPr>
            <a:solidFill>
              <a:srgbClr val="008CB2">
                <a:alpha val="2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Message Development</c:v>
                </c:pt>
                <c:pt idx="1">
                  <c:v>Communication Methods</c:v>
                </c:pt>
                <c:pt idx="2">
                  <c:v>Change Agent Engagement </c:v>
                </c:pt>
                <c:pt idx="3">
                  <c:v>Motivation for Action </c:v>
                </c:pt>
                <c:pt idx="4">
                  <c:v>Commitment to Action </c:v>
                </c:pt>
              </c:strCache>
            </c:strRef>
          </c:cat>
          <c:val>
            <c:numRef>
              <c:f>Sheet1!$F$2:$F$6</c:f>
              <c:numCache>
                <c:formatCode>General</c:formatCode>
                <c:ptCount val="5"/>
                <c:pt idx="0">
                  <c:v>1</c:v>
                </c:pt>
                <c:pt idx="1">
                  <c:v>2</c:v>
                </c:pt>
                <c:pt idx="2">
                  <c:v>1</c:v>
                </c:pt>
                <c:pt idx="3">
                  <c:v>1</c:v>
                </c:pt>
                <c:pt idx="4">
                  <c:v>1</c:v>
                </c:pt>
              </c:numCache>
            </c:numRef>
          </c:val>
          <c:extLst>
            <c:ext xmlns:c16="http://schemas.microsoft.com/office/drawing/2014/chart" uri="{C3380CC4-5D6E-409C-BE32-E72D297353CC}">
              <c16:uniqueId val="{00000005-EBA3-4706-91BE-B9D0272E5564}"/>
            </c:ext>
          </c:extLst>
        </c:ser>
        <c:dLbls>
          <c:showLegendKey val="0"/>
          <c:showVal val="0"/>
          <c:showCatName val="0"/>
          <c:showSerName val="0"/>
          <c:showPercent val="0"/>
          <c:showBubbleSize val="0"/>
        </c:dLbls>
        <c:gapWidth val="100"/>
        <c:overlap val="100"/>
        <c:axId val="2126580208"/>
        <c:axId val="2126563984"/>
      </c:barChart>
      <c:catAx>
        <c:axId val="212658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26563984"/>
        <c:crosses val="autoZero"/>
        <c:auto val="1"/>
        <c:lblAlgn val="ctr"/>
        <c:lblOffset val="100"/>
        <c:noMultiLvlLbl val="0"/>
      </c:catAx>
      <c:valAx>
        <c:axId val="2126563984"/>
        <c:scaling>
          <c:orientation val="minMax"/>
        </c:scaling>
        <c:delete val="1"/>
        <c:axPos val="t"/>
        <c:numFmt formatCode="General" sourceLinked="1"/>
        <c:majorTickMark val="none"/>
        <c:minorTickMark val="none"/>
        <c:tickLblPos val="nextTo"/>
        <c:crossAx val="2126580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stacked"/>
        <c:varyColors val="0"/>
        <c:ser>
          <c:idx val="0"/>
          <c:order val="0"/>
          <c:tx>
            <c:strRef>
              <c:f>Sheet1!$B$1</c:f>
              <c:strCache>
                <c:ptCount val="1"/>
                <c:pt idx="0">
                  <c:v>No Activity </c:v>
                </c:pt>
              </c:strCache>
            </c:strRef>
          </c:tx>
          <c:spPr>
            <a:solidFill>
              <a:srgbClr val="008CB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Resource and Service Needs</c:v>
                </c:pt>
                <c:pt idx="1">
                  <c:v>Readiness Assessment</c:v>
                </c:pt>
                <c:pt idx="2">
                  <c:v>Need Articulation</c:v>
                </c:pt>
              </c:strCache>
            </c:strRef>
          </c:cat>
          <c:val>
            <c:numRef>
              <c:f>Sheet1!$B$2:$B$4</c:f>
              <c:numCache>
                <c:formatCode>General</c:formatCode>
                <c:ptCount val="3"/>
                <c:pt idx="0">
                  <c:v>2</c:v>
                </c:pt>
                <c:pt idx="1">
                  <c:v>1</c:v>
                </c:pt>
                <c:pt idx="2">
                  <c:v>2</c:v>
                </c:pt>
              </c:numCache>
            </c:numRef>
          </c:val>
          <c:extLst>
            <c:ext xmlns:c16="http://schemas.microsoft.com/office/drawing/2014/chart" uri="{C3380CC4-5D6E-409C-BE32-E72D297353CC}">
              <c16:uniqueId val="{00000000-EBA3-4706-91BE-B9D0272E5564}"/>
            </c:ext>
          </c:extLst>
        </c:ser>
        <c:ser>
          <c:idx val="1"/>
          <c:order val="1"/>
          <c:tx>
            <c:strRef>
              <c:f>Sheet1!$C$1</c:f>
              <c:strCache>
                <c:ptCount val="1"/>
                <c:pt idx="0">
                  <c:v>Emerging</c:v>
                </c:pt>
              </c:strCache>
            </c:strRef>
          </c:tx>
          <c:spPr>
            <a:solidFill>
              <a:srgbClr val="008CB2">
                <a:alpha val="8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Resource and Service Needs</c:v>
                </c:pt>
                <c:pt idx="1">
                  <c:v>Readiness Assessment</c:v>
                </c:pt>
                <c:pt idx="2">
                  <c:v>Need Articulation</c:v>
                </c:pt>
              </c:strCache>
            </c:strRef>
          </c:cat>
          <c:val>
            <c:numRef>
              <c:f>Sheet1!$C$2:$C$4</c:f>
              <c:numCache>
                <c:formatCode>General</c:formatCode>
                <c:ptCount val="3"/>
                <c:pt idx="0">
                  <c:v>3</c:v>
                </c:pt>
                <c:pt idx="1">
                  <c:v>5</c:v>
                </c:pt>
                <c:pt idx="2">
                  <c:v>1</c:v>
                </c:pt>
              </c:numCache>
            </c:numRef>
          </c:val>
          <c:extLst>
            <c:ext xmlns:c16="http://schemas.microsoft.com/office/drawing/2014/chart" uri="{C3380CC4-5D6E-409C-BE32-E72D297353CC}">
              <c16:uniqueId val="{00000001-EBA3-4706-91BE-B9D0272E5564}"/>
            </c:ext>
          </c:extLst>
        </c:ser>
        <c:ser>
          <c:idx val="2"/>
          <c:order val="2"/>
          <c:tx>
            <c:strRef>
              <c:f>Sheet1!$D$1</c:f>
              <c:strCache>
                <c:ptCount val="1"/>
                <c:pt idx="0">
                  <c:v>Developing</c:v>
                </c:pt>
              </c:strCache>
            </c:strRef>
          </c:tx>
          <c:spPr>
            <a:solidFill>
              <a:srgbClr val="008CB2">
                <a:alpha val="6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Resource and Service Needs</c:v>
                </c:pt>
                <c:pt idx="1">
                  <c:v>Readiness Assessment</c:v>
                </c:pt>
                <c:pt idx="2">
                  <c:v>Need Articulation</c:v>
                </c:pt>
              </c:strCache>
            </c:strRef>
          </c:cat>
          <c:val>
            <c:numRef>
              <c:f>Sheet1!$D$2:$D$4</c:f>
              <c:numCache>
                <c:formatCode>General</c:formatCode>
                <c:ptCount val="3"/>
                <c:pt idx="0">
                  <c:v>4</c:v>
                </c:pt>
                <c:pt idx="1">
                  <c:v>2</c:v>
                </c:pt>
                <c:pt idx="2">
                  <c:v>1</c:v>
                </c:pt>
              </c:numCache>
            </c:numRef>
          </c:val>
          <c:extLst>
            <c:ext xmlns:c16="http://schemas.microsoft.com/office/drawing/2014/chart" uri="{C3380CC4-5D6E-409C-BE32-E72D297353CC}">
              <c16:uniqueId val="{00000002-EBA3-4706-91BE-B9D0272E5564}"/>
            </c:ext>
          </c:extLst>
        </c:ser>
        <c:ser>
          <c:idx val="3"/>
          <c:order val="3"/>
          <c:tx>
            <c:strRef>
              <c:f>Sheet1!$E$1</c:f>
              <c:strCache>
                <c:ptCount val="1"/>
                <c:pt idx="0">
                  <c:v>Achieved </c:v>
                </c:pt>
              </c:strCache>
            </c:strRef>
          </c:tx>
          <c:spPr>
            <a:solidFill>
              <a:srgbClr val="008CB2">
                <a:alpha val="40000"/>
              </a:srgbClr>
            </a:solidFill>
            <a:ln>
              <a:noFill/>
            </a:ln>
            <a:effectLst/>
          </c:spPr>
          <c:invertIfNegative val="0"/>
          <c:dPt>
            <c:idx val="0"/>
            <c:invertIfNegative val="0"/>
            <c:bubble3D val="0"/>
            <c:extLst>
              <c:ext xmlns:c16="http://schemas.microsoft.com/office/drawing/2014/chart" uri="{C3380CC4-5D6E-409C-BE32-E72D297353CC}">
                <c16:uniqueId val="{00000003-EBA3-4706-91BE-B9D0272E556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Resource and Service Needs</c:v>
                </c:pt>
                <c:pt idx="1">
                  <c:v>Readiness Assessment</c:v>
                </c:pt>
                <c:pt idx="2">
                  <c:v>Need Articulation</c:v>
                </c:pt>
              </c:strCache>
            </c:strRef>
          </c:cat>
          <c:val>
            <c:numRef>
              <c:f>Sheet1!$E$2:$E$4</c:f>
              <c:numCache>
                <c:formatCode>General</c:formatCode>
                <c:ptCount val="3"/>
                <c:pt idx="0">
                  <c:v>1</c:v>
                </c:pt>
                <c:pt idx="1">
                  <c:v>2</c:v>
                </c:pt>
                <c:pt idx="2">
                  <c:v>6</c:v>
                </c:pt>
              </c:numCache>
            </c:numRef>
          </c:val>
          <c:extLst>
            <c:ext xmlns:c16="http://schemas.microsoft.com/office/drawing/2014/chart" uri="{C3380CC4-5D6E-409C-BE32-E72D297353CC}">
              <c16:uniqueId val="{00000004-EBA3-4706-91BE-B9D0272E5564}"/>
            </c:ext>
          </c:extLst>
        </c:ser>
        <c:ser>
          <c:idx val="4"/>
          <c:order val="4"/>
          <c:tx>
            <c:strRef>
              <c:f>Sheet1!$F$1</c:f>
              <c:strCache>
                <c:ptCount val="1"/>
                <c:pt idx="0">
                  <c:v>Exemplary</c:v>
                </c:pt>
              </c:strCache>
            </c:strRef>
          </c:tx>
          <c:spPr>
            <a:solidFill>
              <a:srgbClr val="008CB2">
                <a:alpha val="2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Resource and Service Needs</c:v>
                </c:pt>
                <c:pt idx="1">
                  <c:v>Readiness Assessment</c:v>
                </c:pt>
                <c:pt idx="2">
                  <c:v>Need Articulation</c:v>
                </c:pt>
              </c:strCache>
            </c:strRef>
          </c:cat>
          <c:val>
            <c:numRef>
              <c:f>Sheet1!$F$2:$F$4</c:f>
              <c:numCache>
                <c:formatCode>General</c:formatCode>
                <c:ptCount val="3"/>
                <c:pt idx="0">
                  <c:v>1</c:v>
                </c:pt>
                <c:pt idx="1">
                  <c:v>2</c:v>
                </c:pt>
                <c:pt idx="2">
                  <c:v>1</c:v>
                </c:pt>
              </c:numCache>
            </c:numRef>
          </c:val>
          <c:extLst>
            <c:ext xmlns:c16="http://schemas.microsoft.com/office/drawing/2014/chart" uri="{C3380CC4-5D6E-409C-BE32-E72D297353CC}">
              <c16:uniqueId val="{00000005-EBA3-4706-91BE-B9D0272E5564}"/>
            </c:ext>
          </c:extLst>
        </c:ser>
        <c:dLbls>
          <c:showLegendKey val="0"/>
          <c:showVal val="0"/>
          <c:showCatName val="0"/>
          <c:showSerName val="0"/>
          <c:showPercent val="0"/>
          <c:showBubbleSize val="0"/>
        </c:dLbls>
        <c:gapWidth val="100"/>
        <c:overlap val="100"/>
        <c:axId val="2126580208"/>
        <c:axId val="2126563984"/>
      </c:barChart>
      <c:catAx>
        <c:axId val="212658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26563984"/>
        <c:crosses val="autoZero"/>
        <c:auto val="1"/>
        <c:lblAlgn val="ctr"/>
        <c:lblOffset val="100"/>
        <c:noMultiLvlLbl val="0"/>
      </c:catAx>
      <c:valAx>
        <c:axId val="2126563984"/>
        <c:scaling>
          <c:orientation val="minMax"/>
        </c:scaling>
        <c:delete val="1"/>
        <c:axPos val="t"/>
        <c:numFmt formatCode="General" sourceLinked="1"/>
        <c:majorTickMark val="none"/>
        <c:minorTickMark val="none"/>
        <c:tickLblPos val="nextTo"/>
        <c:crossAx val="2126580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stacked"/>
        <c:varyColors val="0"/>
        <c:ser>
          <c:idx val="0"/>
          <c:order val="0"/>
          <c:tx>
            <c:strRef>
              <c:f>Sheet1!$B$1</c:f>
              <c:strCache>
                <c:ptCount val="1"/>
                <c:pt idx="0">
                  <c:v>No Activity </c:v>
                </c:pt>
              </c:strCache>
            </c:strRef>
          </c:tx>
          <c:spPr>
            <a:solidFill>
              <a:srgbClr val="008CB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Theory of Action </c:v>
                </c:pt>
                <c:pt idx="1">
                  <c:v>Evidence-based Practices</c:v>
                </c:pt>
                <c:pt idx="2">
                  <c:v>Knowledge and Skills to Manage Change</c:v>
                </c:pt>
                <c:pt idx="3">
                  <c:v>Structures and Processes to Support Change</c:v>
                </c:pt>
                <c:pt idx="4">
                  <c:v>Sustainability of Institutional Change</c:v>
                </c:pt>
              </c:strCache>
            </c:strRef>
          </c:cat>
          <c:val>
            <c:numRef>
              <c:f>Sheet1!$B$2:$B$6</c:f>
              <c:numCache>
                <c:formatCode>General</c:formatCode>
                <c:ptCount val="5"/>
                <c:pt idx="0">
                  <c:v>2</c:v>
                </c:pt>
                <c:pt idx="1">
                  <c:v>1</c:v>
                </c:pt>
                <c:pt idx="2">
                  <c:v>2</c:v>
                </c:pt>
                <c:pt idx="3">
                  <c:v>2</c:v>
                </c:pt>
                <c:pt idx="4">
                  <c:v>1</c:v>
                </c:pt>
              </c:numCache>
            </c:numRef>
          </c:val>
          <c:extLst>
            <c:ext xmlns:c16="http://schemas.microsoft.com/office/drawing/2014/chart" uri="{C3380CC4-5D6E-409C-BE32-E72D297353CC}">
              <c16:uniqueId val="{00000000-EBA3-4706-91BE-B9D0272E5564}"/>
            </c:ext>
          </c:extLst>
        </c:ser>
        <c:ser>
          <c:idx val="1"/>
          <c:order val="1"/>
          <c:tx>
            <c:strRef>
              <c:f>Sheet1!$C$1</c:f>
              <c:strCache>
                <c:ptCount val="1"/>
                <c:pt idx="0">
                  <c:v>Emerging</c:v>
                </c:pt>
              </c:strCache>
            </c:strRef>
          </c:tx>
          <c:spPr>
            <a:solidFill>
              <a:srgbClr val="008CB2">
                <a:alpha val="8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Theory of Action </c:v>
                </c:pt>
                <c:pt idx="1">
                  <c:v>Evidence-based Practices</c:v>
                </c:pt>
                <c:pt idx="2">
                  <c:v>Knowledge and Skills to Manage Change</c:v>
                </c:pt>
                <c:pt idx="3">
                  <c:v>Structures and Processes to Support Change</c:v>
                </c:pt>
                <c:pt idx="4">
                  <c:v>Sustainability of Institutional Change</c:v>
                </c:pt>
              </c:strCache>
            </c:strRef>
          </c:cat>
          <c:val>
            <c:numRef>
              <c:f>Sheet1!$C$2:$C$6</c:f>
              <c:numCache>
                <c:formatCode>General</c:formatCode>
                <c:ptCount val="5"/>
                <c:pt idx="0">
                  <c:v>3</c:v>
                </c:pt>
                <c:pt idx="1">
                  <c:v>5</c:v>
                </c:pt>
                <c:pt idx="2">
                  <c:v>1</c:v>
                </c:pt>
                <c:pt idx="3">
                  <c:v>3</c:v>
                </c:pt>
                <c:pt idx="4">
                  <c:v>5</c:v>
                </c:pt>
              </c:numCache>
            </c:numRef>
          </c:val>
          <c:extLst>
            <c:ext xmlns:c16="http://schemas.microsoft.com/office/drawing/2014/chart" uri="{C3380CC4-5D6E-409C-BE32-E72D297353CC}">
              <c16:uniqueId val="{00000001-EBA3-4706-91BE-B9D0272E5564}"/>
            </c:ext>
          </c:extLst>
        </c:ser>
        <c:ser>
          <c:idx val="2"/>
          <c:order val="2"/>
          <c:tx>
            <c:strRef>
              <c:f>Sheet1!$D$1</c:f>
              <c:strCache>
                <c:ptCount val="1"/>
                <c:pt idx="0">
                  <c:v>Developing</c:v>
                </c:pt>
              </c:strCache>
            </c:strRef>
          </c:tx>
          <c:spPr>
            <a:solidFill>
              <a:srgbClr val="008CB2">
                <a:alpha val="6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Theory of Action </c:v>
                </c:pt>
                <c:pt idx="1">
                  <c:v>Evidence-based Practices</c:v>
                </c:pt>
                <c:pt idx="2">
                  <c:v>Knowledge and Skills to Manage Change</c:v>
                </c:pt>
                <c:pt idx="3">
                  <c:v>Structures and Processes to Support Change</c:v>
                </c:pt>
                <c:pt idx="4">
                  <c:v>Sustainability of Institutional Change</c:v>
                </c:pt>
              </c:strCache>
            </c:strRef>
          </c:cat>
          <c:val>
            <c:numRef>
              <c:f>Sheet1!$D$2:$D$6</c:f>
              <c:numCache>
                <c:formatCode>General</c:formatCode>
                <c:ptCount val="5"/>
                <c:pt idx="0">
                  <c:v>4</c:v>
                </c:pt>
                <c:pt idx="1">
                  <c:v>2</c:v>
                </c:pt>
                <c:pt idx="2">
                  <c:v>1</c:v>
                </c:pt>
                <c:pt idx="3">
                  <c:v>4</c:v>
                </c:pt>
                <c:pt idx="4">
                  <c:v>2</c:v>
                </c:pt>
              </c:numCache>
            </c:numRef>
          </c:val>
          <c:extLst>
            <c:ext xmlns:c16="http://schemas.microsoft.com/office/drawing/2014/chart" uri="{C3380CC4-5D6E-409C-BE32-E72D297353CC}">
              <c16:uniqueId val="{00000002-EBA3-4706-91BE-B9D0272E5564}"/>
            </c:ext>
          </c:extLst>
        </c:ser>
        <c:ser>
          <c:idx val="3"/>
          <c:order val="3"/>
          <c:tx>
            <c:strRef>
              <c:f>Sheet1!$E$1</c:f>
              <c:strCache>
                <c:ptCount val="1"/>
                <c:pt idx="0">
                  <c:v>Achieved </c:v>
                </c:pt>
              </c:strCache>
            </c:strRef>
          </c:tx>
          <c:spPr>
            <a:solidFill>
              <a:srgbClr val="008CB2">
                <a:alpha val="40000"/>
              </a:srgbClr>
            </a:solidFill>
            <a:ln>
              <a:noFill/>
            </a:ln>
            <a:effectLst/>
          </c:spPr>
          <c:invertIfNegative val="0"/>
          <c:dPt>
            <c:idx val="0"/>
            <c:invertIfNegative val="0"/>
            <c:bubble3D val="0"/>
            <c:extLst>
              <c:ext xmlns:c16="http://schemas.microsoft.com/office/drawing/2014/chart" uri="{C3380CC4-5D6E-409C-BE32-E72D297353CC}">
                <c16:uniqueId val="{00000003-EBA3-4706-91BE-B9D0272E556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Theory of Action </c:v>
                </c:pt>
                <c:pt idx="1">
                  <c:v>Evidence-based Practices</c:v>
                </c:pt>
                <c:pt idx="2">
                  <c:v>Knowledge and Skills to Manage Change</c:v>
                </c:pt>
                <c:pt idx="3">
                  <c:v>Structures and Processes to Support Change</c:v>
                </c:pt>
                <c:pt idx="4">
                  <c:v>Sustainability of Institutional Change</c:v>
                </c:pt>
              </c:strCache>
            </c:strRef>
          </c:cat>
          <c:val>
            <c:numRef>
              <c:f>Sheet1!$E$2:$E$6</c:f>
              <c:numCache>
                <c:formatCode>General</c:formatCode>
                <c:ptCount val="5"/>
                <c:pt idx="0">
                  <c:v>1</c:v>
                </c:pt>
                <c:pt idx="1">
                  <c:v>2</c:v>
                </c:pt>
                <c:pt idx="2">
                  <c:v>6</c:v>
                </c:pt>
                <c:pt idx="3">
                  <c:v>1</c:v>
                </c:pt>
                <c:pt idx="4">
                  <c:v>2</c:v>
                </c:pt>
              </c:numCache>
            </c:numRef>
          </c:val>
          <c:extLst>
            <c:ext xmlns:c16="http://schemas.microsoft.com/office/drawing/2014/chart" uri="{C3380CC4-5D6E-409C-BE32-E72D297353CC}">
              <c16:uniqueId val="{00000004-EBA3-4706-91BE-B9D0272E5564}"/>
            </c:ext>
          </c:extLst>
        </c:ser>
        <c:ser>
          <c:idx val="4"/>
          <c:order val="4"/>
          <c:tx>
            <c:strRef>
              <c:f>Sheet1!$F$1</c:f>
              <c:strCache>
                <c:ptCount val="1"/>
                <c:pt idx="0">
                  <c:v>Exemplary</c:v>
                </c:pt>
              </c:strCache>
            </c:strRef>
          </c:tx>
          <c:spPr>
            <a:solidFill>
              <a:srgbClr val="008CB2">
                <a:alpha val="2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Theory of Action </c:v>
                </c:pt>
                <c:pt idx="1">
                  <c:v>Evidence-based Practices</c:v>
                </c:pt>
                <c:pt idx="2">
                  <c:v>Knowledge and Skills to Manage Change</c:v>
                </c:pt>
                <c:pt idx="3">
                  <c:v>Structures and Processes to Support Change</c:v>
                </c:pt>
                <c:pt idx="4">
                  <c:v>Sustainability of Institutional Change</c:v>
                </c:pt>
              </c:strCache>
            </c:strRef>
          </c:cat>
          <c:val>
            <c:numRef>
              <c:f>Sheet1!$F$2:$F$6</c:f>
              <c:numCache>
                <c:formatCode>General</c:formatCode>
                <c:ptCount val="5"/>
                <c:pt idx="0">
                  <c:v>1</c:v>
                </c:pt>
                <c:pt idx="1">
                  <c:v>2</c:v>
                </c:pt>
                <c:pt idx="2">
                  <c:v>1</c:v>
                </c:pt>
                <c:pt idx="3">
                  <c:v>1</c:v>
                </c:pt>
                <c:pt idx="4">
                  <c:v>2</c:v>
                </c:pt>
              </c:numCache>
            </c:numRef>
          </c:val>
          <c:extLst>
            <c:ext xmlns:c16="http://schemas.microsoft.com/office/drawing/2014/chart" uri="{C3380CC4-5D6E-409C-BE32-E72D297353CC}">
              <c16:uniqueId val="{00000005-EBA3-4706-91BE-B9D0272E5564}"/>
            </c:ext>
          </c:extLst>
        </c:ser>
        <c:dLbls>
          <c:showLegendKey val="0"/>
          <c:showVal val="0"/>
          <c:showCatName val="0"/>
          <c:showSerName val="0"/>
          <c:showPercent val="0"/>
          <c:showBubbleSize val="0"/>
        </c:dLbls>
        <c:gapWidth val="100"/>
        <c:overlap val="100"/>
        <c:axId val="2126580208"/>
        <c:axId val="2126563984"/>
      </c:barChart>
      <c:catAx>
        <c:axId val="212658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26563984"/>
        <c:crosses val="autoZero"/>
        <c:auto val="1"/>
        <c:lblAlgn val="ctr"/>
        <c:lblOffset val="100"/>
        <c:noMultiLvlLbl val="0"/>
      </c:catAx>
      <c:valAx>
        <c:axId val="2126563984"/>
        <c:scaling>
          <c:orientation val="minMax"/>
        </c:scaling>
        <c:delete val="1"/>
        <c:axPos val="t"/>
        <c:numFmt formatCode="General" sourceLinked="1"/>
        <c:majorTickMark val="none"/>
        <c:minorTickMark val="none"/>
        <c:tickLblPos val="nextTo"/>
        <c:crossAx val="2126580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stacked"/>
        <c:varyColors val="0"/>
        <c:ser>
          <c:idx val="0"/>
          <c:order val="0"/>
          <c:tx>
            <c:strRef>
              <c:f>Sheet1!$B$1</c:f>
              <c:strCache>
                <c:ptCount val="1"/>
                <c:pt idx="0">
                  <c:v>No Activity </c:v>
                </c:pt>
              </c:strCache>
            </c:strRef>
          </c:tx>
          <c:spPr>
            <a:solidFill>
              <a:srgbClr val="008CB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lumMod val="9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Network Interaction and Connection </c:v>
                </c:pt>
                <c:pt idx="1">
                  <c:v>Co-generation within the Network</c:v>
                </c:pt>
                <c:pt idx="2">
                  <c:v>Value of Network Participation </c:v>
                </c:pt>
              </c:strCache>
            </c:strRef>
          </c:cat>
          <c:val>
            <c:numRef>
              <c:f>Sheet1!$B$2:$B$4</c:f>
              <c:numCache>
                <c:formatCode>General</c:formatCode>
                <c:ptCount val="3"/>
                <c:pt idx="0">
                  <c:v>2</c:v>
                </c:pt>
                <c:pt idx="1">
                  <c:v>1</c:v>
                </c:pt>
                <c:pt idx="2">
                  <c:v>2</c:v>
                </c:pt>
              </c:numCache>
            </c:numRef>
          </c:val>
          <c:extLst>
            <c:ext xmlns:c16="http://schemas.microsoft.com/office/drawing/2014/chart" uri="{C3380CC4-5D6E-409C-BE32-E72D297353CC}">
              <c16:uniqueId val="{00000000-EBA3-4706-91BE-B9D0272E5564}"/>
            </c:ext>
          </c:extLst>
        </c:ser>
        <c:ser>
          <c:idx val="1"/>
          <c:order val="1"/>
          <c:tx>
            <c:strRef>
              <c:f>Sheet1!$C$1</c:f>
              <c:strCache>
                <c:ptCount val="1"/>
                <c:pt idx="0">
                  <c:v>Emerging</c:v>
                </c:pt>
              </c:strCache>
            </c:strRef>
          </c:tx>
          <c:spPr>
            <a:solidFill>
              <a:srgbClr val="008CB2">
                <a:alpha val="8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Network Interaction and Connection </c:v>
                </c:pt>
                <c:pt idx="1">
                  <c:v>Co-generation within the Network</c:v>
                </c:pt>
                <c:pt idx="2">
                  <c:v>Value of Network Participation </c:v>
                </c:pt>
              </c:strCache>
            </c:strRef>
          </c:cat>
          <c:val>
            <c:numRef>
              <c:f>Sheet1!$C$2:$C$4</c:f>
              <c:numCache>
                <c:formatCode>General</c:formatCode>
                <c:ptCount val="3"/>
                <c:pt idx="0">
                  <c:v>3</c:v>
                </c:pt>
                <c:pt idx="1">
                  <c:v>5</c:v>
                </c:pt>
                <c:pt idx="2">
                  <c:v>1</c:v>
                </c:pt>
              </c:numCache>
            </c:numRef>
          </c:val>
          <c:extLst>
            <c:ext xmlns:c16="http://schemas.microsoft.com/office/drawing/2014/chart" uri="{C3380CC4-5D6E-409C-BE32-E72D297353CC}">
              <c16:uniqueId val="{00000001-EBA3-4706-91BE-B9D0272E5564}"/>
            </c:ext>
          </c:extLst>
        </c:ser>
        <c:ser>
          <c:idx val="2"/>
          <c:order val="2"/>
          <c:tx>
            <c:strRef>
              <c:f>Sheet1!$D$1</c:f>
              <c:strCache>
                <c:ptCount val="1"/>
                <c:pt idx="0">
                  <c:v>Developing</c:v>
                </c:pt>
              </c:strCache>
            </c:strRef>
          </c:tx>
          <c:spPr>
            <a:solidFill>
              <a:srgbClr val="008CB2">
                <a:alpha val="6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Network Interaction and Connection </c:v>
                </c:pt>
                <c:pt idx="1">
                  <c:v>Co-generation within the Network</c:v>
                </c:pt>
                <c:pt idx="2">
                  <c:v>Value of Network Participation </c:v>
                </c:pt>
              </c:strCache>
            </c:strRef>
          </c:cat>
          <c:val>
            <c:numRef>
              <c:f>Sheet1!$D$2:$D$4</c:f>
              <c:numCache>
                <c:formatCode>General</c:formatCode>
                <c:ptCount val="3"/>
                <c:pt idx="0">
                  <c:v>4</c:v>
                </c:pt>
                <c:pt idx="1">
                  <c:v>2</c:v>
                </c:pt>
                <c:pt idx="2">
                  <c:v>1</c:v>
                </c:pt>
              </c:numCache>
            </c:numRef>
          </c:val>
          <c:extLst>
            <c:ext xmlns:c16="http://schemas.microsoft.com/office/drawing/2014/chart" uri="{C3380CC4-5D6E-409C-BE32-E72D297353CC}">
              <c16:uniqueId val="{00000002-EBA3-4706-91BE-B9D0272E5564}"/>
            </c:ext>
          </c:extLst>
        </c:ser>
        <c:ser>
          <c:idx val="3"/>
          <c:order val="3"/>
          <c:tx>
            <c:strRef>
              <c:f>Sheet1!$E$1</c:f>
              <c:strCache>
                <c:ptCount val="1"/>
                <c:pt idx="0">
                  <c:v>Achieved </c:v>
                </c:pt>
              </c:strCache>
            </c:strRef>
          </c:tx>
          <c:spPr>
            <a:solidFill>
              <a:srgbClr val="008CB2">
                <a:alpha val="40000"/>
              </a:srgbClr>
            </a:solidFill>
            <a:ln>
              <a:noFill/>
            </a:ln>
            <a:effectLst/>
          </c:spPr>
          <c:invertIfNegative val="0"/>
          <c:dPt>
            <c:idx val="0"/>
            <c:invertIfNegative val="0"/>
            <c:bubble3D val="0"/>
            <c:extLst>
              <c:ext xmlns:c16="http://schemas.microsoft.com/office/drawing/2014/chart" uri="{C3380CC4-5D6E-409C-BE32-E72D297353CC}">
                <c16:uniqueId val="{00000003-EBA3-4706-91BE-B9D0272E556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Network Interaction and Connection </c:v>
                </c:pt>
                <c:pt idx="1">
                  <c:v>Co-generation within the Network</c:v>
                </c:pt>
                <c:pt idx="2">
                  <c:v>Value of Network Participation </c:v>
                </c:pt>
              </c:strCache>
            </c:strRef>
          </c:cat>
          <c:val>
            <c:numRef>
              <c:f>Sheet1!$E$2:$E$4</c:f>
              <c:numCache>
                <c:formatCode>General</c:formatCode>
                <c:ptCount val="3"/>
                <c:pt idx="0">
                  <c:v>1</c:v>
                </c:pt>
                <c:pt idx="1">
                  <c:v>2</c:v>
                </c:pt>
                <c:pt idx="2">
                  <c:v>6</c:v>
                </c:pt>
              </c:numCache>
            </c:numRef>
          </c:val>
          <c:extLst>
            <c:ext xmlns:c16="http://schemas.microsoft.com/office/drawing/2014/chart" uri="{C3380CC4-5D6E-409C-BE32-E72D297353CC}">
              <c16:uniqueId val="{00000004-EBA3-4706-91BE-B9D0272E5564}"/>
            </c:ext>
          </c:extLst>
        </c:ser>
        <c:ser>
          <c:idx val="4"/>
          <c:order val="4"/>
          <c:tx>
            <c:strRef>
              <c:f>Sheet1!$F$1</c:f>
              <c:strCache>
                <c:ptCount val="1"/>
                <c:pt idx="0">
                  <c:v>Exemplary</c:v>
                </c:pt>
              </c:strCache>
            </c:strRef>
          </c:tx>
          <c:spPr>
            <a:solidFill>
              <a:srgbClr val="008CB2">
                <a:alpha val="2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Network Interaction and Connection </c:v>
                </c:pt>
                <c:pt idx="1">
                  <c:v>Co-generation within the Network</c:v>
                </c:pt>
                <c:pt idx="2">
                  <c:v>Value of Network Participation </c:v>
                </c:pt>
              </c:strCache>
            </c:strRef>
          </c:cat>
          <c:val>
            <c:numRef>
              <c:f>Sheet1!$F$2:$F$4</c:f>
              <c:numCache>
                <c:formatCode>General</c:formatCode>
                <c:ptCount val="3"/>
                <c:pt idx="0">
                  <c:v>1</c:v>
                </c:pt>
                <c:pt idx="1">
                  <c:v>2</c:v>
                </c:pt>
                <c:pt idx="2">
                  <c:v>1</c:v>
                </c:pt>
              </c:numCache>
            </c:numRef>
          </c:val>
          <c:extLst>
            <c:ext xmlns:c16="http://schemas.microsoft.com/office/drawing/2014/chart" uri="{C3380CC4-5D6E-409C-BE32-E72D297353CC}">
              <c16:uniqueId val="{00000005-EBA3-4706-91BE-B9D0272E5564}"/>
            </c:ext>
          </c:extLst>
        </c:ser>
        <c:dLbls>
          <c:showLegendKey val="0"/>
          <c:showVal val="0"/>
          <c:showCatName val="0"/>
          <c:showSerName val="0"/>
          <c:showPercent val="0"/>
          <c:showBubbleSize val="0"/>
        </c:dLbls>
        <c:gapWidth val="100"/>
        <c:overlap val="100"/>
        <c:axId val="2126580208"/>
        <c:axId val="2126563984"/>
      </c:barChart>
      <c:catAx>
        <c:axId val="212658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26563984"/>
        <c:crosses val="autoZero"/>
        <c:auto val="1"/>
        <c:lblAlgn val="ctr"/>
        <c:lblOffset val="100"/>
        <c:noMultiLvlLbl val="0"/>
      </c:catAx>
      <c:valAx>
        <c:axId val="2126563984"/>
        <c:scaling>
          <c:orientation val="minMax"/>
        </c:scaling>
        <c:delete val="1"/>
        <c:axPos val="t"/>
        <c:numFmt formatCode="General" sourceLinked="1"/>
        <c:majorTickMark val="none"/>
        <c:minorTickMark val="none"/>
        <c:tickLblPos val="nextTo"/>
        <c:crossAx val="2126580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stacked"/>
        <c:varyColors val="0"/>
        <c:ser>
          <c:idx val="0"/>
          <c:order val="0"/>
          <c:tx>
            <c:strRef>
              <c:f>Sheet1!$B$1</c:f>
              <c:strCache>
                <c:ptCount val="1"/>
                <c:pt idx="0">
                  <c:v>No Activity </c:v>
                </c:pt>
              </c:strCache>
            </c:strRef>
          </c:tx>
          <c:spPr>
            <a:solidFill>
              <a:srgbClr val="89C1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Network Information</c:v>
                </c:pt>
                <c:pt idx="1">
                  <c:v>Learning Synthesis</c:v>
                </c:pt>
              </c:strCache>
            </c:strRef>
          </c:cat>
          <c:val>
            <c:numRef>
              <c:f>Sheet1!$B$2:$B$3</c:f>
              <c:numCache>
                <c:formatCode>General</c:formatCode>
                <c:ptCount val="2"/>
                <c:pt idx="0">
                  <c:v>1</c:v>
                </c:pt>
                <c:pt idx="1">
                  <c:v>1</c:v>
                </c:pt>
              </c:numCache>
            </c:numRef>
          </c:val>
          <c:extLst>
            <c:ext xmlns:c16="http://schemas.microsoft.com/office/drawing/2014/chart" uri="{C3380CC4-5D6E-409C-BE32-E72D297353CC}">
              <c16:uniqueId val="{00000000-6464-4478-AB79-9B2497DD1C7D}"/>
            </c:ext>
          </c:extLst>
        </c:ser>
        <c:ser>
          <c:idx val="1"/>
          <c:order val="1"/>
          <c:tx>
            <c:strRef>
              <c:f>Sheet1!$C$1</c:f>
              <c:strCache>
                <c:ptCount val="1"/>
                <c:pt idx="0">
                  <c:v>Emerging</c:v>
                </c:pt>
              </c:strCache>
            </c:strRef>
          </c:tx>
          <c:spPr>
            <a:solidFill>
              <a:srgbClr val="89C160">
                <a:alpha val="8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Network Information</c:v>
                </c:pt>
                <c:pt idx="1">
                  <c:v>Learning Synthesis</c:v>
                </c:pt>
              </c:strCache>
            </c:strRef>
          </c:cat>
          <c:val>
            <c:numRef>
              <c:f>Sheet1!$C$2:$C$3</c:f>
              <c:numCache>
                <c:formatCode>General</c:formatCode>
                <c:ptCount val="2"/>
                <c:pt idx="0">
                  <c:v>2</c:v>
                </c:pt>
                <c:pt idx="1">
                  <c:v>1</c:v>
                </c:pt>
              </c:numCache>
            </c:numRef>
          </c:val>
          <c:extLst>
            <c:ext xmlns:c16="http://schemas.microsoft.com/office/drawing/2014/chart" uri="{C3380CC4-5D6E-409C-BE32-E72D297353CC}">
              <c16:uniqueId val="{00000001-6464-4478-AB79-9B2497DD1C7D}"/>
            </c:ext>
          </c:extLst>
        </c:ser>
        <c:ser>
          <c:idx val="2"/>
          <c:order val="2"/>
          <c:tx>
            <c:strRef>
              <c:f>Sheet1!$D$1</c:f>
              <c:strCache>
                <c:ptCount val="1"/>
                <c:pt idx="0">
                  <c:v>Developing</c:v>
                </c:pt>
              </c:strCache>
            </c:strRef>
          </c:tx>
          <c:spPr>
            <a:solidFill>
              <a:srgbClr val="89C160">
                <a:alpha val="6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Network Information</c:v>
                </c:pt>
                <c:pt idx="1">
                  <c:v>Learning Synthesis</c:v>
                </c:pt>
              </c:strCache>
            </c:strRef>
          </c:cat>
          <c:val>
            <c:numRef>
              <c:f>Sheet1!$D$2:$D$3</c:f>
              <c:numCache>
                <c:formatCode>General</c:formatCode>
                <c:ptCount val="2"/>
                <c:pt idx="0">
                  <c:v>4</c:v>
                </c:pt>
                <c:pt idx="1">
                  <c:v>5</c:v>
                </c:pt>
              </c:numCache>
            </c:numRef>
          </c:val>
          <c:extLst>
            <c:ext xmlns:c16="http://schemas.microsoft.com/office/drawing/2014/chart" uri="{C3380CC4-5D6E-409C-BE32-E72D297353CC}">
              <c16:uniqueId val="{00000002-6464-4478-AB79-9B2497DD1C7D}"/>
            </c:ext>
          </c:extLst>
        </c:ser>
        <c:ser>
          <c:idx val="3"/>
          <c:order val="3"/>
          <c:tx>
            <c:strRef>
              <c:f>Sheet1!$E$1</c:f>
              <c:strCache>
                <c:ptCount val="1"/>
                <c:pt idx="0">
                  <c:v>Achieved </c:v>
                </c:pt>
              </c:strCache>
            </c:strRef>
          </c:tx>
          <c:spPr>
            <a:solidFill>
              <a:srgbClr val="89C160">
                <a:alpha val="40000"/>
              </a:srgbClr>
            </a:solidFill>
            <a:ln>
              <a:noFill/>
            </a:ln>
            <a:effectLst/>
          </c:spPr>
          <c:invertIfNegative val="0"/>
          <c:dPt>
            <c:idx val="0"/>
            <c:invertIfNegative val="0"/>
            <c:bubble3D val="0"/>
            <c:extLst>
              <c:ext xmlns:c16="http://schemas.microsoft.com/office/drawing/2014/chart" uri="{C3380CC4-5D6E-409C-BE32-E72D297353CC}">
                <c16:uniqueId val="{00000003-6464-4478-AB79-9B2497DD1C7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Network Information</c:v>
                </c:pt>
                <c:pt idx="1">
                  <c:v>Learning Synthesis</c:v>
                </c:pt>
              </c:strCache>
            </c:strRef>
          </c:cat>
          <c:val>
            <c:numRef>
              <c:f>Sheet1!$E$2:$E$3</c:f>
              <c:numCache>
                <c:formatCode>General</c:formatCode>
                <c:ptCount val="2"/>
                <c:pt idx="0">
                  <c:v>1</c:v>
                </c:pt>
                <c:pt idx="1">
                  <c:v>2</c:v>
                </c:pt>
              </c:numCache>
            </c:numRef>
          </c:val>
          <c:extLst>
            <c:ext xmlns:c16="http://schemas.microsoft.com/office/drawing/2014/chart" uri="{C3380CC4-5D6E-409C-BE32-E72D297353CC}">
              <c16:uniqueId val="{00000004-6464-4478-AB79-9B2497DD1C7D}"/>
            </c:ext>
          </c:extLst>
        </c:ser>
        <c:ser>
          <c:idx val="4"/>
          <c:order val="4"/>
          <c:tx>
            <c:strRef>
              <c:f>Sheet1!$F$1</c:f>
              <c:strCache>
                <c:ptCount val="1"/>
                <c:pt idx="0">
                  <c:v>Exemplary</c:v>
                </c:pt>
              </c:strCache>
            </c:strRef>
          </c:tx>
          <c:spPr>
            <a:solidFill>
              <a:srgbClr val="89C160">
                <a:alpha val="2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Network Information</c:v>
                </c:pt>
                <c:pt idx="1">
                  <c:v>Learning Synthesis</c:v>
                </c:pt>
              </c:strCache>
            </c:strRef>
          </c:cat>
          <c:val>
            <c:numRef>
              <c:f>Sheet1!$F$2:$F$3</c:f>
              <c:numCache>
                <c:formatCode>General</c:formatCode>
                <c:ptCount val="2"/>
                <c:pt idx="0">
                  <c:v>1</c:v>
                </c:pt>
                <c:pt idx="1">
                  <c:v>2</c:v>
                </c:pt>
              </c:numCache>
            </c:numRef>
          </c:val>
          <c:extLst>
            <c:ext xmlns:c16="http://schemas.microsoft.com/office/drawing/2014/chart" uri="{C3380CC4-5D6E-409C-BE32-E72D297353CC}">
              <c16:uniqueId val="{00000005-6464-4478-AB79-9B2497DD1C7D}"/>
            </c:ext>
          </c:extLst>
        </c:ser>
        <c:dLbls>
          <c:showLegendKey val="0"/>
          <c:showVal val="0"/>
          <c:showCatName val="0"/>
          <c:showSerName val="0"/>
          <c:showPercent val="0"/>
          <c:showBubbleSize val="0"/>
        </c:dLbls>
        <c:gapWidth val="100"/>
        <c:overlap val="100"/>
        <c:axId val="2126580208"/>
        <c:axId val="2126563984"/>
      </c:barChart>
      <c:catAx>
        <c:axId val="212658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26563984"/>
        <c:crosses val="autoZero"/>
        <c:auto val="1"/>
        <c:lblAlgn val="ctr"/>
        <c:lblOffset val="100"/>
        <c:noMultiLvlLbl val="0"/>
      </c:catAx>
      <c:valAx>
        <c:axId val="2126563984"/>
        <c:scaling>
          <c:orientation val="minMax"/>
        </c:scaling>
        <c:delete val="1"/>
        <c:axPos val="t"/>
        <c:numFmt formatCode="General" sourceLinked="1"/>
        <c:majorTickMark val="none"/>
        <c:minorTickMark val="none"/>
        <c:tickLblPos val="nextTo"/>
        <c:crossAx val="2126580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stacked"/>
        <c:varyColors val="0"/>
        <c:ser>
          <c:idx val="0"/>
          <c:order val="0"/>
          <c:tx>
            <c:strRef>
              <c:f>Sheet1!$B$1</c:f>
              <c:strCache>
                <c:ptCount val="1"/>
                <c:pt idx="0">
                  <c:v>No Activity </c:v>
                </c:pt>
              </c:strCache>
            </c:strRef>
          </c:tx>
          <c:spPr>
            <a:solidFill>
              <a:srgbClr val="89C1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Data Administration </c:v>
                </c:pt>
                <c:pt idx="1">
                  <c:v>Network Needs and Performance Monitoring </c:v>
                </c:pt>
                <c:pt idx="2">
                  <c:v>Network Continuous Improvement </c:v>
                </c:pt>
              </c:strCache>
            </c:strRef>
          </c:cat>
          <c:val>
            <c:numRef>
              <c:f>Sheet1!$B$2:$B$4</c:f>
              <c:numCache>
                <c:formatCode>General</c:formatCode>
                <c:ptCount val="3"/>
                <c:pt idx="0">
                  <c:v>1</c:v>
                </c:pt>
                <c:pt idx="1">
                  <c:v>1</c:v>
                </c:pt>
                <c:pt idx="2">
                  <c:v>1</c:v>
                </c:pt>
              </c:numCache>
            </c:numRef>
          </c:val>
          <c:extLst>
            <c:ext xmlns:c16="http://schemas.microsoft.com/office/drawing/2014/chart" uri="{C3380CC4-5D6E-409C-BE32-E72D297353CC}">
              <c16:uniqueId val="{00000000-C9B3-4296-947F-EF094D1FC0E9}"/>
            </c:ext>
          </c:extLst>
        </c:ser>
        <c:ser>
          <c:idx val="1"/>
          <c:order val="1"/>
          <c:tx>
            <c:strRef>
              <c:f>Sheet1!$C$1</c:f>
              <c:strCache>
                <c:ptCount val="1"/>
                <c:pt idx="0">
                  <c:v>Emerging</c:v>
                </c:pt>
              </c:strCache>
            </c:strRef>
          </c:tx>
          <c:spPr>
            <a:solidFill>
              <a:srgbClr val="89C160">
                <a:alpha val="8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Data Administration </c:v>
                </c:pt>
                <c:pt idx="1">
                  <c:v>Network Needs and Performance Monitoring </c:v>
                </c:pt>
                <c:pt idx="2">
                  <c:v>Network Continuous Improvement </c:v>
                </c:pt>
              </c:strCache>
            </c:strRef>
          </c:cat>
          <c:val>
            <c:numRef>
              <c:f>Sheet1!$C$2:$C$4</c:f>
              <c:numCache>
                <c:formatCode>General</c:formatCode>
                <c:ptCount val="3"/>
                <c:pt idx="0">
                  <c:v>2</c:v>
                </c:pt>
                <c:pt idx="1">
                  <c:v>1</c:v>
                </c:pt>
                <c:pt idx="2">
                  <c:v>2</c:v>
                </c:pt>
              </c:numCache>
            </c:numRef>
          </c:val>
          <c:extLst>
            <c:ext xmlns:c16="http://schemas.microsoft.com/office/drawing/2014/chart" uri="{C3380CC4-5D6E-409C-BE32-E72D297353CC}">
              <c16:uniqueId val="{00000001-C9B3-4296-947F-EF094D1FC0E9}"/>
            </c:ext>
          </c:extLst>
        </c:ser>
        <c:ser>
          <c:idx val="2"/>
          <c:order val="2"/>
          <c:tx>
            <c:strRef>
              <c:f>Sheet1!$D$1</c:f>
              <c:strCache>
                <c:ptCount val="1"/>
                <c:pt idx="0">
                  <c:v>Developing</c:v>
                </c:pt>
              </c:strCache>
            </c:strRef>
          </c:tx>
          <c:spPr>
            <a:solidFill>
              <a:srgbClr val="89C160">
                <a:alpha val="6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Data Administration </c:v>
                </c:pt>
                <c:pt idx="1">
                  <c:v>Network Needs and Performance Monitoring </c:v>
                </c:pt>
                <c:pt idx="2">
                  <c:v>Network Continuous Improvement </c:v>
                </c:pt>
              </c:strCache>
            </c:strRef>
          </c:cat>
          <c:val>
            <c:numRef>
              <c:f>Sheet1!$D$2:$D$4</c:f>
              <c:numCache>
                <c:formatCode>General</c:formatCode>
                <c:ptCount val="3"/>
                <c:pt idx="0">
                  <c:v>4</c:v>
                </c:pt>
                <c:pt idx="1">
                  <c:v>5</c:v>
                </c:pt>
                <c:pt idx="2">
                  <c:v>1</c:v>
                </c:pt>
              </c:numCache>
            </c:numRef>
          </c:val>
          <c:extLst>
            <c:ext xmlns:c16="http://schemas.microsoft.com/office/drawing/2014/chart" uri="{C3380CC4-5D6E-409C-BE32-E72D297353CC}">
              <c16:uniqueId val="{00000002-C9B3-4296-947F-EF094D1FC0E9}"/>
            </c:ext>
          </c:extLst>
        </c:ser>
        <c:ser>
          <c:idx val="3"/>
          <c:order val="3"/>
          <c:tx>
            <c:strRef>
              <c:f>Sheet1!$E$1</c:f>
              <c:strCache>
                <c:ptCount val="1"/>
                <c:pt idx="0">
                  <c:v>Achieved </c:v>
                </c:pt>
              </c:strCache>
            </c:strRef>
          </c:tx>
          <c:spPr>
            <a:solidFill>
              <a:srgbClr val="89C160">
                <a:alpha val="40000"/>
              </a:srgbClr>
            </a:solidFill>
            <a:ln>
              <a:noFill/>
            </a:ln>
            <a:effectLst/>
          </c:spPr>
          <c:invertIfNegative val="0"/>
          <c:dPt>
            <c:idx val="0"/>
            <c:invertIfNegative val="0"/>
            <c:bubble3D val="0"/>
            <c:extLst>
              <c:ext xmlns:c16="http://schemas.microsoft.com/office/drawing/2014/chart" uri="{C3380CC4-5D6E-409C-BE32-E72D297353CC}">
                <c16:uniqueId val="{00000003-C9B3-4296-947F-EF094D1FC0E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Data Administration </c:v>
                </c:pt>
                <c:pt idx="1">
                  <c:v>Network Needs and Performance Monitoring </c:v>
                </c:pt>
                <c:pt idx="2">
                  <c:v>Network Continuous Improvement </c:v>
                </c:pt>
              </c:strCache>
            </c:strRef>
          </c:cat>
          <c:val>
            <c:numRef>
              <c:f>Sheet1!$E$2:$E$4</c:f>
              <c:numCache>
                <c:formatCode>General</c:formatCode>
                <c:ptCount val="3"/>
                <c:pt idx="0">
                  <c:v>1</c:v>
                </c:pt>
                <c:pt idx="1">
                  <c:v>2</c:v>
                </c:pt>
                <c:pt idx="2">
                  <c:v>6</c:v>
                </c:pt>
              </c:numCache>
            </c:numRef>
          </c:val>
          <c:extLst>
            <c:ext xmlns:c16="http://schemas.microsoft.com/office/drawing/2014/chart" uri="{C3380CC4-5D6E-409C-BE32-E72D297353CC}">
              <c16:uniqueId val="{00000004-C9B3-4296-947F-EF094D1FC0E9}"/>
            </c:ext>
          </c:extLst>
        </c:ser>
        <c:ser>
          <c:idx val="4"/>
          <c:order val="4"/>
          <c:tx>
            <c:strRef>
              <c:f>Sheet1!$F$1</c:f>
              <c:strCache>
                <c:ptCount val="1"/>
                <c:pt idx="0">
                  <c:v>Exemplary</c:v>
                </c:pt>
              </c:strCache>
            </c:strRef>
          </c:tx>
          <c:spPr>
            <a:solidFill>
              <a:srgbClr val="89C160">
                <a:alpha val="2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Data Administration </c:v>
                </c:pt>
                <c:pt idx="1">
                  <c:v>Network Needs and Performance Monitoring </c:v>
                </c:pt>
                <c:pt idx="2">
                  <c:v>Network Continuous Improvement </c:v>
                </c:pt>
              </c:strCache>
            </c:strRef>
          </c:cat>
          <c:val>
            <c:numRef>
              <c:f>Sheet1!$F$2:$F$4</c:f>
              <c:numCache>
                <c:formatCode>General</c:formatCode>
                <c:ptCount val="3"/>
                <c:pt idx="0">
                  <c:v>1</c:v>
                </c:pt>
                <c:pt idx="1">
                  <c:v>2</c:v>
                </c:pt>
                <c:pt idx="2">
                  <c:v>1</c:v>
                </c:pt>
              </c:numCache>
            </c:numRef>
          </c:val>
          <c:extLst>
            <c:ext xmlns:c16="http://schemas.microsoft.com/office/drawing/2014/chart" uri="{C3380CC4-5D6E-409C-BE32-E72D297353CC}">
              <c16:uniqueId val="{00000005-C9B3-4296-947F-EF094D1FC0E9}"/>
            </c:ext>
          </c:extLst>
        </c:ser>
        <c:dLbls>
          <c:showLegendKey val="0"/>
          <c:showVal val="0"/>
          <c:showCatName val="0"/>
          <c:showSerName val="0"/>
          <c:showPercent val="0"/>
          <c:showBubbleSize val="0"/>
        </c:dLbls>
        <c:gapWidth val="100"/>
        <c:overlap val="100"/>
        <c:axId val="2126580208"/>
        <c:axId val="2126563984"/>
      </c:barChart>
      <c:catAx>
        <c:axId val="212658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26563984"/>
        <c:crosses val="autoZero"/>
        <c:auto val="1"/>
        <c:lblAlgn val="ctr"/>
        <c:lblOffset val="100"/>
        <c:noMultiLvlLbl val="0"/>
      </c:catAx>
      <c:valAx>
        <c:axId val="2126563984"/>
        <c:scaling>
          <c:orientation val="minMax"/>
        </c:scaling>
        <c:delete val="1"/>
        <c:axPos val="t"/>
        <c:numFmt formatCode="General" sourceLinked="1"/>
        <c:majorTickMark val="none"/>
        <c:minorTickMark val="none"/>
        <c:tickLblPos val="nextTo"/>
        <c:crossAx val="2126580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MDT</c:v>
                </c:pt>
              </c:strCache>
            </c:strRef>
          </c:tx>
          <c:spPr>
            <a:solidFill>
              <a:srgbClr val="008CB2"/>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0B17-4684-BD70-CA4FC7D9639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Motivate and Drive Change</c:v>
                </c:pt>
              </c:strCache>
            </c:strRef>
          </c:cat>
          <c:val>
            <c:numRef>
              <c:f>Sheet1!$B$2</c:f>
              <c:numCache>
                <c:formatCode>General</c:formatCode>
                <c:ptCount val="1"/>
                <c:pt idx="0">
                  <c:v>3</c:v>
                </c:pt>
              </c:numCache>
            </c:numRef>
          </c:val>
          <c:extLst>
            <c:ext xmlns:c16="http://schemas.microsoft.com/office/drawing/2014/chart" uri="{C3380CC4-5D6E-409C-BE32-E72D297353CC}">
              <c16:uniqueId val="{00000000-0B17-4684-BD70-CA4FC7D96390}"/>
            </c:ext>
          </c:extLst>
        </c:ser>
        <c:dLbls>
          <c:dLblPos val="outEnd"/>
          <c:showLegendKey val="0"/>
          <c:showVal val="1"/>
          <c:showCatName val="0"/>
          <c:showSerName val="0"/>
          <c:showPercent val="0"/>
          <c:showBubbleSize val="0"/>
        </c:dLbls>
        <c:gapWidth val="50"/>
        <c:overlap val="-27"/>
        <c:axId val="1933095520"/>
        <c:axId val="1933098848"/>
      </c:barChart>
      <c:catAx>
        <c:axId val="1933095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933098848"/>
        <c:crosses val="autoZero"/>
        <c:auto val="1"/>
        <c:lblAlgn val="ctr"/>
        <c:lblOffset val="100"/>
        <c:noMultiLvlLbl val="0"/>
      </c:catAx>
      <c:valAx>
        <c:axId val="1933098848"/>
        <c:scaling>
          <c:orientation val="minMax"/>
        </c:scaling>
        <c:delete val="1"/>
        <c:axPos val="l"/>
        <c:numFmt formatCode="General" sourceLinked="1"/>
        <c:majorTickMark val="none"/>
        <c:minorTickMark val="none"/>
        <c:tickLblPos val="nextTo"/>
        <c:crossAx val="19330955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MK</c:v>
                </c:pt>
              </c:strCache>
            </c:strRef>
          </c:tx>
          <c:spPr>
            <a:solidFill>
              <a:srgbClr val="89C160"/>
            </a:solidFill>
            <a:ln>
              <a:noFill/>
            </a:ln>
            <a:effectLst/>
          </c:spPr>
          <c:invertIfNegative val="0"/>
          <c:dLbls>
            <c:dLbl>
              <c:idx val="0"/>
              <c:tx>
                <c:rich>
                  <a:bodyPr/>
                  <a:lstStyle/>
                  <a:p>
                    <a:fld id="{C25D8C51-5CF7-47B6-8D48-436C90A0EEE9}" type="VALUE">
                      <a:rPr lang="en-US" sz="3200" b="1">
                        <a:solidFill>
                          <a:schemeClr val="bg1"/>
                        </a:solidFill>
                        <a:latin typeface="Arial" panose="020B0604020202020204" pitchFamily="34" charset="0"/>
                        <a:cs typeface="Arial" panose="020B0604020202020204" pitchFamily="34" charset="0"/>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9D1-45EC-BE6B-D6EE4754971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Manage Knowledge</c:v>
                </c:pt>
              </c:strCache>
            </c:strRef>
          </c:cat>
          <c:val>
            <c:numRef>
              <c:f>Sheet1!$B$2</c:f>
              <c:numCache>
                <c:formatCode>General</c:formatCode>
                <c:ptCount val="1"/>
                <c:pt idx="0">
                  <c:v>3.5</c:v>
                </c:pt>
              </c:numCache>
            </c:numRef>
          </c:val>
          <c:extLst>
            <c:ext xmlns:c16="http://schemas.microsoft.com/office/drawing/2014/chart" uri="{C3380CC4-5D6E-409C-BE32-E72D297353CC}">
              <c16:uniqueId val="{00000000-99D1-45EC-BE6B-D6EE47549717}"/>
            </c:ext>
          </c:extLst>
        </c:ser>
        <c:dLbls>
          <c:showLegendKey val="0"/>
          <c:showVal val="0"/>
          <c:showCatName val="0"/>
          <c:showSerName val="0"/>
          <c:showPercent val="0"/>
          <c:showBubbleSize val="0"/>
        </c:dLbls>
        <c:gapWidth val="50"/>
        <c:overlap val="-27"/>
        <c:axId val="1933095520"/>
        <c:axId val="1933098848"/>
      </c:barChart>
      <c:catAx>
        <c:axId val="1933095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933098848"/>
        <c:crosses val="autoZero"/>
        <c:auto val="1"/>
        <c:lblAlgn val="ctr"/>
        <c:lblOffset val="100"/>
        <c:noMultiLvlLbl val="0"/>
      </c:catAx>
      <c:valAx>
        <c:axId val="1933098848"/>
        <c:scaling>
          <c:orientation val="minMax"/>
        </c:scaling>
        <c:delete val="1"/>
        <c:axPos val="l"/>
        <c:numFmt formatCode="General" sourceLinked="1"/>
        <c:majorTickMark val="none"/>
        <c:minorTickMark val="none"/>
        <c:tickLblPos val="nextTo"/>
        <c:crossAx val="19330955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472147457674742"/>
          <c:y val="3.7785422616563431E-2"/>
          <c:w val="0.57527852542325264"/>
          <c:h val="0.92442915476687315"/>
        </c:manualLayout>
      </c:layout>
      <c:barChart>
        <c:barDir val="bar"/>
        <c:grouping val="clustered"/>
        <c:varyColors val="0"/>
        <c:ser>
          <c:idx val="0"/>
          <c:order val="0"/>
          <c:tx>
            <c:strRef>
              <c:f>Sheet1!$B$1</c:f>
              <c:strCache>
                <c:ptCount val="1"/>
                <c:pt idx="0">
                  <c:v>Rating</c:v>
                </c:pt>
              </c:strCache>
            </c:strRef>
          </c:tx>
          <c:spPr>
            <a:solidFill>
              <a:srgbClr val="9E1E62"/>
            </a:solidFill>
            <a:ln>
              <a:noFill/>
            </a:ln>
            <a:effectLst/>
          </c:spPr>
          <c:invertIfNegative val="0"/>
          <c:dLbls>
            <c:dLbl>
              <c:idx val="0"/>
              <c:tx>
                <c:rich>
                  <a:bodyPr/>
                  <a:lstStyle/>
                  <a:p>
                    <a:fld id="{0A0C936F-EC21-4650-AC08-9BC0895348C2}" type="VALUE">
                      <a:rPr lang="en-US" sz="1200" b="1">
                        <a:latin typeface="Arial" panose="020B0604020202020204" pitchFamily="34" charset="0"/>
                        <a:cs typeface="Arial" panose="020B0604020202020204" pitchFamily="34" charset="0"/>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49D-4769-B0EC-C7CF0E2C877D}"/>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Relationships and Engagement</c:v>
                </c:pt>
                <c:pt idx="1">
                  <c:v>Network Management </c:v>
                </c:pt>
                <c:pt idx="2">
                  <c:v>Student Centered Focus</c:v>
                </c:pt>
              </c:strCache>
            </c:strRef>
          </c:cat>
          <c:val>
            <c:numRef>
              <c:f>Sheet1!$B$2:$B$4</c:f>
              <c:numCache>
                <c:formatCode>General</c:formatCode>
                <c:ptCount val="3"/>
                <c:pt idx="0">
                  <c:v>2.7</c:v>
                </c:pt>
                <c:pt idx="1">
                  <c:v>3.2</c:v>
                </c:pt>
                <c:pt idx="2">
                  <c:v>2.5</c:v>
                </c:pt>
              </c:numCache>
            </c:numRef>
          </c:val>
          <c:extLst>
            <c:ext xmlns:c16="http://schemas.microsoft.com/office/drawing/2014/chart" uri="{C3380CC4-5D6E-409C-BE32-E72D297353CC}">
              <c16:uniqueId val="{00000001-549D-4769-B0EC-C7CF0E2C877D}"/>
            </c:ext>
          </c:extLst>
        </c:ser>
        <c:dLbls>
          <c:showLegendKey val="0"/>
          <c:showVal val="0"/>
          <c:showCatName val="0"/>
          <c:showSerName val="0"/>
          <c:showPercent val="0"/>
          <c:showBubbleSize val="0"/>
        </c:dLbls>
        <c:gapWidth val="50"/>
        <c:axId val="1933095520"/>
        <c:axId val="1933098848"/>
      </c:barChart>
      <c:catAx>
        <c:axId val="19330955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933098848"/>
        <c:crosses val="autoZero"/>
        <c:auto val="1"/>
        <c:lblAlgn val="ctr"/>
        <c:lblOffset val="100"/>
        <c:noMultiLvlLbl val="0"/>
      </c:catAx>
      <c:valAx>
        <c:axId val="1933098848"/>
        <c:scaling>
          <c:orientation val="minMax"/>
        </c:scaling>
        <c:delete val="1"/>
        <c:axPos val="t"/>
        <c:numFmt formatCode="General" sourceLinked="1"/>
        <c:majorTickMark val="none"/>
        <c:minorTickMark val="none"/>
        <c:tickLblPos val="nextTo"/>
        <c:crossAx val="19330955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472147457674742"/>
          <c:y val="3.7785422616563431E-2"/>
          <c:w val="0.57527852542325264"/>
          <c:h val="0.92442915476687315"/>
        </c:manualLayout>
      </c:layout>
      <c:barChart>
        <c:barDir val="bar"/>
        <c:grouping val="clustered"/>
        <c:varyColors val="0"/>
        <c:ser>
          <c:idx val="0"/>
          <c:order val="0"/>
          <c:tx>
            <c:strRef>
              <c:f>Sheet1!$B$1</c:f>
              <c:strCache>
                <c:ptCount val="1"/>
                <c:pt idx="0">
                  <c:v>Rating</c:v>
                </c:pt>
              </c:strCache>
            </c:strRef>
          </c:tx>
          <c:spPr>
            <a:solidFill>
              <a:srgbClr val="008CB2"/>
            </a:solidFill>
            <a:ln>
              <a:noFill/>
            </a:ln>
            <a:effectLst/>
          </c:spPr>
          <c:invertIfNegative val="0"/>
          <c:dLbls>
            <c:dLbl>
              <c:idx val="0"/>
              <c:tx>
                <c:rich>
                  <a:bodyPr/>
                  <a:lstStyle/>
                  <a:p>
                    <a:fld id="{0A0C936F-EC21-4650-AC08-9BC0895348C2}" type="VALUE">
                      <a:rPr lang="en-US" sz="1200" b="1">
                        <a:latin typeface="Arial" panose="020B0604020202020204" pitchFamily="34" charset="0"/>
                        <a:cs typeface="Arial" panose="020B0604020202020204" pitchFamily="34" charset="0"/>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6D00-47E2-BA2D-DC9143D9607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Recruitment and Motivation </c:v>
                </c:pt>
                <c:pt idx="1">
                  <c:v>Needs Assessment </c:v>
                </c:pt>
                <c:pt idx="2">
                  <c:v>Coaching and Engagement</c:v>
                </c:pt>
                <c:pt idx="3">
                  <c:v>Network Collaboration</c:v>
                </c:pt>
              </c:strCache>
            </c:strRef>
          </c:cat>
          <c:val>
            <c:numRef>
              <c:f>Sheet1!$B$2:$B$5</c:f>
              <c:numCache>
                <c:formatCode>General</c:formatCode>
                <c:ptCount val="4"/>
                <c:pt idx="0">
                  <c:v>3.3</c:v>
                </c:pt>
                <c:pt idx="1">
                  <c:v>3.4</c:v>
                </c:pt>
                <c:pt idx="2">
                  <c:v>2.2000000000000002</c:v>
                </c:pt>
                <c:pt idx="3">
                  <c:v>1.8</c:v>
                </c:pt>
              </c:numCache>
            </c:numRef>
          </c:val>
          <c:extLst>
            <c:ext xmlns:c16="http://schemas.microsoft.com/office/drawing/2014/chart" uri="{C3380CC4-5D6E-409C-BE32-E72D297353CC}">
              <c16:uniqueId val="{00000001-6D00-47E2-BA2D-DC9143D96074}"/>
            </c:ext>
          </c:extLst>
        </c:ser>
        <c:dLbls>
          <c:showLegendKey val="0"/>
          <c:showVal val="0"/>
          <c:showCatName val="0"/>
          <c:showSerName val="0"/>
          <c:showPercent val="0"/>
          <c:showBubbleSize val="0"/>
        </c:dLbls>
        <c:gapWidth val="50"/>
        <c:axId val="1933095520"/>
        <c:axId val="1933098848"/>
      </c:barChart>
      <c:catAx>
        <c:axId val="19330955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933098848"/>
        <c:crosses val="autoZero"/>
        <c:auto val="1"/>
        <c:lblAlgn val="ctr"/>
        <c:lblOffset val="100"/>
        <c:noMultiLvlLbl val="0"/>
      </c:catAx>
      <c:valAx>
        <c:axId val="1933098848"/>
        <c:scaling>
          <c:orientation val="minMax"/>
        </c:scaling>
        <c:delete val="1"/>
        <c:axPos val="t"/>
        <c:numFmt formatCode="General" sourceLinked="1"/>
        <c:majorTickMark val="none"/>
        <c:minorTickMark val="none"/>
        <c:tickLblPos val="nextTo"/>
        <c:crossAx val="19330955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472147457674742"/>
          <c:y val="3.7785422616563431E-2"/>
          <c:w val="0.57527852542325264"/>
          <c:h val="0.92442915476687315"/>
        </c:manualLayout>
      </c:layout>
      <c:barChart>
        <c:barDir val="bar"/>
        <c:grouping val="clustered"/>
        <c:varyColors val="0"/>
        <c:ser>
          <c:idx val="0"/>
          <c:order val="0"/>
          <c:tx>
            <c:strRef>
              <c:f>Sheet1!$B$1</c:f>
              <c:strCache>
                <c:ptCount val="1"/>
                <c:pt idx="0">
                  <c:v>Rating</c:v>
                </c:pt>
              </c:strCache>
            </c:strRef>
          </c:tx>
          <c:spPr>
            <a:solidFill>
              <a:srgbClr val="89C160"/>
            </a:solidFill>
            <a:ln>
              <a:noFill/>
            </a:ln>
            <a:effectLst/>
          </c:spPr>
          <c:invertIfNegative val="0"/>
          <c:dLbls>
            <c:dLbl>
              <c:idx val="0"/>
              <c:tx>
                <c:rich>
                  <a:bodyPr/>
                  <a:lstStyle/>
                  <a:p>
                    <a:fld id="{0A0C936F-EC21-4650-AC08-9BC0895348C2}" type="VALUE">
                      <a:rPr lang="en-US" sz="1200" b="1">
                        <a:latin typeface="Arial" panose="020B0604020202020204" pitchFamily="34" charset="0"/>
                        <a:cs typeface="Arial" panose="020B0604020202020204" pitchFamily="34" charset="0"/>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D03-47A6-B977-E1AEBE8872F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Best Practice Access and Aggregation </c:v>
                </c:pt>
                <c:pt idx="1">
                  <c:v>Data Analysis and Continuous Improvement </c:v>
                </c:pt>
              </c:strCache>
            </c:strRef>
          </c:cat>
          <c:val>
            <c:numRef>
              <c:f>Sheet1!$B$2:$B$3</c:f>
              <c:numCache>
                <c:formatCode>General</c:formatCode>
                <c:ptCount val="2"/>
                <c:pt idx="0">
                  <c:v>2.5</c:v>
                </c:pt>
                <c:pt idx="1">
                  <c:v>2</c:v>
                </c:pt>
              </c:numCache>
            </c:numRef>
          </c:val>
          <c:extLst>
            <c:ext xmlns:c16="http://schemas.microsoft.com/office/drawing/2014/chart" uri="{C3380CC4-5D6E-409C-BE32-E72D297353CC}">
              <c16:uniqueId val="{00000001-9D03-47A6-B977-E1AEBE8872FE}"/>
            </c:ext>
          </c:extLst>
        </c:ser>
        <c:dLbls>
          <c:showLegendKey val="0"/>
          <c:showVal val="0"/>
          <c:showCatName val="0"/>
          <c:showSerName val="0"/>
          <c:showPercent val="0"/>
          <c:showBubbleSize val="0"/>
        </c:dLbls>
        <c:gapWidth val="50"/>
        <c:axId val="1933095520"/>
        <c:axId val="1933098848"/>
      </c:barChart>
      <c:catAx>
        <c:axId val="19330955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933098848"/>
        <c:crosses val="autoZero"/>
        <c:auto val="1"/>
        <c:lblAlgn val="ctr"/>
        <c:lblOffset val="100"/>
        <c:noMultiLvlLbl val="0"/>
      </c:catAx>
      <c:valAx>
        <c:axId val="1933098848"/>
        <c:scaling>
          <c:orientation val="minMax"/>
        </c:scaling>
        <c:delete val="1"/>
        <c:axPos val="t"/>
        <c:numFmt formatCode="General" sourceLinked="1"/>
        <c:majorTickMark val="none"/>
        <c:minorTickMark val="none"/>
        <c:tickLblPos val="nextTo"/>
        <c:crossAx val="19330955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stacked"/>
        <c:varyColors val="0"/>
        <c:ser>
          <c:idx val="0"/>
          <c:order val="0"/>
          <c:tx>
            <c:strRef>
              <c:f>Sheet1!$B$1</c:f>
              <c:strCache>
                <c:ptCount val="1"/>
                <c:pt idx="0">
                  <c:v>No Activity </c:v>
                </c:pt>
              </c:strCache>
            </c:strRef>
          </c:tx>
          <c:spPr>
            <a:solidFill>
              <a:srgbClr val="9E1E6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Network Membership</c:v>
                </c:pt>
                <c:pt idx="1">
                  <c:v>Member Engagement</c:v>
                </c:pt>
                <c:pt idx="2">
                  <c:v>Shared Vision and Common Goals</c:v>
                </c:pt>
              </c:strCache>
            </c:strRef>
          </c:cat>
          <c:val>
            <c:numRef>
              <c:f>Sheet1!$B$2:$B$4</c:f>
              <c:numCache>
                <c:formatCode>General</c:formatCode>
                <c:ptCount val="3"/>
                <c:pt idx="0">
                  <c:v>1</c:v>
                </c:pt>
                <c:pt idx="1">
                  <c:v>1</c:v>
                </c:pt>
                <c:pt idx="2">
                  <c:v>1</c:v>
                </c:pt>
              </c:numCache>
            </c:numRef>
          </c:val>
          <c:extLst>
            <c:ext xmlns:c16="http://schemas.microsoft.com/office/drawing/2014/chart" uri="{C3380CC4-5D6E-409C-BE32-E72D297353CC}">
              <c16:uniqueId val="{00000000-CAC4-45FB-8C74-F5B702FF3F6D}"/>
            </c:ext>
          </c:extLst>
        </c:ser>
        <c:ser>
          <c:idx val="1"/>
          <c:order val="1"/>
          <c:tx>
            <c:strRef>
              <c:f>Sheet1!$C$1</c:f>
              <c:strCache>
                <c:ptCount val="1"/>
                <c:pt idx="0">
                  <c:v>Emerging</c:v>
                </c:pt>
              </c:strCache>
            </c:strRef>
          </c:tx>
          <c:spPr>
            <a:solidFill>
              <a:srgbClr val="9E1E62">
                <a:alpha val="84778"/>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Network Membership</c:v>
                </c:pt>
                <c:pt idx="1">
                  <c:v>Member Engagement</c:v>
                </c:pt>
                <c:pt idx="2">
                  <c:v>Shared Vision and Common Goals</c:v>
                </c:pt>
              </c:strCache>
            </c:strRef>
          </c:cat>
          <c:val>
            <c:numRef>
              <c:f>Sheet1!$C$2:$C$4</c:f>
              <c:numCache>
                <c:formatCode>General</c:formatCode>
                <c:ptCount val="3"/>
                <c:pt idx="0">
                  <c:v>2</c:v>
                </c:pt>
                <c:pt idx="1">
                  <c:v>1</c:v>
                </c:pt>
                <c:pt idx="2">
                  <c:v>2</c:v>
                </c:pt>
              </c:numCache>
            </c:numRef>
          </c:val>
          <c:extLst>
            <c:ext xmlns:c16="http://schemas.microsoft.com/office/drawing/2014/chart" uri="{C3380CC4-5D6E-409C-BE32-E72D297353CC}">
              <c16:uniqueId val="{00000001-CAC4-45FB-8C74-F5B702FF3F6D}"/>
            </c:ext>
          </c:extLst>
        </c:ser>
        <c:ser>
          <c:idx val="2"/>
          <c:order val="2"/>
          <c:tx>
            <c:strRef>
              <c:f>Sheet1!$D$1</c:f>
              <c:strCache>
                <c:ptCount val="1"/>
                <c:pt idx="0">
                  <c:v>Developing</c:v>
                </c:pt>
              </c:strCache>
            </c:strRef>
          </c:tx>
          <c:spPr>
            <a:solidFill>
              <a:srgbClr val="9E1E62">
                <a:alpha val="69898"/>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Network Membership</c:v>
                </c:pt>
                <c:pt idx="1">
                  <c:v>Member Engagement</c:v>
                </c:pt>
                <c:pt idx="2">
                  <c:v>Shared Vision and Common Goals</c:v>
                </c:pt>
              </c:strCache>
            </c:strRef>
          </c:cat>
          <c:val>
            <c:numRef>
              <c:f>Sheet1!$D$2:$D$4</c:f>
              <c:numCache>
                <c:formatCode>General</c:formatCode>
                <c:ptCount val="3"/>
                <c:pt idx="0">
                  <c:v>4</c:v>
                </c:pt>
                <c:pt idx="1">
                  <c:v>5</c:v>
                </c:pt>
                <c:pt idx="2">
                  <c:v>1</c:v>
                </c:pt>
              </c:numCache>
            </c:numRef>
          </c:val>
          <c:extLst>
            <c:ext xmlns:c16="http://schemas.microsoft.com/office/drawing/2014/chart" uri="{C3380CC4-5D6E-409C-BE32-E72D297353CC}">
              <c16:uniqueId val="{00000002-CAC4-45FB-8C74-F5B702FF3F6D}"/>
            </c:ext>
          </c:extLst>
        </c:ser>
        <c:ser>
          <c:idx val="3"/>
          <c:order val="3"/>
          <c:tx>
            <c:strRef>
              <c:f>Sheet1!$E$1</c:f>
              <c:strCache>
                <c:ptCount val="1"/>
                <c:pt idx="0">
                  <c:v>Achieved </c:v>
                </c:pt>
              </c:strCache>
            </c:strRef>
          </c:tx>
          <c:spPr>
            <a:solidFill>
              <a:srgbClr val="9E1E62">
                <a:alpha val="40075"/>
              </a:srgbClr>
            </a:solidFill>
            <a:ln>
              <a:noFill/>
            </a:ln>
            <a:effectLst/>
          </c:spPr>
          <c:invertIfNegative val="0"/>
          <c:dPt>
            <c:idx val="0"/>
            <c:invertIfNegative val="0"/>
            <c:bubble3D val="0"/>
            <c:extLst>
              <c:ext xmlns:c16="http://schemas.microsoft.com/office/drawing/2014/chart" uri="{C3380CC4-5D6E-409C-BE32-E72D297353CC}">
                <c16:uniqueId val="{00000006-CAC4-45FB-8C74-F5B702FF3F6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Network Membership</c:v>
                </c:pt>
                <c:pt idx="1">
                  <c:v>Member Engagement</c:v>
                </c:pt>
                <c:pt idx="2">
                  <c:v>Shared Vision and Common Goals</c:v>
                </c:pt>
              </c:strCache>
            </c:strRef>
          </c:cat>
          <c:val>
            <c:numRef>
              <c:f>Sheet1!$E$2:$E$4</c:f>
              <c:numCache>
                <c:formatCode>General</c:formatCode>
                <c:ptCount val="3"/>
                <c:pt idx="0">
                  <c:v>1</c:v>
                </c:pt>
                <c:pt idx="1">
                  <c:v>2</c:v>
                </c:pt>
                <c:pt idx="2">
                  <c:v>6</c:v>
                </c:pt>
              </c:numCache>
            </c:numRef>
          </c:val>
          <c:extLst>
            <c:ext xmlns:c16="http://schemas.microsoft.com/office/drawing/2014/chart" uri="{C3380CC4-5D6E-409C-BE32-E72D297353CC}">
              <c16:uniqueId val="{00000003-CAC4-45FB-8C74-F5B702FF3F6D}"/>
            </c:ext>
          </c:extLst>
        </c:ser>
        <c:ser>
          <c:idx val="4"/>
          <c:order val="4"/>
          <c:tx>
            <c:strRef>
              <c:f>Sheet1!$F$1</c:f>
              <c:strCache>
                <c:ptCount val="1"/>
                <c:pt idx="0">
                  <c:v>Exemplary</c:v>
                </c:pt>
              </c:strCache>
            </c:strRef>
          </c:tx>
          <c:spPr>
            <a:solidFill>
              <a:srgbClr val="9E1E62">
                <a:alpha val="2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Network Membership</c:v>
                </c:pt>
                <c:pt idx="1">
                  <c:v>Member Engagement</c:v>
                </c:pt>
                <c:pt idx="2">
                  <c:v>Shared Vision and Common Goals</c:v>
                </c:pt>
              </c:strCache>
            </c:strRef>
          </c:cat>
          <c:val>
            <c:numRef>
              <c:f>Sheet1!$F$2:$F$4</c:f>
              <c:numCache>
                <c:formatCode>General</c:formatCode>
                <c:ptCount val="3"/>
                <c:pt idx="0">
                  <c:v>1</c:v>
                </c:pt>
                <c:pt idx="1">
                  <c:v>2</c:v>
                </c:pt>
                <c:pt idx="2">
                  <c:v>1</c:v>
                </c:pt>
              </c:numCache>
            </c:numRef>
          </c:val>
          <c:extLst>
            <c:ext xmlns:c16="http://schemas.microsoft.com/office/drawing/2014/chart" uri="{C3380CC4-5D6E-409C-BE32-E72D297353CC}">
              <c16:uniqueId val="{00000005-CAC4-45FB-8C74-F5B702FF3F6D}"/>
            </c:ext>
          </c:extLst>
        </c:ser>
        <c:dLbls>
          <c:showLegendKey val="0"/>
          <c:showVal val="0"/>
          <c:showCatName val="0"/>
          <c:showSerName val="0"/>
          <c:showPercent val="0"/>
          <c:showBubbleSize val="0"/>
        </c:dLbls>
        <c:gapWidth val="150"/>
        <c:overlap val="100"/>
        <c:axId val="2126580208"/>
        <c:axId val="2126563984"/>
      </c:barChart>
      <c:catAx>
        <c:axId val="212658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26563984"/>
        <c:crosses val="autoZero"/>
        <c:auto val="1"/>
        <c:lblAlgn val="ctr"/>
        <c:lblOffset val="100"/>
        <c:noMultiLvlLbl val="0"/>
      </c:catAx>
      <c:valAx>
        <c:axId val="2126563984"/>
        <c:scaling>
          <c:orientation val="minMax"/>
        </c:scaling>
        <c:delete val="1"/>
        <c:axPos val="t"/>
        <c:numFmt formatCode="General" sourceLinked="1"/>
        <c:majorTickMark val="none"/>
        <c:minorTickMark val="none"/>
        <c:tickLblPos val="nextTo"/>
        <c:crossAx val="2126580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stacked"/>
        <c:varyColors val="0"/>
        <c:ser>
          <c:idx val="0"/>
          <c:order val="0"/>
          <c:tx>
            <c:strRef>
              <c:f>Sheet1!$B$1</c:f>
              <c:strCache>
                <c:ptCount val="1"/>
                <c:pt idx="0">
                  <c:v>No Activity </c:v>
                </c:pt>
              </c:strCache>
            </c:strRef>
          </c:tx>
          <c:spPr>
            <a:solidFill>
              <a:srgbClr val="9E1E6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Network Operations</c:v>
                </c:pt>
                <c:pt idx="1">
                  <c:v>Strategic Talent Recruitment</c:v>
                </c:pt>
                <c:pt idx="2">
                  <c:v>Talent Development</c:v>
                </c:pt>
                <c:pt idx="3">
                  <c:v>Financial Management</c:v>
                </c:pt>
                <c:pt idx="4">
                  <c:v>Financial Stability </c:v>
                </c:pt>
              </c:strCache>
            </c:strRef>
          </c:cat>
          <c:val>
            <c:numRef>
              <c:f>Sheet1!$B$2:$B$6</c:f>
              <c:numCache>
                <c:formatCode>General</c:formatCode>
                <c:ptCount val="5"/>
                <c:pt idx="0">
                  <c:v>2</c:v>
                </c:pt>
                <c:pt idx="1">
                  <c:v>1</c:v>
                </c:pt>
                <c:pt idx="2">
                  <c:v>2</c:v>
                </c:pt>
                <c:pt idx="3">
                  <c:v>1</c:v>
                </c:pt>
                <c:pt idx="4">
                  <c:v>2</c:v>
                </c:pt>
              </c:numCache>
            </c:numRef>
          </c:val>
          <c:extLst>
            <c:ext xmlns:c16="http://schemas.microsoft.com/office/drawing/2014/chart" uri="{C3380CC4-5D6E-409C-BE32-E72D297353CC}">
              <c16:uniqueId val="{00000000-CAC4-45FB-8C74-F5B702FF3F6D}"/>
            </c:ext>
          </c:extLst>
        </c:ser>
        <c:ser>
          <c:idx val="1"/>
          <c:order val="1"/>
          <c:tx>
            <c:strRef>
              <c:f>Sheet1!$C$1</c:f>
              <c:strCache>
                <c:ptCount val="1"/>
                <c:pt idx="0">
                  <c:v>Emerging</c:v>
                </c:pt>
              </c:strCache>
            </c:strRef>
          </c:tx>
          <c:spPr>
            <a:solidFill>
              <a:srgbClr val="9E1E62">
                <a:alpha val="8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Network Operations</c:v>
                </c:pt>
                <c:pt idx="1">
                  <c:v>Strategic Talent Recruitment</c:v>
                </c:pt>
                <c:pt idx="2">
                  <c:v>Talent Development</c:v>
                </c:pt>
                <c:pt idx="3">
                  <c:v>Financial Management</c:v>
                </c:pt>
                <c:pt idx="4">
                  <c:v>Financial Stability </c:v>
                </c:pt>
              </c:strCache>
            </c:strRef>
          </c:cat>
          <c:val>
            <c:numRef>
              <c:f>Sheet1!$C$2:$C$6</c:f>
              <c:numCache>
                <c:formatCode>General</c:formatCode>
                <c:ptCount val="5"/>
                <c:pt idx="0">
                  <c:v>3</c:v>
                </c:pt>
                <c:pt idx="1">
                  <c:v>5</c:v>
                </c:pt>
                <c:pt idx="2">
                  <c:v>1</c:v>
                </c:pt>
                <c:pt idx="3">
                  <c:v>2</c:v>
                </c:pt>
                <c:pt idx="4">
                  <c:v>3</c:v>
                </c:pt>
              </c:numCache>
            </c:numRef>
          </c:val>
          <c:extLst>
            <c:ext xmlns:c16="http://schemas.microsoft.com/office/drawing/2014/chart" uri="{C3380CC4-5D6E-409C-BE32-E72D297353CC}">
              <c16:uniqueId val="{00000001-CAC4-45FB-8C74-F5B702FF3F6D}"/>
            </c:ext>
          </c:extLst>
        </c:ser>
        <c:ser>
          <c:idx val="2"/>
          <c:order val="2"/>
          <c:tx>
            <c:strRef>
              <c:f>Sheet1!$D$1</c:f>
              <c:strCache>
                <c:ptCount val="1"/>
                <c:pt idx="0">
                  <c:v>Developing</c:v>
                </c:pt>
              </c:strCache>
            </c:strRef>
          </c:tx>
          <c:spPr>
            <a:solidFill>
              <a:srgbClr val="9E1E62">
                <a:alpha val="70413"/>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Network Operations</c:v>
                </c:pt>
                <c:pt idx="1">
                  <c:v>Strategic Talent Recruitment</c:v>
                </c:pt>
                <c:pt idx="2">
                  <c:v>Talent Development</c:v>
                </c:pt>
                <c:pt idx="3">
                  <c:v>Financial Management</c:v>
                </c:pt>
                <c:pt idx="4">
                  <c:v>Financial Stability </c:v>
                </c:pt>
              </c:strCache>
            </c:strRef>
          </c:cat>
          <c:val>
            <c:numRef>
              <c:f>Sheet1!$D$2:$D$6</c:f>
              <c:numCache>
                <c:formatCode>General</c:formatCode>
                <c:ptCount val="5"/>
                <c:pt idx="0">
                  <c:v>4</c:v>
                </c:pt>
                <c:pt idx="1">
                  <c:v>2</c:v>
                </c:pt>
                <c:pt idx="2">
                  <c:v>1</c:v>
                </c:pt>
                <c:pt idx="3">
                  <c:v>6</c:v>
                </c:pt>
                <c:pt idx="4">
                  <c:v>3</c:v>
                </c:pt>
              </c:numCache>
            </c:numRef>
          </c:val>
          <c:extLst>
            <c:ext xmlns:c16="http://schemas.microsoft.com/office/drawing/2014/chart" uri="{C3380CC4-5D6E-409C-BE32-E72D297353CC}">
              <c16:uniqueId val="{00000002-CAC4-45FB-8C74-F5B702FF3F6D}"/>
            </c:ext>
          </c:extLst>
        </c:ser>
        <c:ser>
          <c:idx val="3"/>
          <c:order val="3"/>
          <c:tx>
            <c:strRef>
              <c:f>Sheet1!$E$1</c:f>
              <c:strCache>
                <c:ptCount val="1"/>
                <c:pt idx="0">
                  <c:v>Achieved </c:v>
                </c:pt>
              </c:strCache>
            </c:strRef>
          </c:tx>
          <c:spPr>
            <a:solidFill>
              <a:srgbClr val="9E1E62">
                <a:alpha val="40000"/>
              </a:srgbClr>
            </a:solidFill>
            <a:ln>
              <a:noFill/>
            </a:ln>
            <a:effectLst/>
          </c:spPr>
          <c:invertIfNegative val="0"/>
          <c:dPt>
            <c:idx val="0"/>
            <c:invertIfNegative val="0"/>
            <c:bubble3D val="0"/>
            <c:extLst>
              <c:ext xmlns:c16="http://schemas.microsoft.com/office/drawing/2014/chart" uri="{C3380CC4-5D6E-409C-BE32-E72D297353CC}">
                <c16:uniqueId val="{00000006-CAC4-45FB-8C74-F5B702FF3F6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Network Operations</c:v>
                </c:pt>
                <c:pt idx="1">
                  <c:v>Strategic Talent Recruitment</c:v>
                </c:pt>
                <c:pt idx="2">
                  <c:v>Talent Development</c:v>
                </c:pt>
                <c:pt idx="3">
                  <c:v>Financial Management</c:v>
                </c:pt>
                <c:pt idx="4">
                  <c:v>Financial Stability </c:v>
                </c:pt>
              </c:strCache>
            </c:strRef>
          </c:cat>
          <c:val>
            <c:numRef>
              <c:f>Sheet1!$E$2:$E$6</c:f>
              <c:numCache>
                <c:formatCode>General</c:formatCode>
                <c:ptCount val="5"/>
                <c:pt idx="0">
                  <c:v>1</c:v>
                </c:pt>
                <c:pt idx="1">
                  <c:v>2</c:v>
                </c:pt>
                <c:pt idx="2">
                  <c:v>6</c:v>
                </c:pt>
                <c:pt idx="3">
                  <c:v>1</c:v>
                </c:pt>
                <c:pt idx="4">
                  <c:v>2</c:v>
                </c:pt>
              </c:numCache>
            </c:numRef>
          </c:val>
          <c:extLst>
            <c:ext xmlns:c16="http://schemas.microsoft.com/office/drawing/2014/chart" uri="{C3380CC4-5D6E-409C-BE32-E72D297353CC}">
              <c16:uniqueId val="{00000003-CAC4-45FB-8C74-F5B702FF3F6D}"/>
            </c:ext>
          </c:extLst>
        </c:ser>
        <c:ser>
          <c:idx val="4"/>
          <c:order val="4"/>
          <c:tx>
            <c:strRef>
              <c:f>Sheet1!$F$1</c:f>
              <c:strCache>
                <c:ptCount val="1"/>
                <c:pt idx="0">
                  <c:v>Exemplary</c:v>
                </c:pt>
              </c:strCache>
            </c:strRef>
          </c:tx>
          <c:spPr>
            <a:solidFill>
              <a:srgbClr val="9E1E62">
                <a:alpha val="2038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Network Operations</c:v>
                </c:pt>
                <c:pt idx="1">
                  <c:v>Strategic Talent Recruitment</c:v>
                </c:pt>
                <c:pt idx="2">
                  <c:v>Talent Development</c:v>
                </c:pt>
                <c:pt idx="3">
                  <c:v>Financial Management</c:v>
                </c:pt>
                <c:pt idx="4">
                  <c:v>Financial Stability </c:v>
                </c:pt>
              </c:strCache>
            </c:strRef>
          </c:cat>
          <c:val>
            <c:numRef>
              <c:f>Sheet1!$F$2:$F$6</c:f>
              <c:numCache>
                <c:formatCode>General</c:formatCode>
                <c:ptCount val="5"/>
                <c:pt idx="0">
                  <c:v>1</c:v>
                </c:pt>
                <c:pt idx="1">
                  <c:v>2</c:v>
                </c:pt>
                <c:pt idx="2">
                  <c:v>1</c:v>
                </c:pt>
                <c:pt idx="3">
                  <c:v>1</c:v>
                </c:pt>
                <c:pt idx="4">
                  <c:v>1</c:v>
                </c:pt>
              </c:numCache>
            </c:numRef>
          </c:val>
          <c:extLst>
            <c:ext xmlns:c16="http://schemas.microsoft.com/office/drawing/2014/chart" uri="{C3380CC4-5D6E-409C-BE32-E72D297353CC}">
              <c16:uniqueId val="{00000005-CAC4-45FB-8C74-F5B702FF3F6D}"/>
            </c:ext>
          </c:extLst>
        </c:ser>
        <c:dLbls>
          <c:showLegendKey val="0"/>
          <c:showVal val="0"/>
          <c:showCatName val="0"/>
          <c:showSerName val="0"/>
          <c:showPercent val="0"/>
          <c:showBubbleSize val="0"/>
        </c:dLbls>
        <c:gapWidth val="150"/>
        <c:overlap val="100"/>
        <c:axId val="2126580208"/>
        <c:axId val="2126563984"/>
      </c:barChart>
      <c:catAx>
        <c:axId val="212658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26563984"/>
        <c:crosses val="autoZero"/>
        <c:auto val="1"/>
        <c:lblAlgn val="ctr"/>
        <c:lblOffset val="100"/>
        <c:noMultiLvlLbl val="0"/>
      </c:catAx>
      <c:valAx>
        <c:axId val="2126563984"/>
        <c:scaling>
          <c:orientation val="minMax"/>
        </c:scaling>
        <c:delete val="1"/>
        <c:axPos val="t"/>
        <c:numFmt formatCode="General" sourceLinked="1"/>
        <c:majorTickMark val="none"/>
        <c:minorTickMark val="none"/>
        <c:tickLblPos val="nextTo"/>
        <c:crossAx val="2126580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stacked"/>
        <c:varyColors val="0"/>
        <c:ser>
          <c:idx val="0"/>
          <c:order val="0"/>
          <c:tx>
            <c:strRef>
              <c:f>Sheet1!$B$1</c:f>
              <c:strCache>
                <c:ptCount val="1"/>
                <c:pt idx="0">
                  <c:v>No Activity </c:v>
                </c:pt>
              </c:strCache>
            </c:strRef>
          </c:tx>
          <c:spPr>
            <a:solidFill>
              <a:srgbClr val="9E1E6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Respectful Working Environment Practices</c:v>
                </c:pt>
                <c:pt idx="1">
                  <c:v>Student-Centered Expertise</c:v>
                </c:pt>
                <c:pt idx="2">
                  <c:v>Programmatic Focus Based on Student Needs</c:v>
                </c:pt>
                <c:pt idx="3">
                  <c:v>Network Partnerships Based on Student Needs</c:v>
                </c:pt>
                <c:pt idx="4">
                  <c:v>Student Voice</c:v>
                </c:pt>
                <c:pt idx="5">
                  <c:v>Student-Centered Language</c:v>
                </c:pt>
              </c:strCache>
            </c:strRef>
          </c:cat>
          <c:val>
            <c:numRef>
              <c:f>Sheet1!$B$2:$B$7</c:f>
              <c:numCache>
                <c:formatCode>General</c:formatCode>
                <c:ptCount val="6"/>
                <c:pt idx="0">
                  <c:v>2</c:v>
                </c:pt>
                <c:pt idx="1">
                  <c:v>1</c:v>
                </c:pt>
                <c:pt idx="2">
                  <c:v>2</c:v>
                </c:pt>
                <c:pt idx="3">
                  <c:v>1</c:v>
                </c:pt>
                <c:pt idx="4">
                  <c:v>2</c:v>
                </c:pt>
                <c:pt idx="5">
                  <c:v>2</c:v>
                </c:pt>
              </c:numCache>
            </c:numRef>
          </c:val>
          <c:extLst>
            <c:ext xmlns:c16="http://schemas.microsoft.com/office/drawing/2014/chart" uri="{C3380CC4-5D6E-409C-BE32-E72D297353CC}">
              <c16:uniqueId val="{00000000-CAC4-45FB-8C74-F5B702FF3F6D}"/>
            </c:ext>
          </c:extLst>
        </c:ser>
        <c:ser>
          <c:idx val="1"/>
          <c:order val="1"/>
          <c:tx>
            <c:strRef>
              <c:f>Sheet1!$C$1</c:f>
              <c:strCache>
                <c:ptCount val="1"/>
                <c:pt idx="0">
                  <c:v>Emerging</c:v>
                </c:pt>
              </c:strCache>
            </c:strRef>
          </c:tx>
          <c:spPr>
            <a:solidFill>
              <a:srgbClr val="9E1E62">
                <a:alpha val="84969"/>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Respectful Working Environment Practices</c:v>
                </c:pt>
                <c:pt idx="1">
                  <c:v>Student-Centered Expertise</c:v>
                </c:pt>
                <c:pt idx="2">
                  <c:v>Programmatic Focus Based on Student Needs</c:v>
                </c:pt>
                <c:pt idx="3">
                  <c:v>Network Partnerships Based on Student Needs</c:v>
                </c:pt>
                <c:pt idx="4">
                  <c:v>Student Voice</c:v>
                </c:pt>
                <c:pt idx="5">
                  <c:v>Student-Centered Language</c:v>
                </c:pt>
              </c:strCache>
            </c:strRef>
          </c:cat>
          <c:val>
            <c:numRef>
              <c:f>Sheet1!$C$2:$C$7</c:f>
              <c:numCache>
                <c:formatCode>General</c:formatCode>
                <c:ptCount val="6"/>
                <c:pt idx="0">
                  <c:v>3</c:v>
                </c:pt>
                <c:pt idx="1">
                  <c:v>5</c:v>
                </c:pt>
                <c:pt idx="2">
                  <c:v>1</c:v>
                </c:pt>
                <c:pt idx="3">
                  <c:v>2</c:v>
                </c:pt>
                <c:pt idx="4">
                  <c:v>3</c:v>
                </c:pt>
                <c:pt idx="5">
                  <c:v>3</c:v>
                </c:pt>
              </c:numCache>
            </c:numRef>
          </c:val>
          <c:extLst>
            <c:ext xmlns:c16="http://schemas.microsoft.com/office/drawing/2014/chart" uri="{C3380CC4-5D6E-409C-BE32-E72D297353CC}">
              <c16:uniqueId val="{00000001-CAC4-45FB-8C74-F5B702FF3F6D}"/>
            </c:ext>
          </c:extLst>
        </c:ser>
        <c:ser>
          <c:idx val="2"/>
          <c:order val="2"/>
          <c:tx>
            <c:strRef>
              <c:f>Sheet1!$D$1</c:f>
              <c:strCache>
                <c:ptCount val="1"/>
                <c:pt idx="0">
                  <c:v>Developing</c:v>
                </c:pt>
              </c:strCache>
            </c:strRef>
          </c:tx>
          <c:spPr>
            <a:solidFill>
              <a:srgbClr val="9E1E62">
                <a:alpha val="70049"/>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Respectful Working Environment Practices</c:v>
                </c:pt>
                <c:pt idx="1">
                  <c:v>Student-Centered Expertise</c:v>
                </c:pt>
                <c:pt idx="2">
                  <c:v>Programmatic Focus Based on Student Needs</c:v>
                </c:pt>
                <c:pt idx="3">
                  <c:v>Network Partnerships Based on Student Needs</c:v>
                </c:pt>
                <c:pt idx="4">
                  <c:v>Student Voice</c:v>
                </c:pt>
                <c:pt idx="5">
                  <c:v>Student-Centered Language</c:v>
                </c:pt>
              </c:strCache>
            </c:strRef>
          </c:cat>
          <c:val>
            <c:numRef>
              <c:f>Sheet1!$D$2:$D$7</c:f>
              <c:numCache>
                <c:formatCode>General</c:formatCode>
                <c:ptCount val="6"/>
                <c:pt idx="0">
                  <c:v>4</c:v>
                </c:pt>
                <c:pt idx="1">
                  <c:v>2</c:v>
                </c:pt>
                <c:pt idx="2">
                  <c:v>1</c:v>
                </c:pt>
                <c:pt idx="3">
                  <c:v>6</c:v>
                </c:pt>
                <c:pt idx="4">
                  <c:v>3</c:v>
                </c:pt>
                <c:pt idx="5">
                  <c:v>3</c:v>
                </c:pt>
              </c:numCache>
            </c:numRef>
          </c:val>
          <c:extLst>
            <c:ext xmlns:c16="http://schemas.microsoft.com/office/drawing/2014/chart" uri="{C3380CC4-5D6E-409C-BE32-E72D297353CC}">
              <c16:uniqueId val="{00000002-CAC4-45FB-8C74-F5B702FF3F6D}"/>
            </c:ext>
          </c:extLst>
        </c:ser>
        <c:ser>
          <c:idx val="3"/>
          <c:order val="3"/>
          <c:tx>
            <c:strRef>
              <c:f>Sheet1!$E$1</c:f>
              <c:strCache>
                <c:ptCount val="1"/>
                <c:pt idx="0">
                  <c:v>Achieved </c:v>
                </c:pt>
              </c:strCache>
            </c:strRef>
          </c:tx>
          <c:spPr>
            <a:solidFill>
              <a:srgbClr val="9E1E62">
                <a:alpha val="39820"/>
              </a:srgbClr>
            </a:solidFill>
            <a:ln>
              <a:noFill/>
            </a:ln>
            <a:effectLst/>
          </c:spPr>
          <c:invertIfNegative val="0"/>
          <c:dPt>
            <c:idx val="0"/>
            <c:invertIfNegative val="0"/>
            <c:bubble3D val="0"/>
            <c:extLst>
              <c:ext xmlns:c16="http://schemas.microsoft.com/office/drawing/2014/chart" uri="{C3380CC4-5D6E-409C-BE32-E72D297353CC}">
                <c16:uniqueId val="{00000006-CAC4-45FB-8C74-F5B702FF3F6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Respectful Working Environment Practices</c:v>
                </c:pt>
                <c:pt idx="1">
                  <c:v>Student-Centered Expertise</c:v>
                </c:pt>
                <c:pt idx="2">
                  <c:v>Programmatic Focus Based on Student Needs</c:v>
                </c:pt>
                <c:pt idx="3">
                  <c:v>Network Partnerships Based on Student Needs</c:v>
                </c:pt>
                <c:pt idx="4">
                  <c:v>Student Voice</c:v>
                </c:pt>
                <c:pt idx="5">
                  <c:v>Student-Centered Language</c:v>
                </c:pt>
              </c:strCache>
            </c:strRef>
          </c:cat>
          <c:val>
            <c:numRef>
              <c:f>Sheet1!$E$2:$E$7</c:f>
              <c:numCache>
                <c:formatCode>General</c:formatCode>
                <c:ptCount val="6"/>
                <c:pt idx="0">
                  <c:v>1</c:v>
                </c:pt>
                <c:pt idx="1">
                  <c:v>2</c:v>
                </c:pt>
                <c:pt idx="2">
                  <c:v>6</c:v>
                </c:pt>
                <c:pt idx="3">
                  <c:v>1</c:v>
                </c:pt>
                <c:pt idx="4">
                  <c:v>2</c:v>
                </c:pt>
                <c:pt idx="5">
                  <c:v>2</c:v>
                </c:pt>
              </c:numCache>
            </c:numRef>
          </c:val>
          <c:extLst>
            <c:ext xmlns:c16="http://schemas.microsoft.com/office/drawing/2014/chart" uri="{C3380CC4-5D6E-409C-BE32-E72D297353CC}">
              <c16:uniqueId val="{00000003-CAC4-45FB-8C74-F5B702FF3F6D}"/>
            </c:ext>
          </c:extLst>
        </c:ser>
        <c:ser>
          <c:idx val="4"/>
          <c:order val="4"/>
          <c:tx>
            <c:strRef>
              <c:f>Sheet1!$F$1</c:f>
              <c:strCache>
                <c:ptCount val="1"/>
                <c:pt idx="0">
                  <c:v>Exemplary</c:v>
                </c:pt>
              </c:strCache>
            </c:strRef>
          </c:tx>
          <c:spPr>
            <a:solidFill>
              <a:srgbClr val="9E1E62">
                <a:alpha val="2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Respectful Working Environment Practices</c:v>
                </c:pt>
                <c:pt idx="1">
                  <c:v>Student-Centered Expertise</c:v>
                </c:pt>
                <c:pt idx="2">
                  <c:v>Programmatic Focus Based on Student Needs</c:v>
                </c:pt>
                <c:pt idx="3">
                  <c:v>Network Partnerships Based on Student Needs</c:v>
                </c:pt>
                <c:pt idx="4">
                  <c:v>Student Voice</c:v>
                </c:pt>
                <c:pt idx="5">
                  <c:v>Student-Centered Language</c:v>
                </c:pt>
              </c:strCache>
            </c:strRef>
          </c:cat>
          <c:val>
            <c:numRef>
              <c:f>Sheet1!$F$2:$F$7</c:f>
              <c:numCache>
                <c:formatCode>General</c:formatCode>
                <c:ptCount val="6"/>
                <c:pt idx="0">
                  <c:v>1</c:v>
                </c:pt>
                <c:pt idx="1">
                  <c:v>2</c:v>
                </c:pt>
                <c:pt idx="2">
                  <c:v>1</c:v>
                </c:pt>
                <c:pt idx="3">
                  <c:v>1</c:v>
                </c:pt>
                <c:pt idx="4">
                  <c:v>1</c:v>
                </c:pt>
                <c:pt idx="5">
                  <c:v>1</c:v>
                </c:pt>
              </c:numCache>
            </c:numRef>
          </c:val>
          <c:extLst>
            <c:ext xmlns:c16="http://schemas.microsoft.com/office/drawing/2014/chart" uri="{C3380CC4-5D6E-409C-BE32-E72D297353CC}">
              <c16:uniqueId val="{00000005-CAC4-45FB-8C74-F5B702FF3F6D}"/>
            </c:ext>
          </c:extLst>
        </c:ser>
        <c:dLbls>
          <c:showLegendKey val="0"/>
          <c:showVal val="0"/>
          <c:showCatName val="0"/>
          <c:showSerName val="0"/>
          <c:showPercent val="0"/>
          <c:showBubbleSize val="0"/>
        </c:dLbls>
        <c:gapWidth val="100"/>
        <c:overlap val="100"/>
        <c:axId val="2126580208"/>
        <c:axId val="2126563984"/>
      </c:barChart>
      <c:catAx>
        <c:axId val="212658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26563984"/>
        <c:crosses val="autoZero"/>
        <c:auto val="1"/>
        <c:lblAlgn val="ctr"/>
        <c:lblOffset val="100"/>
        <c:noMultiLvlLbl val="0"/>
      </c:catAx>
      <c:valAx>
        <c:axId val="2126563984"/>
        <c:scaling>
          <c:orientation val="minMax"/>
        </c:scaling>
        <c:delete val="1"/>
        <c:axPos val="t"/>
        <c:numFmt formatCode="General" sourceLinked="1"/>
        <c:majorTickMark val="none"/>
        <c:minorTickMark val="none"/>
        <c:tickLblPos val="nextTo"/>
        <c:crossAx val="2126580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6">
  <a:schemeClr val="accent3"/>
</cs:colorStyle>
</file>

<file path=ppt/charts/colors11.xml><?xml version="1.0" encoding="utf-8"?>
<cs:colorStyle xmlns:cs="http://schemas.microsoft.com/office/drawing/2012/chartStyle" xmlns:a="http://schemas.openxmlformats.org/drawingml/2006/main" meth="withinLinear" id="16">
  <a:schemeClr val="accent3"/>
</cs:colorStyle>
</file>

<file path=ppt/charts/colors12.xml><?xml version="1.0" encoding="utf-8"?>
<cs:colorStyle xmlns:cs="http://schemas.microsoft.com/office/drawing/2012/chartStyle" xmlns:a="http://schemas.openxmlformats.org/drawingml/2006/main" meth="withinLinear" id="16">
  <a:schemeClr val="accent3"/>
</cs:colorStyle>
</file>

<file path=ppt/charts/colors13.xml><?xml version="1.0" encoding="utf-8"?>
<cs:colorStyle xmlns:cs="http://schemas.microsoft.com/office/drawing/2012/chartStyle" xmlns:a="http://schemas.openxmlformats.org/drawingml/2006/main" meth="withinLinear" id="16">
  <a:schemeClr val="accent3"/>
</cs:colorStyle>
</file>

<file path=ppt/charts/colors14.xml><?xml version="1.0" encoding="utf-8"?>
<cs:colorStyle xmlns:cs="http://schemas.microsoft.com/office/drawing/2012/chartStyle" xmlns:a="http://schemas.openxmlformats.org/drawingml/2006/main" meth="withinLinear" id="16">
  <a:schemeClr val="accent3"/>
</cs:colorStyle>
</file>

<file path=ppt/charts/colors15.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6">
  <a:schemeClr val="accent3"/>
</cs:colorStyle>
</file>

<file path=ppt/charts/colors8.xml><?xml version="1.0" encoding="utf-8"?>
<cs:colorStyle xmlns:cs="http://schemas.microsoft.com/office/drawing/2012/chartStyle" xmlns:a="http://schemas.openxmlformats.org/drawingml/2006/main" meth="withinLinear" id="16">
  <a:schemeClr val="accent3"/>
</cs:colorStyle>
</file>

<file path=ppt/charts/colors9.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301_B174DEE2.xml><?xml version="1.0" encoding="utf-8"?>
<p188:cmLst xmlns:a="http://schemas.openxmlformats.org/drawingml/2006/main" xmlns:r="http://schemas.openxmlformats.org/officeDocument/2006/relationships" xmlns:p188="http://schemas.microsoft.com/office/powerpoint/2018/8/main">
  <p188:cm id="{CDF7AF0F-F8D2-42F6-BA66-3C0684883DAC}" authorId="{37AA5E81-8864-DB34-CC36-72657FA2F841}" status="resolved" created="2026-01-23T17:26:33.393" complete="100000">
    <ac:txMkLst xmlns:ac="http://schemas.microsoft.com/office/drawing/2013/main/command">
      <pc:docMk xmlns:pc="http://schemas.microsoft.com/office/powerpoint/2013/main/command"/>
      <pc:sldMk xmlns:pc="http://schemas.microsoft.com/office/powerpoint/2013/main/command" cId="2977226466" sldId="769"/>
      <ac:spMk id="6" creationId="{4471F401-6C81-4184-9DC4-86EA20BA8F9E}"/>
      <ac:txMk cp="41" len="6">
        <ac:context len="443" hash="2630969651"/>
      </ac:txMk>
    </ac:txMkLst>
    <p188:pos x="3078918" y="590799"/>
    <p188:txBody>
      <a:bodyPr/>
      <a:lstStyle/>
      <a:p>
        <a:r>
          <a:rPr lang="en-US"/>
          <a:t>Q: Should element be capitalized here as elsewhere?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99B4E8-59C5-405B-8CEF-569179F6B7D4}"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0F5EAF9B-79E7-47D0-BA3C-4E1B5221185B}">
      <dgm:prSet phldrT="[Text]"/>
      <dgm:spPr>
        <a:solidFill>
          <a:srgbClr val="003043"/>
        </a:solidFill>
      </dgm:spPr>
      <dgm:t>
        <a:bodyPr/>
        <a:lstStyle/>
        <a:p>
          <a:r>
            <a:rPr lang="en-US" dirty="0">
              <a:latin typeface="Arial" panose="020B0604020202020204" pitchFamily="34" charset="0"/>
              <a:cs typeface="Arial" panose="020B0604020202020204" pitchFamily="34" charset="0"/>
            </a:rPr>
            <a:t>Identify staff</a:t>
          </a:r>
        </a:p>
      </dgm:t>
    </dgm:pt>
    <dgm:pt modelId="{FD9F1AC7-4AB9-49A6-B085-38361EFB27A3}" type="parTrans" cxnId="{847B8AD3-E676-4DC2-9B15-1732BE27EF80}">
      <dgm:prSet/>
      <dgm:spPr/>
      <dgm:t>
        <a:bodyPr/>
        <a:lstStyle/>
        <a:p>
          <a:endParaRPr lang="en-US"/>
        </a:p>
      </dgm:t>
    </dgm:pt>
    <dgm:pt modelId="{CC2648D7-9CAF-4592-BB82-4686AED8E416}" type="sibTrans" cxnId="{847B8AD3-E676-4DC2-9B15-1732BE27EF80}">
      <dgm:prSet/>
      <dgm:spPr>
        <a:solidFill>
          <a:srgbClr val="6197BB">
            <a:alpha val="60000"/>
          </a:srgbClr>
        </a:solidFill>
      </dgm:spPr>
      <dgm:t>
        <a:bodyPr/>
        <a:lstStyle/>
        <a:p>
          <a:endParaRPr lang="en-US"/>
        </a:p>
      </dgm:t>
    </dgm:pt>
    <dgm:pt modelId="{0F86859B-48E5-4C7E-9C8B-BE2B816D0A00}">
      <dgm:prSet phldrT="[Text]"/>
      <dgm:spPr>
        <a:solidFill>
          <a:srgbClr val="003043"/>
        </a:solidFill>
      </dgm:spPr>
      <dgm:t>
        <a:bodyPr/>
        <a:lstStyle/>
        <a:p>
          <a:r>
            <a:rPr lang="en-US" dirty="0">
              <a:latin typeface="Arial" panose="020B0604020202020204" pitchFamily="34" charset="0"/>
              <a:cs typeface="Arial" panose="020B0604020202020204" pitchFamily="34" charset="0"/>
            </a:rPr>
            <a:t>Self-assessment window opens</a:t>
          </a:r>
        </a:p>
      </dgm:t>
    </dgm:pt>
    <dgm:pt modelId="{D89EAD87-2BCD-45D0-88A8-8051E3C5DE60}" type="parTrans" cxnId="{7A0CA3E0-EFEA-4C63-8B8A-6A15A8FBD667}">
      <dgm:prSet/>
      <dgm:spPr/>
      <dgm:t>
        <a:bodyPr/>
        <a:lstStyle/>
        <a:p>
          <a:endParaRPr lang="en-US"/>
        </a:p>
      </dgm:t>
    </dgm:pt>
    <dgm:pt modelId="{970F4336-05C0-492C-BA99-C32735D0BD5C}" type="sibTrans" cxnId="{7A0CA3E0-EFEA-4C63-8B8A-6A15A8FBD667}">
      <dgm:prSet/>
      <dgm:spPr/>
      <dgm:t>
        <a:bodyPr/>
        <a:lstStyle/>
        <a:p>
          <a:endParaRPr lang="en-US"/>
        </a:p>
      </dgm:t>
    </dgm:pt>
    <dgm:pt modelId="{496E6B29-D50A-45F5-8082-67372F95B278}">
      <dgm:prSet phldrT="[Text]"/>
      <dgm:spPr>
        <a:solidFill>
          <a:srgbClr val="003043"/>
        </a:solidFill>
      </dgm:spPr>
      <dgm:t>
        <a:bodyPr/>
        <a:lstStyle/>
        <a:p>
          <a:r>
            <a:rPr lang="en-US" dirty="0">
              <a:latin typeface="Arial" panose="020B0604020202020204" pitchFamily="34" charset="0"/>
              <a:cs typeface="Arial" panose="020B0604020202020204" pitchFamily="34" charset="0"/>
            </a:rPr>
            <a:t>Summary report of individual team ratings</a:t>
          </a:r>
        </a:p>
      </dgm:t>
    </dgm:pt>
    <dgm:pt modelId="{578CCF8E-1B41-48CA-ABD6-A78F40763652}" type="parTrans" cxnId="{18B22F4C-AAE6-40FF-BE3A-804958349505}">
      <dgm:prSet/>
      <dgm:spPr/>
      <dgm:t>
        <a:bodyPr/>
        <a:lstStyle/>
        <a:p>
          <a:endParaRPr lang="en-US"/>
        </a:p>
      </dgm:t>
    </dgm:pt>
    <dgm:pt modelId="{CC3D382B-CF1B-4926-A56E-4490228EA69E}" type="sibTrans" cxnId="{18B22F4C-AAE6-40FF-BE3A-804958349505}">
      <dgm:prSet/>
      <dgm:spPr/>
      <dgm:t>
        <a:bodyPr/>
        <a:lstStyle/>
        <a:p>
          <a:endParaRPr lang="en-US"/>
        </a:p>
      </dgm:t>
    </dgm:pt>
    <dgm:pt modelId="{DD388629-7791-4066-AAAC-DF924B818CBC}">
      <dgm:prSet phldrT="[Text]"/>
      <dgm:spPr>
        <a:solidFill>
          <a:srgbClr val="003043"/>
        </a:solidFill>
      </dgm:spPr>
      <dgm:t>
        <a:bodyPr/>
        <a:lstStyle/>
        <a:p>
          <a:r>
            <a:rPr lang="en-US" dirty="0">
              <a:latin typeface="Arial" panose="020B0604020202020204" pitchFamily="34" charset="0"/>
              <a:cs typeface="Arial" panose="020B0604020202020204" pitchFamily="34" charset="0"/>
            </a:rPr>
            <a:t>Sensemaking  conversation</a:t>
          </a:r>
        </a:p>
      </dgm:t>
    </dgm:pt>
    <dgm:pt modelId="{5BCB3A18-D7F0-416B-9ACB-B3DC17414A2E}" type="parTrans" cxnId="{E684ECB5-7075-4DE7-8EC6-F5EC5273EC70}">
      <dgm:prSet/>
      <dgm:spPr/>
      <dgm:t>
        <a:bodyPr/>
        <a:lstStyle/>
        <a:p>
          <a:endParaRPr lang="en-US"/>
        </a:p>
      </dgm:t>
    </dgm:pt>
    <dgm:pt modelId="{A66959DE-160B-4155-A5BC-3439483765C0}" type="sibTrans" cxnId="{E684ECB5-7075-4DE7-8EC6-F5EC5273EC70}">
      <dgm:prSet/>
      <dgm:spPr/>
      <dgm:t>
        <a:bodyPr/>
        <a:lstStyle/>
        <a:p>
          <a:endParaRPr lang="en-US"/>
        </a:p>
      </dgm:t>
    </dgm:pt>
    <dgm:pt modelId="{FF8F6F43-AA9F-44A9-BA6A-93F1A66A43AD}">
      <dgm:prSet phldrT="[Text]"/>
      <dgm:spPr>
        <a:solidFill>
          <a:schemeClr val="accent5">
            <a:lumMod val="40000"/>
            <a:lumOff val="60000"/>
          </a:schemeClr>
        </a:solidFill>
        <a:ln w="25400">
          <a:solidFill>
            <a:schemeClr val="bg1"/>
          </a:solidFill>
        </a:ln>
      </dgm:spPr>
      <dgm:t>
        <a:bodyPr/>
        <a:lstStyle/>
        <a:p>
          <a:r>
            <a:rPr lang="en-US" b="1" dirty="0">
              <a:solidFill>
                <a:srgbClr val="002E3D"/>
              </a:solidFill>
              <a:latin typeface="Arial" panose="020B0604020202020204" pitchFamily="34" charset="0"/>
              <a:cs typeface="Arial" panose="020B0604020202020204" pitchFamily="34" charset="0"/>
            </a:rPr>
            <a:t>ICA Action Plan </a:t>
          </a:r>
        </a:p>
      </dgm:t>
    </dgm:pt>
    <dgm:pt modelId="{A0B82A83-5766-4B23-8233-C5B4607AE857}" type="parTrans" cxnId="{334D3394-BA18-4500-8812-F5FDE3E8C817}">
      <dgm:prSet/>
      <dgm:spPr/>
      <dgm:t>
        <a:bodyPr/>
        <a:lstStyle/>
        <a:p>
          <a:endParaRPr lang="en-US"/>
        </a:p>
      </dgm:t>
    </dgm:pt>
    <dgm:pt modelId="{EA9C9D40-57BE-4225-8558-4AF59CAF8E28}" type="sibTrans" cxnId="{334D3394-BA18-4500-8812-F5FDE3E8C817}">
      <dgm:prSet/>
      <dgm:spPr/>
      <dgm:t>
        <a:bodyPr/>
        <a:lstStyle/>
        <a:p>
          <a:endParaRPr lang="en-US"/>
        </a:p>
      </dgm:t>
    </dgm:pt>
    <dgm:pt modelId="{A0238733-344F-4948-9C1C-2623F3743FC6}">
      <dgm:prSet/>
      <dgm:spPr>
        <a:solidFill>
          <a:srgbClr val="003043"/>
        </a:solidFill>
      </dgm:spPr>
      <dgm:t>
        <a:bodyPr/>
        <a:lstStyle/>
        <a:p>
          <a:r>
            <a:rPr lang="en-US" dirty="0">
              <a:latin typeface="Arial" panose="020B0604020202020204" pitchFamily="34" charset="0"/>
              <a:cs typeface="Arial" panose="020B0604020202020204" pitchFamily="34" charset="0"/>
            </a:rPr>
            <a:t>Use data for continuous improvement</a:t>
          </a:r>
        </a:p>
      </dgm:t>
    </dgm:pt>
    <dgm:pt modelId="{FEAB5CD9-FE53-42E2-8B3D-6FC11F03C99C}" type="parTrans" cxnId="{6CD58502-075E-4818-A063-819032D154F1}">
      <dgm:prSet/>
      <dgm:spPr/>
      <dgm:t>
        <a:bodyPr/>
        <a:lstStyle/>
        <a:p>
          <a:endParaRPr lang="en-US"/>
        </a:p>
      </dgm:t>
    </dgm:pt>
    <dgm:pt modelId="{5AB0B503-AF09-4090-AC0C-A4314D005797}" type="sibTrans" cxnId="{6CD58502-075E-4818-A063-819032D154F1}">
      <dgm:prSet/>
      <dgm:spPr/>
      <dgm:t>
        <a:bodyPr/>
        <a:lstStyle/>
        <a:p>
          <a:endParaRPr lang="en-US"/>
        </a:p>
      </dgm:t>
    </dgm:pt>
    <dgm:pt modelId="{200DCD48-3586-4BEA-A6A1-10C30933825E}" type="pres">
      <dgm:prSet presAssocID="{DA99B4E8-59C5-405B-8CEF-569179F6B7D4}" presName="Name0" presStyleCnt="0">
        <dgm:presLayoutVars>
          <dgm:dir/>
          <dgm:resizeHandles val="exact"/>
        </dgm:presLayoutVars>
      </dgm:prSet>
      <dgm:spPr/>
    </dgm:pt>
    <dgm:pt modelId="{79D3BE79-BDD5-41BE-88B1-D688E6BEB0B0}" type="pres">
      <dgm:prSet presAssocID="{DA99B4E8-59C5-405B-8CEF-569179F6B7D4}" presName="cycle" presStyleCnt="0"/>
      <dgm:spPr/>
    </dgm:pt>
    <dgm:pt modelId="{6AEFC2AE-F52A-4DC2-B297-BDDBFF6D427F}" type="pres">
      <dgm:prSet presAssocID="{0F5EAF9B-79E7-47D0-BA3C-4E1B5221185B}" presName="nodeFirstNode" presStyleLbl="node1" presStyleIdx="0" presStyleCnt="6">
        <dgm:presLayoutVars>
          <dgm:bulletEnabled val="1"/>
        </dgm:presLayoutVars>
      </dgm:prSet>
      <dgm:spPr/>
    </dgm:pt>
    <dgm:pt modelId="{0F6AFAE3-D51B-458B-AD98-82EF94A76964}" type="pres">
      <dgm:prSet presAssocID="{CC2648D7-9CAF-4592-BB82-4686AED8E416}" presName="sibTransFirstNode" presStyleLbl="bgShp" presStyleIdx="0" presStyleCnt="1"/>
      <dgm:spPr/>
    </dgm:pt>
    <dgm:pt modelId="{5F92F099-9C82-45F4-B831-99E520B667AF}" type="pres">
      <dgm:prSet presAssocID="{0F86859B-48E5-4C7E-9C8B-BE2B816D0A00}" presName="nodeFollowingNodes" presStyleLbl="node1" presStyleIdx="1" presStyleCnt="6" custRadScaleRad="102438" custRadScaleInc="23722">
        <dgm:presLayoutVars>
          <dgm:bulletEnabled val="1"/>
        </dgm:presLayoutVars>
      </dgm:prSet>
      <dgm:spPr/>
    </dgm:pt>
    <dgm:pt modelId="{D5BD4CCD-BB4A-41F2-B565-8EC06320F1D3}" type="pres">
      <dgm:prSet presAssocID="{496E6B29-D50A-45F5-8082-67372F95B278}" presName="nodeFollowingNodes" presStyleLbl="node1" presStyleIdx="2" presStyleCnt="6" custRadScaleRad="104902" custRadScaleInc="-18089">
        <dgm:presLayoutVars>
          <dgm:bulletEnabled val="1"/>
        </dgm:presLayoutVars>
      </dgm:prSet>
      <dgm:spPr/>
    </dgm:pt>
    <dgm:pt modelId="{4DE6932C-617F-4B90-833F-7CBA4CF787BA}" type="pres">
      <dgm:prSet presAssocID="{DD388629-7791-4066-AAAC-DF924B818CBC}" presName="nodeFollowingNodes" presStyleLbl="node1" presStyleIdx="3" presStyleCnt="6" custRadScaleRad="100022" custRadScaleInc="0">
        <dgm:presLayoutVars>
          <dgm:bulletEnabled val="1"/>
        </dgm:presLayoutVars>
      </dgm:prSet>
      <dgm:spPr/>
    </dgm:pt>
    <dgm:pt modelId="{782E3550-D616-4365-B9F3-FBC1B58466DD}" type="pres">
      <dgm:prSet presAssocID="{FF8F6F43-AA9F-44A9-BA6A-93F1A66A43AD}" presName="nodeFollowingNodes" presStyleLbl="node1" presStyleIdx="4" presStyleCnt="6" custRadScaleRad="105789" custRadScaleInc="16680">
        <dgm:presLayoutVars>
          <dgm:bulletEnabled val="1"/>
        </dgm:presLayoutVars>
      </dgm:prSet>
      <dgm:spPr/>
    </dgm:pt>
    <dgm:pt modelId="{1788A987-4465-48B8-9018-B6B838085355}" type="pres">
      <dgm:prSet presAssocID="{A0238733-344F-4948-9C1C-2623F3743FC6}" presName="nodeFollowingNodes" presStyleLbl="node1" presStyleIdx="5" presStyleCnt="6" custRadScaleRad="100532" custRadScaleInc="-21556">
        <dgm:presLayoutVars>
          <dgm:bulletEnabled val="1"/>
        </dgm:presLayoutVars>
      </dgm:prSet>
      <dgm:spPr/>
    </dgm:pt>
  </dgm:ptLst>
  <dgm:cxnLst>
    <dgm:cxn modelId="{6CD58502-075E-4818-A063-819032D154F1}" srcId="{DA99B4E8-59C5-405B-8CEF-569179F6B7D4}" destId="{A0238733-344F-4948-9C1C-2623F3743FC6}" srcOrd="5" destOrd="0" parTransId="{FEAB5CD9-FE53-42E2-8B3D-6FC11F03C99C}" sibTransId="{5AB0B503-AF09-4090-AC0C-A4314D005797}"/>
    <dgm:cxn modelId="{EB31A50D-3899-4D22-AB60-B0051B4FC95B}" type="presOf" srcId="{CC2648D7-9CAF-4592-BB82-4686AED8E416}" destId="{0F6AFAE3-D51B-458B-AD98-82EF94A76964}" srcOrd="0" destOrd="0" presId="urn:microsoft.com/office/officeart/2005/8/layout/cycle3"/>
    <dgm:cxn modelId="{18B22F4C-AAE6-40FF-BE3A-804958349505}" srcId="{DA99B4E8-59C5-405B-8CEF-569179F6B7D4}" destId="{496E6B29-D50A-45F5-8082-67372F95B278}" srcOrd="2" destOrd="0" parTransId="{578CCF8E-1B41-48CA-ABD6-A78F40763652}" sibTransId="{CC3D382B-CF1B-4926-A56E-4490228EA69E}"/>
    <dgm:cxn modelId="{9A8D6A4C-0520-4CD4-BDA0-C0C288C23C15}" type="presOf" srcId="{DA99B4E8-59C5-405B-8CEF-569179F6B7D4}" destId="{200DCD48-3586-4BEA-A6A1-10C30933825E}" srcOrd="0" destOrd="0" presId="urn:microsoft.com/office/officeart/2005/8/layout/cycle3"/>
    <dgm:cxn modelId="{50C1C05C-F499-4ADD-ADB9-FA7DF91E6D64}" type="presOf" srcId="{A0238733-344F-4948-9C1C-2623F3743FC6}" destId="{1788A987-4465-48B8-9018-B6B838085355}" srcOrd="0" destOrd="0" presId="urn:microsoft.com/office/officeart/2005/8/layout/cycle3"/>
    <dgm:cxn modelId="{06EFF160-49C4-4172-A137-85A1BE80480A}" type="presOf" srcId="{0F5EAF9B-79E7-47D0-BA3C-4E1B5221185B}" destId="{6AEFC2AE-F52A-4DC2-B297-BDDBFF6D427F}" srcOrd="0" destOrd="0" presId="urn:microsoft.com/office/officeart/2005/8/layout/cycle3"/>
    <dgm:cxn modelId="{79F6B677-F249-4CE5-9D81-D7B901DAD635}" type="presOf" srcId="{FF8F6F43-AA9F-44A9-BA6A-93F1A66A43AD}" destId="{782E3550-D616-4365-B9F3-FBC1B58466DD}" srcOrd="0" destOrd="0" presId="urn:microsoft.com/office/officeart/2005/8/layout/cycle3"/>
    <dgm:cxn modelId="{10523C82-84DB-41DE-8DC2-F8C196F95B5E}" type="presOf" srcId="{496E6B29-D50A-45F5-8082-67372F95B278}" destId="{D5BD4CCD-BB4A-41F2-B565-8EC06320F1D3}" srcOrd="0" destOrd="0" presId="urn:microsoft.com/office/officeart/2005/8/layout/cycle3"/>
    <dgm:cxn modelId="{E5472086-2E34-44C7-BF07-2CD3E72313BD}" type="presOf" srcId="{DD388629-7791-4066-AAAC-DF924B818CBC}" destId="{4DE6932C-617F-4B90-833F-7CBA4CF787BA}" srcOrd="0" destOrd="0" presId="urn:microsoft.com/office/officeart/2005/8/layout/cycle3"/>
    <dgm:cxn modelId="{334D3394-BA18-4500-8812-F5FDE3E8C817}" srcId="{DA99B4E8-59C5-405B-8CEF-569179F6B7D4}" destId="{FF8F6F43-AA9F-44A9-BA6A-93F1A66A43AD}" srcOrd="4" destOrd="0" parTransId="{A0B82A83-5766-4B23-8233-C5B4607AE857}" sibTransId="{EA9C9D40-57BE-4225-8558-4AF59CAF8E28}"/>
    <dgm:cxn modelId="{E684ECB5-7075-4DE7-8EC6-F5EC5273EC70}" srcId="{DA99B4E8-59C5-405B-8CEF-569179F6B7D4}" destId="{DD388629-7791-4066-AAAC-DF924B818CBC}" srcOrd="3" destOrd="0" parTransId="{5BCB3A18-D7F0-416B-9ACB-B3DC17414A2E}" sibTransId="{A66959DE-160B-4155-A5BC-3439483765C0}"/>
    <dgm:cxn modelId="{847B8AD3-E676-4DC2-9B15-1732BE27EF80}" srcId="{DA99B4E8-59C5-405B-8CEF-569179F6B7D4}" destId="{0F5EAF9B-79E7-47D0-BA3C-4E1B5221185B}" srcOrd="0" destOrd="0" parTransId="{FD9F1AC7-4AB9-49A6-B085-38361EFB27A3}" sibTransId="{CC2648D7-9CAF-4592-BB82-4686AED8E416}"/>
    <dgm:cxn modelId="{4D727DD9-7402-41F6-8C27-C01043BA963B}" type="presOf" srcId="{0F86859B-48E5-4C7E-9C8B-BE2B816D0A00}" destId="{5F92F099-9C82-45F4-B831-99E520B667AF}" srcOrd="0" destOrd="0" presId="urn:microsoft.com/office/officeart/2005/8/layout/cycle3"/>
    <dgm:cxn modelId="{7A0CA3E0-EFEA-4C63-8B8A-6A15A8FBD667}" srcId="{DA99B4E8-59C5-405B-8CEF-569179F6B7D4}" destId="{0F86859B-48E5-4C7E-9C8B-BE2B816D0A00}" srcOrd="1" destOrd="0" parTransId="{D89EAD87-2BCD-45D0-88A8-8051E3C5DE60}" sibTransId="{970F4336-05C0-492C-BA99-C32735D0BD5C}"/>
    <dgm:cxn modelId="{C08DF7A8-8304-4EB1-A688-BB328C104271}" type="presParOf" srcId="{200DCD48-3586-4BEA-A6A1-10C30933825E}" destId="{79D3BE79-BDD5-41BE-88B1-D688E6BEB0B0}" srcOrd="0" destOrd="0" presId="urn:microsoft.com/office/officeart/2005/8/layout/cycle3"/>
    <dgm:cxn modelId="{A0AA9126-C9AA-4024-B43D-EACB2F1AF99D}" type="presParOf" srcId="{79D3BE79-BDD5-41BE-88B1-D688E6BEB0B0}" destId="{6AEFC2AE-F52A-4DC2-B297-BDDBFF6D427F}" srcOrd="0" destOrd="0" presId="urn:microsoft.com/office/officeart/2005/8/layout/cycle3"/>
    <dgm:cxn modelId="{1D981967-F7B0-4D48-9EDC-086324BE7DF4}" type="presParOf" srcId="{79D3BE79-BDD5-41BE-88B1-D688E6BEB0B0}" destId="{0F6AFAE3-D51B-458B-AD98-82EF94A76964}" srcOrd="1" destOrd="0" presId="urn:microsoft.com/office/officeart/2005/8/layout/cycle3"/>
    <dgm:cxn modelId="{29F7EA15-2FA6-465A-ABF1-C200C54B0687}" type="presParOf" srcId="{79D3BE79-BDD5-41BE-88B1-D688E6BEB0B0}" destId="{5F92F099-9C82-45F4-B831-99E520B667AF}" srcOrd="2" destOrd="0" presId="urn:microsoft.com/office/officeart/2005/8/layout/cycle3"/>
    <dgm:cxn modelId="{EC4234E9-4125-4A1E-84FF-CDB555AC30D1}" type="presParOf" srcId="{79D3BE79-BDD5-41BE-88B1-D688E6BEB0B0}" destId="{D5BD4CCD-BB4A-41F2-B565-8EC06320F1D3}" srcOrd="3" destOrd="0" presId="urn:microsoft.com/office/officeart/2005/8/layout/cycle3"/>
    <dgm:cxn modelId="{4CC78901-9F4B-4094-8F95-ADF6B8DDB175}" type="presParOf" srcId="{79D3BE79-BDD5-41BE-88B1-D688E6BEB0B0}" destId="{4DE6932C-617F-4B90-833F-7CBA4CF787BA}" srcOrd="4" destOrd="0" presId="urn:microsoft.com/office/officeart/2005/8/layout/cycle3"/>
    <dgm:cxn modelId="{DF4A9FFC-C7FC-48C0-B35F-34A888DBA142}" type="presParOf" srcId="{79D3BE79-BDD5-41BE-88B1-D688E6BEB0B0}" destId="{782E3550-D616-4365-B9F3-FBC1B58466DD}" srcOrd="5" destOrd="0" presId="urn:microsoft.com/office/officeart/2005/8/layout/cycle3"/>
    <dgm:cxn modelId="{62CFC72B-7C02-4AAB-AE58-EDAFC3FA458F}" type="presParOf" srcId="{79D3BE79-BDD5-41BE-88B1-D688E6BEB0B0}" destId="{1788A987-4465-48B8-9018-B6B838085355}"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6AFAE3-D51B-458B-AD98-82EF94A76964}">
      <dsp:nvSpPr>
        <dsp:cNvPr id="0" name=""/>
        <dsp:cNvSpPr/>
      </dsp:nvSpPr>
      <dsp:spPr>
        <a:xfrm>
          <a:off x="570382" y="-5249"/>
          <a:ext cx="4423986" cy="4423986"/>
        </a:xfrm>
        <a:prstGeom prst="circularArrow">
          <a:avLst>
            <a:gd name="adj1" fmla="val 5274"/>
            <a:gd name="adj2" fmla="val 312630"/>
            <a:gd name="adj3" fmla="val 14276517"/>
            <a:gd name="adj4" fmla="val 17098760"/>
            <a:gd name="adj5" fmla="val 5477"/>
          </a:avLst>
        </a:prstGeom>
        <a:solidFill>
          <a:srgbClr val="6197BB">
            <a:alpha val="60000"/>
          </a:srgbClr>
        </a:solidFill>
        <a:ln>
          <a:noFill/>
        </a:ln>
        <a:effectLst/>
      </dsp:spPr>
      <dsp:style>
        <a:lnRef idx="0">
          <a:scrgbClr r="0" g="0" b="0"/>
        </a:lnRef>
        <a:fillRef idx="1">
          <a:scrgbClr r="0" g="0" b="0"/>
        </a:fillRef>
        <a:effectRef idx="0">
          <a:scrgbClr r="0" g="0" b="0"/>
        </a:effectRef>
        <a:fontRef idx="minor"/>
      </dsp:style>
    </dsp:sp>
    <dsp:sp modelId="{6AEFC2AE-F52A-4DC2-B297-BDDBFF6D427F}">
      <dsp:nvSpPr>
        <dsp:cNvPr id="0" name=""/>
        <dsp:cNvSpPr/>
      </dsp:nvSpPr>
      <dsp:spPr>
        <a:xfrm>
          <a:off x="1964509" y="999"/>
          <a:ext cx="1635732" cy="817866"/>
        </a:xfrm>
        <a:prstGeom prst="roundRect">
          <a:avLst/>
        </a:prstGeom>
        <a:solidFill>
          <a:srgbClr val="00304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Identify staff</a:t>
          </a:r>
        </a:p>
      </dsp:txBody>
      <dsp:txXfrm>
        <a:off x="2004434" y="40924"/>
        <a:ext cx="1555882" cy="738016"/>
      </dsp:txXfrm>
    </dsp:sp>
    <dsp:sp modelId="{5F92F099-9C82-45F4-B831-99E520B667AF}">
      <dsp:nvSpPr>
        <dsp:cNvPr id="0" name=""/>
        <dsp:cNvSpPr/>
      </dsp:nvSpPr>
      <dsp:spPr>
        <a:xfrm>
          <a:off x="3714975" y="1233702"/>
          <a:ext cx="1635732" cy="817866"/>
        </a:xfrm>
        <a:prstGeom prst="roundRect">
          <a:avLst/>
        </a:prstGeom>
        <a:solidFill>
          <a:srgbClr val="00304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Self-assessment window opens</a:t>
          </a:r>
        </a:p>
      </dsp:txBody>
      <dsp:txXfrm>
        <a:off x="3754900" y="1273627"/>
        <a:ext cx="1555882" cy="738016"/>
      </dsp:txXfrm>
    </dsp:sp>
    <dsp:sp modelId="{D5BD4CCD-BB4A-41F2-B565-8EC06320F1D3}">
      <dsp:nvSpPr>
        <dsp:cNvPr id="0" name=""/>
        <dsp:cNvSpPr/>
      </dsp:nvSpPr>
      <dsp:spPr>
        <a:xfrm>
          <a:off x="3725702" y="2461116"/>
          <a:ext cx="1635732" cy="817866"/>
        </a:xfrm>
        <a:prstGeom prst="roundRect">
          <a:avLst/>
        </a:prstGeom>
        <a:solidFill>
          <a:srgbClr val="00304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Summary report of individual team ratings</a:t>
          </a:r>
        </a:p>
      </dsp:txBody>
      <dsp:txXfrm>
        <a:off x="3765627" y="2501041"/>
        <a:ext cx="1555882" cy="738016"/>
      </dsp:txXfrm>
    </dsp:sp>
    <dsp:sp modelId="{4DE6932C-617F-4B90-833F-7CBA4CF787BA}">
      <dsp:nvSpPr>
        <dsp:cNvPr id="0" name=""/>
        <dsp:cNvSpPr/>
      </dsp:nvSpPr>
      <dsp:spPr>
        <a:xfrm>
          <a:off x="1964509" y="3590835"/>
          <a:ext cx="1635732" cy="817866"/>
        </a:xfrm>
        <a:prstGeom prst="roundRect">
          <a:avLst/>
        </a:prstGeom>
        <a:solidFill>
          <a:srgbClr val="00304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Sensemaking  conversation</a:t>
          </a:r>
        </a:p>
      </dsp:txBody>
      <dsp:txXfrm>
        <a:off x="2004434" y="3630760"/>
        <a:ext cx="1555882" cy="738016"/>
      </dsp:txXfrm>
    </dsp:sp>
    <dsp:sp modelId="{782E3550-D616-4365-B9F3-FBC1B58466DD}">
      <dsp:nvSpPr>
        <dsp:cNvPr id="0" name=""/>
        <dsp:cNvSpPr/>
      </dsp:nvSpPr>
      <dsp:spPr>
        <a:xfrm>
          <a:off x="197053" y="2489151"/>
          <a:ext cx="1635732" cy="817866"/>
        </a:xfrm>
        <a:prstGeom prst="roundRect">
          <a:avLst/>
        </a:prstGeom>
        <a:solidFill>
          <a:schemeClr val="accent5">
            <a:lumMod val="40000"/>
            <a:lumOff val="60000"/>
          </a:schemeClr>
        </a:solid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rgbClr val="002E3D"/>
              </a:solidFill>
              <a:latin typeface="Arial" panose="020B0604020202020204" pitchFamily="34" charset="0"/>
              <a:cs typeface="Arial" panose="020B0604020202020204" pitchFamily="34" charset="0"/>
            </a:rPr>
            <a:t>ICA Action Plan </a:t>
          </a:r>
        </a:p>
      </dsp:txBody>
      <dsp:txXfrm>
        <a:off x="236978" y="2529076"/>
        <a:ext cx="1555882" cy="738016"/>
      </dsp:txXfrm>
    </dsp:sp>
    <dsp:sp modelId="{1788A987-4465-48B8-9018-B6B838085355}">
      <dsp:nvSpPr>
        <dsp:cNvPr id="0" name=""/>
        <dsp:cNvSpPr/>
      </dsp:nvSpPr>
      <dsp:spPr>
        <a:xfrm>
          <a:off x="257660" y="1210866"/>
          <a:ext cx="1635732" cy="817866"/>
        </a:xfrm>
        <a:prstGeom prst="roundRect">
          <a:avLst/>
        </a:prstGeom>
        <a:solidFill>
          <a:srgbClr val="00304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Use data for continuous improvement</a:t>
          </a:r>
        </a:p>
      </dsp:txBody>
      <dsp:txXfrm>
        <a:off x="297585" y="1250791"/>
        <a:ext cx="1555882" cy="738016"/>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22CDCD-9E81-6E40-8757-C3F68B014555}" type="datetimeFigureOut">
              <a:rPr lang="en-US" smtClean="0"/>
              <a:t>1/30/26</a:t>
            </a:fld>
            <a:endParaRPr lang="en-US"/>
          </a:p>
        </p:txBody>
      </p:sp>
      <p:sp>
        <p:nvSpPr>
          <p:cNvPr id="4" name="Slide Image Placeholder 3"/>
          <p:cNvSpPr>
            <a:spLocks noGrp="1" noRot="1" noChangeAspect="1"/>
          </p:cNvSpPr>
          <p:nvPr>
            <p:ph type="sldImg" idx="2"/>
          </p:nvPr>
        </p:nvSpPr>
        <p:spPr>
          <a:xfrm>
            <a:off x="857250" y="1143000"/>
            <a:ext cx="51435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55E179-7FFB-D64A-9B0B-CBC982D9469C}" type="slidenum">
              <a:rPr lang="en-US" smtClean="0"/>
              <a:t>‹#›</a:t>
            </a:fld>
            <a:endParaRPr lang="en-US"/>
          </a:p>
        </p:txBody>
      </p:sp>
    </p:spTree>
    <p:extLst>
      <p:ext uri="{BB962C8B-B14F-4D97-AF65-F5344CB8AC3E}">
        <p14:creationId xmlns:p14="http://schemas.microsoft.com/office/powerpoint/2010/main" val="883683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1143000"/>
            <a:ext cx="5143500" cy="30861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EB55E179-7FFB-D64A-9B0B-CBC982D9469C}" type="slidenum">
              <a:rPr lang="en-US" smtClean="0"/>
              <a:t>1</a:t>
            </a:fld>
            <a:endParaRPr lang="en-US"/>
          </a:p>
        </p:txBody>
      </p:sp>
    </p:spTree>
    <p:extLst>
      <p:ext uri="{BB962C8B-B14F-4D97-AF65-F5344CB8AC3E}">
        <p14:creationId xmlns:p14="http://schemas.microsoft.com/office/powerpoint/2010/main" val="1612940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Symbol" panose="05050102010706020507" pitchFamily="18" charset="2"/>
              <a:buChar char=""/>
            </a:pPr>
            <a:r>
              <a:rPr lang="en-US" sz="1200" dirty="0">
                <a:solidFill>
                  <a:srgbClr val="1C252D"/>
                </a:solidFill>
                <a:effectLst/>
                <a:latin typeface="Calibri" panose="020F0502020204030204" pitchFamily="34" charset="0"/>
                <a:ea typeface="Calibri" panose="020F0502020204030204" pitchFamily="34" charset="0"/>
                <a:cs typeface="Times New Roman" panose="02020603050405020304" pitchFamily="18" charset="0"/>
              </a:rPr>
              <a:t>Set the context and expectations for the sensemaking and consensus conversation </a:t>
            </a:r>
          </a:p>
          <a:p>
            <a:pPr marL="0" marR="0" lvl="0" indent="0">
              <a:lnSpc>
                <a:spcPct val="115000"/>
              </a:lnSpc>
              <a:spcBef>
                <a:spcPts val="0"/>
              </a:spcBef>
              <a:spcAft>
                <a:spcPts val="0"/>
              </a:spcAft>
              <a:buFont typeface="Symbol" panose="05050102010706020507" pitchFamily="18" charset="2"/>
              <a:buNone/>
            </a:pPr>
            <a:endParaRPr lang="en-US" sz="1200" dirty="0">
              <a:solidFill>
                <a:srgbClr val="1C252D"/>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Font typeface="Symbol" panose="05050102010706020507" pitchFamily="18" charset="2"/>
              <a:buNone/>
            </a:pPr>
            <a:r>
              <a:rPr lang="en-US" sz="1200" dirty="0">
                <a:solidFill>
                  <a:srgbClr val="1C252D"/>
                </a:solidFill>
                <a:effectLst/>
                <a:latin typeface="Calibri" panose="020F0502020204030204" pitchFamily="34" charset="0"/>
                <a:ea typeface="Calibri" panose="020F0502020204030204" pitchFamily="34" charset="0"/>
                <a:cs typeface="Times New Roman" panose="02020603050405020304" pitchFamily="18" charset="0"/>
              </a:rPr>
              <a:t>Suggested Talking Points: </a:t>
            </a:r>
          </a:p>
          <a:p>
            <a:pPr marL="285750" marR="0" lvl="0" indent="-285750">
              <a:lnSpc>
                <a:spcPct val="115000"/>
              </a:lnSpc>
              <a:spcBef>
                <a:spcPts val="0"/>
              </a:spcBef>
              <a:spcAft>
                <a:spcPts val="0"/>
              </a:spcAft>
              <a:buFont typeface="Arial" panose="020B0604020202020204" pitchFamily="34" charset="0"/>
              <a:buChar char="•"/>
            </a:pPr>
            <a:r>
              <a:rPr lang="en-US" sz="1200" dirty="0">
                <a:solidFill>
                  <a:srgbClr val="1C252D"/>
                </a:solidFill>
                <a:effectLst/>
                <a:latin typeface="Calibri" panose="020F0502020204030204" pitchFamily="34" charset="0"/>
                <a:ea typeface="Calibri" panose="020F0502020204030204" pitchFamily="34" charset="0"/>
                <a:cs typeface="Times New Roman" panose="02020603050405020304" pitchFamily="18" charset="0"/>
              </a:rPr>
              <a:t>As we move onto the consensus conversation, let’s talk about what we mean by consensus. When we say that we will reach consensus on a particular element, we mean that this is a decision that everyone in the group actively supports or can at least live with.  ​</a:t>
            </a:r>
          </a:p>
          <a:p>
            <a:pPr marL="285750" marR="0" lvl="0" indent="-285750">
              <a:lnSpc>
                <a:spcPct val="115000"/>
              </a:lnSpc>
              <a:spcBef>
                <a:spcPts val="0"/>
              </a:spcBef>
              <a:spcAft>
                <a:spcPts val="0"/>
              </a:spcAft>
              <a:buFont typeface="Arial" panose="020B0604020202020204" pitchFamily="34" charset="0"/>
              <a:buChar char="•"/>
            </a:pPr>
            <a:r>
              <a:rPr lang="en-US" sz="1200" dirty="0">
                <a:solidFill>
                  <a:srgbClr val="1C252D"/>
                </a:solidFill>
                <a:effectLst/>
                <a:latin typeface="Calibri" panose="020F0502020204030204" pitchFamily="34" charset="0"/>
                <a:ea typeface="Calibri" panose="020F0502020204030204" pitchFamily="34" charset="0"/>
                <a:cs typeface="Times New Roman" panose="02020603050405020304" pitchFamily="18" charset="0"/>
              </a:rPr>
              <a:t>Why do we do this?  We believe that the conversation that occurs during this process improves the understanding of the strengths and opportunities available to our organization. The “</a:t>
            </a:r>
            <a:r>
              <a:rPr lang="en-US" sz="1200" b="1" dirty="0">
                <a:solidFill>
                  <a:srgbClr val="1C252D"/>
                </a:solidFill>
                <a:effectLst/>
                <a:latin typeface="Calibri" panose="020F0502020204030204" pitchFamily="34" charset="0"/>
                <a:ea typeface="Calibri" panose="020F0502020204030204" pitchFamily="34" charset="0"/>
                <a:cs typeface="Times New Roman" panose="02020603050405020304" pitchFamily="18" charset="0"/>
              </a:rPr>
              <a:t>creative interplay of ideas</a:t>
            </a:r>
            <a:r>
              <a:rPr lang="en-US" sz="1200" dirty="0">
                <a:solidFill>
                  <a:srgbClr val="1C252D"/>
                </a:solidFill>
                <a:effectLst/>
                <a:latin typeface="Calibri" panose="020F0502020204030204" pitchFamily="34" charset="0"/>
                <a:ea typeface="Calibri" panose="020F0502020204030204" pitchFamily="34" charset="0"/>
                <a:cs typeface="Times New Roman" panose="02020603050405020304" pitchFamily="18" charset="0"/>
              </a:rPr>
              <a:t>” that occurs during this process encourages an improved understanding of the strengths and opportunities available. ​</a:t>
            </a:r>
          </a:p>
          <a:p>
            <a:pPr marL="285750" marR="0" lvl="0" indent="-285750">
              <a:lnSpc>
                <a:spcPct val="115000"/>
              </a:lnSpc>
              <a:spcBef>
                <a:spcPts val="0"/>
              </a:spcBef>
              <a:spcAft>
                <a:spcPts val="0"/>
              </a:spcAft>
              <a:buFont typeface="Arial" panose="020B0604020202020204" pitchFamily="34" charset="0"/>
              <a:buChar char="•"/>
            </a:pPr>
            <a:r>
              <a:rPr lang="en-US" sz="1200" dirty="0">
                <a:solidFill>
                  <a:srgbClr val="1C252D"/>
                </a:solidFill>
                <a:effectLst/>
                <a:latin typeface="Calibri" panose="020F0502020204030204" pitchFamily="34" charset="0"/>
                <a:ea typeface="Calibri" panose="020F0502020204030204" pitchFamily="34" charset="0"/>
                <a:cs typeface="Times New Roman" panose="02020603050405020304" pitchFamily="18" charset="0"/>
              </a:rPr>
              <a:t>​So, what does this mean for you? To make this an engaging process, we need active cooperation, intentional speaking and listening, and respect for the contributions of every team member.</a:t>
            </a:r>
          </a:p>
          <a:p>
            <a:pPr marL="285750" marR="0" lvl="0" indent="-285750">
              <a:lnSpc>
                <a:spcPct val="115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While the survey required staff to make a determination that translated to a 1-5, during our conversation today, we as a group can select half scores. This means that we may not be engaged in each component of the rating category, but we are well on the way to doing so.</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7D49DF5E-BA7D-4386-8B18-41847532BA8F}" type="slidenum">
              <a:rPr lang="en-US" smtClean="0"/>
              <a:t>10</a:t>
            </a:fld>
            <a:endParaRPr lang="en-US"/>
          </a:p>
        </p:txBody>
      </p:sp>
    </p:spTree>
    <p:extLst>
      <p:ext uri="{BB962C8B-B14F-4D97-AF65-F5344CB8AC3E}">
        <p14:creationId xmlns:p14="http://schemas.microsoft.com/office/powerpoint/2010/main" val="613858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Symbol" panose="05050102010706020507" pitchFamily="18" charset="2"/>
              <a:buChar char=""/>
            </a:pPr>
            <a:r>
              <a:rPr lang="en-US" sz="1200" dirty="0">
                <a:solidFill>
                  <a:srgbClr val="1C252D"/>
                </a:solidFill>
                <a:effectLst/>
                <a:latin typeface="Calibri" panose="020F0502020204030204" pitchFamily="34" charset="0"/>
                <a:ea typeface="Calibri" panose="020F0502020204030204" pitchFamily="34" charset="0"/>
                <a:cs typeface="Times New Roman" panose="02020603050405020304" pitchFamily="18" charset="0"/>
              </a:rPr>
              <a:t>Provide overview of the process that will be used to discuss and come to consensus on ratings</a:t>
            </a:r>
          </a:p>
          <a:p>
            <a:pPr marL="0" marR="0" lvl="0" indent="0">
              <a:lnSpc>
                <a:spcPct val="115000"/>
              </a:lnSpc>
              <a:spcBef>
                <a:spcPts val="0"/>
              </a:spcBef>
              <a:spcAft>
                <a:spcPts val="0"/>
              </a:spcAft>
              <a:buFont typeface="Symbol" panose="05050102010706020507" pitchFamily="18" charset="2"/>
              <a:buNone/>
            </a:pPr>
            <a:endParaRPr lang="en-US" sz="1200" dirty="0">
              <a:solidFill>
                <a:srgbClr val="1C252D"/>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Font typeface="Symbol" panose="05050102010706020507" pitchFamily="18" charset="2"/>
              <a:buNone/>
            </a:pPr>
            <a:r>
              <a:rPr lang="en-US" sz="1200" dirty="0">
                <a:solidFill>
                  <a:srgbClr val="1C252D"/>
                </a:solidFill>
                <a:effectLst/>
                <a:latin typeface="Calibri" panose="020F0502020204030204" pitchFamily="34" charset="0"/>
                <a:ea typeface="Calibri" panose="020F0502020204030204" pitchFamily="34" charset="0"/>
                <a:cs typeface="Times New Roman" panose="02020603050405020304" pitchFamily="18" charset="0"/>
              </a:rPr>
              <a:t>Suggested Talking Points: </a:t>
            </a:r>
          </a:p>
          <a:p>
            <a:pPr marL="285750" marR="0" lvl="0" indent="-285750">
              <a:lnSpc>
                <a:spcPct val="115000"/>
              </a:lnSpc>
              <a:spcBef>
                <a:spcPts val="0"/>
              </a:spcBef>
              <a:spcAft>
                <a:spcPts val="0"/>
              </a:spcAft>
              <a:buFont typeface="Arial" panose="020B0604020202020204" pitchFamily="34" charset="0"/>
              <a:buChar char="•"/>
            </a:pPr>
            <a:r>
              <a:rPr lang="en-US" sz="1200" dirty="0">
                <a:solidFill>
                  <a:srgbClr val="1C252D"/>
                </a:solidFill>
                <a:effectLst/>
                <a:latin typeface="Calibri" panose="020F0502020204030204" pitchFamily="34" charset="0"/>
                <a:ea typeface="Calibri" panose="020F0502020204030204" pitchFamily="34" charset="0"/>
                <a:cs typeface="Times New Roman" panose="02020603050405020304" pitchFamily="18" charset="0"/>
              </a:rPr>
              <a:t>To reach consensus, we will follow the following process: ​</a:t>
            </a:r>
          </a:p>
          <a:p>
            <a:pPr marL="685800" marR="0" lvl="1" indent="-228600">
              <a:lnSpc>
                <a:spcPct val="115000"/>
              </a:lnSpc>
              <a:spcBef>
                <a:spcPts val="0"/>
              </a:spcBef>
              <a:spcAft>
                <a:spcPts val="0"/>
              </a:spcAft>
              <a:buFont typeface="Wingdings" panose="05000000000000000000" pitchFamily="2" charset="2"/>
              <a:buChar char=""/>
            </a:pPr>
            <a:r>
              <a:rPr lang="en-US" sz="1200" dirty="0">
                <a:solidFill>
                  <a:srgbClr val="1C252D"/>
                </a:solidFill>
                <a:effectLst/>
                <a:latin typeface="Calibri" panose="020F0502020204030204" pitchFamily="34" charset="0"/>
                <a:ea typeface="Calibri" panose="020F0502020204030204" pitchFamily="34" charset="0"/>
                <a:cs typeface="Times New Roman" panose="02020603050405020304" pitchFamily="18" charset="0"/>
              </a:rPr>
              <a:t>​We will review the element and the spread of ratings.​</a:t>
            </a:r>
          </a:p>
          <a:p>
            <a:pPr marL="685800" marR="0" lvl="1" indent="-228600">
              <a:lnSpc>
                <a:spcPct val="115000"/>
              </a:lnSpc>
              <a:spcBef>
                <a:spcPts val="0"/>
              </a:spcBef>
              <a:spcAft>
                <a:spcPts val="0"/>
              </a:spcAft>
              <a:buFont typeface="Wingdings" panose="05000000000000000000" pitchFamily="2" charset="2"/>
              <a:buChar char=""/>
            </a:pPr>
            <a:r>
              <a:rPr lang="en-US" sz="1200" dirty="0">
                <a:solidFill>
                  <a:srgbClr val="1C252D"/>
                </a:solidFill>
                <a:effectLst/>
                <a:latin typeface="Calibri" panose="020F0502020204030204" pitchFamily="34" charset="0"/>
                <a:ea typeface="Calibri" panose="020F0502020204030204" pitchFamily="34" charset="0"/>
                <a:cs typeface="Times New Roman" panose="02020603050405020304" pitchFamily="18" charset="0"/>
              </a:rPr>
              <a:t>We will open the ‘floor’ for discussion.​</a:t>
            </a:r>
          </a:p>
          <a:p>
            <a:pPr marL="685800" marR="0" lvl="1" indent="-228600">
              <a:lnSpc>
                <a:spcPct val="115000"/>
              </a:lnSpc>
              <a:spcBef>
                <a:spcPts val="0"/>
              </a:spcBef>
              <a:spcAft>
                <a:spcPts val="0"/>
              </a:spcAft>
              <a:buFont typeface="Wingdings" panose="05000000000000000000" pitchFamily="2" charset="2"/>
              <a:buChar char=""/>
            </a:pPr>
            <a:r>
              <a:rPr lang="en-US" sz="1200" dirty="0">
                <a:solidFill>
                  <a:srgbClr val="1C252D"/>
                </a:solidFill>
                <a:effectLst/>
                <a:latin typeface="Calibri" panose="020F0502020204030204" pitchFamily="34" charset="0"/>
                <a:ea typeface="Calibri" panose="020F0502020204030204" pitchFamily="34" charset="0"/>
                <a:cs typeface="Times New Roman" panose="02020603050405020304" pitchFamily="18" charset="0"/>
              </a:rPr>
              <a:t>We will take stock of the organizational rating after discussion; and​</a:t>
            </a:r>
          </a:p>
          <a:p>
            <a:pPr marL="685800" marR="0" lvl="1" indent="-228600">
              <a:lnSpc>
                <a:spcPct val="115000"/>
              </a:lnSpc>
              <a:spcBef>
                <a:spcPts val="0"/>
              </a:spcBef>
              <a:spcAft>
                <a:spcPts val="0"/>
              </a:spcAft>
              <a:buFont typeface="Wingdings" panose="05000000000000000000" pitchFamily="2" charset="2"/>
              <a:buChar char=""/>
            </a:pPr>
            <a:r>
              <a:rPr lang="en-US" sz="1200" dirty="0">
                <a:solidFill>
                  <a:srgbClr val="1C252D"/>
                </a:solidFill>
                <a:effectLst/>
                <a:latin typeface="Calibri" panose="020F0502020204030204" pitchFamily="34" charset="0"/>
                <a:ea typeface="Calibri" panose="020F0502020204030204" pitchFamily="34" charset="0"/>
                <a:cs typeface="Times New Roman" panose="02020603050405020304" pitchFamily="18" charset="0"/>
              </a:rPr>
              <a:t>Revisit as needed until everyone can live with the organizational rating. ​</a:t>
            </a:r>
          </a:p>
          <a:p>
            <a:pPr marL="285750" marR="0" lvl="0" indent="-285750">
              <a:lnSpc>
                <a:spcPct val="115000"/>
              </a:lnSpc>
              <a:spcBef>
                <a:spcPts val="0"/>
              </a:spcBef>
              <a:spcAft>
                <a:spcPts val="0"/>
              </a:spcAft>
              <a:buFont typeface="Arial" panose="020B0604020202020204" pitchFamily="34" charset="0"/>
              <a:buChar char="•"/>
            </a:pPr>
            <a:r>
              <a:rPr lang="en-US" sz="1200" dirty="0">
                <a:solidFill>
                  <a:srgbClr val="1C252D"/>
                </a:solidFill>
                <a:effectLst/>
                <a:latin typeface="Calibri" panose="020F0502020204030204" pitchFamily="34" charset="0"/>
                <a:ea typeface="Calibri" panose="020F0502020204030204" pitchFamily="34" charset="0"/>
                <a:cs typeface="Times New Roman" panose="02020603050405020304" pitchFamily="18" charset="0"/>
              </a:rPr>
              <a:t>​If we cannot reach consensus, we will take the rating with the most agreement and include notes about the dissent. ​</a:t>
            </a:r>
          </a:p>
          <a:p>
            <a:pPr marL="285750" marR="0" lvl="0" indent="-285750">
              <a:lnSpc>
                <a:spcPct val="115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​And so that we are all on the same page, for the elements that we do not discuss during our time together, the average rating from the ICA Self-Assessment Survey will stand. </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7D49DF5E-BA7D-4386-8B18-41847532BA8F}" type="slidenum">
              <a:rPr lang="en-US" smtClean="0"/>
              <a:t>11</a:t>
            </a:fld>
            <a:endParaRPr lang="en-US"/>
          </a:p>
        </p:txBody>
      </p:sp>
    </p:spTree>
    <p:extLst>
      <p:ext uri="{BB962C8B-B14F-4D97-AF65-F5344CB8AC3E}">
        <p14:creationId xmlns:p14="http://schemas.microsoft.com/office/powerpoint/2010/main" val="3210219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Ground conversation in high-level results </a:t>
            </a:r>
          </a:p>
          <a:p>
            <a:pPr marL="171450" indent="-171450">
              <a:buFont typeface="Arial" panose="020B0604020202020204" pitchFamily="34" charset="0"/>
              <a:buChar char="•"/>
            </a:pPr>
            <a:r>
              <a:rPr lang="en-US" dirty="0"/>
              <a:t>Begin to engage participants in reflections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Suggested Talking Points</a:t>
            </a:r>
          </a:p>
          <a:p>
            <a:pPr marL="171450" indent="-171450"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This is a snapshot of our survey results – the averages for each role is along the top and the averages for each capability within each role are underneath.  </a:t>
            </a:r>
            <a:r>
              <a:rPr lang="en-US" sz="1200" b="0" i="0" dirty="0">
                <a:solidFill>
                  <a:srgbClr val="444444"/>
                </a:solidFill>
                <a:effectLst/>
                <a:latin typeface="Calibri" panose="020F0502020204030204" pitchFamily="34" charset="0"/>
              </a:rPr>
              <a:t>​</a:t>
            </a:r>
            <a:endParaRPr lang="en-US" sz="1200" b="0" i="0" u="none" strike="noStrike" dirty="0">
              <a:solidFill>
                <a:srgbClr val="444444"/>
              </a:solidFill>
              <a:effectLst/>
              <a:latin typeface="Calibri" panose="020F0502020204030204" pitchFamily="34" charset="0"/>
            </a:endParaRPr>
          </a:p>
          <a:p>
            <a:pPr marL="171450" indent="-171450"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What resonates? Any surprises? </a:t>
            </a:r>
            <a:endParaRPr lang="en-US" b="0" i="0" dirty="0">
              <a:solidFill>
                <a:srgbClr val="444444"/>
              </a:solidFill>
              <a:effectLst/>
              <a:latin typeface="Calibri" panose="020F0502020204030204" pitchFamily="34" charset="0"/>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12</a:t>
            </a:fld>
            <a:endParaRPr lang="en-US"/>
          </a:p>
        </p:txBody>
      </p:sp>
    </p:spTree>
    <p:extLst>
      <p:ext uri="{BB962C8B-B14F-4D97-AF65-F5344CB8AC3E}">
        <p14:creationId xmlns:p14="http://schemas.microsoft.com/office/powerpoint/2010/main" val="4090751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fontAlgn="base">
              <a:buFont typeface="Arial" panose="020B0604020202020204" pitchFamily="34" charset="0"/>
              <a:buChar char="•"/>
            </a:pPr>
            <a:r>
              <a:rPr lang="en-US" b="0" i="0" dirty="0">
                <a:solidFill>
                  <a:srgbClr val="444444"/>
                </a:solidFill>
                <a:effectLst/>
                <a:latin typeface="Calibri" panose="020F0502020204030204" pitchFamily="34" charset="0"/>
              </a:rPr>
              <a:t>Identify prioritized elements for discussion </a:t>
            </a:r>
          </a:p>
          <a:p>
            <a:pPr marL="171450" indent="-171450" algn="l" rtl="0" fontAlgn="base">
              <a:buFont typeface="Arial" panose="020B0604020202020204" pitchFamily="34" charset="0"/>
              <a:buChar char="•"/>
            </a:pPr>
            <a:endParaRPr lang="en-US" b="0" i="0" dirty="0">
              <a:solidFill>
                <a:srgbClr val="444444"/>
              </a:solidFill>
              <a:effectLst/>
              <a:latin typeface="Calibri" panose="020F0502020204030204" pitchFamily="34" charset="0"/>
            </a:endParaRPr>
          </a:p>
          <a:p>
            <a:pPr marL="0" indent="0" algn="l" rtl="0" fontAlgn="base">
              <a:buFont typeface="Arial" panose="020B0604020202020204" pitchFamily="34" charset="0"/>
              <a:buNone/>
            </a:pPr>
            <a:r>
              <a:rPr lang="en-US" b="0" i="0" dirty="0">
                <a:solidFill>
                  <a:srgbClr val="444444"/>
                </a:solidFill>
                <a:effectLst/>
                <a:latin typeface="Calibri" panose="020F0502020204030204" pitchFamily="34" charset="0"/>
              </a:rPr>
              <a:t>Suggested Talking Points: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alibri" panose="020F0502020204030204" pitchFamily="34" charset="0"/>
              </a:rPr>
              <a:t>At the end of the Survey Summary Report, you may have noticed some Elements that were pulled out for specific notice.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alibri" panose="020F0502020204030204" pitchFamily="34" charset="0"/>
              </a:rPr>
              <a:t>These included Elements that were the lowest-rated or where there was a lot of divergent responses.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alibri" panose="020F0502020204030204" pitchFamily="34" charset="0"/>
              </a:rPr>
              <a:t>The highlighted Elements on this slide are the ones that we will discuss during our time together.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alibri" panose="020F0502020204030204" pitchFamily="34" charset="0"/>
              </a:rPr>
              <a:t>Are there any others you think we should discuss? </a:t>
            </a:r>
            <a:endParaRPr lang="en-US" b="0" i="0" dirty="0">
              <a:solidFill>
                <a:srgbClr val="444444"/>
              </a:solidFill>
              <a:effectLst/>
              <a:latin typeface="Calibri" panose="020F0502020204030204" pitchFamily="34" charset="0"/>
            </a:endParaRPr>
          </a:p>
          <a:p>
            <a:pPr marL="171450" indent="-171450" algn="l" rtl="0" fontAlgn="base">
              <a:buFont typeface="Arial" panose="020B0604020202020204" pitchFamily="34" charset="0"/>
              <a:buChar char="•"/>
            </a:pP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F47398E6-7F8F-4DED-BA16-14E49022C3A5}"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716178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1143000"/>
            <a:ext cx="51435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Review the overall breakdown of survey results for this Capability </a:t>
            </a:r>
          </a:p>
          <a:p>
            <a:pPr marL="171450" indent="-171450">
              <a:buFont typeface="Arial" panose="020B0604020202020204" pitchFamily="34" charset="0"/>
              <a:buChar char="•"/>
            </a:pPr>
            <a:r>
              <a:rPr lang="en-US" dirty="0"/>
              <a:t>Identify which Element(s) (if any) will be part of the conversation.</a:t>
            </a:r>
          </a:p>
          <a:p>
            <a:pPr marL="171450" indent="-171450">
              <a:buFont typeface="Arial" panose="020B0604020202020204" pitchFamily="34" charset="0"/>
              <a:buChar char="•"/>
            </a:pPr>
            <a:r>
              <a:rPr lang="en-US" dirty="0"/>
              <a:t>Ask staff to share any high-level reflections (e.g., questions or comments) related to this Capability </a:t>
            </a:r>
          </a:p>
          <a:p>
            <a:pPr marL="628650" lvl="1" indent="-171450">
              <a:buFont typeface="Arial" panose="020B0604020202020204" pitchFamily="34" charset="0"/>
              <a:buChar char="•"/>
            </a:pPr>
            <a:r>
              <a:rPr lang="en-US" dirty="0"/>
              <a:t>For example, “It looks like fewer people answered the question about [Element]. I wonder why that is?”</a:t>
            </a:r>
          </a:p>
          <a:p>
            <a:pPr marL="171450" lvl="0" indent="-171450">
              <a:buFont typeface="Arial" panose="020B0604020202020204" pitchFamily="34" charset="0"/>
              <a:buChar char="•"/>
            </a:pPr>
            <a:r>
              <a:rPr lang="en-US" dirty="0"/>
              <a:t>Then shift conversation to the specific Element(s) you have identified for discussion. Probe for understanding:</a:t>
            </a:r>
          </a:p>
          <a:p>
            <a:pPr marL="628650" lvl="1" indent="-171450">
              <a:buFont typeface="Arial" panose="020B0604020202020204" pitchFamily="34" charset="0"/>
              <a:buChar char="•"/>
            </a:pPr>
            <a:r>
              <a:rPr lang="en-US" dirty="0"/>
              <a:t>Why might this Element have been rated lowest?</a:t>
            </a:r>
          </a:p>
          <a:p>
            <a:pPr marL="628650" lvl="1" indent="-171450">
              <a:buFont typeface="Arial" panose="020B0604020202020204" pitchFamily="34" charset="0"/>
              <a:buChar char="•"/>
            </a:pPr>
            <a:r>
              <a:rPr lang="en-US" dirty="0"/>
              <a:t>What might contribute to the spread?</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EB55E179-7FFB-D64A-9B0B-CBC982D9469C}" type="slidenum">
              <a:rPr lang="en-US" smtClean="0"/>
              <a:t>14</a:t>
            </a:fld>
            <a:endParaRPr lang="en-US"/>
          </a:p>
        </p:txBody>
      </p:sp>
    </p:spTree>
    <p:extLst>
      <p:ext uri="{BB962C8B-B14F-4D97-AF65-F5344CB8AC3E}">
        <p14:creationId xmlns:p14="http://schemas.microsoft.com/office/powerpoint/2010/main" val="4187780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1143000"/>
            <a:ext cx="51435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Review the overall breakdown of survey results for this Capability </a:t>
            </a:r>
          </a:p>
          <a:p>
            <a:pPr marL="171450" indent="-171450">
              <a:buFont typeface="Arial" panose="020B0604020202020204" pitchFamily="34" charset="0"/>
              <a:buChar char="•"/>
            </a:pPr>
            <a:r>
              <a:rPr lang="en-US" dirty="0"/>
              <a:t>Identify which Element(s) (if any) will be part of the conversation.</a:t>
            </a:r>
          </a:p>
          <a:p>
            <a:pPr marL="171450" indent="-171450">
              <a:buFont typeface="Arial" panose="020B0604020202020204" pitchFamily="34" charset="0"/>
              <a:buChar char="•"/>
            </a:pPr>
            <a:r>
              <a:rPr lang="en-US" dirty="0"/>
              <a:t>Ask staff to share any high-level reflections (e.g., questions or comments) related to this Capability </a:t>
            </a:r>
          </a:p>
          <a:p>
            <a:pPr marL="628650" lvl="1" indent="-171450">
              <a:buFont typeface="Arial" panose="020B0604020202020204" pitchFamily="34" charset="0"/>
              <a:buChar char="•"/>
            </a:pPr>
            <a:r>
              <a:rPr lang="en-US" dirty="0"/>
              <a:t>For example, “It looks like fewer people answered the question about [Element]. I wonder why that is?”</a:t>
            </a:r>
          </a:p>
          <a:p>
            <a:pPr marL="171450" lvl="0" indent="-171450">
              <a:buFont typeface="Arial" panose="020B0604020202020204" pitchFamily="34" charset="0"/>
              <a:buChar char="•"/>
            </a:pPr>
            <a:r>
              <a:rPr lang="en-US" dirty="0"/>
              <a:t>Then shift conversation to the specific Element(s) you have identified for discussion. Probe for understanding:</a:t>
            </a:r>
          </a:p>
          <a:p>
            <a:pPr marL="628650" lvl="1" indent="-171450">
              <a:buFont typeface="Arial" panose="020B0604020202020204" pitchFamily="34" charset="0"/>
              <a:buChar char="•"/>
            </a:pPr>
            <a:r>
              <a:rPr lang="en-US" dirty="0"/>
              <a:t>Why might this Element have been rated lowest?</a:t>
            </a:r>
          </a:p>
          <a:p>
            <a:pPr marL="628650" lvl="1" indent="-171450">
              <a:buFont typeface="Arial" panose="020B0604020202020204" pitchFamily="34" charset="0"/>
              <a:buChar char="•"/>
            </a:pPr>
            <a:r>
              <a:rPr lang="en-US" dirty="0"/>
              <a:t>What might contribute to the spread? </a:t>
            </a:r>
          </a:p>
          <a:p>
            <a:pPr lvl="0"/>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EB55E179-7FFB-D64A-9B0B-CBC982D9469C}" type="slidenum">
              <a:rPr lang="en-US" smtClean="0"/>
              <a:t>15</a:t>
            </a:fld>
            <a:endParaRPr lang="en-US"/>
          </a:p>
        </p:txBody>
      </p:sp>
    </p:spTree>
    <p:extLst>
      <p:ext uri="{BB962C8B-B14F-4D97-AF65-F5344CB8AC3E}">
        <p14:creationId xmlns:p14="http://schemas.microsoft.com/office/powerpoint/2010/main" val="739918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1143000"/>
            <a:ext cx="51435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Review the overall breakdown of survey results for this Capability </a:t>
            </a:r>
          </a:p>
          <a:p>
            <a:pPr marL="171450" indent="-171450">
              <a:buFont typeface="Arial" panose="020B0604020202020204" pitchFamily="34" charset="0"/>
              <a:buChar char="•"/>
            </a:pPr>
            <a:r>
              <a:rPr lang="en-US" dirty="0"/>
              <a:t>Identify which Element(s) (if any) will be part of the conversation.</a:t>
            </a:r>
          </a:p>
          <a:p>
            <a:pPr marL="171450" indent="-171450">
              <a:buFont typeface="Arial" panose="020B0604020202020204" pitchFamily="34" charset="0"/>
              <a:buChar char="•"/>
            </a:pPr>
            <a:r>
              <a:rPr lang="en-US" dirty="0"/>
              <a:t>Ask staff to share any high-level reflections (e.g., questions or comments) related to this Capability </a:t>
            </a:r>
          </a:p>
          <a:p>
            <a:pPr marL="628650" lvl="1" indent="-171450">
              <a:buFont typeface="Arial" panose="020B0604020202020204" pitchFamily="34" charset="0"/>
              <a:buChar char="•"/>
            </a:pPr>
            <a:r>
              <a:rPr lang="en-US" dirty="0"/>
              <a:t>For example, “It looks like fewer people answered the question about [Element]. I wonder why that is?”</a:t>
            </a:r>
          </a:p>
          <a:p>
            <a:pPr marL="171450" lvl="0" indent="-171450">
              <a:buFont typeface="Arial" panose="020B0604020202020204" pitchFamily="34" charset="0"/>
              <a:buChar char="•"/>
            </a:pPr>
            <a:r>
              <a:rPr lang="en-US" dirty="0"/>
              <a:t>Then shift conversation to the specific Element(s) you have identified for discussion. Probe for understanding:</a:t>
            </a:r>
          </a:p>
          <a:p>
            <a:pPr marL="628650" lvl="1" indent="-171450">
              <a:buFont typeface="Arial" panose="020B0604020202020204" pitchFamily="34" charset="0"/>
              <a:buChar char="•"/>
            </a:pPr>
            <a:r>
              <a:rPr lang="en-US" dirty="0"/>
              <a:t>Why might this Element have been rated lowest?</a:t>
            </a:r>
          </a:p>
          <a:p>
            <a:pPr marL="628650" lvl="1" indent="-171450">
              <a:buFont typeface="Arial" panose="020B0604020202020204" pitchFamily="34" charset="0"/>
              <a:buChar char="•"/>
            </a:pPr>
            <a:r>
              <a:rPr lang="en-US" dirty="0"/>
              <a:t>What might contribute to the spread?</a:t>
            </a:r>
          </a:p>
          <a:p>
            <a:pPr lvl="0"/>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EB55E179-7FFB-D64A-9B0B-CBC982D9469C}" type="slidenum">
              <a:rPr lang="en-US" smtClean="0"/>
              <a:t>16</a:t>
            </a:fld>
            <a:endParaRPr lang="en-US"/>
          </a:p>
        </p:txBody>
      </p:sp>
    </p:spTree>
    <p:extLst>
      <p:ext uri="{BB962C8B-B14F-4D97-AF65-F5344CB8AC3E}">
        <p14:creationId xmlns:p14="http://schemas.microsoft.com/office/powerpoint/2010/main" val="3995441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1143000"/>
            <a:ext cx="51435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Review the overall breakdown of survey results for this Capability </a:t>
            </a:r>
          </a:p>
          <a:p>
            <a:pPr marL="171450" indent="-171450">
              <a:buFont typeface="Arial" panose="020B0604020202020204" pitchFamily="34" charset="0"/>
              <a:buChar char="•"/>
            </a:pPr>
            <a:r>
              <a:rPr lang="en-US" dirty="0"/>
              <a:t>Identify which Element(s) (if any) will be part of the conversation.</a:t>
            </a:r>
          </a:p>
          <a:p>
            <a:pPr marL="171450" indent="-171450">
              <a:buFont typeface="Arial" panose="020B0604020202020204" pitchFamily="34" charset="0"/>
              <a:buChar char="•"/>
            </a:pPr>
            <a:r>
              <a:rPr lang="en-US" dirty="0"/>
              <a:t>Ask staff to share any high-level reflections (e.g., questions or comments) related to this Capability </a:t>
            </a:r>
          </a:p>
          <a:p>
            <a:pPr marL="628650" lvl="1" indent="-171450">
              <a:buFont typeface="Arial" panose="020B0604020202020204" pitchFamily="34" charset="0"/>
              <a:buChar char="•"/>
            </a:pPr>
            <a:r>
              <a:rPr lang="en-US" dirty="0"/>
              <a:t>For example, “It looks like fewer people answered the question about [Element]. I wonder why that is?”</a:t>
            </a:r>
          </a:p>
          <a:p>
            <a:pPr marL="171450" lvl="0" indent="-171450">
              <a:buFont typeface="Arial" panose="020B0604020202020204" pitchFamily="34" charset="0"/>
              <a:buChar char="•"/>
            </a:pPr>
            <a:r>
              <a:rPr lang="en-US" dirty="0"/>
              <a:t>Then shift conversation to the specific Element(s) you have identified for discussion. Probe for understanding:</a:t>
            </a:r>
          </a:p>
          <a:p>
            <a:pPr marL="628650" lvl="1" indent="-171450">
              <a:buFont typeface="Arial" panose="020B0604020202020204" pitchFamily="34" charset="0"/>
              <a:buChar char="•"/>
            </a:pPr>
            <a:r>
              <a:rPr lang="en-US" dirty="0"/>
              <a:t>Why might this Element have been rated lowest?</a:t>
            </a:r>
          </a:p>
          <a:p>
            <a:pPr marL="628650" lvl="1" indent="-171450">
              <a:buFont typeface="Arial" panose="020B0604020202020204" pitchFamily="34" charset="0"/>
              <a:buChar char="•"/>
            </a:pPr>
            <a:r>
              <a:rPr lang="en-US" dirty="0"/>
              <a:t>What might contribute to the spread?</a:t>
            </a:r>
          </a:p>
          <a:p>
            <a:pPr lvl="0"/>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EB55E179-7FFB-D64A-9B0B-CBC982D9469C}" type="slidenum">
              <a:rPr lang="en-US" smtClean="0"/>
              <a:t>17</a:t>
            </a:fld>
            <a:endParaRPr lang="en-US"/>
          </a:p>
        </p:txBody>
      </p:sp>
    </p:spTree>
    <p:extLst>
      <p:ext uri="{BB962C8B-B14F-4D97-AF65-F5344CB8AC3E}">
        <p14:creationId xmlns:p14="http://schemas.microsoft.com/office/powerpoint/2010/main" val="3006430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1143000"/>
            <a:ext cx="51435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Review the overall breakdown of survey results for this Capability </a:t>
            </a:r>
          </a:p>
          <a:p>
            <a:pPr marL="171450" indent="-171450">
              <a:buFont typeface="Arial" panose="020B0604020202020204" pitchFamily="34" charset="0"/>
              <a:buChar char="•"/>
            </a:pPr>
            <a:r>
              <a:rPr lang="en-US" dirty="0"/>
              <a:t>Identify which Element(s) (if any) will be part of the conversation.</a:t>
            </a:r>
          </a:p>
          <a:p>
            <a:pPr marL="171450" indent="-171450">
              <a:buFont typeface="Arial" panose="020B0604020202020204" pitchFamily="34" charset="0"/>
              <a:buChar char="•"/>
            </a:pPr>
            <a:r>
              <a:rPr lang="en-US" dirty="0"/>
              <a:t>Ask staff to share any high-level reflections (e.g., questions or comments) related to this Capability </a:t>
            </a:r>
          </a:p>
          <a:p>
            <a:pPr marL="628650" lvl="1" indent="-171450">
              <a:buFont typeface="Arial" panose="020B0604020202020204" pitchFamily="34" charset="0"/>
              <a:buChar char="•"/>
            </a:pPr>
            <a:r>
              <a:rPr lang="en-US" dirty="0"/>
              <a:t>For example, “It looks like fewer people answered the question about [Element]. I wonder why that is?”</a:t>
            </a:r>
          </a:p>
          <a:p>
            <a:pPr marL="171450" lvl="0" indent="-171450">
              <a:buFont typeface="Arial" panose="020B0604020202020204" pitchFamily="34" charset="0"/>
              <a:buChar char="•"/>
            </a:pPr>
            <a:r>
              <a:rPr lang="en-US" dirty="0"/>
              <a:t>Then shift conversation to the specific Element(s) you have identified for discussion. Probe for understanding:</a:t>
            </a:r>
          </a:p>
          <a:p>
            <a:pPr marL="628650" lvl="1" indent="-171450">
              <a:buFont typeface="Arial" panose="020B0604020202020204" pitchFamily="34" charset="0"/>
              <a:buChar char="•"/>
            </a:pPr>
            <a:r>
              <a:rPr lang="en-US" dirty="0"/>
              <a:t>Why might this Element have been rated lowest?</a:t>
            </a:r>
          </a:p>
          <a:p>
            <a:pPr marL="628650" lvl="1" indent="-171450">
              <a:buFont typeface="Arial" panose="020B0604020202020204" pitchFamily="34" charset="0"/>
              <a:buChar char="•"/>
            </a:pPr>
            <a:r>
              <a:rPr lang="en-US" dirty="0"/>
              <a:t>What might contribute to the spread? </a:t>
            </a:r>
          </a:p>
          <a:p>
            <a:pPr lvl="0"/>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EB55E179-7FFB-D64A-9B0B-CBC982D9469C}" type="slidenum">
              <a:rPr lang="en-US" smtClean="0"/>
              <a:t>18</a:t>
            </a:fld>
            <a:endParaRPr lang="en-US"/>
          </a:p>
        </p:txBody>
      </p:sp>
    </p:spTree>
    <p:extLst>
      <p:ext uri="{BB962C8B-B14F-4D97-AF65-F5344CB8AC3E}">
        <p14:creationId xmlns:p14="http://schemas.microsoft.com/office/powerpoint/2010/main" val="1772676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1143000"/>
            <a:ext cx="51435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Review the overall breakdown of survey results for this Capability </a:t>
            </a:r>
          </a:p>
          <a:p>
            <a:pPr marL="171450" indent="-171450">
              <a:buFont typeface="Arial" panose="020B0604020202020204" pitchFamily="34" charset="0"/>
              <a:buChar char="•"/>
            </a:pPr>
            <a:r>
              <a:rPr lang="en-US" dirty="0"/>
              <a:t>Identify which Element(s) (if any) will be part of the conversation.</a:t>
            </a:r>
          </a:p>
          <a:p>
            <a:pPr marL="171450" indent="-171450">
              <a:buFont typeface="Arial" panose="020B0604020202020204" pitchFamily="34" charset="0"/>
              <a:buChar char="•"/>
            </a:pPr>
            <a:r>
              <a:rPr lang="en-US" dirty="0"/>
              <a:t>Ask staff to share any high-level reflections (e.g., questions or comments) related to this Capability </a:t>
            </a:r>
          </a:p>
          <a:p>
            <a:pPr marL="628650" lvl="1" indent="-171450">
              <a:buFont typeface="Arial" panose="020B0604020202020204" pitchFamily="34" charset="0"/>
              <a:buChar char="•"/>
            </a:pPr>
            <a:r>
              <a:rPr lang="en-US" dirty="0"/>
              <a:t>For example, “It looks like fewer people answered the question about [Element]. I wonder why that is?”</a:t>
            </a:r>
          </a:p>
          <a:p>
            <a:pPr marL="171450" lvl="0" indent="-171450">
              <a:buFont typeface="Arial" panose="020B0604020202020204" pitchFamily="34" charset="0"/>
              <a:buChar char="•"/>
            </a:pPr>
            <a:r>
              <a:rPr lang="en-US" dirty="0"/>
              <a:t>Then shift conversation to the specific Element(s) you have identified for discussion. Probe for understanding:</a:t>
            </a:r>
          </a:p>
          <a:p>
            <a:pPr marL="628650" lvl="1" indent="-171450">
              <a:buFont typeface="Arial" panose="020B0604020202020204" pitchFamily="34" charset="0"/>
              <a:buChar char="•"/>
            </a:pPr>
            <a:r>
              <a:rPr lang="en-US" dirty="0"/>
              <a:t>Why might this Element have been rated lowest?</a:t>
            </a:r>
          </a:p>
          <a:p>
            <a:pPr marL="628650" lvl="1" indent="-171450">
              <a:buFont typeface="Arial" panose="020B0604020202020204" pitchFamily="34" charset="0"/>
              <a:buChar char="•"/>
            </a:pPr>
            <a:r>
              <a:rPr lang="en-US" dirty="0"/>
              <a:t>What might contribute to the spread?</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EB55E179-7FFB-D64A-9B0B-CBC982D9469C}" type="slidenum">
              <a:rPr lang="en-US" smtClean="0"/>
              <a:t>19</a:t>
            </a:fld>
            <a:endParaRPr lang="en-US"/>
          </a:p>
        </p:txBody>
      </p:sp>
    </p:spTree>
    <p:extLst>
      <p:ext uri="{BB962C8B-B14F-4D97-AF65-F5344CB8AC3E}">
        <p14:creationId xmlns:p14="http://schemas.microsoft.com/office/powerpoint/2010/main" val="3368036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Symbol" panose="05050102010706020507" pitchFamily="18" charset="2"/>
              <a:buChar char=""/>
            </a:pPr>
            <a:r>
              <a:rPr lang="en-US" sz="1800" dirty="0">
                <a:solidFill>
                  <a:srgbClr val="1C252D"/>
                </a:solidFill>
                <a:effectLst/>
                <a:latin typeface="Calibri" panose="020F0502020204030204" pitchFamily="34" charset="0"/>
                <a:ea typeface="Calibri" panose="020F0502020204030204" pitchFamily="34" charset="0"/>
                <a:cs typeface="Times New Roman" panose="02020603050405020304" pitchFamily="18" charset="0"/>
              </a:rPr>
              <a:t>Welcome team to the meeting</a:t>
            </a:r>
          </a:p>
          <a:p>
            <a:pPr marL="342900" marR="0" lvl="0" indent="-342900">
              <a:lnSpc>
                <a:spcPct val="115000"/>
              </a:lnSpc>
              <a:spcBef>
                <a:spcPts val="0"/>
              </a:spcBef>
              <a:spcAft>
                <a:spcPts val="0"/>
              </a:spcAft>
              <a:buFont typeface="Symbol" panose="05050102010706020507" pitchFamily="18" charset="2"/>
              <a:buChar char=""/>
            </a:pPr>
            <a:r>
              <a:rPr lang="en-US" sz="1800" dirty="0">
                <a:solidFill>
                  <a:srgbClr val="1C252D"/>
                </a:solidFill>
                <a:effectLst/>
                <a:latin typeface="Calibri" panose="020F0502020204030204" pitchFamily="34" charset="0"/>
                <a:ea typeface="Calibri" panose="020F0502020204030204" pitchFamily="34" charset="0"/>
                <a:cs typeface="Times New Roman" panose="02020603050405020304" pitchFamily="18" charset="0"/>
              </a:rPr>
              <a:t>Provide an overview of the agenda</a:t>
            </a:r>
          </a:p>
          <a:p>
            <a:pPr marL="0" marR="0" lvl="0" indent="0">
              <a:lnSpc>
                <a:spcPct val="115000"/>
              </a:lnSpc>
              <a:spcBef>
                <a:spcPts val="0"/>
              </a:spcBef>
              <a:spcAft>
                <a:spcPts val="0"/>
              </a:spcAft>
              <a:buFont typeface="Symbol" panose="05050102010706020507" pitchFamily="18" charset="2"/>
              <a:buNone/>
            </a:pPr>
            <a:endParaRPr lang="en-US" sz="1800" dirty="0">
              <a:solidFill>
                <a:srgbClr val="1C252D"/>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47398E6-7F8F-4DED-BA16-14E49022C3A5}"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208816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1143000"/>
            <a:ext cx="51435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Review the overall breakdown of survey results for this Capability </a:t>
            </a:r>
          </a:p>
          <a:p>
            <a:pPr marL="171450" indent="-171450">
              <a:buFont typeface="Arial" panose="020B0604020202020204" pitchFamily="34" charset="0"/>
              <a:buChar char="•"/>
            </a:pPr>
            <a:r>
              <a:rPr lang="en-US" dirty="0"/>
              <a:t>Identify which Element(s) (if any) will be part of the conversation.</a:t>
            </a:r>
          </a:p>
          <a:p>
            <a:pPr marL="171450" indent="-171450">
              <a:buFont typeface="Arial" panose="020B0604020202020204" pitchFamily="34" charset="0"/>
              <a:buChar char="•"/>
            </a:pPr>
            <a:r>
              <a:rPr lang="en-US" dirty="0"/>
              <a:t>Ask staff to share any high-level reflections (e.g., questions or comments) related to this Capability </a:t>
            </a:r>
          </a:p>
          <a:p>
            <a:pPr marL="628650" lvl="1" indent="-171450">
              <a:buFont typeface="Arial" panose="020B0604020202020204" pitchFamily="34" charset="0"/>
              <a:buChar char="•"/>
            </a:pPr>
            <a:r>
              <a:rPr lang="en-US" dirty="0"/>
              <a:t>For example, “It looks like fewer people answered the question about [Element]. I wonder why that is?”</a:t>
            </a:r>
          </a:p>
          <a:p>
            <a:pPr marL="171450" lvl="0" indent="-171450">
              <a:buFont typeface="Arial" panose="020B0604020202020204" pitchFamily="34" charset="0"/>
              <a:buChar char="•"/>
            </a:pPr>
            <a:r>
              <a:rPr lang="en-US" dirty="0"/>
              <a:t>Then shift conversation to the specific Element(s) you have identified for discussion. Probe for understanding:</a:t>
            </a:r>
          </a:p>
          <a:p>
            <a:pPr marL="628650" lvl="1" indent="-171450">
              <a:buFont typeface="Arial" panose="020B0604020202020204" pitchFamily="34" charset="0"/>
              <a:buChar char="•"/>
            </a:pPr>
            <a:r>
              <a:rPr lang="en-US" dirty="0"/>
              <a:t>Why might this Element have been rated lowest?</a:t>
            </a:r>
          </a:p>
          <a:p>
            <a:pPr marL="628650" lvl="1" indent="-171450">
              <a:buFont typeface="Arial" panose="020B0604020202020204" pitchFamily="34" charset="0"/>
              <a:buChar char="•"/>
            </a:pPr>
            <a:r>
              <a:rPr lang="en-US" dirty="0"/>
              <a:t>What might contribute to the spread?</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EB55E179-7FFB-D64A-9B0B-CBC982D9469C}" type="slidenum">
              <a:rPr lang="en-US" smtClean="0"/>
              <a:t>20</a:t>
            </a:fld>
            <a:endParaRPr lang="en-US"/>
          </a:p>
        </p:txBody>
      </p:sp>
    </p:spTree>
    <p:extLst>
      <p:ext uri="{BB962C8B-B14F-4D97-AF65-F5344CB8AC3E}">
        <p14:creationId xmlns:p14="http://schemas.microsoft.com/office/powerpoint/2010/main" val="1058873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1143000"/>
            <a:ext cx="51435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Review the overall breakdown of survey results for this Capability </a:t>
            </a:r>
          </a:p>
          <a:p>
            <a:pPr marL="171450" indent="-171450">
              <a:buFont typeface="Arial" panose="020B0604020202020204" pitchFamily="34" charset="0"/>
              <a:buChar char="•"/>
            </a:pPr>
            <a:r>
              <a:rPr lang="en-US" dirty="0"/>
              <a:t>Identify which Element(s) (if any) will be part of the conversation.</a:t>
            </a:r>
          </a:p>
          <a:p>
            <a:pPr marL="171450" indent="-171450">
              <a:buFont typeface="Arial" panose="020B0604020202020204" pitchFamily="34" charset="0"/>
              <a:buChar char="•"/>
            </a:pPr>
            <a:r>
              <a:rPr lang="en-US" dirty="0"/>
              <a:t>Ask staff to share any high-level reflections (e.g., questions or comments) related to this Capability </a:t>
            </a:r>
          </a:p>
          <a:p>
            <a:pPr marL="628650" lvl="1" indent="-171450">
              <a:buFont typeface="Arial" panose="020B0604020202020204" pitchFamily="34" charset="0"/>
              <a:buChar char="•"/>
            </a:pPr>
            <a:r>
              <a:rPr lang="en-US" dirty="0"/>
              <a:t>For example, “It looks like fewer people answered the question about [Element]. I wonder why that is?”</a:t>
            </a:r>
          </a:p>
          <a:p>
            <a:pPr marL="171450" lvl="0" indent="-171450">
              <a:buFont typeface="Arial" panose="020B0604020202020204" pitchFamily="34" charset="0"/>
              <a:buChar char="•"/>
            </a:pPr>
            <a:r>
              <a:rPr lang="en-US" dirty="0"/>
              <a:t>Then shift conversation to the specific Element(s) you have identified for discussion. Probe for understanding:</a:t>
            </a:r>
          </a:p>
          <a:p>
            <a:pPr marL="628650" lvl="1" indent="-171450">
              <a:buFont typeface="Arial" panose="020B0604020202020204" pitchFamily="34" charset="0"/>
              <a:buChar char="•"/>
            </a:pPr>
            <a:r>
              <a:rPr lang="en-US" dirty="0"/>
              <a:t>Why might this Element have been rated lowest?</a:t>
            </a:r>
          </a:p>
          <a:p>
            <a:pPr marL="628650" lvl="1" indent="-171450">
              <a:buFont typeface="Arial" panose="020B0604020202020204" pitchFamily="34" charset="0"/>
              <a:buChar char="•"/>
            </a:pPr>
            <a:r>
              <a:rPr lang="en-US" dirty="0"/>
              <a:t>What might contribute to the spread?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EB55E179-7FFB-D64A-9B0B-CBC982D9469C}" type="slidenum">
              <a:rPr lang="en-US" smtClean="0"/>
              <a:t>21</a:t>
            </a:fld>
            <a:endParaRPr lang="en-US"/>
          </a:p>
        </p:txBody>
      </p:sp>
    </p:spTree>
    <p:extLst>
      <p:ext uri="{BB962C8B-B14F-4D97-AF65-F5344CB8AC3E}">
        <p14:creationId xmlns:p14="http://schemas.microsoft.com/office/powerpoint/2010/main" val="3301030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22</a:t>
            </a:fld>
            <a:endParaRPr lang="en-US"/>
          </a:p>
        </p:txBody>
      </p:sp>
    </p:spTree>
    <p:extLst>
      <p:ext uri="{BB962C8B-B14F-4D97-AF65-F5344CB8AC3E}">
        <p14:creationId xmlns:p14="http://schemas.microsoft.com/office/powerpoint/2010/main" val="3848595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23</a:t>
            </a:fld>
            <a:endParaRPr lang="en-US"/>
          </a:p>
        </p:txBody>
      </p:sp>
    </p:spTree>
    <p:extLst>
      <p:ext uri="{BB962C8B-B14F-4D97-AF65-F5344CB8AC3E}">
        <p14:creationId xmlns:p14="http://schemas.microsoft.com/office/powerpoint/2010/main" val="2614852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24</a:t>
            </a:fld>
            <a:endParaRPr lang="en-US"/>
          </a:p>
        </p:txBody>
      </p:sp>
    </p:spTree>
    <p:extLst>
      <p:ext uri="{BB962C8B-B14F-4D97-AF65-F5344CB8AC3E}">
        <p14:creationId xmlns:p14="http://schemas.microsoft.com/office/powerpoint/2010/main" val="3839981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25</a:t>
            </a:fld>
            <a:endParaRPr lang="en-US"/>
          </a:p>
        </p:txBody>
      </p:sp>
    </p:spTree>
    <p:extLst>
      <p:ext uri="{BB962C8B-B14F-4D97-AF65-F5344CB8AC3E}">
        <p14:creationId xmlns:p14="http://schemas.microsoft.com/office/powerpoint/2010/main" val="3997597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26</a:t>
            </a:fld>
            <a:endParaRPr lang="en-US"/>
          </a:p>
        </p:txBody>
      </p:sp>
    </p:spTree>
    <p:extLst>
      <p:ext uri="{BB962C8B-B14F-4D97-AF65-F5344CB8AC3E}">
        <p14:creationId xmlns:p14="http://schemas.microsoft.com/office/powerpoint/2010/main" val="1978529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27</a:t>
            </a:fld>
            <a:endParaRPr lang="en-US"/>
          </a:p>
        </p:txBody>
      </p:sp>
    </p:spTree>
    <p:extLst>
      <p:ext uri="{BB962C8B-B14F-4D97-AF65-F5344CB8AC3E}">
        <p14:creationId xmlns:p14="http://schemas.microsoft.com/office/powerpoint/2010/main" val="464210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28</a:t>
            </a:fld>
            <a:endParaRPr lang="en-US"/>
          </a:p>
        </p:txBody>
      </p:sp>
    </p:spTree>
    <p:extLst>
      <p:ext uri="{BB962C8B-B14F-4D97-AF65-F5344CB8AC3E}">
        <p14:creationId xmlns:p14="http://schemas.microsoft.com/office/powerpoint/2010/main" val="1183493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29</a:t>
            </a:fld>
            <a:endParaRPr lang="en-US"/>
          </a:p>
        </p:txBody>
      </p:sp>
    </p:spTree>
    <p:extLst>
      <p:ext uri="{BB962C8B-B14F-4D97-AF65-F5344CB8AC3E}">
        <p14:creationId xmlns:p14="http://schemas.microsoft.com/office/powerpoint/2010/main" val="2329865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Symbol" panose="05050102010706020507" pitchFamily="18" charset="2"/>
              <a:buChar char=""/>
            </a:pPr>
            <a:r>
              <a:rPr lang="en-US" sz="1200" dirty="0">
                <a:solidFill>
                  <a:srgbClr val="1C252D"/>
                </a:solidFill>
                <a:effectLst/>
                <a:latin typeface="Calibri" panose="020F0502020204030204" pitchFamily="34" charset="0"/>
                <a:ea typeface="Calibri" panose="020F0502020204030204" pitchFamily="34" charset="0"/>
                <a:cs typeface="Times New Roman" panose="02020603050405020304" pitchFamily="18" charset="0"/>
              </a:rPr>
              <a:t>Provide an overview of the objectives for the meeting</a:t>
            </a:r>
            <a:endParaRPr lang="en-US" dirty="0"/>
          </a:p>
        </p:txBody>
      </p:sp>
      <p:sp>
        <p:nvSpPr>
          <p:cNvPr id="4" name="Slide Number Placeholder 3"/>
          <p:cNvSpPr>
            <a:spLocks noGrp="1"/>
          </p:cNvSpPr>
          <p:nvPr>
            <p:ph type="sldNum" sz="quarter" idx="10"/>
          </p:nvPr>
        </p:nvSpPr>
        <p:spPr/>
        <p:txBody>
          <a:bodyPr/>
          <a:lstStyle/>
          <a:p>
            <a:fld id="{F47398E6-7F8F-4DED-BA16-14E49022C3A5}"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757953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30</a:t>
            </a:fld>
            <a:endParaRPr lang="en-US"/>
          </a:p>
        </p:txBody>
      </p:sp>
    </p:spTree>
    <p:extLst>
      <p:ext uri="{BB962C8B-B14F-4D97-AF65-F5344CB8AC3E}">
        <p14:creationId xmlns:p14="http://schemas.microsoft.com/office/powerpoint/2010/main" val="2818709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31</a:t>
            </a:fld>
            <a:endParaRPr lang="en-US"/>
          </a:p>
        </p:txBody>
      </p:sp>
    </p:spTree>
    <p:extLst>
      <p:ext uri="{BB962C8B-B14F-4D97-AF65-F5344CB8AC3E}">
        <p14:creationId xmlns:p14="http://schemas.microsoft.com/office/powerpoint/2010/main" val="11954354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32</a:t>
            </a:fld>
            <a:endParaRPr lang="en-US"/>
          </a:p>
        </p:txBody>
      </p:sp>
    </p:spTree>
    <p:extLst>
      <p:ext uri="{BB962C8B-B14F-4D97-AF65-F5344CB8AC3E}">
        <p14:creationId xmlns:p14="http://schemas.microsoft.com/office/powerpoint/2010/main" val="3762222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 </a:t>
            </a:r>
            <a:endParaRPr lang="en-US"/>
          </a:p>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33</a:t>
            </a:fld>
            <a:endParaRPr lang="en-US"/>
          </a:p>
        </p:txBody>
      </p:sp>
    </p:spTree>
    <p:extLst>
      <p:ext uri="{BB962C8B-B14F-4D97-AF65-F5344CB8AC3E}">
        <p14:creationId xmlns:p14="http://schemas.microsoft.com/office/powerpoint/2010/main" val="21313299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34</a:t>
            </a:fld>
            <a:endParaRPr lang="en-US"/>
          </a:p>
        </p:txBody>
      </p:sp>
    </p:spTree>
    <p:extLst>
      <p:ext uri="{BB962C8B-B14F-4D97-AF65-F5344CB8AC3E}">
        <p14:creationId xmlns:p14="http://schemas.microsoft.com/office/powerpoint/2010/main" val="33022111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35</a:t>
            </a:fld>
            <a:endParaRPr lang="en-US"/>
          </a:p>
        </p:txBody>
      </p:sp>
    </p:spTree>
    <p:extLst>
      <p:ext uri="{BB962C8B-B14F-4D97-AF65-F5344CB8AC3E}">
        <p14:creationId xmlns:p14="http://schemas.microsoft.com/office/powerpoint/2010/main" val="30387331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36</a:t>
            </a:fld>
            <a:endParaRPr lang="en-US"/>
          </a:p>
        </p:txBody>
      </p:sp>
    </p:spTree>
    <p:extLst>
      <p:ext uri="{BB962C8B-B14F-4D97-AF65-F5344CB8AC3E}">
        <p14:creationId xmlns:p14="http://schemas.microsoft.com/office/powerpoint/2010/main" val="39709904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37</a:t>
            </a:fld>
            <a:endParaRPr lang="en-US"/>
          </a:p>
        </p:txBody>
      </p:sp>
    </p:spTree>
    <p:extLst>
      <p:ext uri="{BB962C8B-B14F-4D97-AF65-F5344CB8AC3E}">
        <p14:creationId xmlns:p14="http://schemas.microsoft.com/office/powerpoint/2010/main" val="27017676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38</a:t>
            </a:fld>
            <a:endParaRPr lang="en-US"/>
          </a:p>
        </p:txBody>
      </p:sp>
    </p:spTree>
    <p:extLst>
      <p:ext uri="{BB962C8B-B14F-4D97-AF65-F5344CB8AC3E}">
        <p14:creationId xmlns:p14="http://schemas.microsoft.com/office/powerpoint/2010/main" val="9656995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39</a:t>
            </a:fld>
            <a:endParaRPr lang="en-US"/>
          </a:p>
        </p:txBody>
      </p:sp>
    </p:spTree>
    <p:extLst>
      <p:ext uri="{BB962C8B-B14F-4D97-AF65-F5344CB8AC3E}">
        <p14:creationId xmlns:p14="http://schemas.microsoft.com/office/powerpoint/2010/main" val="1991111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fontAlgn="base">
              <a:buFont typeface="Arial" panose="020B0604020202020204" pitchFamily="34" charset="0"/>
              <a:buChar char="•"/>
            </a:pPr>
            <a:r>
              <a:rPr lang="en-US" b="0" i="0" dirty="0">
                <a:solidFill>
                  <a:srgbClr val="444444"/>
                </a:solidFill>
                <a:effectLst/>
                <a:latin typeface="Calibri" panose="020F0502020204030204" pitchFamily="34" charset="0"/>
              </a:rPr>
              <a:t>Provide high-level overview of structure of the ICA</a:t>
            </a:r>
          </a:p>
        </p:txBody>
      </p:sp>
      <p:sp>
        <p:nvSpPr>
          <p:cNvPr id="4" name="Slide Number Placeholder 3"/>
          <p:cNvSpPr>
            <a:spLocks noGrp="1"/>
          </p:cNvSpPr>
          <p:nvPr>
            <p:ph type="sldNum" sz="quarter" idx="10"/>
          </p:nvPr>
        </p:nvSpPr>
        <p:spPr/>
        <p:txBody>
          <a:bodyPr/>
          <a:lstStyle/>
          <a:p>
            <a:fld id="{F47398E6-7F8F-4DED-BA16-14E49022C3A5}"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7417277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40</a:t>
            </a:fld>
            <a:endParaRPr lang="en-US"/>
          </a:p>
        </p:txBody>
      </p:sp>
    </p:spTree>
    <p:extLst>
      <p:ext uri="{BB962C8B-B14F-4D97-AF65-F5344CB8AC3E}">
        <p14:creationId xmlns:p14="http://schemas.microsoft.com/office/powerpoint/2010/main" val="11530188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41</a:t>
            </a:fld>
            <a:endParaRPr lang="en-US"/>
          </a:p>
        </p:txBody>
      </p:sp>
    </p:spTree>
    <p:extLst>
      <p:ext uri="{BB962C8B-B14F-4D97-AF65-F5344CB8AC3E}">
        <p14:creationId xmlns:p14="http://schemas.microsoft.com/office/powerpoint/2010/main" val="2016403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42</a:t>
            </a:fld>
            <a:endParaRPr lang="en-US"/>
          </a:p>
        </p:txBody>
      </p:sp>
    </p:spTree>
    <p:extLst>
      <p:ext uri="{BB962C8B-B14F-4D97-AF65-F5344CB8AC3E}">
        <p14:creationId xmlns:p14="http://schemas.microsoft.com/office/powerpoint/2010/main" val="28095100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43</a:t>
            </a:fld>
            <a:endParaRPr lang="en-US"/>
          </a:p>
        </p:txBody>
      </p:sp>
    </p:spTree>
    <p:extLst>
      <p:ext uri="{BB962C8B-B14F-4D97-AF65-F5344CB8AC3E}">
        <p14:creationId xmlns:p14="http://schemas.microsoft.com/office/powerpoint/2010/main" val="30010900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44</a:t>
            </a:fld>
            <a:endParaRPr lang="en-US"/>
          </a:p>
        </p:txBody>
      </p:sp>
    </p:spTree>
    <p:extLst>
      <p:ext uri="{BB962C8B-B14F-4D97-AF65-F5344CB8AC3E}">
        <p14:creationId xmlns:p14="http://schemas.microsoft.com/office/powerpoint/2010/main" val="22954328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45</a:t>
            </a:fld>
            <a:endParaRPr lang="en-US"/>
          </a:p>
        </p:txBody>
      </p:sp>
    </p:spTree>
    <p:extLst>
      <p:ext uri="{BB962C8B-B14F-4D97-AF65-F5344CB8AC3E}">
        <p14:creationId xmlns:p14="http://schemas.microsoft.com/office/powerpoint/2010/main" val="11648254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46</a:t>
            </a:fld>
            <a:endParaRPr lang="en-US"/>
          </a:p>
        </p:txBody>
      </p:sp>
    </p:spTree>
    <p:extLst>
      <p:ext uri="{BB962C8B-B14F-4D97-AF65-F5344CB8AC3E}">
        <p14:creationId xmlns:p14="http://schemas.microsoft.com/office/powerpoint/2010/main" val="10617895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47</a:t>
            </a:fld>
            <a:endParaRPr lang="en-US"/>
          </a:p>
        </p:txBody>
      </p:sp>
    </p:spTree>
    <p:extLst>
      <p:ext uri="{BB962C8B-B14F-4D97-AF65-F5344CB8AC3E}">
        <p14:creationId xmlns:p14="http://schemas.microsoft.com/office/powerpoint/2010/main" val="30909528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48</a:t>
            </a:fld>
            <a:endParaRPr lang="en-US"/>
          </a:p>
        </p:txBody>
      </p:sp>
    </p:spTree>
    <p:extLst>
      <p:ext uri="{BB962C8B-B14F-4D97-AF65-F5344CB8AC3E}">
        <p14:creationId xmlns:p14="http://schemas.microsoft.com/office/powerpoint/2010/main" val="647253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49</a:t>
            </a:fld>
            <a:endParaRPr lang="en-US"/>
          </a:p>
        </p:txBody>
      </p:sp>
    </p:spTree>
    <p:extLst>
      <p:ext uri="{BB962C8B-B14F-4D97-AF65-F5344CB8AC3E}">
        <p14:creationId xmlns:p14="http://schemas.microsoft.com/office/powerpoint/2010/main" val="3849104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fontAlgn="base">
              <a:buFont typeface="Arial" panose="020B0604020202020204" pitchFamily="34" charset="0"/>
              <a:buChar char="•"/>
            </a:pPr>
            <a:r>
              <a:rPr lang="en-US" b="0" i="0" dirty="0">
                <a:solidFill>
                  <a:srgbClr val="444444"/>
                </a:solidFill>
                <a:effectLst/>
                <a:latin typeface="Calibri" panose="020F0502020204030204" pitchFamily="34" charset="0"/>
              </a:rPr>
              <a:t>Share the purpose of the ICA </a:t>
            </a:r>
          </a:p>
          <a:p>
            <a:pPr marL="171450" indent="-171450" algn="l" rtl="0" fontAlgn="base">
              <a:buFont typeface="Arial" panose="020B0604020202020204" pitchFamily="34" charset="0"/>
              <a:buChar char="•"/>
            </a:pPr>
            <a:r>
              <a:rPr lang="en-US" b="0" i="0" dirty="0">
                <a:solidFill>
                  <a:srgbClr val="444444"/>
                </a:solidFill>
                <a:effectLst/>
                <a:latin typeface="Calibri" panose="020F0502020204030204" pitchFamily="34" charset="0"/>
              </a:rPr>
              <a:t>Make the connection between the purpose and how your organization plans to use it. </a:t>
            </a:r>
          </a:p>
          <a:p>
            <a:pPr marL="171450" indent="-171450" algn="l" rtl="0" fontAlgn="base">
              <a:buFont typeface="Arial" panose="020B0604020202020204" pitchFamily="34" charset="0"/>
              <a:buChar char="•"/>
            </a:pPr>
            <a:endParaRPr lang="en-US" b="0" i="0" dirty="0">
              <a:solidFill>
                <a:srgbClr val="444444"/>
              </a:solidFill>
              <a:effectLst/>
              <a:latin typeface="Calibri" panose="020F0502020204030204" pitchFamily="34" charset="0"/>
            </a:endParaRPr>
          </a:p>
          <a:p>
            <a:pPr marL="0" indent="0" algn="l" rtl="0" fontAlgn="base">
              <a:buFont typeface="Arial" panose="020B0604020202020204" pitchFamily="34" charset="0"/>
              <a:buNone/>
            </a:pPr>
            <a:r>
              <a:rPr lang="en-US" b="0" i="0" dirty="0">
                <a:solidFill>
                  <a:srgbClr val="444444"/>
                </a:solidFill>
                <a:effectLst/>
                <a:latin typeface="Calibri" panose="020F0502020204030204" pitchFamily="34" charset="0"/>
              </a:rPr>
              <a:t>Suggested Talking Points: </a:t>
            </a:r>
          </a:p>
          <a:p>
            <a:pPr marL="285750" marR="0" lvl="0" indent="-285750">
              <a:lnSpc>
                <a:spcPct val="115000"/>
              </a:lnSpc>
              <a:spcBef>
                <a:spcPts val="0"/>
              </a:spcBef>
              <a:spcAft>
                <a:spcPts val="0"/>
              </a:spcAft>
              <a:buFont typeface="Arial" panose="020B0604020202020204" pitchFamily="34" charset="0"/>
              <a:buChar char="•"/>
            </a:pPr>
            <a:r>
              <a:rPr lang="en-US" sz="1200" dirty="0">
                <a:solidFill>
                  <a:srgbClr val="1C252D"/>
                </a:solidFill>
                <a:effectLst/>
                <a:latin typeface="Calibri" panose="020F0502020204030204" pitchFamily="34" charset="0"/>
                <a:ea typeface="Calibri" panose="020F0502020204030204" pitchFamily="34" charset="0"/>
                <a:cs typeface="Times New Roman" panose="02020603050405020304" pitchFamily="18" charset="0"/>
              </a:rPr>
              <a:t>The ICA framework prioritizes self-assessment and self-reflection. </a:t>
            </a:r>
          </a:p>
          <a:p>
            <a:pPr marL="285750" marR="0" lvl="0" indent="-285750">
              <a:lnSpc>
                <a:spcPct val="115000"/>
              </a:lnSpc>
              <a:spcBef>
                <a:spcPts val="0"/>
              </a:spcBef>
              <a:spcAft>
                <a:spcPts val="0"/>
              </a:spcAft>
              <a:buFont typeface="Arial" panose="020B0604020202020204" pitchFamily="34" charset="0"/>
              <a:buChar char="•"/>
            </a:pPr>
            <a:r>
              <a:rPr lang="en-US" sz="1200" dirty="0">
                <a:solidFill>
                  <a:srgbClr val="1C252D"/>
                </a:solidFill>
                <a:effectLst/>
                <a:latin typeface="Calibri" panose="020F0502020204030204" pitchFamily="34" charset="0"/>
                <a:ea typeface="Calibri" panose="020F0502020204030204" pitchFamily="34" charset="0"/>
                <a:cs typeface="Times New Roman" panose="02020603050405020304" pitchFamily="18" charset="0"/>
              </a:rPr>
              <a:t>The sensemaking conversation is a structured opportunity for self-reflection; to take an honest look at our organizational capabilities.  ​​</a:t>
            </a:r>
          </a:p>
          <a:p>
            <a:pPr marL="285750" marR="0" lvl="0" indent="-285750">
              <a:lnSpc>
                <a:spcPct val="115000"/>
              </a:lnSpc>
              <a:spcBef>
                <a:spcPts val="0"/>
              </a:spcBef>
              <a:spcAft>
                <a:spcPts val="0"/>
              </a:spcAft>
              <a:buFont typeface="Arial" panose="020B0604020202020204" pitchFamily="34" charset="0"/>
              <a:buChar char="•"/>
            </a:pPr>
            <a:r>
              <a:rPr lang="en-US" sz="1200" dirty="0">
                <a:solidFill>
                  <a:srgbClr val="1C252D"/>
                </a:solidFill>
                <a:effectLst/>
                <a:latin typeface="Calibri"/>
                <a:ea typeface="Calibri"/>
                <a:cs typeface="Calibri"/>
              </a:rPr>
              <a:t>Through this process we can better understand our current capacity to function as an Intermediary. </a:t>
            </a:r>
          </a:p>
          <a:p>
            <a:pPr marL="285750" marR="0" lvl="0" indent="-285750">
              <a:lnSpc>
                <a:spcPct val="115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process provides valuable information on areas of strength and opportunity to serve as a jumping-off point for internal planning conversations. </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F47398E6-7F8F-4DED-BA16-14E49022C3A5}"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42337836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50</a:t>
            </a:fld>
            <a:endParaRPr lang="en-US"/>
          </a:p>
        </p:txBody>
      </p:sp>
    </p:spTree>
    <p:extLst>
      <p:ext uri="{BB962C8B-B14F-4D97-AF65-F5344CB8AC3E}">
        <p14:creationId xmlns:p14="http://schemas.microsoft.com/office/powerpoint/2010/main" val="41020796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51</a:t>
            </a:fld>
            <a:endParaRPr lang="en-US"/>
          </a:p>
        </p:txBody>
      </p:sp>
    </p:spTree>
    <p:extLst>
      <p:ext uri="{BB962C8B-B14F-4D97-AF65-F5344CB8AC3E}">
        <p14:creationId xmlns:p14="http://schemas.microsoft.com/office/powerpoint/2010/main" val="42420945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 </a:t>
            </a:r>
            <a:endParaRPr lang="en-US"/>
          </a:p>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52</a:t>
            </a:fld>
            <a:endParaRPr lang="en-US"/>
          </a:p>
        </p:txBody>
      </p:sp>
    </p:spTree>
    <p:extLst>
      <p:ext uri="{BB962C8B-B14F-4D97-AF65-F5344CB8AC3E}">
        <p14:creationId xmlns:p14="http://schemas.microsoft.com/office/powerpoint/2010/main" val="19774444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a:ea typeface="Calibri" panose="020F0502020204030204"/>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53</a:t>
            </a:fld>
            <a:endParaRPr lang="en-US"/>
          </a:p>
        </p:txBody>
      </p:sp>
    </p:spTree>
    <p:extLst>
      <p:ext uri="{BB962C8B-B14F-4D97-AF65-F5344CB8AC3E}">
        <p14:creationId xmlns:p14="http://schemas.microsoft.com/office/powerpoint/2010/main" val="3987007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54</a:t>
            </a:fld>
            <a:endParaRPr lang="en-US"/>
          </a:p>
        </p:txBody>
      </p:sp>
    </p:spTree>
    <p:extLst>
      <p:ext uri="{BB962C8B-B14F-4D97-AF65-F5344CB8AC3E}">
        <p14:creationId xmlns:p14="http://schemas.microsoft.com/office/powerpoint/2010/main" val="28710813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55</a:t>
            </a:fld>
            <a:endParaRPr lang="en-US"/>
          </a:p>
        </p:txBody>
      </p:sp>
    </p:spTree>
    <p:extLst>
      <p:ext uri="{BB962C8B-B14F-4D97-AF65-F5344CB8AC3E}">
        <p14:creationId xmlns:p14="http://schemas.microsoft.com/office/powerpoint/2010/main" val="34936371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56</a:t>
            </a:fld>
            <a:endParaRPr lang="en-US"/>
          </a:p>
        </p:txBody>
      </p:sp>
    </p:spTree>
    <p:extLst>
      <p:ext uri="{BB962C8B-B14F-4D97-AF65-F5344CB8AC3E}">
        <p14:creationId xmlns:p14="http://schemas.microsoft.com/office/powerpoint/2010/main" val="39345966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49DF5E-BA7D-4386-8B18-41847532BA8F}" type="slidenum">
              <a:rPr lang="en-US" smtClean="0"/>
              <a:t>57</a:t>
            </a:fld>
            <a:endParaRPr lang="en-US"/>
          </a:p>
        </p:txBody>
      </p:sp>
    </p:spTree>
    <p:extLst>
      <p:ext uri="{BB962C8B-B14F-4D97-AF65-F5344CB8AC3E}">
        <p14:creationId xmlns:p14="http://schemas.microsoft.com/office/powerpoint/2010/main" val="15463443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7398E6-7F8F-4DED-BA16-14E49022C3A5}" type="slidenum">
              <a:rPr lang="en-US" smtClean="0"/>
              <a:t>58</a:t>
            </a:fld>
            <a:endParaRPr lang="en-US"/>
          </a:p>
        </p:txBody>
      </p:sp>
    </p:spTree>
    <p:extLst>
      <p:ext uri="{BB962C8B-B14F-4D97-AF65-F5344CB8AC3E}">
        <p14:creationId xmlns:p14="http://schemas.microsoft.com/office/powerpoint/2010/main" val="37800891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49DF5E-BA7D-4386-8B18-41847532BA8F}" type="slidenum">
              <a:rPr lang="en-US" smtClean="0"/>
              <a:t>59</a:t>
            </a:fld>
            <a:endParaRPr lang="en-US"/>
          </a:p>
        </p:txBody>
      </p:sp>
    </p:spTree>
    <p:extLst>
      <p:ext uri="{BB962C8B-B14F-4D97-AF65-F5344CB8AC3E}">
        <p14:creationId xmlns:p14="http://schemas.microsoft.com/office/powerpoint/2010/main" val="1009258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1143000"/>
            <a:ext cx="5143500" cy="3086100"/>
          </a:xfrm>
        </p:spPr>
      </p:sp>
      <p:sp>
        <p:nvSpPr>
          <p:cNvPr id="3" name="Notes Placeholder 2"/>
          <p:cNvSpPr>
            <a:spLocks noGrp="1"/>
          </p:cNvSpPr>
          <p:nvPr>
            <p:ph type="body" idx="1"/>
          </p:nvPr>
        </p:nvSpPr>
        <p:spPr/>
        <p:txBody>
          <a:bodyPr/>
          <a:lstStyle/>
          <a:p>
            <a:pPr marL="171450" indent="-171450" algn="l" rtl="0" fontAlgn="base">
              <a:buFont typeface="Arial" panose="020B0604020202020204" pitchFamily="34" charset="0"/>
              <a:buChar char="•"/>
            </a:pPr>
            <a:r>
              <a:rPr lang="en-US" b="0" i="0" dirty="0">
                <a:solidFill>
                  <a:srgbClr val="444444"/>
                </a:solidFill>
                <a:effectLst/>
                <a:latin typeface="Calibri" panose="020F0502020204030204" pitchFamily="34" charset="0"/>
              </a:rPr>
              <a:t>Review the overall structure of the ICA Framework and remind participants that for each Element there was a corresponding survey item. </a:t>
            </a:r>
          </a:p>
        </p:txBody>
      </p:sp>
      <p:sp>
        <p:nvSpPr>
          <p:cNvPr id="4" name="Slide Number Placeholder 3"/>
          <p:cNvSpPr>
            <a:spLocks noGrp="1"/>
          </p:cNvSpPr>
          <p:nvPr>
            <p:ph type="sldNum" sz="quarter" idx="10"/>
          </p:nvPr>
        </p:nvSpPr>
        <p:spPr/>
        <p:txBody>
          <a:bodyPr/>
          <a:lstStyle/>
          <a:p>
            <a:fld id="{F47398E6-7F8F-4DED-BA16-14E49022C3A5}"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6747505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49DF5E-BA7D-4386-8B18-41847532BA8F}" type="slidenum">
              <a:rPr lang="en-US" smtClean="0"/>
              <a:t>60</a:t>
            </a:fld>
            <a:endParaRPr lang="en-US"/>
          </a:p>
        </p:txBody>
      </p:sp>
    </p:spTree>
    <p:extLst>
      <p:ext uri="{BB962C8B-B14F-4D97-AF65-F5344CB8AC3E}">
        <p14:creationId xmlns:p14="http://schemas.microsoft.com/office/powerpoint/2010/main" val="2622804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Arial" panose="020B0604020202020204" pitchFamily="34" charset="0"/>
              <a:buChar char="•"/>
            </a:pPr>
            <a:r>
              <a:rPr lang="en-US" sz="1200" b="0" i="0" u="none" strike="noStrike" dirty="0">
                <a:solidFill>
                  <a:srgbClr val="000000"/>
                </a:solidFill>
                <a:effectLst/>
                <a:latin typeface="Calibri"/>
                <a:ea typeface="Calibri"/>
                <a:cs typeface="Calibri"/>
              </a:rPr>
              <a:t>Share example item </a:t>
            </a:r>
            <a:r>
              <a:rPr lang="en-US" dirty="0">
                <a:solidFill>
                  <a:srgbClr val="000000"/>
                </a:solidFill>
                <a:latin typeface="Calibri"/>
                <a:ea typeface="Calibri"/>
                <a:cs typeface="Calibri"/>
              </a:rPr>
              <a:t>from the </a:t>
            </a:r>
            <a:r>
              <a:rPr lang="en-US" sz="1200" b="0" i="0" u="none" strike="noStrike" dirty="0">
                <a:solidFill>
                  <a:srgbClr val="000000"/>
                </a:solidFill>
                <a:effectLst/>
                <a:latin typeface="Calibri"/>
                <a:ea typeface="Calibri"/>
                <a:cs typeface="Calibri"/>
              </a:rPr>
              <a:t>survey to help make the connection between the Elements on the previous slide and the survey items themselves </a:t>
            </a: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Suggested Talking Points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alibri" panose="020F0502020204030204" pitchFamily="34" charset="0"/>
              </a:rPr>
              <a:t>This should look familiar. It is from the ICA self-assessment survey.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171450" indent="-171450"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The self-assessment is designed to collect information about the </a:t>
            </a:r>
            <a:r>
              <a:rPr lang="en-US" sz="1200" b="1" i="0" u="none" strike="noStrike" dirty="0">
                <a:solidFill>
                  <a:srgbClr val="548235"/>
                </a:solidFill>
                <a:effectLst/>
                <a:latin typeface="Gotham Medium"/>
              </a:rPr>
              <a:t>current status of work or capacity</a:t>
            </a:r>
            <a:r>
              <a:rPr lang="en-US" sz="1200" b="0" i="0" u="none" strike="noStrike" dirty="0">
                <a:solidFill>
                  <a:srgbClr val="548235"/>
                </a:solidFill>
                <a:effectLst/>
                <a:latin typeface="Gotham Medium"/>
              </a:rPr>
              <a:t> </a:t>
            </a:r>
            <a:r>
              <a:rPr lang="en-US" sz="1200" b="0" i="0" u="none" strike="noStrike" dirty="0">
                <a:solidFill>
                  <a:srgbClr val="000000"/>
                </a:solidFill>
                <a:effectLst/>
                <a:latin typeface="Calibri" panose="020F0502020204030204" pitchFamily="34" charset="0"/>
              </a:rPr>
              <a:t>around each Element of the evaluation framework.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7D49DF5E-BA7D-4386-8B18-41847532BA8F}" type="slidenum">
              <a:rPr lang="en-US" smtClean="0"/>
              <a:t>7</a:t>
            </a:fld>
            <a:endParaRPr lang="en-US"/>
          </a:p>
        </p:txBody>
      </p:sp>
    </p:spTree>
    <p:extLst>
      <p:ext uri="{BB962C8B-B14F-4D97-AF65-F5344CB8AC3E}">
        <p14:creationId xmlns:p14="http://schemas.microsoft.com/office/powerpoint/2010/main" val="2808329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Review self-assessment rating scale and developmental continuum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Suggested Talking Points</a:t>
            </a:r>
          </a:p>
          <a:p>
            <a:pPr marL="285750" marR="0" lvl="0" indent="-285750">
              <a:lnSpc>
                <a:spcPct val="115000"/>
              </a:lnSpc>
              <a:spcBef>
                <a:spcPts val="0"/>
              </a:spcBef>
              <a:spcAft>
                <a:spcPts val="0"/>
              </a:spcAft>
              <a:buFont typeface="Arial" panose="020B0604020202020204" pitchFamily="34" charset="0"/>
              <a:buChar char="•"/>
            </a:pPr>
            <a:r>
              <a:rPr lang="en-US" sz="1200" dirty="0">
                <a:solidFill>
                  <a:srgbClr val="1C252D"/>
                </a:solidFill>
                <a:effectLst/>
                <a:latin typeface="Calibri" panose="020F0502020204030204" pitchFamily="34" charset="0"/>
                <a:ea typeface="Calibri" panose="020F0502020204030204" pitchFamily="34" charset="0"/>
                <a:cs typeface="Times New Roman" panose="02020603050405020304" pitchFamily="18" charset="0"/>
              </a:rPr>
              <a:t>As a reminder, here is the self-assessment rating scale. Each rating has a numerical value attached to it with 1 being no activity and 5 being exemplary.  ​</a:t>
            </a:r>
          </a:p>
          <a:p>
            <a:pPr marL="285750" marR="0" lvl="0" indent="-285750">
              <a:lnSpc>
                <a:spcPct val="115000"/>
              </a:lnSpc>
              <a:spcBef>
                <a:spcPts val="0"/>
              </a:spcBef>
              <a:spcAft>
                <a:spcPts val="0"/>
              </a:spcAft>
              <a:buFont typeface="Arial" panose="020B0604020202020204" pitchFamily="34" charset="0"/>
              <a:buChar char="•"/>
            </a:pPr>
            <a:r>
              <a:rPr lang="en-US" sz="1200" dirty="0">
                <a:solidFill>
                  <a:srgbClr val="1C252D"/>
                </a:solidFill>
                <a:effectLst/>
                <a:latin typeface="Calibri" panose="020F0502020204030204" pitchFamily="34" charset="0"/>
                <a:ea typeface="Calibri" panose="020F0502020204030204" pitchFamily="34" charset="0"/>
                <a:cs typeface="Times New Roman" panose="02020603050405020304" pitchFamily="18" charset="0"/>
              </a:rPr>
              <a:t>​​The rating reflects the </a:t>
            </a:r>
            <a:r>
              <a:rPr lang="en-US" sz="1200" b="1" dirty="0">
                <a:solidFill>
                  <a:srgbClr val="1C252D"/>
                </a:solidFill>
                <a:effectLst/>
                <a:latin typeface="Calibri" panose="020F0502020204030204" pitchFamily="34" charset="0"/>
                <a:ea typeface="Calibri" panose="020F0502020204030204" pitchFamily="34" charset="0"/>
                <a:cs typeface="Times New Roman" panose="02020603050405020304" pitchFamily="18" charset="0"/>
              </a:rPr>
              <a:t>current status of work or capacity.  </a:t>
            </a:r>
          </a:p>
          <a:p>
            <a:pPr marL="285750" marR="0" lvl="0" indent="-285750">
              <a:lnSpc>
                <a:spcPct val="115000"/>
              </a:lnSpc>
              <a:spcBef>
                <a:spcPts val="0"/>
              </a:spcBef>
              <a:spcAft>
                <a:spcPts val="0"/>
              </a:spcAft>
              <a:buFont typeface="Arial" panose="020B0604020202020204" pitchFamily="34" charset="0"/>
              <a:buChar char="•"/>
            </a:pPr>
            <a:r>
              <a:rPr lang="en-US" sz="1200" dirty="0">
                <a:solidFill>
                  <a:srgbClr val="1C252D"/>
                </a:solidFill>
                <a:effectLst/>
                <a:latin typeface="Calibri" panose="020F0502020204030204" pitchFamily="34" charset="0"/>
                <a:ea typeface="Calibri" panose="020F0502020204030204" pitchFamily="34" charset="0"/>
                <a:cs typeface="Times New Roman" panose="02020603050405020304" pitchFamily="18" charset="0"/>
              </a:rPr>
              <a:t>This means in order to rate ourselves exemplary on an element, all components of the rubric description must be present: for example, we are consistently engaged in the activity </a:t>
            </a:r>
            <a:r>
              <a:rPr lang="en-US" sz="1200" b="1" dirty="0">
                <a:solidFill>
                  <a:srgbClr val="1C252D"/>
                </a:solidFill>
                <a:effectLst/>
                <a:latin typeface="Calibri" panose="020F0502020204030204" pitchFamily="34" charset="0"/>
                <a:ea typeface="Calibri" panose="020F0502020204030204" pitchFamily="34" charset="0"/>
                <a:cs typeface="Times New Roman" panose="02020603050405020304" pitchFamily="18" charset="0"/>
              </a:rPr>
              <a:t>AND</a:t>
            </a:r>
            <a:r>
              <a:rPr lang="en-US" sz="1200" dirty="0">
                <a:solidFill>
                  <a:srgbClr val="1C252D"/>
                </a:solidFill>
                <a:effectLst/>
                <a:latin typeface="Calibri" panose="020F0502020204030204" pitchFamily="34" charset="0"/>
                <a:ea typeface="Calibri" panose="020F0502020204030204" pitchFamily="34" charset="0"/>
                <a:cs typeface="Times New Roman" panose="02020603050405020304" pitchFamily="18" charset="0"/>
              </a:rPr>
              <a:t> proactively incorporates continuous improvement and capacity-building objectives into their work.  </a:t>
            </a:r>
          </a:p>
          <a:p>
            <a:pPr marL="285750" marR="0" lvl="0" indent="-285750">
              <a:lnSpc>
                <a:spcPct val="115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You need all elements of a rating present in order to score yourself at that rating. ​</a:t>
            </a:r>
            <a:endParaRPr lang="en-US" dirty="0"/>
          </a:p>
        </p:txBody>
      </p:sp>
      <p:sp>
        <p:nvSpPr>
          <p:cNvPr id="4" name="Slide Number Placeholder 3"/>
          <p:cNvSpPr>
            <a:spLocks noGrp="1"/>
          </p:cNvSpPr>
          <p:nvPr>
            <p:ph type="sldNum" sz="quarter" idx="5"/>
          </p:nvPr>
        </p:nvSpPr>
        <p:spPr/>
        <p:txBody>
          <a:bodyPr/>
          <a:lstStyle/>
          <a:p>
            <a:fld id="{EB55E179-7FFB-D64A-9B0B-CBC982D9469C}" type="slidenum">
              <a:rPr lang="en-US" smtClean="0"/>
              <a:t>8</a:t>
            </a:fld>
            <a:endParaRPr lang="en-US"/>
          </a:p>
        </p:txBody>
      </p:sp>
    </p:spTree>
    <p:extLst>
      <p:ext uri="{BB962C8B-B14F-4D97-AF65-F5344CB8AC3E}">
        <p14:creationId xmlns:p14="http://schemas.microsoft.com/office/powerpoint/2010/main" val="1933139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49DF5E-BA7D-4386-8B18-41847532BA8F}" type="slidenum">
              <a:rPr lang="en-US" smtClean="0"/>
              <a:t>9</a:t>
            </a:fld>
            <a:endParaRPr lang="en-US"/>
          </a:p>
        </p:txBody>
      </p:sp>
    </p:spTree>
    <p:extLst>
      <p:ext uri="{BB962C8B-B14F-4D97-AF65-F5344CB8AC3E}">
        <p14:creationId xmlns:p14="http://schemas.microsoft.com/office/powerpoint/2010/main" val="2795423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97187"/>
            <a:ext cx="9144000" cy="254677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842174"/>
            <a:ext cx="9144000" cy="176614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3A35118-C6DE-4EEB-A15B-653EE9C951F8}" type="datetime1">
              <a:rPr lang="en-US" smtClean="0"/>
              <a:t>1/30/26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CBA8BA-4C3B-5949-B25F-4D2DB28B89B9}" type="slidenum">
              <a:rPr lang="en-US" smtClean="0"/>
              <a:t>‹#›</a:t>
            </a:fld>
            <a:endParaRPr lang="en-US"/>
          </a:p>
        </p:txBody>
      </p:sp>
    </p:spTree>
    <p:extLst>
      <p:ext uri="{BB962C8B-B14F-4D97-AF65-F5344CB8AC3E}">
        <p14:creationId xmlns:p14="http://schemas.microsoft.com/office/powerpoint/2010/main" val="239746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740884-332D-4AAE-8467-3B2CB59C323F}" type="datetime1">
              <a:rPr lang="en-US" smtClean="0"/>
              <a:t>1/30/26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CBA8BA-4C3B-5949-B25F-4D2DB28B89B9}" type="slidenum">
              <a:rPr lang="en-US" smtClean="0"/>
              <a:t>‹#›</a:t>
            </a:fld>
            <a:endParaRPr lang="en-US"/>
          </a:p>
        </p:txBody>
      </p:sp>
    </p:spTree>
    <p:extLst>
      <p:ext uri="{BB962C8B-B14F-4D97-AF65-F5344CB8AC3E}">
        <p14:creationId xmlns:p14="http://schemas.microsoft.com/office/powerpoint/2010/main" val="3936542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89467"/>
            <a:ext cx="2628900" cy="619929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9467"/>
            <a:ext cx="7734300" cy="61992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ED91D7-E4E0-45D4-9BE7-42713C8D166B}" type="datetime1">
              <a:rPr lang="en-US" smtClean="0"/>
              <a:t>1/30/26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CBA8BA-4C3B-5949-B25F-4D2DB28B89B9}" type="slidenum">
              <a:rPr lang="en-US" smtClean="0"/>
              <a:t>‹#›</a:t>
            </a:fld>
            <a:endParaRPr lang="en-US"/>
          </a:p>
        </p:txBody>
      </p:sp>
    </p:spTree>
    <p:extLst>
      <p:ext uri="{BB962C8B-B14F-4D97-AF65-F5344CB8AC3E}">
        <p14:creationId xmlns:p14="http://schemas.microsoft.com/office/powerpoint/2010/main" val="1605708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03A7B-8838-0344-AFBC-927F05E302E6}"/>
              </a:ext>
            </a:extLst>
          </p:cNvPr>
          <p:cNvSpPr>
            <a:spLocks noGrp="1"/>
          </p:cNvSpPr>
          <p:nvPr>
            <p:ph type="ctrTitle" hasCustomPrompt="1"/>
          </p:nvPr>
        </p:nvSpPr>
        <p:spPr>
          <a:xfrm>
            <a:off x="457203" y="2259744"/>
            <a:ext cx="11139855" cy="818004"/>
          </a:xfrm>
        </p:spPr>
        <p:txBody>
          <a:bodyPr anchor="b">
            <a:normAutofit/>
          </a:bodyPr>
          <a:lstStyle>
            <a:lvl1pPr algn="l">
              <a:defRPr sz="3600" b="1">
                <a:solidFill>
                  <a:schemeClr val="accent1"/>
                </a:solidFill>
                <a:latin typeface="+mj-lt"/>
                <a:ea typeface="Tahoma" panose="020B0604030504040204" pitchFamily="34" charset="0"/>
                <a:cs typeface="Arial" panose="020B0604020202020204" pitchFamily="34" charset="0"/>
              </a:defRPr>
            </a:lvl1pPr>
          </a:lstStyle>
          <a:p>
            <a:r>
              <a:rPr lang="en-US" dirty="0"/>
              <a:t>Presentation Title</a:t>
            </a:r>
          </a:p>
        </p:txBody>
      </p:sp>
      <p:cxnSp>
        <p:nvCxnSpPr>
          <p:cNvPr id="15" name="Straight Connector 14">
            <a:extLst>
              <a:ext uri="{FF2B5EF4-FFF2-40B4-BE49-F238E27FC236}">
                <a16:creationId xmlns:a16="http://schemas.microsoft.com/office/drawing/2014/main" id="{EC6DD846-B96B-8F47-BA63-6F35DD0EF90F}"/>
              </a:ext>
            </a:extLst>
          </p:cNvPr>
          <p:cNvCxnSpPr/>
          <p:nvPr userDrawn="1"/>
        </p:nvCxnSpPr>
        <p:spPr>
          <a:xfrm>
            <a:off x="457204" y="3327989"/>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A084FAC7-B699-5C43-941C-43B27DBDD813}"/>
              </a:ext>
            </a:extLst>
          </p:cNvPr>
          <p:cNvSpPr>
            <a:spLocks noGrp="1"/>
          </p:cNvSpPr>
          <p:nvPr>
            <p:ph type="subTitle" idx="1" hasCustomPrompt="1"/>
          </p:nvPr>
        </p:nvSpPr>
        <p:spPr>
          <a:xfrm>
            <a:off x="457203" y="3495157"/>
            <a:ext cx="11139855" cy="744242"/>
          </a:xfrm>
          <a:prstGeom prst="rect">
            <a:avLst/>
          </a:prstGeom>
        </p:spPr>
        <p:txBody>
          <a:bodyPr anchor="t">
            <a:normAutofit/>
          </a:bodyPr>
          <a:lstStyle>
            <a:lvl1pPr marL="0" indent="0" algn="l">
              <a:buNone/>
              <a:defRPr sz="21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p>
        </p:txBody>
      </p:sp>
      <p:sp>
        <p:nvSpPr>
          <p:cNvPr id="14" name="Presenters">
            <a:extLst>
              <a:ext uri="{FF2B5EF4-FFF2-40B4-BE49-F238E27FC236}">
                <a16:creationId xmlns:a16="http://schemas.microsoft.com/office/drawing/2014/main" id="{63CB25F5-F0B8-9745-9504-4DBAB83E779C}"/>
              </a:ext>
            </a:extLst>
          </p:cNvPr>
          <p:cNvSpPr>
            <a:spLocks noGrp="1"/>
          </p:cNvSpPr>
          <p:nvPr>
            <p:ph type="body" sz="quarter" idx="10" hasCustomPrompt="1"/>
          </p:nvPr>
        </p:nvSpPr>
        <p:spPr>
          <a:xfrm>
            <a:off x="457203" y="4393398"/>
            <a:ext cx="11139855" cy="844062"/>
          </a:xfrm>
          <a:prstGeom prst="rect">
            <a:avLst/>
          </a:prstGeom>
        </p:spPr>
        <p:txBody>
          <a:bodyPr>
            <a:noAutofit/>
          </a:bodyPr>
          <a:lstStyle>
            <a:lvl1pPr marL="0" indent="0">
              <a:spcBef>
                <a:spcPts val="0"/>
              </a:spcBef>
              <a:buNone/>
              <a:defRPr sz="1200">
                <a:solidFill>
                  <a:schemeClr val="tx2"/>
                </a:solidFill>
              </a:defRPr>
            </a:lvl1pPr>
          </a:lstStyle>
          <a:p>
            <a:pPr lvl="0"/>
            <a:r>
              <a:rPr lang="en-US" dirty="0"/>
              <a:t>Presenter’s Name, Title | Second Presenter’s Name, Title</a:t>
            </a:r>
            <a:br>
              <a:rPr lang="en-US" dirty="0"/>
            </a:br>
            <a:r>
              <a:rPr lang="en-US" dirty="0"/>
              <a:t>email.address@air.org or internal.group.email@air.org</a:t>
            </a:r>
          </a:p>
        </p:txBody>
      </p:sp>
      <p:sp>
        <p:nvSpPr>
          <p:cNvPr id="17" name="Location | Date">
            <a:extLst>
              <a:ext uri="{FF2B5EF4-FFF2-40B4-BE49-F238E27FC236}">
                <a16:creationId xmlns:a16="http://schemas.microsoft.com/office/drawing/2014/main" id="{C15C8F0A-346B-C141-BBAB-A5D0F662573A}"/>
              </a:ext>
            </a:extLst>
          </p:cNvPr>
          <p:cNvSpPr>
            <a:spLocks noGrp="1"/>
          </p:cNvSpPr>
          <p:nvPr>
            <p:ph sz="quarter" idx="11" hasCustomPrompt="1"/>
          </p:nvPr>
        </p:nvSpPr>
        <p:spPr>
          <a:xfrm>
            <a:off x="457200" y="5323017"/>
            <a:ext cx="11139488" cy="1051580"/>
          </a:xfrm>
          <a:prstGeom prst="rect">
            <a:avLst/>
          </a:prstGeom>
        </p:spPr>
        <p:txBody>
          <a:bodyPr>
            <a:normAutofit/>
          </a:bodyPr>
          <a:lstStyle>
            <a:lvl1pPr marL="0" indent="0">
              <a:buNone/>
              <a:defRPr sz="1500">
                <a:solidFill>
                  <a:schemeClr val="tx2"/>
                </a:solidFill>
              </a:defRPr>
            </a:lvl1pPr>
          </a:lstStyle>
          <a:p>
            <a:pPr lvl="0"/>
            <a:r>
              <a:rPr lang="en-US" dirty="0"/>
              <a:t>Presentation Purpose or Location | Month 2021</a:t>
            </a:r>
          </a:p>
        </p:txBody>
      </p:sp>
      <p:sp>
        <p:nvSpPr>
          <p:cNvPr id="10" name="AIR.ORG">
            <a:extLst>
              <a:ext uri="{FF2B5EF4-FFF2-40B4-BE49-F238E27FC236}">
                <a16:creationId xmlns:a16="http://schemas.microsoft.com/office/drawing/2014/main" id="{6D35682F-2DFC-6D4A-9319-B6DB0F0EC6C2}"/>
              </a:ext>
            </a:extLst>
          </p:cNvPr>
          <p:cNvSpPr txBox="1"/>
          <p:nvPr userDrawn="1"/>
        </p:nvSpPr>
        <p:spPr>
          <a:xfrm>
            <a:off x="457200" y="6875325"/>
            <a:ext cx="6096000" cy="230832"/>
          </a:xfrm>
          <a:prstGeom prst="rect">
            <a:avLst/>
          </a:prstGeom>
          <a:noFill/>
        </p:spPr>
        <p:txBody>
          <a:bodyPr wrap="square" lIns="0" anchor="b">
            <a:spAutoFit/>
          </a:bodyPr>
          <a:lstStyle/>
          <a:p>
            <a:pPr algn="l"/>
            <a:r>
              <a:rPr lang="en-US" sz="900" b="0" i="0" spc="150" dirty="0">
                <a:solidFill>
                  <a:schemeClr val="accent1"/>
                </a:solidFill>
                <a:latin typeface="Calibri"/>
                <a:ea typeface="Calibri"/>
                <a:cs typeface="Calibri"/>
              </a:rPr>
              <a:t>AMERICAN INSTITUTES FOR RESEARCH® | AIR.ORG</a:t>
            </a:r>
          </a:p>
        </p:txBody>
      </p:sp>
      <p:sp>
        <p:nvSpPr>
          <p:cNvPr id="13" name="Rectangle 12">
            <a:extLst>
              <a:ext uri="{FF2B5EF4-FFF2-40B4-BE49-F238E27FC236}">
                <a16:creationId xmlns:a16="http://schemas.microsoft.com/office/drawing/2014/main" id="{B4C3CEE0-EEEC-464B-B489-FF018AE7127D}"/>
              </a:ext>
            </a:extLst>
          </p:cNvPr>
          <p:cNvSpPr/>
          <p:nvPr userDrawn="1"/>
        </p:nvSpPr>
        <p:spPr>
          <a:xfrm>
            <a:off x="5638800" y="6888661"/>
            <a:ext cx="6096000" cy="184666"/>
          </a:xfrm>
          <a:prstGeom prst="rect">
            <a:avLst/>
          </a:prstGeom>
        </p:spPr>
        <p:txBody>
          <a:bodyPr rIns="0" anchor="b">
            <a:spAutoFit/>
          </a:bodyPr>
          <a:lstStyle/>
          <a:p>
            <a:pPr algn="r"/>
            <a:r>
              <a:rPr lang="en-US" sz="600" dirty="0">
                <a:solidFill>
                  <a:schemeClr val="accent1"/>
                </a:solidFill>
              </a:rPr>
              <a:t>Copyright © 2022 American Institutes for Research®. All rights reserved.</a:t>
            </a:r>
          </a:p>
        </p:txBody>
      </p:sp>
      <p:pic>
        <p:nvPicPr>
          <p:cNvPr id="11" name="Picture 10" descr="Logo of American Institutes for Research. Advancing Evidence. Improving Lives.">
            <a:extLst>
              <a:ext uri="{FF2B5EF4-FFF2-40B4-BE49-F238E27FC236}">
                <a16:creationId xmlns:a16="http://schemas.microsoft.com/office/drawing/2014/main" id="{9967DE8A-D715-4593-A69D-2FEF7F92184C}"/>
              </a:ext>
            </a:extLst>
          </p:cNvPr>
          <p:cNvPicPr>
            <a:picLocks noChangeAspect="1"/>
          </p:cNvPicPr>
          <p:nvPr userDrawn="1"/>
        </p:nvPicPr>
        <p:blipFill>
          <a:blip r:embed="rId3"/>
          <a:stretch>
            <a:fillRect/>
          </a:stretch>
        </p:blipFill>
        <p:spPr>
          <a:xfrm>
            <a:off x="9110665" y="586148"/>
            <a:ext cx="2486025" cy="1028700"/>
          </a:xfrm>
          <a:prstGeom prst="rect">
            <a:avLst/>
          </a:prstGeom>
        </p:spPr>
      </p:pic>
      <p:sp>
        <p:nvSpPr>
          <p:cNvPr id="12" name="Content Placeholder 3">
            <a:extLst>
              <a:ext uri="{FF2B5EF4-FFF2-40B4-BE49-F238E27FC236}">
                <a16:creationId xmlns:a16="http://schemas.microsoft.com/office/drawing/2014/main" id="{77023067-B99E-404A-B626-22ED4B2D4DFE}"/>
              </a:ext>
            </a:extLst>
          </p:cNvPr>
          <p:cNvSpPr>
            <a:spLocks noGrp="1"/>
          </p:cNvSpPr>
          <p:nvPr>
            <p:ph sz="quarter" idx="15" hasCustomPrompt="1"/>
          </p:nvPr>
        </p:nvSpPr>
        <p:spPr>
          <a:xfrm>
            <a:off x="457201" y="1872691"/>
            <a:ext cx="10972800" cy="370637"/>
          </a:xfrm>
        </p:spPr>
        <p:txBody>
          <a:bodyPr>
            <a:noAutofit/>
          </a:bodyPr>
          <a:lstStyle>
            <a:lvl1pPr marL="0" indent="0">
              <a:buNone/>
              <a:defRPr sz="1800" b="1" cap="all" baseline="0">
                <a:solidFill>
                  <a:schemeClr val="accent1"/>
                </a:solidFill>
              </a:defRPr>
            </a:lvl1pPr>
            <a:lvl2pPr marL="320040" indent="0">
              <a:buNone/>
              <a:defRPr/>
            </a:lvl2pPr>
            <a:lvl3pPr marL="640080" indent="0">
              <a:buNone/>
              <a:defRPr/>
            </a:lvl3pPr>
            <a:lvl4pPr marL="960120" indent="0">
              <a:buNone/>
              <a:defRPr/>
            </a:lvl4pPr>
            <a:lvl5pPr marL="1280160" indent="0">
              <a:buNone/>
              <a:defRPr/>
            </a:lvl5pPr>
          </a:lstStyle>
          <a:p>
            <a:pPr lvl="0"/>
            <a:r>
              <a:rPr lang="en-US" dirty="0"/>
              <a:t>AIR Internal Group Name: Subgroup OR SERVICE LINE OR GRANT NAME</a:t>
            </a:r>
          </a:p>
        </p:txBody>
      </p:sp>
    </p:spTree>
    <p:extLst>
      <p:ext uri="{BB962C8B-B14F-4D97-AF65-F5344CB8AC3E}">
        <p14:creationId xmlns:p14="http://schemas.microsoft.com/office/powerpoint/2010/main" val="445772664"/>
      </p:ext>
    </p:extLst>
  </p:cSld>
  <p:clrMapOvr>
    <a:masterClrMapping/>
  </p:clrMapOvr>
  <p:extLst>
    <p:ext uri="{DCECCB84-F9BA-43D5-87BE-67443E8EF086}">
      <p15:sldGuideLst xmlns:p15="http://schemas.microsoft.com/office/powerpoint/2012/main">
        <p15:guide id="1" orient="horz" pos="2160">
          <p15:clr>
            <a:srgbClr val="FBAE40"/>
          </p15:clr>
        </p15:guide>
        <p15:guide id="2" pos="536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L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22608-6B3C-43C0-AE8F-97C74A23744F}"/>
              </a:ext>
            </a:extLst>
          </p:cNvPr>
          <p:cNvSpPr>
            <a:spLocks noGrp="1"/>
          </p:cNvSpPr>
          <p:nvPr>
            <p:ph type="title" hasCustomPrompt="1"/>
          </p:nvPr>
        </p:nvSpPr>
        <p:spPr>
          <a:xfrm>
            <a:off x="458724" y="0"/>
            <a:ext cx="11274552" cy="1121664"/>
          </a:xfrm>
        </p:spPr>
        <p:txBody>
          <a:bodyPr/>
          <a:lstStyle>
            <a:lvl1pPr>
              <a:defRPr/>
            </a:lvl1pPr>
          </a:lstStyle>
          <a:p>
            <a:r>
              <a:rPr lang="en-US" dirty="0"/>
              <a:t>Agenda</a:t>
            </a:r>
          </a:p>
        </p:txBody>
      </p:sp>
      <p:sp>
        <p:nvSpPr>
          <p:cNvPr id="24" name="Text Placeholder"/>
          <p:cNvSpPr>
            <a:spLocks noGrp="1"/>
          </p:cNvSpPr>
          <p:nvPr userDrawn="1">
            <p:ph type="body" sz="quarter" idx="10" hasCustomPrompt="1"/>
          </p:nvPr>
        </p:nvSpPr>
        <p:spPr>
          <a:xfrm>
            <a:off x="458724" y="1394765"/>
            <a:ext cx="11274552" cy="4798771"/>
          </a:xfrm>
        </p:spPr>
        <p:txBody>
          <a:bodyPr tIns="0" anchor="t" anchorCtr="0">
            <a:normAutofit/>
          </a:bodyPr>
          <a:lstStyle>
            <a:lvl1pPr marL="342900" indent="-342900">
              <a:lnSpc>
                <a:spcPct val="125000"/>
              </a:lnSpc>
              <a:spcBef>
                <a:spcPts val="2250"/>
              </a:spcBef>
              <a:buClr>
                <a:schemeClr val="tx1"/>
              </a:buClr>
              <a:buFont typeface="+mj-lt"/>
              <a:buAutoNum type="arabicPeriod"/>
              <a:defRPr sz="1800" baseline="0"/>
            </a:lvl1pPr>
            <a:lvl2pPr marL="685800" indent="-342900">
              <a:lnSpc>
                <a:spcPct val="100000"/>
              </a:lnSpc>
              <a:spcBef>
                <a:spcPts val="900"/>
              </a:spcBef>
              <a:buClr>
                <a:schemeClr val="tx1"/>
              </a:buClr>
              <a:buFont typeface="+mj-lt"/>
              <a:buAutoNum type="alphaLcPeriod"/>
              <a:defRPr sz="1800"/>
            </a:lvl2pPr>
            <a:lvl3pPr marL="1028700" indent="-342900">
              <a:lnSpc>
                <a:spcPct val="100000"/>
              </a:lnSpc>
              <a:spcBef>
                <a:spcPts val="900"/>
              </a:spcBef>
              <a:buClr>
                <a:schemeClr val="tx1"/>
              </a:buClr>
              <a:buFont typeface="+mj-lt"/>
              <a:buAutoNum type="romanLcPeriod"/>
              <a:defRPr sz="1800"/>
            </a:lvl3pPr>
            <a:lvl4pPr marL="1371600" indent="-342900">
              <a:lnSpc>
                <a:spcPct val="100000"/>
              </a:lnSpc>
              <a:spcBef>
                <a:spcPts val="900"/>
              </a:spcBef>
              <a:buClr>
                <a:schemeClr val="tx1"/>
              </a:buClr>
              <a:buSzPct val="100000"/>
              <a:buFont typeface="+mj-lt"/>
              <a:buAutoNum type="arabicParenR"/>
              <a:defRPr sz="1800" baseline="0"/>
            </a:lvl4pPr>
            <a:lvl5pPr marL="1714500" indent="-342900">
              <a:lnSpc>
                <a:spcPct val="100000"/>
              </a:lnSpc>
              <a:spcBef>
                <a:spcPts val="900"/>
              </a:spcBef>
              <a:buClr>
                <a:schemeClr val="tx1"/>
              </a:buClr>
              <a:buFont typeface="+mj-lt"/>
              <a:buAutoNum type="alphaLcParenR"/>
              <a:defRPr sz="1800"/>
            </a:lvl5pPr>
          </a:lstStyle>
          <a:p>
            <a:pPr lvl="0"/>
            <a:r>
              <a:rPr lang="en-US" dirty="0"/>
              <a:t>Click to insert agenda items.</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Second agenda item</a:t>
            </a:r>
          </a:p>
          <a:p>
            <a:pPr lvl="0"/>
            <a:r>
              <a:rPr lang="en-US" dirty="0"/>
              <a:t>Third agenda item</a:t>
            </a:r>
          </a:p>
        </p:txBody>
      </p:sp>
      <p:sp>
        <p:nvSpPr>
          <p:cNvPr id="2" name="Slide Number Placeholder 1">
            <a:extLst>
              <a:ext uri="{FF2B5EF4-FFF2-40B4-BE49-F238E27FC236}">
                <a16:creationId xmlns:a16="http://schemas.microsoft.com/office/drawing/2014/main" id="{87D04A58-3D4D-436B-849F-C6D5C11F29D5}"/>
              </a:ext>
            </a:extLst>
          </p:cNvPr>
          <p:cNvSpPr>
            <a:spLocks noGrp="1"/>
          </p:cNvSpPr>
          <p:nvPr>
            <p:ph type="sldNum" sz="quarter" idx="11"/>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3226771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Divider Slid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D9749A-ABD0-7547-A474-005AEE004704}"/>
              </a:ext>
            </a:extLst>
          </p:cNvPr>
          <p:cNvSpPr/>
          <p:nvPr userDrawn="1"/>
        </p:nvSpPr>
        <p:spPr>
          <a:xfrm>
            <a:off x="0" y="0"/>
            <a:ext cx="12192000" cy="1380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BE103A7B-8838-0344-AFBC-927F05E302E6}"/>
              </a:ext>
            </a:extLst>
          </p:cNvPr>
          <p:cNvSpPr>
            <a:spLocks noGrp="1"/>
          </p:cNvSpPr>
          <p:nvPr>
            <p:ph type="ctrTitle"/>
          </p:nvPr>
        </p:nvSpPr>
        <p:spPr>
          <a:xfrm>
            <a:off x="457200" y="1351638"/>
            <a:ext cx="10515600" cy="2248651"/>
          </a:xfrm>
        </p:spPr>
        <p:txBody>
          <a:bodyPr anchor="b">
            <a:normAutofit/>
          </a:bodyPr>
          <a:lstStyle>
            <a:lvl1pPr algn="l">
              <a:defRPr sz="3375" b="1">
                <a:solidFill>
                  <a:schemeClr val="accent1"/>
                </a:solidFill>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1E046CC7-33CA-0343-B226-D13B5AA5BB3C}"/>
              </a:ext>
            </a:extLst>
          </p:cNvPr>
          <p:cNvCxnSpPr/>
          <p:nvPr userDrawn="1"/>
        </p:nvCxnSpPr>
        <p:spPr>
          <a:xfrm>
            <a:off x="457204" y="3847837"/>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A084FAC7-B699-5C43-941C-43B27DBDD813}"/>
              </a:ext>
            </a:extLst>
          </p:cNvPr>
          <p:cNvSpPr>
            <a:spLocks noGrp="1"/>
          </p:cNvSpPr>
          <p:nvPr>
            <p:ph type="subTitle" idx="1"/>
          </p:nvPr>
        </p:nvSpPr>
        <p:spPr>
          <a:xfrm>
            <a:off x="457204" y="4098536"/>
            <a:ext cx="10515599" cy="1766146"/>
          </a:xfrm>
          <a:prstGeom prst="rect">
            <a:avLst/>
          </a:prstGeom>
        </p:spPr>
        <p:txBody>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1" name="TextBox 10">
            <a:extLst>
              <a:ext uri="{FF2B5EF4-FFF2-40B4-BE49-F238E27FC236}">
                <a16:creationId xmlns:a16="http://schemas.microsoft.com/office/drawing/2014/main" id="{711DE7C2-BA4C-444C-A9E3-A23249B67B68}"/>
              </a:ext>
            </a:extLst>
          </p:cNvPr>
          <p:cNvSpPr txBox="1"/>
          <p:nvPr userDrawn="1"/>
        </p:nvSpPr>
        <p:spPr>
          <a:xfrm>
            <a:off x="787400" y="6752878"/>
            <a:ext cx="2413000" cy="458419"/>
          </a:xfrm>
          <a:prstGeom prst="rect">
            <a:avLst/>
          </a:prstGeom>
        </p:spPr>
        <p:txBody>
          <a:bodyPr vert="horz" lIns="0" tIns="34290" rIns="68580" bIns="34290" rtlCol="0" anchor="ctr"/>
          <a:lstStyle>
            <a:defPPr>
              <a:defRPr lang="en-US"/>
            </a:defPPr>
            <a:lvl1pPr>
              <a:defRPr sz="1000" spc="300">
                <a:solidFill>
                  <a:schemeClr val="bg1"/>
                </a:solidFill>
                <a:ea typeface="Calibri"/>
                <a:cs typeface="Calibri"/>
              </a:defRPr>
            </a:lvl1pPr>
          </a:lstStyle>
          <a:p>
            <a:pPr lvl="0"/>
            <a:r>
              <a:rPr lang="en-US" sz="750" dirty="0">
                <a:solidFill>
                  <a:schemeClr val="accent1"/>
                </a:solidFill>
              </a:rPr>
              <a:t>| AIR.ORG</a:t>
            </a:r>
          </a:p>
        </p:txBody>
      </p:sp>
      <p:sp>
        <p:nvSpPr>
          <p:cNvPr id="5" name="Slide Number Placeholder 4">
            <a:extLst>
              <a:ext uri="{FF2B5EF4-FFF2-40B4-BE49-F238E27FC236}">
                <a16:creationId xmlns:a16="http://schemas.microsoft.com/office/drawing/2014/main" id="{2F353096-388E-4697-A183-CB4F7C55769B}"/>
              </a:ext>
            </a:extLst>
          </p:cNvPr>
          <p:cNvSpPr>
            <a:spLocks noGrp="1"/>
          </p:cNvSpPr>
          <p:nvPr>
            <p:ph type="sldNum" sz="quarter" idx="10"/>
          </p:nvPr>
        </p:nvSpPr>
        <p:spPr/>
        <p:txBody>
          <a:bodyPr/>
          <a:lstStyle/>
          <a:p>
            <a:fld id="{7E1341B0-7904-4148-9082-6535FE1E4D20}" type="slidenum">
              <a:rPr lang="en-US" smtClean="0"/>
              <a:pPr/>
              <a:t>‹#›</a:t>
            </a:fld>
            <a:endParaRPr lang="en-US" dirty="0"/>
          </a:p>
        </p:txBody>
      </p:sp>
      <p:pic>
        <p:nvPicPr>
          <p:cNvPr id="13" name="Picture 12" descr="Logo of American Institutes for Research. Advancing Evidence. Improving Lives.">
            <a:extLst>
              <a:ext uri="{FF2B5EF4-FFF2-40B4-BE49-F238E27FC236}">
                <a16:creationId xmlns:a16="http://schemas.microsoft.com/office/drawing/2014/main" id="{7421E8F3-2328-412D-863B-C25D273F7DD9}"/>
              </a:ext>
            </a:extLst>
          </p:cNvPr>
          <p:cNvPicPr>
            <a:picLocks noChangeAspect="1"/>
          </p:cNvPicPr>
          <p:nvPr userDrawn="1"/>
        </p:nvPicPr>
        <p:blipFill>
          <a:blip r:embed="rId3"/>
          <a:srcRect/>
          <a:stretch/>
        </p:blipFill>
        <p:spPr>
          <a:xfrm>
            <a:off x="9039227" y="591759"/>
            <a:ext cx="1933575" cy="800100"/>
          </a:xfrm>
          <a:prstGeom prst="rect">
            <a:avLst/>
          </a:prstGeom>
        </p:spPr>
      </p:pic>
    </p:spTree>
    <p:extLst>
      <p:ext uri="{BB962C8B-B14F-4D97-AF65-F5344CB8AC3E}">
        <p14:creationId xmlns:p14="http://schemas.microsoft.com/office/powerpoint/2010/main" val="804291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Ligh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3499E5-29E8-4432-9BA9-36DDCEB8971F}"/>
              </a:ext>
            </a:extLst>
          </p:cNvPr>
          <p:cNvSpPr>
            <a:spLocks noGrp="1"/>
          </p:cNvSpPr>
          <p:nvPr>
            <p:ph type="title" hasCustomPrompt="1"/>
          </p:nvPr>
        </p:nvSpPr>
        <p:spPr/>
        <p:txBody>
          <a:bodyPr/>
          <a:lstStyle>
            <a:lvl1pPr>
              <a:defRPr/>
            </a:lvl1pPr>
          </a:lstStyle>
          <a:p>
            <a:r>
              <a:rPr lang="en-US" dirty="0"/>
              <a:t>Title and Content</a:t>
            </a:r>
          </a:p>
        </p:txBody>
      </p:sp>
      <p:sp>
        <p:nvSpPr>
          <p:cNvPr id="5" name="Content Placeholder 4">
            <a:extLst>
              <a:ext uri="{FF2B5EF4-FFF2-40B4-BE49-F238E27FC236}">
                <a16:creationId xmlns:a16="http://schemas.microsoft.com/office/drawing/2014/main" id="{91CEAEE3-00A2-4A16-A25C-835906E99E4C}"/>
              </a:ext>
            </a:extLst>
          </p:cNvPr>
          <p:cNvSpPr>
            <a:spLocks noGrp="1"/>
          </p:cNvSpPr>
          <p:nvPr>
            <p:ph sz="quarter" idx="17" hasCustomPrompt="1"/>
          </p:nvPr>
        </p:nvSpPr>
        <p:spPr>
          <a:xfrm>
            <a:off x="457203" y="1394765"/>
            <a:ext cx="11274425" cy="4798771"/>
          </a:xfrm>
        </p:spPr>
        <p:txBody>
          <a:bodyPr/>
          <a:lstStyle>
            <a:lvl1pPr>
              <a:defRPr/>
            </a:lvl1pPr>
            <a:lvl4pPr>
              <a:defRPr/>
            </a:lvl4pPr>
          </a:lstStyle>
          <a:p>
            <a:pPr lvl="0"/>
            <a:r>
              <a:rPr lang="en-US" dirty="0"/>
              <a:t>Bullet 1.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Bullet 2</a:t>
            </a:r>
          </a:p>
          <a:p>
            <a:pPr lvl="2"/>
            <a:r>
              <a:rPr lang="en-US" dirty="0"/>
              <a:t>Bullet 3</a:t>
            </a:r>
          </a:p>
          <a:p>
            <a:pPr lvl="3"/>
            <a:r>
              <a:rPr lang="en-US" dirty="0"/>
              <a:t>Bullet 4</a:t>
            </a:r>
          </a:p>
          <a:p>
            <a:pPr lvl="4"/>
            <a:r>
              <a:rPr lang="en-US" dirty="0"/>
              <a:t>Bullet 5</a:t>
            </a:r>
          </a:p>
        </p:txBody>
      </p:sp>
      <p:sp>
        <p:nvSpPr>
          <p:cNvPr id="23" name="Note Placeholder 3">
            <a:extLst>
              <a:ext uri="{FF2B5EF4-FFF2-40B4-BE49-F238E27FC236}">
                <a16:creationId xmlns:a16="http://schemas.microsoft.com/office/drawing/2014/main" id="{FA0D4DFA-B38E-4523-8B37-BBEE0BDDE72E}"/>
              </a:ext>
            </a:extLst>
          </p:cNvPr>
          <p:cNvSpPr>
            <a:spLocks noGrp="1"/>
          </p:cNvSpPr>
          <p:nvPr>
            <p:ph type="body" sz="quarter" idx="14" hasCustomPrompt="1"/>
          </p:nvPr>
        </p:nvSpPr>
        <p:spPr>
          <a:xfrm>
            <a:off x="457201" y="6193361"/>
            <a:ext cx="9372600" cy="360883"/>
          </a:xfrm>
        </p:spPr>
        <p:txBody>
          <a:bodyPr anchor="b" anchorCtr="0">
            <a:noAutofit/>
          </a:bodyPr>
          <a:lstStyle>
            <a:lvl1pPr marL="0" indent="0">
              <a:buNone/>
              <a:defRPr sz="750"/>
            </a:lvl1pPr>
          </a:lstStyle>
          <a:p>
            <a:r>
              <a:rPr lang="en-US" i="1" dirty="0"/>
              <a:t>Note.</a:t>
            </a:r>
            <a:r>
              <a:rPr lang="en-US" dirty="0"/>
              <a:t> Placeholder for notes, sources, and permissions (if needed). “</a:t>
            </a:r>
            <a:r>
              <a:rPr lang="en-US" i="1" dirty="0"/>
              <a:t>Note.</a:t>
            </a:r>
            <a:r>
              <a:rPr lang="en-US" dirty="0"/>
              <a:t>” (including a period) is italicized.</a:t>
            </a:r>
          </a:p>
        </p:txBody>
      </p:sp>
      <p:sp>
        <p:nvSpPr>
          <p:cNvPr id="2" name="Slide Number Placeholder 1">
            <a:extLst>
              <a:ext uri="{FF2B5EF4-FFF2-40B4-BE49-F238E27FC236}">
                <a16:creationId xmlns:a16="http://schemas.microsoft.com/office/drawing/2014/main" id="{4000177B-025F-4A45-9291-3E9F7D2DD6E4}"/>
              </a:ext>
            </a:extLst>
          </p:cNvPr>
          <p:cNvSpPr>
            <a:spLocks noGrp="1"/>
          </p:cNvSpPr>
          <p:nvPr>
            <p:ph type="sldNum" sz="quarter" idx="18"/>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2582729470"/>
      </p:ext>
    </p:extLst>
  </p:cSld>
  <p:clrMapOvr>
    <a:masterClrMapping/>
  </p:clrMapOvr>
  <p:extLst>
    <p:ext uri="{DCECCB84-F9BA-43D5-87BE-67443E8EF086}">
      <p15:sldGuideLst xmlns:p15="http://schemas.microsoft.com/office/powerpoint/2012/main">
        <p15:guide id="1" orient="horz" pos="600">
          <p15:clr>
            <a:srgbClr val="FBAE40"/>
          </p15:clr>
        </p15:guide>
        <p15:guide id="2" pos="216">
          <p15:clr>
            <a:srgbClr val="FBAE40"/>
          </p15:clr>
        </p15:guide>
        <p15:guide id="3" pos="554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rst Level No Bullet Ligh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dirty="0"/>
              <a:t>First Level No Bullet Layout</a:t>
            </a:r>
          </a:p>
        </p:txBody>
      </p:sp>
      <p:sp>
        <p:nvSpPr>
          <p:cNvPr id="4" name="Content Placeholder 3"/>
          <p:cNvSpPr>
            <a:spLocks noGrp="1"/>
          </p:cNvSpPr>
          <p:nvPr>
            <p:ph sz="quarter" idx="14" hasCustomPrompt="1"/>
          </p:nvPr>
        </p:nvSpPr>
        <p:spPr>
          <a:xfrm>
            <a:off x="457200" y="1394765"/>
            <a:ext cx="11274552" cy="4798771"/>
          </a:xfrm>
        </p:spPr>
        <p:txBody>
          <a:bodyPr>
            <a:noAutofit/>
          </a:bodyPr>
          <a:lstStyle>
            <a:lvl1pPr marL="0" indent="0">
              <a:lnSpc>
                <a:spcPct val="125000"/>
              </a:lnSpc>
              <a:spcBef>
                <a:spcPts val="1350"/>
              </a:spcBef>
              <a:buClr>
                <a:schemeClr val="tx1"/>
              </a:buClr>
              <a:buNone/>
              <a:defRPr sz="1800">
                <a:solidFill>
                  <a:schemeClr val="tx2"/>
                </a:solidFill>
              </a:defRPr>
            </a:lvl1pPr>
            <a:lvl2pPr marL="240030" indent="-240030">
              <a:lnSpc>
                <a:spcPct val="125000"/>
              </a:lnSpc>
              <a:spcBef>
                <a:spcPts val="450"/>
              </a:spcBef>
              <a:buClr>
                <a:schemeClr val="tx1"/>
              </a:buClr>
              <a:buFont typeface="Times New Roman" panose="02020603050405020304" pitchFamily="18" charset="0"/>
              <a:buChar char="•"/>
              <a:defRPr sz="1800">
                <a:solidFill>
                  <a:schemeClr val="tx2"/>
                </a:solidFill>
              </a:defRPr>
            </a:lvl2pPr>
            <a:lvl3pPr marL="480060" indent="-240030">
              <a:lnSpc>
                <a:spcPct val="125000"/>
              </a:lnSpc>
              <a:spcBef>
                <a:spcPts val="450"/>
              </a:spcBef>
              <a:buClr>
                <a:schemeClr val="tx1"/>
              </a:buClr>
              <a:buFont typeface="Arial Narrow" panose="020B0606020202030204" pitchFamily="34" charset="0"/>
              <a:buChar char="–"/>
              <a:defRPr sz="1800">
                <a:solidFill>
                  <a:schemeClr val="tx2"/>
                </a:solidFill>
              </a:defRPr>
            </a:lvl3pPr>
            <a:lvl4pPr marL="720090" indent="-240030">
              <a:lnSpc>
                <a:spcPct val="125000"/>
              </a:lnSpc>
              <a:spcBef>
                <a:spcPts val="450"/>
              </a:spcBef>
              <a:buClr>
                <a:schemeClr val="tx1"/>
              </a:buClr>
              <a:buFont typeface="Arial Narrow" panose="020B0606020202030204" pitchFamily="34" charset="0"/>
              <a:buChar char="»"/>
              <a:defRPr sz="1800">
                <a:solidFill>
                  <a:schemeClr val="tx2"/>
                </a:solidFill>
              </a:defRPr>
            </a:lvl4pPr>
            <a:lvl5pPr marL="960120" indent="-240030">
              <a:lnSpc>
                <a:spcPct val="125000"/>
              </a:lnSpc>
              <a:spcBef>
                <a:spcPts val="450"/>
              </a:spcBef>
              <a:buClr>
                <a:schemeClr val="tx1"/>
              </a:buClr>
              <a:buFont typeface="Arial Narrow" panose="020B0606020202030204" pitchFamily="34" charset="0"/>
              <a:buChar char="◦"/>
              <a:defRPr sz="1800">
                <a:solidFill>
                  <a:schemeClr val="tx2"/>
                </a:solidFill>
              </a:defRPr>
            </a:lvl5pPr>
            <a:lvl6pPr marL="1200150" indent="-240030">
              <a:lnSpc>
                <a:spcPct val="125000"/>
              </a:lnSpc>
              <a:spcBef>
                <a:spcPts val="1350"/>
              </a:spcBef>
              <a:buClr>
                <a:schemeClr val="tx1"/>
              </a:buClr>
              <a:buFont typeface="Arial Narrow" panose="020B0606020202030204" pitchFamily="34" charset="0"/>
              <a:buChar char="›"/>
              <a:defRPr sz="1800" baseline="0">
                <a:solidFill>
                  <a:schemeClr val="tx1"/>
                </a:solidFill>
              </a:defRPr>
            </a:lvl6pPr>
          </a:lstStyle>
          <a:p>
            <a:pPr lvl="0"/>
            <a:r>
              <a:rPr lang="en-US" dirty="0"/>
              <a:t>Regular Text.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Note Placeholder 3">
            <a:extLst>
              <a:ext uri="{FF2B5EF4-FFF2-40B4-BE49-F238E27FC236}">
                <a16:creationId xmlns:a16="http://schemas.microsoft.com/office/drawing/2014/main" id="{F84AE1BC-40C4-4FAD-B98B-DBD3B7BA52BE}"/>
              </a:ext>
            </a:extLst>
          </p:cNvPr>
          <p:cNvSpPr>
            <a:spLocks noGrp="1"/>
          </p:cNvSpPr>
          <p:nvPr>
            <p:ph type="body" sz="quarter" idx="17" hasCustomPrompt="1"/>
          </p:nvPr>
        </p:nvSpPr>
        <p:spPr>
          <a:xfrm>
            <a:off x="457201" y="6193361"/>
            <a:ext cx="9372600" cy="360883"/>
          </a:xfrm>
        </p:spPr>
        <p:txBody>
          <a:bodyPr anchor="b" anchorCtr="0">
            <a:noAutofit/>
          </a:bodyPr>
          <a:lstStyle>
            <a:lvl1pPr marL="0" indent="0">
              <a:buNone/>
              <a:defRPr sz="750"/>
            </a:lvl1pPr>
          </a:lstStyle>
          <a:p>
            <a:r>
              <a:rPr lang="en-US" i="1" dirty="0"/>
              <a:t>Note.</a:t>
            </a:r>
            <a:r>
              <a:rPr lang="en-US" dirty="0"/>
              <a:t> Placeholder for notes, sources, and permissions (if needed). “</a:t>
            </a:r>
            <a:r>
              <a:rPr lang="en-US" i="1" dirty="0"/>
              <a:t>Note.</a:t>
            </a:r>
            <a:r>
              <a:rPr lang="en-US" dirty="0"/>
              <a:t>” (including a period) is italicized.</a:t>
            </a:r>
          </a:p>
        </p:txBody>
      </p:sp>
      <p:sp>
        <p:nvSpPr>
          <p:cNvPr id="3" name="Slide Number Placeholder 2">
            <a:extLst>
              <a:ext uri="{FF2B5EF4-FFF2-40B4-BE49-F238E27FC236}">
                <a16:creationId xmlns:a16="http://schemas.microsoft.com/office/drawing/2014/main" id="{054B4F5B-9EC1-4C51-9441-85497A8D44F9}"/>
              </a:ext>
            </a:extLst>
          </p:cNvPr>
          <p:cNvSpPr>
            <a:spLocks noGrp="1"/>
          </p:cNvSpPr>
          <p:nvPr>
            <p:ph type="sldNum" sz="quarter" idx="18"/>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933399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Lead-in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B8B60-8939-43D3-9881-45DEF52BCD41}"/>
              </a:ext>
            </a:extLst>
          </p:cNvPr>
          <p:cNvSpPr>
            <a:spLocks noGrp="1"/>
          </p:cNvSpPr>
          <p:nvPr>
            <p:ph type="title" hasCustomPrompt="1"/>
          </p:nvPr>
        </p:nvSpPr>
        <p:spPr/>
        <p:txBody>
          <a:bodyPr/>
          <a:lstStyle>
            <a:lvl1pPr>
              <a:defRPr/>
            </a:lvl1pPr>
          </a:lstStyle>
          <a:p>
            <a:r>
              <a:rPr lang="en-US" dirty="0"/>
              <a:t>Title and Content With Lead-in Paragraph</a:t>
            </a:r>
          </a:p>
        </p:txBody>
      </p:sp>
      <p:sp>
        <p:nvSpPr>
          <p:cNvPr id="4" name="Lead-in Placeholder 3">
            <a:extLst>
              <a:ext uri="{FF2B5EF4-FFF2-40B4-BE49-F238E27FC236}">
                <a16:creationId xmlns:a16="http://schemas.microsoft.com/office/drawing/2014/main" id="{D32E9536-91D3-4E92-BF19-C25BEEB40283}"/>
              </a:ext>
            </a:extLst>
          </p:cNvPr>
          <p:cNvSpPr>
            <a:spLocks noGrp="1"/>
          </p:cNvSpPr>
          <p:nvPr>
            <p:ph type="body" sz="quarter" idx="17" hasCustomPrompt="1"/>
          </p:nvPr>
        </p:nvSpPr>
        <p:spPr>
          <a:xfrm>
            <a:off x="457200" y="1394765"/>
            <a:ext cx="11277600" cy="1219200"/>
          </a:xfrm>
          <a:solidFill>
            <a:schemeClr val="accent6"/>
          </a:solidFill>
        </p:spPr>
        <p:txBody>
          <a:bodyPr lIns="118872" rIns="118872">
            <a:noAutofit/>
          </a:bodyPr>
          <a:lstStyle>
            <a:lvl1pPr marL="0" indent="0">
              <a:buNone/>
              <a:defRPr sz="1500"/>
            </a:lvl1pPr>
            <a:lvl2pPr>
              <a:defRPr sz="1500"/>
            </a:lvl2pPr>
            <a:lvl3pPr>
              <a:defRPr sz="1500"/>
            </a:lvl3pPr>
            <a:lvl4pPr>
              <a:defRPr sz="1500"/>
            </a:lvl4pPr>
            <a:lvl5pPr>
              <a:defRPr sz="1500"/>
            </a:lvl5pPr>
          </a:lstStyle>
          <a:p>
            <a:pPr lvl="0"/>
            <a:r>
              <a:rPr lang="en-US" dirty="0"/>
              <a:t>Lead-in paragraph</a:t>
            </a:r>
          </a:p>
        </p:txBody>
      </p:sp>
      <p:sp>
        <p:nvSpPr>
          <p:cNvPr id="6" name="Content Placeholder 5">
            <a:extLst>
              <a:ext uri="{FF2B5EF4-FFF2-40B4-BE49-F238E27FC236}">
                <a16:creationId xmlns:a16="http://schemas.microsoft.com/office/drawing/2014/main" id="{A128698D-903A-4A32-BC3D-588F2292390E}"/>
              </a:ext>
            </a:extLst>
          </p:cNvPr>
          <p:cNvSpPr>
            <a:spLocks noGrp="1"/>
          </p:cNvSpPr>
          <p:nvPr>
            <p:ph sz="quarter" idx="20" hasCustomPrompt="1"/>
          </p:nvPr>
        </p:nvSpPr>
        <p:spPr>
          <a:xfrm>
            <a:off x="457200" y="2809245"/>
            <a:ext cx="11277600" cy="3383280"/>
          </a:xfrm>
        </p:spPr>
        <p:txBody>
          <a:bodyPr>
            <a:normAutofit/>
          </a:bodyPr>
          <a:lstStyle>
            <a:lvl1pPr>
              <a:defRPr sz="1500"/>
            </a:lvl1pPr>
            <a:lvl2pPr>
              <a:defRPr sz="1500"/>
            </a:lvl2pPr>
            <a:lvl3pPr>
              <a:defRPr sz="1500"/>
            </a:lvl3pPr>
            <a:lvl4pPr>
              <a:defRPr sz="1500"/>
            </a:lvl4pPr>
            <a:lvl5pPr>
              <a:defRPr sz="15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Note Placeholder 3">
            <a:extLst>
              <a:ext uri="{FF2B5EF4-FFF2-40B4-BE49-F238E27FC236}">
                <a16:creationId xmlns:a16="http://schemas.microsoft.com/office/drawing/2014/main" id="{AF2CAEDF-A655-4DD9-A981-DBB495D58E8F}"/>
              </a:ext>
            </a:extLst>
          </p:cNvPr>
          <p:cNvSpPr>
            <a:spLocks noGrp="1"/>
          </p:cNvSpPr>
          <p:nvPr>
            <p:ph type="body" sz="quarter" idx="14" hasCustomPrompt="1"/>
          </p:nvPr>
        </p:nvSpPr>
        <p:spPr>
          <a:xfrm>
            <a:off x="457201" y="6193361"/>
            <a:ext cx="9372600" cy="360883"/>
          </a:xfrm>
        </p:spPr>
        <p:txBody>
          <a:bodyPr>
            <a:noAutofit/>
          </a:bodyPr>
          <a:lstStyle>
            <a:lvl1pPr marL="0" indent="0">
              <a:buNone/>
              <a:defRPr sz="750"/>
            </a:lvl1pPr>
          </a:lstStyle>
          <a:p>
            <a:r>
              <a:rPr lang="en-US" i="1" dirty="0"/>
              <a:t>Note.</a:t>
            </a:r>
            <a:r>
              <a:rPr lang="en-US" dirty="0"/>
              <a:t> Placeholder for notes, sources, and permissions (if needed). “</a:t>
            </a:r>
            <a:r>
              <a:rPr lang="en-US" i="1" dirty="0"/>
              <a:t>Note.</a:t>
            </a:r>
            <a:r>
              <a:rPr lang="en-US" dirty="0"/>
              <a:t>” (including a period) is italicized.</a:t>
            </a:r>
          </a:p>
        </p:txBody>
      </p:sp>
      <p:sp>
        <p:nvSpPr>
          <p:cNvPr id="3" name="Slide Number Placeholder 2">
            <a:extLst>
              <a:ext uri="{FF2B5EF4-FFF2-40B4-BE49-F238E27FC236}">
                <a16:creationId xmlns:a16="http://schemas.microsoft.com/office/drawing/2014/main" id="{428519A5-170A-4038-BF7C-7672F7C5B7D5}"/>
              </a:ext>
            </a:extLst>
          </p:cNvPr>
          <p:cNvSpPr>
            <a:spLocks noGrp="1"/>
          </p:cNvSpPr>
          <p:nvPr>
            <p:ph type="sldNum" sz="quarter" idx="21"/>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1871859158"/>
      </p:ext>
    </p:extLst>
  </p:cSld>
  <p:clrMapOvr>
    <a:masterClrMapping/>
  </p:clrMapOvr>
  <p:extLst>
    <p:ext uri="{DCECCB84-F9BA-43D5-87BE-67443E8EF086}">
      <p15:sldGuideLst xmlns:p15="http://schemas.microsoft.com/office/powerpoint/2012/main">
        <p15:guide id="1" orient="horz" pos="600">
          <p15:clr>
            <a:srgbClr val="FBAE40"/>
          </p15:clr>
        </p15:guide>
        <p15:guide id="2" pos="216">
          <p15:clr>
            <a:srgbClr val="FBAE40"/>
          </p15:clr>
        </p15:guide>
        <p15:guide id="3" pos="554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8B4ED-C386-4348-81C7-E7982A82A559}"/>
              </a:ext>
            </a:extLst>
          </p:cNvPr>
          <p:cNvSpPr>
            <a:spLocks noGrp="1"/>
          </p:cNvSpPr>
          <p:nvPr>
            <p:ph type="title" hasCustomPrompt="1"/>
          </p:nvPr>
        </p:nvSpPr>
        <p:spPr/>
        <p:txBody>
          <a:bodyPr/>
          <a:lstStyle>
            <a:lvl1pPr>
              <a:defRPr/>
            </a:lvl1pPr>
          </a:lstStyle>
          <a:p>
            <a:r>
              <a:rPr lang="en-US" dirty="0"/>
              <a:t>Left and Right Content Placeholders</a:t>
            </a:r>
          </a:p>
        </p:txBody>
      </p:sp>
      <p:sp>
        <p:nvSpPr>
          <p:cNvPr id="3" name="Left Content"/>
          <p:cNvSpPr>
            <a:spLocks noGrp="1"/>
          </p:cNvSpPr>
          <p:nvPr>
            <p:ph sz="half" idx="1" hasCustomPrompt="1"/>
          </p:nvPr>
        </p:nvSpPr>
        <p:spPr>
          <a:xfrm>
            <a:off x="457200" y="1394765"/>
            <a:ext cx="5506848" cy="4798771"/>
          </a:xfrm>
        </p:spPr>
        <p:txBody>
          <a:bodyPr>
            <a:noAutofit/>
          </a:bodyPr>
          <a:lstStyle>
            <a:lvl1pPr>
              <a:defRPr sz="1800"/>
            </a:lvl1pPr>
            <a:lvl2pPr>
              <a:defRPr sz="1800"/>
            </a:lvl2pPr>
            <a:lvl3pPr>
              <a:defRPr sz="1800"/>
            </a:lvl3pPr>
            <a:lvl4pPr>
              <a:defRPr sz="1800"/>
            </a:lvl4pPr>
            <a:lvl5pPr>
              <a:defRPr sz="1800"/>
            </a:lvl5pPr>
          </a:lstStyle>
          <a:p>
            <a:pPr lvl="0"/>
            <a:r>
              <a:rPr lang="en-US" dirty="0"/>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ight Content">
            <a:extLst>
              <a:ext uri="{FF2B5EF4-FFF2-40B4-BE49-F238E27FC236}">
                <a16:creationId xmlns:a16="http://schemas.microsoft.com/office/drawing/2014/main" id="{484B7A05-FEA0-4FC5-88D7-67D4BE44383B}"/>
              </a:ext>
            </a:extLst>
          </p:cNvPr>
          <p:cNvSpPr>
            <a:spLocks noGrp="1"/>
          </p:cNvSpPr>
          <p:nvPr>
            <p:ph sz="half" idx="17" hasCustomPrompt="1"/>
          </p:nvPr>
        </p:nvSpPr>
        <p:spPr>
          <a:xfrm>
            <a:off x="6226429" y="1394765"/>
            <a:ext cx="5506848" cy="4798771"/>
          </a:xfrm>
        </p:spPr>
        <p:txBody>
          <a:bodyPr>
            <a:noAutofit/>
          </a:bodyPr>
          <a:lstStyle>
            <a:lvl1pPr>
              <a:defRPr sz="1800"/>
            </a:lvl1pPr>
            <a:lvl2pPr>
              <a:defRPr sz="1800"/>
            </a:lvl2pPr>
            <a:lvl3pPr>
              <a:defRPr sz="1800"/>
            </a:lvl3pPr>
            <a:lvl4pPr>
              <a:defRPr sz="1800"/>
            </a:lvl4pPr>
            <a:lvl5pPr>
              <a:defRPr sz="1800"/>
            </a:lvl5pPr>
          </a:lstStyle>
          <a:p>
            <a:pPr lvl="0"/>
            <a:r>
              <a:rPr lang="en-US" dirty="0"/>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Note Placeholder 3">
            <a:extLst>
              <a:ext uri="{FF2B5EF4-FFF2-40B4-BE49-F238E27FC236}">
                <a16:creationId xmlns:a16="http://schemas.microsoft.com/office/drawing/2014/main" id="{B1DFD400-A394-4A79-9BD8-2DDE10A63902}"/>
              </a:ext>
            </a:extLst>
          </p:cNvPr>
          <p:cNvSpPr>
            <a:spLocks noGrp="1"/>
          </p:cNvSpPr>
          <p:nvPr>
            <p:ph type="body" sz="quarter" idx="14" hasCustomPrompt="1"/>
          </p:nvPr>
        </p:nvSpPr>
        <p:spPr>
          <a:xfrm>
            <a:off x="457201" y="6193361"/>
            <a:ext cx="9372600" cy="360883"/>
          </a:xfrm>
        </p:spPr>
        <p:txBody>
          <a:bodyPr anchor="b" anchorCtr="0">
            <a:noAutofit/>
          </a:bodyPr>
          <a:lstStyle>
            <a:lvl1pPr marL="0" indent="0">
              <a:buFont typeface="Arial" panose="020B0604020202020204" pitchFamily="34" charset="0"/>
              <a:buNone/>
              <a:defRPr sz="750"/>
            </a:lvl1pPr>
          </a:lstStyle>
          <a:p>
            <a:r>
              <a:rPr lang="en-US" i="1" dirty="0"/>
              <a:t>Note.</a:t>
            </a:r>
            <a:r>
              <a:rPr lang="en-US" dirty="0"/>
              <a:t> Placeholder for notes, sources, and permissions (if needed). “</a:t>
            </a:r>
            <a:r>
              <a:rPr lang="en-US" i="1" dirty="0"/>
              <a:t>Note.</a:t>
            </a:r>
            <a:r>
              <a:rPr lang="en-US" dirty="0"/>
              <a:t>” (including a period) is italicized.</a:t>
            </a:r>
          </a:p>
        </p:txBody>
      </p:sp>
      <p:sp>
        <p:nvSpPr>
          <p:cNvPr id="5" name="Slide Number Placeholder 4">
            <a:extLst>
              <a:ext uri="{FF2B5EF4-FFF2-40B4-BE49-F238E27FC236}">
                <a16:creationId xmlns:a16="http://schemas.microsoft.com/office/drawing/2014/main" id="{1D858D85-DCDA-4DEE-BFC4-7B2C3F6C669D}"/>
              </a:ext>
            </a:extLst>
          </p:cNvPr>
          <p:cNvSpPr>
            <a:spLocks noGrp="1"/>
          </p:cNvSpPr>
          <p:nvPr>
            <p:ph type="sldNum" sz="quarter" idx="18"/>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839322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rdered List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8724" y="0"/>
            <a:ext cx="11274552" cy="1121664"/>
          </a:xfrm>
        </p:spPr>
        <p:txBody>
          <a:bodyPr/>
          <a:lstStyle/>
          <a:p>
            <a:r>
              <a:rPr lang="en-US" dirty="0"/>
              <a:t>Ordered List Layout</a:t>
            </a:r>
          </a:p>
        </p:txBody>
      </p:sp>
      <p:sp>
        <p:nvSpPr>
          <p:cNvPr id="5" name="Content"/>
          <p:cNvSpPr>
            <a:spLocks noGrp="1"/>
          </p:cNvSpPr>
          <p:nvPr>
            <p:ph sz="quarter" idx="17" hasCustomPrompt="1"/>
          </p:nvPr>
        </p:nvSpPr>
        <p:spPr>
          <a:xfrm>
            <a:off x="457200" y="1394765"/>
            <a:ext cx="11274552" cy="4798771"/>
          </a:xfrm>
        </p:spPr>
        <p:txBody>
          <a:bodyPr>
            <a:normAutofit/>
          </a:bodyPr>
          <a:lstStyle>
            <a:lvl1pPr marL="342900" indent="-342900">
              <a:lnSpc>
                <a:spcPct val="125000"/>
              </a:lnSpc>
              <a:spcBef>
                <a:spcPts val="450"/>
              </a:spcBef>
              <a:buClr>
                <a:schemeClr val="tx2"/>
              </a:buClr>
              <a:buFont typeface="+mj-lt"/>
              <a:buAutoNum type="arabicPeriod"/>
              <a:defRPr sz="1800" baseline="0"/>
            </a:lvl1pPr>
            <a:lvl2pPr marL="685800" indent="-342900">
              <a:lnSpc>
                <a:spcPct val="125000"/>
              </a:lnSpc>
              <a:spcBef>
                <a:spcPts val="450"/>
              </a:spcBef>
              <a:buClr>
                <a:schemeClr val="tx2"/>
              </a:buClr>
              <a:buFont typeface="+mj-lt"/>
              <a:buAutoNum type="alphaLcPeriod"/>
              <a:defRPr sz="1800"/>
            </a:lvl2pPr>
            <a:lvl3pPr marL="1028700" indent="-342900">
              <a:lnSpc>
                <a:spcPct val="125000"/>
              </a:lnSpc>
              <a:spcBef>
                <a:spcPts val="450"/>
              </a:spcBef>
              <a:buClr>
                <a:schemeClr val="tx2"/>
              </a:buClr>
              <a:buFont typeface="+mj-lt"/>
              <a:buAutoNum type="romanLcPeriod"/>
              <a:defRPr sz="1800"/>
            </a:lvl3pPr>
            <a:lvl4pPr marL="1371600" indent="-342900">
              <a:lnSpc>
                <a:spcPct val="125000"/>
              </a:lnSpc>
              <a:spcBef>
                <a:spcPts val="450"/>
              </a:spcBef>
              <a:buClr>
                <a:schemeClr val="tx2"/>
              </a:buClr>
              <a:buSzPct val="100000"/>
              <a:buFont typeface="+mj-lt"/>
              <a:buAutoNum type="arabicParenR"/>
              <a:defRPr sz="1800"/>
            </a:lvl4pPr>
            <a:lvl5pPr marL="1714500" indent="-342900">
              <a:lnSpc>
                <a:spcPct val="125000"/>
              </a:lnSpc>
              <a:spcBef>
                <a:spcPts val="450"/>
              </a:spcBef>
              <a:buClr>
                <a:schemeClr val="tx2"/>
              </a:buClr>
              <a:buFont typeface="+mj-lt"/>
              <a:buAutoNum type="alphaLcParenR"/>
              <a:defRPr sz="1800"/>
            </a:lvl5pPr>
          </a:lstStyle>
          <a:p>
            <a:pPr lvl="0"/>
            <a:r>
              <a:rPr lang="en-US" dirty="0"/>
              <a:t>Arabic numerals</a:t>
            </a:r>
          </a:p>
          <a:p>
            <a:pPr lvl="1"/>
            <a:r>
              <a:rPr lang="en-US" dirty="0"/>
              <a:t>Lowercase letters</a:t>
            </a:r>
          </a:p>
          <a:p>
            <a:pPr lvl="2"/>
            <a:r>
              <a:rPr lang="en-US" dirty="0"/>
              <a:t>Lowercase Roman numerals</a:t>
            </a:r>
          </a:p>
          <a:p>
            <a:pPr lvl="3"/>
            <a:r>
              <a:rPr lang="en-US" dirty="0"/>
              <a:t>Arabic numerals</a:t>
            </a:r>
          </a:p>
          <a:p>
            <a:pPr lvl="4"/>
            <a:r>
              <a:rPr lang="en-US" dirty="0"/>
              <a:t>Lowercase letters</a:t>
            </a:r>
          </a:p>
        </p:txBody>
      </p:sp>
      <p:sp>
        <p:nvSpPr>
          <p:cNvPr id="6" name="Note Placeholder 3">
            <a:extLst>
              <a:ext uri="{FF2B5EF4-FFF2-40B4-BE49-F238E27FC236}">
                <a16:creationId xmlns:a16="http://schemas.microsoft.com/office/drawing/2014/main" id="{6FD3B461-E755-4B5F-91E5-CA559BC8556A}"/>
              </a:ext>
            </a:extLst>
          </p:cNvPr>
          <p:cNvSpPr>
            <a:spLocks noGrp="1"/>
          </p:cNvSpPr>
          <p:nvPr>
            <p:ph type="body" sz="quarter" idx="14" hasCustomPrompt="1"/>
          </p:nvPr>
        </p:nvSpPr>
        <p:spPr>
          <a:xfrm>
            <a:off x="457201" y="6193361"/>
            <a:ext cx="9372600" cy="360883"/>
          </a:xfrm>
        </p:spPr>
        <p:txBody>
          <a:bodyPr anchor="b" anchorCtr="0">
            <a:noAutofit/>
          </a:bodyPr>
          <a:lstStyle>
            <a:lvl1pPr marL="0" indent="0">
              <a:buNone/>
              <a:defRPr sz="750"/>
            </a:lvl1pPr>
          </a:lstStyle>
          <a:p>
            <a:r>
              <a:rPr lang="en-US" i="1" dirty="0"/>
              <a:t>Note.</a:t>
            </a:r>
            <a:r>
              <a:rPr lang="en-US" dirty="0"/>
              <a:t> Placeholder for notes, sources, and permissions (if needed). “</a:t>
            </a:r>
            <a:r>
              <a:rPr lang="en-US" i="1" dirty="0"/>
              <a:t>Note.</a:t>
            </a:r>
            <a:r>
              <a:rPr lang="en-US" dirty="0"/>
              <a:t>” (including a period) is italicized.</a:t>
            </a:r>
          </a:p>
        </p:txBody>
      </p:sp>
      <p:sp>
        <p:nvSpPr>
          <p:cNvPr id="3" name="Slide Number Placeholder 2">
            <a:extLst>
              <a:ext uri="{FF2B5EF4-FFF2-40B4-BE49-F238E27FC236}">
                <a16:creationId xmlns:a16="http://schemas.microsoft.com/office/drawing/2014/main" id="{7BED7268-5C9A-4757-8F42-212F1D7EFEC9}"/>
              </a:ext>
            </a:extLst>
          </p:cNvPr>
          <p:cNvSpPr>
            <a:spLocks noGrp="1"/>
          </p:cNvSpPr>
          <p:nvPr>
            <p:ph type="sldNum" sz="quarter" idx="18"/>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2407502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E72BE3-1DEF-4A73-AAB5-D0FF030F969D}" type="datetime1">
              <a:rPr lang="en-US" smtClean="0"/>
              <a:t>1/30/26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CBA8BA-4C3B-5949-B25F-4D2DB28B89B9}" type="slidenum">
              <a:rPr lang="en-US" smtClean="0"/>
              <a:t>‹#›</a:t>
            </a:fld>
            <a:endParaRPr lang="en-US"/>
          </a:p>
        </p:txBody>
      </p:sp>
    </p:spTree>
    <p:extLst>
      <p:ext uri="{BB962C8B-B14F-4D97-AF65-F5344CB8AC3E}">
        <p14:creationId xmlns:p14="http://schemas.microsoft.com/office/powerpoint/2010/main" val="12100341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Ordered List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338560" cy="1063142"/>
          </a:xfrm>
        </p:spPr>
        <p:txBody>
          <a:bodyPr/>
          <a:lstStyle>
            <a:lvl1pPr>
              <a:defRPr/>
            </a:lvl1pPr>
          </a:lstStyle>
          <a:p>
            <a:r>
              <a:rPr lang="en-US" dirty="0"/>
              <a:t>Left and Right Ordered Lists Layout</a:t>
            </a:r>
          </a:p>
        </p:txBody>
      </p:sp>
      <p:sp>
        <p:nvSpPr>
          <p:cNvPr id="14" name="Left Content"/>
          <p:cNvSpPr>
            <a:spLocks noGrp="1"/>
          </p:cNvSpPr>
          <p:nvPr>
            <p:ph sz="quarter" idx="18" hasCustomPrompt="1"/>
          </p:nvPr>
        </p:nvSpPr>
        <p:spPr>
          <a:xfrm>
            <a:off x="457200" y="1394765"/>
            <a:ext cx="5568696" cy="4798771"/>
          </a:xfrm>
        </p:spPr>
        <p:txBody>
          <a:bodyPr>
            <a:normAutofit/>
          </a:bodyPr>
          <a:lstStyle>
            <a:lvl1pPr marL="342900" indent="-342900">
              <a:lnSpc>
                <a:spcPct val="125000"/>
              </a:lnSpc>
              <a:spcBef>
                <a:spcPts val="450"/>
              </a:spcBef>
              <a:buClr>
                <a:schemeClr val="tx1"/>
              </a:buClr>
              <a:buFont typeface="+mj-lt"/>
              <a:buAutoNum type="arabicPeriod"/>
              <a:defRPr sz="1800"/>
            </a:lvl1pPr>
            <a:lvl2pPr marL="685800" indent="-342900">
              <a:lnSpc>
                <a:spcPct val="125000"/>
              </a:lnSpc>
              <a:spcBef>
                <a:spcPts val="450"/>
              </a:spcBef>
              <a:buClr>
                <a:schemeClr val="tx1"/>
              </a:buClr>
              <a:buFont typeface="+mj-lt"/>
              <a:buAutoNum type="alphaLcPeriod"/>
              <a:defRPr sz="1800"/>
            </a:lvl2pPr>
            <a:lvl3pPr marL="1028700" indent="-342900">
              <a:lnSpc>
                <a:spcPct val="125000"/>
              </a:lnSpc>
              <a:spcBef>
                <a:spcPts val="450"/>
              </a:spcBef>
              <a:buClr>
                <a:schemeClr val="tx1"/>
              </a:buClr>
              <a:buFont typeface="+mj-lt"/>
              <a:buAutoNum type="romanLcPeriod"/>
              <a:defRPr sz="1800"/>
            </a:lvl3pPr>
            <a:lvl4pPr marL="1371600" indent="-342900">
              <a:lnSpc>
                <a:spcPct val="125000"/>
              </a:lnSpc>
              <a:spcBef>
                <a:spcPts val="450"/>
              </a:spcBef>
              <a:buClr>
                <a:schemeClr val="tx1"/>
              </a:buClr>
              <a:buSzPct val="100000"/>
              <a:buFont typeface="+mj-lt"/>
              <a:buAutoNum type="arabicParenR"/>
              <a:defRPr sz="1800"/>
            </a:lvl4pPr>
            <a:lvl5pPr marL="1714500" indent="-342900">
              <a:lnSpc>
                <a:spcPct val="125000"/>
              </a:lnSpc>
              <a:spcBef>
                <a:spcPts val="450"/>
              </a:spcBef>
              <a:buClr>
                <a:schemeClr val="tx1"/>
              </a:buClr>
              <a:buFont typeface="+mj-lt"/>
              <a:buAutoNum type="alphaLcParenR"/>
              <a:defRPr sz="18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227064" y="1394765"/>
            <a:ext cx="5568696" cy="4798771"/>
          </a:xfrm>
        </p:spPr>
        <p:txBody>
          <a:bodyPr>
            <a:normAutofit/>
          </a:bodyPr>
          <a:lstStyle>
            <a:lvl1pPr marL="342900" indent="-342900">
              <a:lnSpc>
                <a:spcPct val="125000"/>
              </a:lnSpc>
              <a:spcBef>
                <a:spcPts val="450"/>
              </a:spcBef>
              <a:buClr>
                <a:schemeClr val="tx1"/>
              </a:buClr>
              <a:buFont typeface="+mj-lt"/>
              <a:buAutoNum type="arabicPeriod"/>
              <a:defRPr sz="1800"/>
            </a:lvl1pPr>
            <a:lvl2pPr marL="685800" indent="-342900">
              <a:lnSpc>
                <a:spcPct val="125000"/>
              </a:lnSpc>
              <a:spcBef>
                <a:spcPts val="450"/>
              </a:spcBef>
              <a:buClr>
                <a:schemeClr val="tx1"/>
              </a:buClr>
              <a:buFont typeface="+mj-lt"/>
              <a:buAutoNum type="alphaLcPeriod"/>
              <a:defRPr sz="1800"/>
            </a:lvl2pPr>
            <a:lvl3pPr marL="1028700" indent="-342900">
              <a:lnSpc>
                <a:spcPct val="125000"/>
              </a:lnSpc>
              <a:spcBef>
                <a:spcPts val="450"/>
              </a:spcBef>
              <a:buClr>
                <a:schemeClr val="tx1"/>
              </a:buClr>
              <a:buFont typeface="+mj-lt"/>
              <a:buAutoNum type="romanLcPeriod"/>
              <a:defRPr sz="1800"/>
            </a:lvl3pPr>
            <a:lvl4pPr marL="1371600" indent="-342900">
              <a:lnSpc>
                <a:spcPct val="125000"/>
              </a:lnSpc>
              <a:spcBef>
                <a:spcPts val="450"/>
              </a:spcBef>
              <a:buClr>
                <a:schemeClr val="tx1"/>
              </a:buClr>
              <a:buSzPct val="100000"/>
              <a:buFont typeface="+mj-lt"/>
              <a:buAutoNum type="arabicParenR"/>
              <a:defRPr sz="1800"/>
            </a:lvl4pPr>
            <a:lvl5pPr marL="1714500" indent="-342900">
              <a:lnSpc>
                <a:spcPct val="125000"/>
              </a:lnSpc>
              <a:spcBef>
                <a:spcPts val="450"/>
              </a:spcBef>
              <a:buClr>
                <a:schemeClr val="tx1"/>
              </a:buClr>
              <a:buFont typeface="+mj-lt"/>
              <a:buAutoNum type="alphaLcParenR"/>
              <a:defRPr sz="18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Note Placeholder 3">
            <a:extLst>
              <a:ext uri="{FF2B5EF4-FFF2-40B4-BE49-F238E27FC236}">
                <a16:creationId xmlns:a16="http://schemas.microsoft.com/office/drawing/2014/main" id="{7B81A216-2AB7-43BC-AAF2-5F5E16A2268B}"/>
              </a:ext>
            </a:extLst>
          </p:cNvPr>
          <p:cNvSpPr>
            <a:spLocks noGrp="1"/>
          </p:cNvSpPr>
          <p:nvPr>
            <p:ph type="body" sz="quarter" idx="14" hasCustomPrompt="1"/>
          </p:nvPr>
        </p:nvSpPr>
        <p:spPr>
          <a:xfrm>
            <a:off x="457201" y="6193361"/>
            <a:ext cx="9372600" cy="360883"/>
          </a:xfrm>
        </p:spPr>
        <p:txBody>
          <a:bodyPr anchor="b" anchorCtr="0">
            <a:noAutofit/>
          </a:bodyPr>
          <a:lstStyle>
            <a:lvl1pPr marL="0" indent="0">
              <a:buNone/>
              <a:defRPr sz="750"/>
            </a:lvl1pPr>
          </a:lstStyle>
          <a:p>
            <a:r>
              <a:rPr lang="en-US" i="1" dirty="0"/>
              <a:t>Note.</a:t>
            </a:r>
            <a:r>
              <a:rPr lang="en-US" dirty="0"/>
              <a:t> Placeholder for notes, sources, and permissions (if needed). “</a:t>
            </a:r>
            <a:r>
              <a:rPr lang="en-US" i="1" dirty="0"/>
              <a:t>Note.</a:t>
            </a:r>
            <a:r>
              <a:rPr lang="en-US" dirty="0"/>
              <a:t>” (including a period) is italicized.</a:t>
            </a:r>
          </a:p>
        </p:txBody>
      </p:sp>
      <p:sp>
        <p:nvSpPr>
          <p:cNvPr id="3" name="Slide Number Placeholder 2">
            <a:extLst>
              <a:ext uri="{FF2B5EF4-FFF2-40B4-BE49-F238E27FC236}">
                <a16:creationId xmlns:a16="http://schemas.microsoft.com/office/drawing/2014/main" id="{C2994445-28C2-4141-85FA-86198696FFC7}"/>
              </a:ext>
            </a:extLst>
          </p:cNvPr>
          <p:cNvSpPr>
            <a:spLocks noGrp="1"/>
          </p:cNvSpPr>
          <p:nvPr>
            <p:ph type="sldNum" sz="quarter" idx="20"/>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25651852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Right Ligh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B10F3A2-BEF2-4786-A999-B17194A0B918}"/>
              </a:ext>
            </a:extLst>
          </p:cNvPr>
          <p:cNvGrpSpPr/>
          <p:nvPr userDrawn="1"/>
        </p:nvGrpSpPr>
        <p:grpSpPr>
          <a:xfrm>
            <a:off x="0" y="-1"/>
            <a:ext cx="12188952" cy="6681216"/>
            <a:chOff x="0" y="-1"/>
            <a:chExt cx="12188952" cy="6263640"/>
          </a:xfrm>
        </p:grpSpPr>
        <p:sp>
          <p:nvSpPr>
            <p:cNvPr id="8" name="Rectangle 7">
              <a:extLst>
                <a:ext uri="{FF2B5EF4-FFF2-40B4-BE49-F238E27FC236}">
                  <a16:creationId xmlns:a16="http://schemas.microsoft.com/office/drawing/2014/main" id="{9A8F7B14-682D-4233-85CA-50010FE36286}"/>
                </a:ext>
              </a:extLst>
            </p:cNvPr>
            <p:cNvSpPr/>
            <p:nvPr userDrawn="1"/>
          </p:nvSpPr>
          <p:spPr>
            <a:xfrm>
              <a:off x="0" y="-1"/>
              <a:ext cx="12188952" cy="6263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3F1F8E4D-57D6-4549-928D-D304486F6C02}"/>
                </a:ext>
              </a:extLst>
            </p:cNvPr>
            <p:cNvSpPr/>
            <p:nvPr userDrawn="1"/>
          </p:nvSpPr>
          <p:spPr>
            <a:xfrm>
              <a:off x="0" y="6212839"/>
              <a:ext cx="12188952" cy="50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 name="Title 1">
            <a:extLst>
              <a:ext uri="{FF2B5EF4-FFF2-40B4-BE49-F238E27FC236}">
                <a16:creationId xmlns:a16="http://schemas.microsoft.com/office/drawing/2014/main" id="{8F58A8C6-8D25-4FCF-9F38-DA52D70390BE}"/>
              </a:ext>
            </a:extLst>
          </p:cNvPr>
          <p:cNvSpPr>
            <a:spLocks noGrp="1"/>
          </p:cNvSpPr>
          <p:nvPr>
            <p:ph type="title" hasCustomPrompt="1"/>
          </p:nvPr>
        </p:nvSpPr>
        <p:spPr>
          <a:xfrm>
            <a:off x="458724" y="0"/>
            <a:ext cx="5641848" cy="1121664"/>
          </a:xfrm>
        </p:spPr>
        <p:txBody>
          <a:bodyPr/>
          <a:lstStyle>
            <a:lvl1pPr>
              <a:defRPr/>
            </a:lvl1pPr>
          </a:lstStyle>
          <a:p>
            <a:r>
              <a:rPr lang="en-US" dirty="0"/>
              <a:t>Photo Right</a:t>
            </a:r>
          </a:p>
        </p:txBody>
      </p:sp>
      <p:sp>
        <p:nvSpPr>
          <p:cNvPr id="12" name="Picture Placeholder 11">
            <a:extLst>
              <a:ext uri="{FF2B5EF4-FFF2-40B4-BE49-F238E27FC236}">
                <a16:creationId xmlns:a16="http://schemas.microsoft.com/office/drawing/2014/main" id="{968B73D7-AD06-4846-8FA8-D632994E7B6F}"/>
              </a:ext>
            </a:extLst>
          </p:cNvPr>
          <p:cNvSpPr>
            <a:spLocks noGrp="1"/>
          </p:cNvSpPr>
          <p:nvPr>
            <p:ph type="pic" sz="quarter" idx="15"/>
          </p:nvPr>
        </p:nvSpPr>
        <p:spPr>
          <a:xfrm>
            <a:off x="6493934" y="5"/>
            <a:ext cx="5698067" cy="6621985"/>
          </a:xfrm>
          <a:solidFill>
            <a:schemeClr val="bg2">
              <a:lumMod val="90000"/>
            </a:schemeClr>
          </a:solidFill>
        </p:spPr>
        <p:txBody>
          <a:bodyPr anchor="ctr" anchorCtr="0"/>
          <a:lstStyle>
            <a:lvl1pPr marL="0" indent="0" algn="ctr">
              <a:buNone/>
              <a:defRPr/>
            </a:lvl1pPr>
          </a:lstStyle>
          <a:p>
            <a:endParaRPr lang="en-US" dirty="0"/>
          </a:p>
        </p:txBody>
      </p:sp>
      <p:sp>
        <p:nvSpPr>
          <p:cNvPr id="10" name="Content Placeholder 9">
            <a:extLst>
              <a:ext uri="{FF2B5EF4-FFF2-40B4-BE49-F238E27FC236}">
                <a16:creationId xmlns:a16="http://schemas.microsoft.com/office/drawing/2014/main" id="{1A93F841-614D-48D2-9AE1-7CAB467DC410}"/>
              </a:ext>
            </a:extLst>
          </p:cNvPr>
          <p:cNvSpPr>
            <a:spLocks noGrp="1"/>
          </p:cNvSpPr>
          <p:nvPr>
            <p:ph sz="quarter" idx="19"/>
          </p:nvPr>
        </p:nvSpPr>
        <p:spPr>
          <a:xfrm>
            <a:off x="457200" y="1394765"/>
            <a:ext cx="5638800" cy="4798771"/>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629F239-E453-144F-9922-A57A5A1AF5E1}"/>
              </a:ext>
            </a:extLst>
          </p:cNvPr>
          <p:cNvSpPr>
            <a:spLocks noGrp="1"/>
          </p:cNvSpPr>
          <p:nvPr>
            <p:ph type="body" sz="quarter" idx="14" hasCustomPrompt="1"/>
          </p:nvPr>
        </p:nvSpPr>
        <p:spPr>
          <a:xfrm>
            <a:off x="457204" y="6193541"/>
            <a:ext cx="5638799" cy="389467"/>
          </a:xfrm>
        </p:spPr>
        <p:txBody>
          <a:bodyPr anchor="b" anchorCtr="0">
            <a:noAutofit/>
          </a:bodyPr>
          <a:lstStyle>
            <a:lvl1pPr marL="0" indent="0">
              <a:buNone/>
              <a:defRPr sz="750"/>
            </a:lvl1pPr>
          </a:lstStyle>
          <a:p>
            <a:r>
              <a:rPr lang="en-US" i="1" dirty="0"/>
              <a:t>Note.</a:t>
            </a:r>
            <a:r>
              <a:rPr lang="en-US" dirty="0"/>
              <a:t> Placeholder for notes, sources, and permissions (if needed). “</a:t>
            </a:r>
            <a:r>
              <a:rPr lang="en-US" i="1" dirty="0"/>
              <a:t>Note.</a:t>
            </a:r>
            <a:r>
              <a:rPr lang="en-US" dirty="0"/>
              <a:t>” (including a period) is italicized.</a:t>
            </a:r>
          </a:p>
        </p:txBody>
      </p:sp>
      <p:sp>
        <p:nvSpPr>
          <p:cNvPr id="11" name="Text Placeholder 5">
            <a:extLst>
              <a:ext uri="{FF2B5EF4-FFF2-40B4-BE49-F238E27FC236}">
                <a16:creationId xmlns:a16="http://schemas.microsoft.com/office/drawing/2014/main" id="{FBD932AE-F0B7-475F-8125-126216F0B44A}"/>
              </a:ext>
            </a:extLst>
          </p:cNvPr>
          <p:cNvSpPr>
            <a:spLocks noGrp="1"/>
          </p:cNvSpPr>
          <p:nvPr>
            <p:ph type="body" sz="quarter" idx="20" hasCustomPrompt="1"/>
          </p:nvPr>
        </p:nvSpPr>
        <p:spPr>
          <a:xfrm>
            <a:off x="457203" y="1254800"/>
            <a:ext cx="1595439" cy="55881"/>
          </a:xfrm>
          <a:solidFill>
            <a:schemeClr val="accent2"/>
          </a:solidFill>
          <a:ln>
            <a:noFill/>
          </a:ln>
        </p:spPr>
        <p:txBody>
          <a:bodyPr>
            <a:noAutofit/>
          </a:bodyPr>
          <a:lstStyle>
            <a:lvl1pPr marL="0" indent="0">
              <a:buFont typeface="Arial" panose="020B0604020202020204" pitchFamily="34" charset="0"/>
              <a:buNone/>
              <a:defRPr lang="en-US" sz="100" dirty="0"/>
            </a:lvl1pPr>
            <a:lvl2pPr marL="240030" indent="0">
              <a:buNone/>
              <a:defRPr sz="100"/>
            </a:lvl2pPr>
            <a:lvl3pPr marL="480060" indent="0">
              <a:buNone/>
              <a:defRPr sz="100"/>
            </a:lvl3pPr>
            <a:lvl4pPr marL="720090" indent="0">
              <a:buNone/>
              <a:defRPr sz="100"/>
            </a:lvl4pPr>
            <a:lvl5pPr marL="960120" indent="0">
              <a:buNone/>
              <a:defRPr sz="100"/>
            </a:lvl5pPr>
          </a:lstStyle>
          <a:p>
            <a:pPr lvl="0"/>
            <a:r>
              <a:rPr lang="en-US" dirty="0"/>
              <a:t> </a:t>
            </a:r>
          </a:p>
        </p:txBody>
      </p:sp>
      <p:sp>
        <p:nvSpPr>
          <p:cNvPr id="3" name="Slide Number Placeholder 2">
            <a:extLst>
              <a:ext uri="{FF2B5EF4-FFF2-40B4-BE49-F238E27FC236}">
                <a16:creationId xmlns:a16="http://schemas.microsoft.com/office/drawing/2014/main" id="{1781D964-A748-4635-BC0C-FDAA254DD68D}"/>
              </a:ext>
            </a:extLst>
          </p:cNvPr>
          <p:cNvSpPr>
            <a:spLocks noGrp="1"/>
          </p:cNvSpPr>
          <p:nvPr>
            <p:ph type="sldNum" sz="quarter" idx="21"/>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3604461483"/>
      </p:ext>
    </p:extLst>
  </p:cSld>
  <p:clrMapOvr>
    <a:masterClrMapping/>
  </p:clrMapOvr>
  <p:extLst>
    <p:ext uri="{DCECCB84-F9BA-43D5-87BE-67443E8EF086}">
      <p15:sldGuideLst xmlns:p15="http://schemas.microsoft.com/office/powerpoint/2012/main">
        <p15:guide id="1" orient="horz" pos="600">
          <p15:clr>
            <a:srgbClr val="FBAE40"/>
          </p15:clr>
        </p15:guide>
        <p15:guide id="2" pos="216">
          <p15:clr>
            <a:srgbClr val="FBAE40"/>
          </p15:clr>
        </p15:guide>
        <p15:guide id="3" pos="554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Left Ligh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174E58E-D641-4FEE-B488-4DF3A88FA3A6}"/>
              </a:ext>
            </a:extLst>
          </p:cNvPr>
          <p:cNvGrpSpPr/>
          <p:nvPr userDrawn="1"/>
        </p:nvGrpSpPr>
        <p:grpSpPr>
          <a:xfrm>
            <a:off x="0" y="-1"/>
            <a:ext cx="12188952" cy="6681216"/>
            <a:chOff x="0" y="-1"/>
            <a:chExt cx="12188952" cy="6263640"/>
          </a:xfrm>
        </p:grpSpPr>
        <p:sp>
          <p:nvSpPr>
            <p:cNvPr id="10" name="Rectangle 9">
              <a:extLst>
                <a:ext uri="{FF2B5EF4-FFF2-40B4-BE49-F238E27FC236}">
                  <a16:creationId xmlns:a16="http://schemas.microsoft.com/office/drawing/2014/main" id="{61AB8A63-25A9-4DEB-8C89-246724B8E051}"/>
                </a:ext>
              </a:extLst>
            </p:cNvPr>
            <p:cNvSpPr/>
            <p:nvPr userDrawn="1"/>
          </p:nvSpPr>
          <p:spPr>
            <a:xfrm>
              <a:off x="0" y="-1"/>
              <a:ext cx="12188952" cy="6263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13" name="Rectangle 12">
              <a:extLst>
                <a:ext uri="{FF2B5EF4-FFF2-40B4-BE49-F238E27FC236}">
                  <a16:creationId xmlns:a16="http://schemas.microsoft.com/office/drawing/2014/main" id="{E8E07EC1-306B-4081-9004-8C362F4F37E5}"/>
                </a:ext>
              </a:extLst>
            </p:cNvPr>
            <p:cNvSpPr/>
            <p:nvPr userDrawn="1"/>
          </p:nvSpPr>
          <p:spPr>
            <a:xfrm>
              <a:off x="0" y="6212839"/>
              <a:ext cx="12188952" cy="50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grpSp>
      <p:sp>
        <p:nvSpPr>
          <p:cNvPr id="12" name="Picture Placeholder 11">
            <a:extLst>
              <a:ext uri="{FF2B5EF4-FFF2-40B4-BE49-F238E27FC236}">
                <a16:creationId xmlns:a16="http://schemas.microsoft.com/office/drawing/2014/main" id="{968B73D7-AD06-4846-8FA8-D632994E7B6F}"/>
              </a:ext>
            </a:extLst>
          </p:cNvPr>
          <p:cNvSpPr>
            <a:spLocks noGrp="1"/>
          </p:cNvSpPr>
          <p:nvPr>
            <p:ph type="pic" sz="quarter" idx="15"/>
          </p:nvPr>
        </p:nvSpPr>
        <p:spPr>
          <a:xfrm>
            <a:off x="2" y="5"/>
            <a:ext cx="5698067" cy="6621985"/>
          </a:xfrm>
          <a:solidFill>
            <a:schemeClr val="bg2">
              <a:lumMod val="90000"/>
            </a:schemeClr>
          </a:solidFill>
        </p:spPr>
        <p:txBody>
          <a:bodyPr anchor="ctr" anchorCtr="0"/>
          <a:lstStyle>
            <a:lvl1pPr marL="0" indent="0" algn="ctr">
              <a:buNone/>
              <a:defRPr/>
            </a:lvl1pPr>
          </a:lstStyle>
          <a:p>
            <a:endParaRPr lang="en-US" dirty="0"/>
          </a:p>
        </p:txBody>
      </p:sp>
      <p:sp>
        <p:nvSpPr>
          <p:cNvPr id="2" name="Title 1">
            <a:extLst>
              <a:ext uri="{FF2B5EF4-FFF2-40B4-BE49-F238E27FC236}">
                <a16:creationId xmlns:a16="http://schemas.microsoft.com/office/drawing/2014/main" id="{0BD64140-19F4-440B-9AB3-0D3B539E3611}"/>
              </a:ext>
            </a:extLst>
          </p:cNvPr>
          <p:cNvSpPr>
            <a:spLocks noGrp="1"/>
          </p:cNvSpPr>
          <p:nvPr>
            <p:ph type="title" hasCustomPrompt="1"/>
          </p:nvPr>
        </p:nvSpPr>
        <p:spPr>
          <a:xfrm>
            <a:off x="6094478" y="0"/>
            <a:ext cx="5638801" cy="1121664"/>
          </a:xfrm>
        </p:spPr>
        <p:txBody>
          <a:bodyPr/>
          <a:lstStyle>
            <a:lvl1pPr>
              <a:defRPr/>
            </a:lvl1pPr>
          </a:lstStyle>
          <a:p>
            <a:r>
              <a:rPr lang="en-US" dirty="0"/>
              <a:t>Photo Left</a:t>
            </a:r>
          </a:p>
        </p:txBody>
      </p:sp>
      <p:sp>
        <p:nvSpPr>
          <p:cNvPr id="6" name="Content Placeholder 5">
            <a:extLst>
              <a:ext uri="{FF2B5EF4-FFF2-40B4-BE49-F238E27FC236}">
                <a16:creationId xmlns:a16="http://schemas.microsoft.com/office/drawing/2014/main" id="{EA41D7EB-2C64-402E-9D78-831AB280A0F6}"/>
              </a:ext>
            </a:extLst>
          </p:cNvPr>
          <p:cNvSpPr>
            <a:spLocks noGrp="1"/>
          </p:cNvSpPr>
          <p:nvPr>
            <p:ph sz="quarter" idx="19"/>
          </p:nvPr>
        </p:nvSpPr>
        <p:spPr>
          <a:xfrm>
            <a:off x="6094413" y="1394765"/>
            <a:ext cx="5638800" cy="4798771"/>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629F239-E453-144F-9922-A57A5A1AF5E1}"/>
              </a:ext>
            </a:extLst>
          </p:cNvPr>
          <p:cNvSpPr>
            <a:spLocks noGrp="1"/>
          </p:cNvSpPr>
          <p:nvPr>
            <p:ph type="body" sz="quarter" idx="14" hasCustomPrompt="1"/>
          </p:nvPr>
        </p:nvSpPr>
        <p:spPr>
          <a:xfrm>
            <a:off x="6096004" y="6193541"/>
            <a:ext cx="5638799" cy="389467"/>
          </a:xfrm>
        </p:spPr>
        <p:txBody>
          <a:bodyPr anchor="b" anchorCtr="0">
            <a:noAutofit/>
          </a:bodyPr>
          <a:lstStyle>
            <a:lvl1pPr marL="0" indent="0">
              <a:buNone/>
              <a:defRPr sz="750"/>
            </a:lvl1pPr>
          </a:lstStyle>
          <a:p>
            <a:r>
              <a:rPr lang="en-US" i="1" dirty="0"/>
              <a:t>Note.</a:t>
            </a:r>
            <a:r>
              <a:rPr lang="en-US" dirty="0"/>
              <a:t> Placeholder for notes, sources, and permissions (if needed). “</a:t>
            </a:r>
            <a:r>
              <a:rPr lang="en-US" i="1" dirty="0"/>
              <a:t>Note.</a:t>
            </a:r>
            <a:r>
              <a:rPr lang="en-US" dirty="0"/>
              <a:t>” (including a period) is italicized.</a:t>
            </a:r>
          </a:p>
        </p:txBody>
      </p:sp>
      <p:sp>
        <p:nvSpPr>
          <p:cNvPr id="14" name="Text Placeholder 5">
            <a:extLst>
              <a:ext uri="{FF2B5EF4-FFF2-40B4-BE49-F238E27FC236}">
                <a16:creationId xmlns:a16="http://schemas.microsoft.com/office/drawing/2014/main" id="{D259412F-2C83-4708-B126-26E6C161D345}"/>
              </a:ext>
            </a:extLst>
          </p:cNvPr>
          <p:cNvSpPr>
            <a:spLocks noGrp="1"/>
          </p:cNvSpPr>
          <p:nvPr>
            <p:ph type="body" sz="quarter" idx="20" hasCustomPrompt="1"/>
          </p:nvPr>
        </p:nvSpPr>
        <p:spPr>
          <a:xfrm>
            <a:off x="6094476" y="1254800"/>
            <a:ext cx="1595439" cy="55881"/>
          </a:xfrm>
          <a:solidFill>
            <a:schemeClr val="accent2"/>
          </a:solidFill>
          <a:ln>
            <a:noFill/>
          </a:ln>
        </p:spPr>
        <p:txBody>
          <a:bodyPr>
            <a:noAutofit/>
          </a:bodyPr>
          <a:lstStyle>
            <a:lvl1pPr marL="0" indent="0">
              <a:buFont typeface="Arial" panose="020B0604020202020204" pitchFamily="34" charset="0"/>
              <a:buNone/>
              <a:defRPr lang="en-US" sz="100" dirty="0"/>
            </a:lvl1pPr>
            <a:lvl2pPr marL="240030" indent="0">
              <a:buNone/>
              <a:defRPr sz="100"/>
            </a:lvl2pPr>
            <a:lvl3pPr marL="480060" indent="0">
              <a:buNone/>
              <a:defRPr sz="100"/>
            </a:lvl3pPr>
            <a:lvl4pPr marL="720090" indent="0">
              <a:buNone/>
              <a:defRPr sz="100"/>
            </a:lvl4pPr>
            <a:lvl5pPr marL="960120" indent="0">
              <a:buNone/>
              <a:defRPr sz="100"/>
            </a:lvl5pPr>
          </a:lstStyle>
          <a:p>
            <a:pPr lvl="0"/>
            <a:r>
              <a:rPr lang="en-US" dirty="0"/>
              <a:t> </a:t>
            </a:r>
          </a:p>
        </p:txBody>
      </p:sp>
      <p:sp>
        <p:nvSpPr>
          <p:cNvPr id="3" name="Slide Number Placeholder 2">
            <a:extLst>
              <a:ext uri="{FF2B5EF4-FFF2-40B4-BE49-F238E27FC236}">
                <a16:creationId xmlns:a16="http://schemas.microsoft.com/office/drawing/2014/main" id="{4993C851-65FC-4F04-9E24-A78424E57EC1}"/>
              </a:ext>
            </a:extLst>
          </p:cNvPr>
          <p:cNvSpPr>
            <a:spLocks noGrp="1"/>
          </p:cNvSpPr>
          <p:nvPr>
            <p:ph type="sldNum" sz="quarter" idx="21"/>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2375582585"/>
      </p:ext>
    </p:extLst>
  </p:cSld>
  <p:clrMapOvr>
    <a:masterClrMapping/>
  </p:clrMapOvr>
  <p:extLst>
    <p:ext uri="{DCECCB84-F9BA-43D5-87BE-67443E8EF086}">
      <p15:sldGuideLst xmlns:p15="http://schemas.microsoft.com/office/powerpoint/2012/main">
        <p15:guide id="1" orient="horz" pos="600">
          <p15:clr>
            <a:srgbClr val="FBAE40"/>
          </p15:clr>
        </p15:guide>
        <p15:guide id="2" pos="216">
          <p15:clr>
            <a:srgbClr val="FBAE40"/>
          </p15:clr>
        </p15:guide>
        <p15:guide id="3" pos="554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Only Layout- 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970608EE-B0C2-46C2-B7AC-A5F39604DCB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t="1" r="54437" b="49939"/>
          <a:stretch/>
        </p:blipFill>
        <p:spPr>
          <a:xfrm>
            <a:off x="7973568" y="4945075"/>
            <a:ext cx="4218432" cy="2370125"/>
          </a:xfrm>
          <a:prstGeom prst="rect">
            <a:avLst/>
          </a:prstGeom>
        </p:spPr>
      </p:pic>
      <p:sp>
        <p:nvSpPr>
          <p:cNvPr id="2" name="Title 1">
            <a:extLst>
              <a:ext uri="{FF2B5EF4-FFF2-40B4-BE49-F238E27FC236}">
                <a16:creationId xmlns:a16="http://schemas.microsoft.com/office/drawing/2014/main" id="{C4D61F15-714C-4CB6-A4CF-50C710353859}"/>
              </a:ext>
            </a:extLst>
          </p:cNvPr>
          <p:cNvSpPr>
            <a:spLocks noGrp="1"/>
          </p:cNvSpPr>
          <p:nvPr>
            <p:ph type="title" hasCustomPrompt="1"/>
          </p:nvPr>
        </p:nvSpPr>
        <p:spPr>
          <a:xfrm>
            <a:off x="458724" y="0"/>
            <a:ext cx="11274552" cy="531838"/>
          </a:xfrm>
        </p:spPr>
        <p:txBody>
          <a:bodyPr>
            <a:noAutofit/>
          </a:bodyPr>
          <a:lstStyle>
            <a:lvl1pPr>
              <a:defRPr sz="1800"/>
            </a:lvl1pPr>
          </a:lstStyle>
          <a:p>
            <a:r>
              <a:rPr lang="en-US" dirty="0"/>
              <a:t>Title Only</a:t>
            </a:r>
          </a:p>
        </p:txBody>
      </p:sp>
      <p:sp>
        <p:nvSpPr>
          <p:cNvPr id="5" name="TextBox 4">
            <a:extLst>
              <a:ext uri="{FF2B5EF4-FFF2-40B4-BE49-F238E27FC236}">
                <a16:creationId xmlns:a16="http://schemas.microsoft.com/office/drawing/2014/main" id="{2BCFBAC2-4351-478D-B31E-18BD6991E8DF}"/>
              </a:ext>
            </a:extLst>
          </p:cNvPr>
          <p:cNvSpPr txBox="1"/>
          <p:nvPr userDrawn="1"/>
        </p:nvSpPr>
        <p:spPr>
          <a:xfrm>
            <a:off x="787400" y="6752878"/>
            <a:ext cx="2413000" cy="458419"/>
          </a:xfrm>
          <a:prstGeom prst="rect">
            <a:avLst/>
          </a:prstGeom>
        </p:spPr>
        <p:txBody>
          <a:bodyPr vert="horz" lIns="0" tIns="34290" rIns="68580" bIns="34290" rtlCol="0" anchor="ctr"/>
          <a:lstStyle>
            <a:defPPr>
              <a:defRPr lang="en-US"/>
            </a:defPPr>
            <a:lvl1pPr>
              <a:defRPr sz="1000" spc="300">
                <a:solidFill>
                  <a:schemeClr val="bg1"/>
                </a:solidFill>
                <a:ea typeface="Calibri"/>
                <a:cs typeface="Calibri"/>
              </a:defRPr>
            </a:lvl1pPr>
          </a:lstStyle>
          <a:p>
            <a:pPr lvl="0"/>
            <a:r>
              <a:rPr lang="en-US" sz="750" dirty="0">
                <a:solidFill>
                  <a:schemeClr val="accent1"/>
                </a:solidFill>
              </a:rPr>
              <a:t>| AIR.ORG</a:t>
            </a:r>
          </a:p>
        </p:txBody>
      </p:sp>
      <p:sp>
        <p:nvSpPr>
          <p:cNvPr id="6" name="Slide Number Placeholder 5">
            <a:extLst>
              <a:ext uri="{FF2B5EF4-FFF2-40B4-BE49-F238E27FC236}">
                <a16:creationId xmlns:a16="http://schemas.microsoft.com/office/drawing/2014/main" id="{3E12D115-412E-4DCE-9827-AE6B2456650F}"/>
              </a:ext>
            </a:extLst>
          </p:cNvPr>
          <p:cNvSpPr>
            <a:spLocks noGrp="1"/>
          </p:cNvSpPr>
          <p:nvPr>
            <p:ph type="sldNum" sz="quarter" idx="10"/>
          </p:nvPr>
        </p:nvSpPr>
        <p:spPr/>
        <p:txBody>
          <a:bodyPr/>
          <a:lstStyle/>
          <a:p>
            <a:fld id="{7E1341B0-7904-4148-9082-6535FE1E4D20}" type="slidenum">
              <a:rPr lang="en-US" smtClean="0"/>
              <a:pPr/>
              <a:t>‹#›</a:t>
            </a:fld>
            <a:endParaRPr lang="en-US" dirty="0"/>
          </a:p>
        </p:txBody>
      </p:sp>
      <p:pic>
        <p:nvPicPr>
          <p:cNvPr id="7" name="Picture 6" descr="Logo of American Institutes for Research. Advancing Evidence. Improving Lives.">
            <a:extLst>
              <a:ext uri="{FF2B5EF4-FFF2-40B4-BE49-F238E27FC236}">
                <a16:creationId xmlns:a16="http://schemas.microsoft.com/office/drawing/2014/main" id="{D2846E3F-BF08-4431-83FF-3EF03875B0D6}"/>
              </a:ext>
            </a:extLst>
          </p:cNvPr>
          <p:cNvPicPr>
            <a:picLocks noChangeAspect="1"/>
          </p:cNvPicPr>
          <p:nvPr userDrawn="1"/>
        </p:nvPicPr>
        <p:blipFill rotWithShape="1">
          <a:blip r:embed="rId4"/>
          <a:srcRect b="44058"/>
          <a:stretch/>
        </p:blipFill>
        <p:spPr>
          <a:xfrm>
            <a:off x="10324410" y="6794276"/>
            <a:ext cx="1657351" cy="383650"/>
          </a:xfrm>
          <a:prstGeom prst="rect">
            <a:avLst/>
          </a:prstGeom>
        </p:spPr>
      </p:pic>
    </p:spTree>
    <p:extLst>
      <p:ext uri="{BB962C8B-B14F-4D97-AF65-F5344CB8AC3E}">
        <p14:creationId xmlns:p14="http://schemas.microsoft.com/office/powerpoint/2010/main" val="11430995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ull-bleed photo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855186"/>
            <a:ext cx="11338560" cy="747897"/>
          </a:xfrm>
        </p:spPr>
        <p:txBody>
          <a:bodyPr>
            <a:spAutoFit/>
          </a:bodyPr>
          <a:lstStyle>
            <a:lvl1pPr>
              <a:defRPr kumimoji="0" lang="en-US" sz="1800" b="0" i="0" u="none" strike="noStrike" kern="1200" cap="none" spc="0" normalizeH="0" baseline="0" noProof="0" smtClean="0">
                <a:ln>
                  <a:noFill/>
                </a:ln>
                <a:solidFill>
                  <a:srgbClr val="595959"/>
                </a:solidFill>
                <a:effectLst/>
                <a:uLnTx/>
                <a:uFillTx/>
                <a:cs typeface="Calibri"/>
              </a:defRPr>
            </a:lvl1pPr>
          </a:lstStyle>
          <a:p>
            <a:r>
              <a:rPr kumimoji="0" lang="en-US" sz="18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1800" b="0" i="0" u="none" strike="noStrike" kern="1200" cap="none" spc="0" normalizeH="0" baseline="0" noProof="0" dirty="0">
                <a:ln>
                  <a:noFill/>
                </a:ln>
                <a:solidFill>
                  <a:srgbClr val="595959"/>
                </a:solidFill>
                <a:effectLst/>
                <a:uLnTx/>
                <a:uFillTx/>
                <a:latin typeface="+mj-lt"/>
                <a:cs typeface="Calibri"/>
              </a:rPr>
            </a:br>
            <a:r>
              <a:rPr kumimoji="0" lang="en-US" sz="18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dirty="0"/>
          </a:p>
        </p:txBody>
      </p:sp>
      <p:sp>
        <p:nvSpPr>
          <p:cNvPr id="3" name="Picture Placeholder 2"/>
          <p:cNvSpPr>
            <a:spLocks noGrp="1"/>
          </p:cNvSpPr>
          <p:nvPr>
            <p:ph type="pic" sz="quarter" idx="10" hasCustomPrompt="1"/>
          </p:nvPr>
        </p:nvSpPr>
        <p:spPr>
          <a:xfrm>
            <a:off x="0" y="0"/>
            <a:ext cx="12192000" cy="7315200"/>
          </a:xfrm>
        </p:spPr>
        <p:txBody>
          <a:bodyPr/>
          <a:lstStyle>
            <a:lvl1pPr marL="0" indent="0" algn="l">
              <a:buNone/>
              <a:defRPr/>
            </a:lvl1pPr>
          </a:lstStyle>
          <a:p>
            <a:r>
              <a:rPr lang="en-US" dirty="0"/>
              <a:t>Full-Bleed Photo layout. Click on the icon at the center of the slide to add a picture.</a:t>
            </a:r>
          </a:p>
        </p:txBody>
      </p:sp>
    </p:spTree>
    <p:extLst>
      <p:ext uri="{BB962C8B-B14F-4D97-AF65-F5344CB8AC3E}">
        <p14:creationId xmlns:p14="http://schemas.microsoft.com/office/powerpoint/2010/main" val="31438832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esenters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CB8A9-417C-4496-9048-8DCE77F92C9C}"/>
              </a:ext>
            </a:extLst>
          </p:cNvPr>
          <p:cNvSpPr>
            <a:spLocks noGrp="1"/>
          </p:cNvSpPr>
          <p:nvPr>
            <p:ph type="title" hasCustomPrompt="1"/>
          </p:nvPr>
        </p:nvSpPr>
        <p:spPr/>
        <p:txBody>
          <a:bodyPr/>
          <a:lstStyle>
            <a:lvl1pPr>
              <a:defRPr/>
            </a:lvl1pPr>
          </a:lstStyle>
          <a:p>
            <a:r>
              <a:rPr lang="en-US" dirty="0"/>
              <a:t>Meet the Presenters</a:t>
            </a:r>
          </a:p>
        </p:txBody>
      </p:sp>
      <p:sp>
        <p:nvSpPr>
          <p:cNvPr id="5" name="Picture Placeholder 1">
            <a:extLst>
              <a:ext uri="{FF2B5EF4-FFF2-40B4-BE49-F238E27FC236}">
                <a16:creationId xmlns:a16="http://schemas.microsoft.com/office/drawing/2014/main" id="{71CC5E8F-75D8-4623-89EE-02F9993DD137}"/>
              </a:ext>
            </a:extLst>
          </p:cNvPr>
          <p:cNvSpPr>
            <a:spLocks noGrp="1"/>
          </p:cNvSpPr>
          <p:nvPr>
            <p:ph type="pic" sz="quarter" idx="15" hasCustomPrompt="1"/>
          </p:nvPr>
        </p:nvSpPr>
        <p:spPr>
          <a:xfrm>
            <a:off x="457199" y="2155262"/>
            <a:ext cx="1999488" cy="1599590"/>
          </a:xfrm>
          <a:prstGeom prst="ellipse">
            <a:avLst/>
          </a:prstGeom>
          <a:solidFill>
            <a:schemeClr val="bg2"/>
          </a:solidFill>
        </p:spPr>
        <p:txBody>
          <a:bodyPr rtlCol="0" anchor="t" anchorCtr="0">
            <a:noAutofit/>
          </a:bodyPr>
          <a:lstStyle>
            <a:lvl1pPr marL="0" indent="0" algn="ctr">
              <a:lnSpc>
                <a:spcPct val="100000"/>
              </a:lnSpc>
              <a:spcBef>
                <a:spcPts val="0"/>
              </a:spcBef>
              <a:buNone/>
              <a:defRPr sz="600" baseline="0">
                <a:solidFill>
                  <a:schemeClr val="tx1"/>
                </a:solidFill>
              </a:defRPr>
            </a:lvl1pPr>
          </a:lstStyle>
          <a:p>
            <a:pPr lvl="0"/>
            <a:r>
              <a:rPr lang="en-US" noProof="0" dirty="0"/>
              <a:t>Crop images to same height and width (square)</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6" name="Name 1">
            <a:extLst>
              <a:ext uri="{FF2B5EF4-FFF2-40B4-BE49-F238E27FC236}">
                <a16:creationId xmlns:a16="http://schemas.microsoft.com/office/drawing/2014/main" id="{D03F0B07-E10B-411E-8B35-197265DC79EF}"/>
              </a:ext>
            </a:extLst>
          </p:cNvPr>
          <p:cNvSpPr>
            <a:spLocks noGrp="1"/>
          </p:cNvSpPr>
          <p:nvPr>
            <p:ph type="body" sz="quarter" idx="19" hasCustomPrompt="1"/>
          </p:nvPr>
        </p:nvSpPr>
        <p:spPr>
          <a:xfrm>
            <a:off x="457199" y="3879789"/>
            <a:ext cx="1999488" cy="394546"/>
          </a:xfrm>
        </p:spPr>
        <p:txBody>
          <a:bodyPr>
            <a:normAutofit/>
          </a:bodyPr>
          <a:lstStyle>
            <a:lvl1pPr marL="0" indent="0" algn="ctr">
              <a:lnSpc>
                <a:spcPct val="100000"/>
              </a:lnSpc>
              <a:spcBef>
                <a:spcPts val="0"/>
              </a:spcBef>
              <a:buNone/>
              <a:defRPr sz="1050" b="1">
                <a:solidFill>
                  <a:schemeClr val="tx1"/>
                </a:solidFill>
              </a:defRPr>
            </a:lvl1pPr>
          </a:lstStyle>
          <a:p>
            <a:pPr lvl="0"/>
            <a:r>
              <a:rPr lang="en-US" dirty="0"/>
              <a:t>First Presenter</a:t>
            </a:r>
          </a:p>
        </p:txBody>
      </p:sp>
      <p:sp>
        <p:nvSpPr>
          <p:cNvPr id="7" name="Bio 1">
            <a:extLst>
              <a:ext uri="{FF2B5EF4-FFF2-40B4-BE49-F238E27FC236}">
                <a16:creationId xmlns:a16="http://schemas.microsoft.com/office/drawing/2014/main" id="{9EE7094E-912E-4D11-A432-5AD1D897B715}"/>
              </a:ext>
            </a:extLst>
          </p:cNvPr>
          <p:cNvSpPr>
            <a:spLocks noGrp="1"/>
          </p:cNvSpPr>
          <p:nvPr>
            <p:ph type="body" sz="quarter" idx="23" hasCustomPrompt="1"/>
          </p:nvPr>
        </p:nvSpPr>
        <p:spPr>
          <a:xfrm>
            <a:off x="457199" y="4435747"/>
            <a:ext cx="1999488" cy="1218832"/>
          </a:xfrm>
        </p:spPr>
        <p:txBody>
          <a:bodyPr>
            <a:normAutofit/>
          </a:bodyPr>
          <a:lstStyle>
            <a:lvl1pPr marL="0" indent="0" algn="ctr">
              <a:lnSpc>
                <a:spcPct val="125000"/>
              </a:lnSpc>
              <a:spcBef>
                <a:spcPts val="0"/>
              </a:spcBef>
              <a:buNone/>
              <a:defRPr sz="105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8" name="Picture Placeholder 1">
            <a:extLst>
              <a:ext uri="{FF2B5EF4-FFF2-40B4-BE49-F238E27FC236}">
                <a16:creationId xmlns:a16="http://schemas.microsoft.com/office/drawing/2014/main" id="{C9EDA36B-2EA5-455F-BB16-5B219282D342}"/>
              </a:ext>
            </a:extLst>
          </p:cNvPr>
          <p:cNvSpPr>
            <a:spLocks noGrp="1"/>
          </p:cNvSpPr>
          <p:nvPr>
            <p:ph type="pic" sz="quarter" idx="24" hasCustomPrompt="1"/>
          </p:nvPr>
        </p:nvSpPr>
        <p:spPr>
          <a:xfrm>
            <a:off x="3549395" y="2155262"/>
            <a:ext cx="1999488" cy="1599590"/>
          </a:xfrm>
          <a:prstGeom prst="ellipse">
            <a:avLst/>
          </a:prstGeom>
          <a:solidFill>
            <a:schemeClr val="bg2"/>
          </a:solidFill>
        </p:spPr>
        <p:txBody>
          <a:bodyPr rtlCol="0" anchor="t" anchorCtr="0">
            <a:noAutofit/>
          </a:bodyPr>
          <a:lstStyle>
            <a:lvl1pPr marL="0" indent="0" algn="ctr">
              <a:lnSpc>
                <a:spcPct val="100000"/>
              </a:lnSpc>
              <a:spcBef>
                <a:spcPts val="0"/>
              </a:spcBef>
              <a:buNone/>
              <a:defRPr sz="600" baseline="0">
                <a:solidFill>
                  <a:schemeClr val="tx1"/>
                </a:solidFill>
              </a:defRPr>
            </a:lvl1pPr>
          </a:lstStyle>
          <a:p>
            <a:pPr lvl="0"/>
            <a:r>
              <a:rPr lang="en-US" noProof="0" dirty="0"/>
              <a:t>Crop images to same height and width (square)</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9" name="Name 1">
            <a:extLst>
              <a:ext uri="{FF2B5EF4-FFF2-40B4-BE49-F238E27FC236}">
                <a16:creationId xmlns:a16="http://schemas.microsoft.com/office/drawing/2014/main" id="{110EA2BD-2A1E-4B6B-9121-92F2E4797955}"/>
              </a:ext>
            </a:extLst>
          </p:cNvPr>
          <p:cNvSpPr>
            <a:spLocks noGrp="1"/>
          </p:cNvSpPr>
          <p:nvPr>
            <p:ph type="body" sz="quarter" idx="25" hasCustomPrompt="1"/>
          </p:nvPr>
        </p:nvSpPr>
        <p:spPr>
          <a:xfrm>
            <a:off x="3549395" y="3879789"/>
            <a:ext cx="1999488" cy="394546"/>
          </a:xfrm>
        </p:spPr>
        <p:txBody>
          <a:bodyPr>
            <a:normAutofit/>
          </a:bodyPr>
          <a:lstStyle>
            <a:lvl1pPr marL="0" indent="0" algn="ctr">
              <a:lnSpc>
                <a:spcPct val="100000"/>
              </a:lnSpc>
              <a:spcBef>
                <a:spcPts val="0"/>
              </a:spcBef>
              <a:buNone/>
              <a:defRPr sz="1050" b="1">
                <a:solidFill>
                  <a:schemeClr val="tx1"/>
                </a:solidFill>
              </a:defRPr>
            </a:lvl1pPr>
          </a:lstStyle>
          <a:p>
            <a:pPr lvl="0"/>
            <a:r>
              <a:rPr lang="en-US" dirty="0"/>
              <a:t>Second Presenter</a:t>
            </a:r>
          </a:p>
        </p:txBody>
      </p:sp>
      <p:sp>
        <p:nvSpPr>
          <p:cNvPr id="10" name="Bio 1">
            <a:extLst>
              <a:ext uri="{FF2B5EF4-FFF2-40B4-BE49-F238E27FC236}">
                <a16:creationId xmlns:a16="http://schemas.microsoft.com/office/drawing/2014/main" id="{D59CFF05-E379-49FF-B785-7CA5AA436879}"/>
              </a:ext>
            </a:extLst>
          </p:cNvPr>
          <p:cNvSpPr>
            <a:spLocks noGrp="1"/>
          </p:cNvSpPr>
          <p:nvPr>
            <p:ph type="body" sz="quarter" idx="26" hasCustomPrompt="1"/>
          </p:nvPr>
        </p:nvSpPr>
        <p:spPr>
          <a:xfrm>
            <a:off x="3549395" y="4435747"/>
            <a:ext cx="1999488" cy="1218832"/>
          </a:xfrm>
        </p:spPr>
        <p:txBody>
          <a:bodyPr>
            <a:normAutofit/>
          </a:bodyPr>
          <a:lstStyle>
            <a:lvl1pPr marL="0" indent="0" algn="ctr">
              <a:lnSpc>
                <a:spcPct val="125000"/>
              </a:lnSpc>
              <a:spcBef>
                <a:spcPts val="0"/>
              </a:spcBef>
              <a:buNone/>
              <a:defRPr sz="105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11" name="Picture Placeholder 1">
            <a:extLst>
              <a:ext uri="{FF2B5EF4-FFF2-40B4-BE49-F238E27FC236}">
                <a16:creationId xmlns:a16="http://schemas.microsoft.com/office/drawing/2014/main" id="{94A80552-9B52-42DF-BE3A-6F065118F72B}"/>
              </a:ext>
            </a:extLst>
          </p:cNvPr>
          <p:cNvSpPr>
            <a:spLocks noGrp="1"/>
          </p:cNvSpPr>
          <p:nvPr>
            <p:ph type="pic" sz="quarter" idx="27" hasCustomPrompt="1"/>
          </p:nvPr>
        </p:nvSpPr>
        <p:spPr>
          <a:xfrm>
            <a:off x="6641591" y="2155262"/>
            <a:ext cx="1999488" cy="1599590"/>
          </a:xfrm>
          <a:prstGeom prst="ellipse">
            <a:avLst/>
          </a:prstGeom>
          <a:solidFill>
            <a:schemeClr val="bg2"/>
          </a:solidFill>
        </p:spPr>
        <p:txBody>
          <a:bodyPr rtlCol="0" anchor="t" anchorCtr="0">
            <a:noAutofit/>
          </a:bodyPr>
          <a:lstStyle>
            <a:lvl1pPr marL="0" indent="0" algn="ctr">
              <a:lnSpc>
                <a:spcPct val="100000"/>
              </a:lnSpc>
              <a:spcBef>
                <a:spcPts val="0"/>
              </a:spcBef>
              <a:buNone/>
              <a:defRPr sz="600" baseline="0">
                <a:solidFill>
                  <a:schemeClr val="tx1"/>
                </a:solidFill>
              </a:defRPr>
            </a:lvl1pPr>
          </a:lstStyle>
          <a:p>
            <a:pPr lvl="0"/>
            <a:r>
              <a:rPr lang="en-US" noProof="0" dirty="0"/>
              <a:t>Crop images to same height and width (square)</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12" name="Name 1">
            <a:extLst>
              <a:ext uri="{FF2B5EF4-FFF2-40B4-BE49-F238E27FC236}">
                <a16:creationId xmlns:a16="http://schemas.microsoft.com/office/drawing/2014/main" id="{23663A88-782E-4FEE-9FA2-84F4E76A3288}"/>
              </a:ext>
            </a:extLst>
          </p:cNvPr>
          <p:cNvSpPr>
            <a:spLocks noGrp="1"/>
          </p:cNvSpPr>
          <p:nvPr>
            <p:ph type="body" sz="quarter" idx="28" hasCustomPrompt="1"/>
          </p:nvPr>
        </p:nvSpPr>
        <p:spPr>
          <a:xfrm>
            <a:off x="6641591" y="3879789"/>
            <a:ext cx="1999488" cy="394546"/>
          </a:xfrm>
        </p:spPr>
        <p:txBody>
          <a:bodyPr>
            <a:normAutofit/>
          </a:bodyPr>
          <a:lstStyle>
            <a:lvl1pPr marL="0" indent="0" algn="ctr">
              <a:lnSpc>
                <a:spcPct val="100000"/>
              </a:lnSpc>
              <a:spcBef>
                <a:spcPts val="0"/>
              </a:spcBef>
              <a:buNone/>
              <a:defRPr sz="1050" b="1">
                <a:solidFill>
                  <a:schemeClr val="tx1"/>
                </a:solidFill>
              </a:defRPr>
            </a:lvl1pPr>
          </a:lstStyle>
          <a:p>
            <a:pPr lvl="0"/>
            <a:r>
              <a:rPr lang="en-US" dirty="0"/>
              <a:t>Third Presenter</a:t>
            </a:r>
          </a:p>
        </p:txBody>
      </p:sp>
      <p:sp>
        <p:nvSpPr>
          <p:cNvPr id="13" name="Bio 1">
            <a:extLst>
              <a:ext uri="{FF2B5EF4-FFF2-40B4-BE49-F238E27FC236}">
                <a16:creationId xmlns:a16="http://schemas.microsoft.com/office/drawing/2014/main" id="{B7FB1971-DE2F-40B8-BBB9-CA3048080685}"/>
              </a:ext>
            </a:extLst>
          </p:cNvPr>
          <p:cNvSpPr>
            <a:spLocks noGrp="1"/>
          </p:cNvSpPr>
          <p:nvPr>
            <p:ph type="body" sz="quarter" idx="29" hasCustomPrompt="1"/>
          </p:nvPr>
        </p:nvSpPr>
        <p:spPr>
          <a:xfrm>
            <a:off x="6641591" y="4435747"/>
            <a:ext cx="1999488" cy="1218832"/>
          </a:xfrm>
        </p:spPr>
        <p:txBody>
          <a:bodyPr>
            <a:normAutofit/>
          </a:bodyPr>
          <a:lstStyle>
            <a:lvl1pPr marL="0" indent="0" algn="ctr">
              <a:lnSpc>
                <a:spcPct val="125000"/>
              </a:lnSpc>
              <a:spcBef>
                <a:spcPts val="0"/>
              </a:spcBef>
              <a:buNone/>
              <a:defRPr sz="105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14" name="Picture Placeholder 1">
            <a:extLst>
              <a:ext uri="{FF2B5EF4-FFF2-40B4-BE49-F238E27FC236}">
                <a16:creationId xmlns:a16="http://schemas.microsoft.com/office/drawing/2014/main" id="{8F6ABA03-6543-489D-8F50-07455BA0EAC8}"/>
              </a:ext>
            </a:extLst>
          </p:cNvPr>
          <p:cNvSpPr>
            <a:spLocks noGrp="1"/>
          </p:cNvSpPr>
          <p:nvPr>
            <p:ph type="pic" sz="quarter" idx="30" hasCustomPrompt="1"/>
          </p:nvPr>
        </p:nvSpPr>
        <p:spPr>
          <a:xfrm>
            <a:off x="9733788" y="2155262"/>
            <a:ext cx="1999488" cy="1599590"/>
          </a:xfrm>
          <a:prstGeom prst="ellipse">
            <a:avLst/>
          </a:prstGeom>
          <a:solidFill>
            <a:schemeClr val="bg2"/>
          </a:solidFill>
        </p:spPr>
        <p:txBody>
          <a:bodyPr rtlCol="0" anchor="t" anchorCtr="0">
            <a:noAutofit/>
          </a:bodyPr>
          <a:lstStyle>
            <a:lvl1pPr marL="0" indent="0" algn="ctr">
              <a:lnSpc>
                <a:spcPct val="100000"/>
              </a:lnSpc>
              <a:spcBef>
                <a:spcPts val="0"/>
              </a:spcBef>
              <a:buNone/>
              <a:defRPr sz="600" baseline="0">
                <a:solidFill>
                  <a:schemeClr val="tx1"/>
                </a:solidFill>
              </a:defRPr>
            </a:lvl1pPr>
          </a:lstStyle>
          <a:p>
            <a:pPr lvl="0"/>
            <a:r>
              <a:rPr lang="en-US" noProof="0" dirty="0"/>
              <a:t>Crop images to same height and width (square)</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15" name="Name 1">
            <a:extLst>
              <a:ext uri="{FF2B5EF4-FFF2-40B4-BE49-F238E27FC236}">
                <a16:creationId xmlns:a16="http://schemas.microsoft.com/office/drawing/2014/main" id="{242E66B4-AB1E-4C5C-BDE9-33D0A09C7793}"/>
              </a:ext>
            </a:extLst>
          </p:cNvPr>
          <p:cNvSpPr>
            <a:spLocks noGrp="1"/>
          </p:cNvSpPr>
          <p:nvPr>
            <p:ph type="body" sz="quarter" idx="31" hasCustomPrompt="1"/>
          </p:nvPr>
        </p:nvSpPr>
        <p:spPr>
          <a:xfrm>
            <a:off x="9733788" y="3879789"/>
            <a:ext cx="1999488" cy="394546"/>
          </a:xfrm>
        </p:spPr>
        <p:txBody>
          <a:bodyPr>
            <a:normAutofit/>
          </a:bodyPr>
          <a:lstStyle>
            <a:lvl1pPr marL="0" indent="0" algn="ctr">
              <a:lnSpc>
                <a:spcPct val="100000"/>
              </a:lnSpc>
              <a:spcBef>
                <a:spcPts val="0"/>
              </a:spcBef>
              <a:buNone/>
              <a:defRPr sz="1050" b="1">
                <a:solidFill>
                  <a:schemeClr val="tx1"/>
                </a:solidFill>
              </a:defRPr>
            </a:lvl1pPr>
          </a:lstStyle>
          <a:p>
            <a:pPr lvl="0"/>
            <a:r>
              <a:rPr lang="en-US" dirty="0"/>
              <a:t>Fourth Presenter</a:t>
            </a:r>
          </a:p>
        </p:txBody>
      </p:sp>
      <p:sp>
        <p:nvSpPr>
          <p:cNvPr id="16" name="Bio 1">
            <a:extLst>
              <a:ext uri="{FF2B5EF4-FFF2-40B4-BE49-F238E27FC236}">
                <a16:creationId xmlns:a16="http://schemas.microsoft.com/office/drawing/2014/main" id="{EDB8F50C-7614-49BE-8204-ED4E8C562269}"/>
              </a:ext>
            </a:extLst>
          </p:cNvPr>
          <p:cNvSpPr>
            <a:spLocks noGrp="1"/>
          </p:cNvSpPr>
          <p:nvPr>
            <p:ph type="body" sz="quarter" idx="32" hasCustomPrompt="1"/>
          </p:nvPr>
        </p:nvSpPr>
        <p:spPr>
          <a:xfrm>
            <a:off x="9733788" y="4435747"/>
            <a:ext cx="1999488" cy="1218832"/>
          </a:xfrm>
        </p:spPr>
        <p:txBody>
          <a:bodyPr>
            <a:normAutofit/>
          </a:bodyPr>
          <a:lstStyle>
            <a:lvl1pPr marL="0" indent="0" algn="ctr">
              <a:lnSpc>
                <a:spcPct val="125000"/>
              </a:lnSpc>
              <a:spcBef>
                <a:spcPts val="0"/>
              </a:spcBef>
              <a:buNone/>
              <a:defRPr sz="105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4" name="Text Placeholder 5">
            <a:extLst>
              <a:ext uri="{FF2B5EF4-FFF2-40B4-BE49-F238E27FC236}">
                <a16:creationId xmlns:a16="http://schemas.microsoft.com/office/drawing/2014/main" id="{EE240C90-7BB4-431C-872D-E6CB4F9D704D}"/>
              </a:ext>
            </a:extLst>
          </p:cNvPr>
          <p:cNvSpPr>
            <a:spLocks noGrp="1"/>
          </p:cNvSpPr>
          <p:nvPr>
            <p:ph type="body" sz="quarter" idx="20" hasCustomPrompt="1"/>
          </p:nvPr>
        </p:nvSpPr>
        <p:spPr>
          <a:xfrm>
            <a:off x="688762" y="4303398"/>
            <a:ext cx="1536364" cy="29261"/>
          </a:xfrm>
          <a:solidFill>
            <a:schemeClr val="accent6"/>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dirty="0"/>
              <a:t> </a:t>
            </a:r>
          </a:p>
        </p:txBody>
      </p:sp>
      <p:sp>
        <p:nvSpPr>
          <p:cNvPr id="25" name="Text Placeholder 5">
            <a:extLst>
              <a:ext uri="{FF2B5EF4-FFF2-40B4-BE49-F238E27FC236}">
                <a16:creationId xmlns:a16="http://schemas.microsoft.com/office/drawing/2014/main" id="{94F52F94-CB28-4809-8460-54261657B5FC}"/>
              </a:ext>
            </a:extLst>
          </p:cNvPr>
          <p:cNvSpPr>
            <a:spLocks noGrp="1"/>
          </p:cNvSpPr>
          <p:nvPr>
            <p:ph type="body" sz="quarter" idx="53" hasCustomPrompt="1"/>
          </p:nvPr>
        </p:nvSpPr>
        <p:spPr>
          <a:xfrm>
            <a:off x="3780958" y="4303398"/>
            <a:ext cx="1536364" cy="29261"/>
          </a:xfrm>
          <a:solidFill>
            <a:schemeClr val="accent6"/>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dirty="0"/>
              <a:t> </a:t>
            </a:r>
          </a:p>
        </p:txBody>
      </p:sp>
      <p:sp>
        <p:nvSpPr>
          <p:cNvPr id="26" name="Text Placeholder 5">
            <a:extLst>
              <a:ext uri="{FF2B5EF4-FFF2-40B4-BE49-F238E27FC236}">
                <a16:creationId xmlns:a16="http://schemas.microsoft.com/office/drawing/2014/main" id="{2C7B0FD5-2237-4E92-8AF1-BC817FB364A6}"/>
              </a:ext>
            </a:extLst>
          </p:cNvPr>
          <p:cNvSpPr>
            <a:spLocks noGrp="1"/>
          </p:cNvSpPr>
          <p:nvPr>
            <p:ph type="body" sz="quarter" idx="54" hasCustomPrompt="1"/>
          </p:nvPr>
        </p:nvSpPr>
        <p:spPr>
          <a:xfrm>
            <a:off x="6873154" y="4303398"/>
            <a:ext cx="1536364" cy="29261"/>
          </a:xfrm>
          <a:solidFill>
            <a:schemeClr val="accent6"/>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dirty="0"/>
              <a:t> </a:t>
            </a:r>
          </a:p>
        </p:txBody>
      </p:sp>
      <p:sp>
        <p:nvSpPr>
          <p:cNvPr id="27" name="Text Placeholder 5">
            <a:extLst>
              <a:ext uri="{FF2B5EF4-FFF2-40B4-BE49-F238E27FC236}">
                <a16:creationId xmlns:a16="http://schemas.microsoft.com/office/drawing/2014/main" id="{433AE96E-9FED-4D3C-8126-57898694BAB4}"/>
              </a:ext>
            </a:extLst>
          </p:cNvPr>
          <p:cNvSpPr>
            <a:spLocks noGrp="1"/>
          </p:cNvSpPr>
          <p:nvPr>
            <p:ph type="body" sz="quarter" idx="55" hasCustomPrompt="1"/>
          </p:nvPr>
        </p:nvSpPr>
        <p:spPr>
          <a:xfrm>
            <a:off x="9965351" y="4303398"/>
            <a:ext cx="1536364" cy="29261"/>
          </a:xfrm>
          <a:solidFill>
            <a:schemeClr val="accent6"/>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dirty="0"/>
              <a:t> </a:t>
            </a:r>
          </a:p>
        </p:txBody>
      </p:sp>
      <p:sp>
        <p:nvSpPr>
          <p:cNvPr id="3" name="Slide Number Placeholder 2">
            <a:extLst>
              <a:ext uri="{FF2B5EF4-FFF2-40B4-BE49-F238E27FC236}">
                <a16:creationId xmlns:a16="http://schemas.microsoft.com/office/drawing/2014/main" id="{F506B2BD-70EB-458F-9738-3F6D9C531980}"/>
              </a:ext>
            </a:extLst>
          </p:cNvPr>
          <p:cNvSpPr>
            <a:spLocks noGrp="1"/>
          </p:cNvSpPr>
          <p:nvPr>
            <p:ph type="sldNum" sz="quarter" idx="58"/>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26870960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ferences Ligh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dirty="0"/>
              <a:t>References</a:t>
            </a:r>
          </a:p>
        </p:txBody>
      </p:sp>
      <p:sp>
        <p:nvSpPr>
          <p:cNvPr id="10" name="Content"/>
          <p:cNvSpPr>
            <a:spLocks noGrp="1"/>
          </p:cNvSpPr>
          <p:nvPr>
            <p:ph type="body" sz="quarter" idx="13" hasCustomPrompt="1"/>
          </p:nvPr>
        </p:nvSpPr>
        <p:spPr>
          <a:xfrm>
            <a:off x="457200" y="1482547"/>
            <a:ext cx="11274552" cy="4798771"/>
          </a:xfrm>
        </p:spPr>
        <p:txBody>
          <a:bodyPr>
            <a:noAutofit/>
          </a:bodyPr>
          <a:lstStyle>
            <a:lvl1pPr marL="457200" indent="-342900">
              <a:lnSpc>
                <a:spcPct val="100000"/>
              </a:lnSpc>
              <a:spcBef>
                <a:spcPts val="1350"/>
              </a:spcBef>
              <a:buNone/>
              <a:defRPr sz="1350" i="0" baseline="0">
                <a:solidFill>
                  <a:schemeClr val="tx1"/>
                </a:solidFill>
              </a:defRPr>
            </a:lvl1pPr>
            <a:lvl2pPr>
              <a:defRPr sz="1350"/>
            </a:lvl2pPr>
            <a:lvl3pPr>
              <a:defRPr sz="1350"/>
            </a:lvl3pPr>
            <a:lvl4pPr>
              <a:defRPr sz="1350"/>
            </a:lvl4pPr>
            <a:lvl5pPr>
              <a:defRPr sz="135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
        <p:nvSpPr>
          <p:cNvPr id="2" name="Slide Number Placeholder 1">
            <a:extLst>
              <a:ext uri="{FF2B5EF4-FFF2-40B4-BE49-F238E27FC236}">
                <a16:creationId xmlns:a16="http://schemas.microsoft.com/office/drawing/2014/main" id="{E5E5BA35-67A1-4CFD-8C82-16CBF4CCA539}"/>
              </a:ext>
            </a:extLst>
          </p:cNvPr>
          <p:cNvSpPr>
            <a:spLocks noGrp="1"/>
          </p:cNvSpPr>
          <p:nvPr>
            <p:ph type="sldNum" sz="quarter" idx="14"/>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41123250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End Slid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03A7B-8838-0344-AFBC-927F05E302E6}"/>
              </a:ext>
            </a:extLst>
          </p:cNvPr>
          <p:cNvSpPr>
            <a:spLocks noGrp="1"/>
          </p:cNvSpPr>
          <p:nvPr>
            <p:ph type="ctrTitle" hasCustomPrompt="1"/>
          </p:nvPr>
        </p:nvSpPr>
        <p:spPr>
          <a:xfrm>
            <a:off x="457201" y="2243330"/>
            <a:ext cx="7018421" cy="834418"/>
          </a:xfrm>
        </p:spPr>
        <p:txBody>
          <a:bodyPr anchor="b">
            <a:normAutofit/>
          </a:bodyPr>
          <a:lstStyle>
            <a:lvl1pPr algn="l">
              <a:lnSpc>
                <a:spcPct val="125000"/>
              </a:lnSpc>
              <a:defRPr sz="1800" b="1" cap="all" baseline="0">
                <a:solidFill>
                  <a:schemeClr val="accent1"/>
                </a:solidFill>
                <a:latin typeface="+mj-lt"/>
                <a:ea typeface="Tahoma" panose="020B0604030504040204" pitchFamily="34" charset="0"/>
                <a:cs typeface="Arial" panose="020B0604020202020204" pitchFamily="34" charset="0"/>
              </a:defRPr>
            </a:lvl1pPr>
          </a:lstStyle>
          <a:p>
            <a:r>
              <a:rPr lang="en-US" dirty="0"/>
              <a:t>Presenter’s Name</a:t>
            </a:r>
          </a:p>
        </p:txBody>
      </p:sp>
      <p:sp>
        <p:nvSpPr>
          <p:cNvPr id="3" name="Subtitle 2">
            <a:extLst>
              <a:ext uri="{FF2B5EF4-FFF2-40B4-BE49-F238E27FC236}">
                <a16:creationId xmlns:a16="http://schemas.microsoft.com/office/drawing/2014/main" id="{A084FAC7-B699-5C43-941C-43B27DBDD813}"/>
              </a:ext>
            </a:extLst>
          </p:cNvPr>
          <p:cNvSpPr>
            <a:spLocks noGrp="1"/>
          </p:cNvSpPr>
          <p:nvPr>
            <p:ph type="subTitle" idx="1" hasCustomPrompt="1"/>
          </p:nvPr>
        </p:nvSpPr>
        <p:spPr>
          <a:xfrm>
            <a:off x="457201" y="3580714"/>
            <a:ext cx="6939941" cy="2031888"/>
          </a:xfrm>
          <a:prstGeom prst="rect">
            <a:avLst/>
          </a:prstGeom>
        </p:spPr>
        <p:txBody>
          <a:bodyPr>
            <a:normAutofit/>
          </a:bodyPr>
          <a:lstStyle>
            <a:lvl1pPr marL="0" indent="0" algn="l">
              <a:lnSpc>
                <a:spcPct val="125000"/>
              </a:lnSpc>
              <a:spcBef>
                <a:spcPts val="0"/>
              </a:spcBef>
              <a:buNone/>
              <a:defRPr sz="135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en-US" dirty="0"/>
              <a:t>Presenter’s Job Title</a:t>
            </a:r>
            <a:br>
              <a:rPr lang="en-US" dirty="0"/>
            </a:br>
            <a:r>
              <a:rPr lang="en-US" dirty="0"/>
              <a:t>+1.202.403.XXXX</a:t>
            </a:r>
            <a:br>
              <a:rPr lang="en-US" dirty="0"/>
            </a:br>
            <a:r>
              <a:rPr lang="en-US" dirty="0"/>
              <a:t>email.address@air.org or internal.group.email@air.org</a:t>
            </a:r>
          </a:p>
        </p:txBody>
      </p:sp>
      <p:sp>
        <p:nvSpPr>
          <p:cNvPr id="10" name="TextBox 9">
            <a:extLst>
              <a:ext uri="{FF2B5EF4-FFF2-40B4-BE49-F238E27FC236}">
                <a16:creationId xmlns:a16="http://schemas.microsoft.com/office/drawing/2014/main" id="{6D35682F-2DFC-6D4A-9319-B6DB0F0EC6C2}"/>
              </a:ext>
            </a:extLst>
          </p:cNvPr>
          <p:cNvSpPr txBox="1"/>
          <p:nvPr userDrawn="1"/>
        </p:nvSpPr>
        <p:spPr>
          <a:xfrm>
            <a:off x="457200" y="6167918"/>
            <a:ext cx="6096000" cy="230832"/>
          </a:xfrm>
          <a:prstGeom prst="rect">
            <a:avLst/>
          </a:prstGeom>
          <a:noFill/>
        </p:spPr>
        <p:txBody>
          <a:bodyPr wrap="square" lIns="0" anchor="b">
            <a:spAutoFit/>
          </a:bodyPr>
          <a:lstStyle/>
          <a:p>
            <a:pPr algn="l"/>
            <a:r>
              <a:rPr lang="en-US" sz="900" b="0" i="0" spc="150" dirty="0">
                <a:solidFill>
                  <a:schemeClr val="accent1"/>
                </a:solidFill>
                <a:latin typeface="Calibri"/>
                <a:ea typeface="Calibri"/>
                <a:cs typeface="Calibri"/>
              </a:rPr>
              <a:t>AMERICAN INSTITUTES FOR RESEARCH® | AIR.ORG</a:t>
            </a:r>
          </a:p>
        </p:txBody>
      </p:sp>
      <p:cxnSp>
        <p:nvCxnSpPr>
          <p:cNvPr id="15" name="Straight Connector 14">
            <a:extLst>
              <a:ext uri="{FF2B5EF4-FFF2-40B4-BE49-F238E27FC236}">
                <a16:creationId xmlns:a16="http://schemas.microsoft.com/office/drawing/2014/main" id="{EC6DD846-B96B-8F47-BA63-6F35DD0EF90F}"/>
              </a:ext>
            </a:extLst>
          </p:cNvPr>
          <p:cNvCxnSpPr/>
          <p:nvPr userDrawn="1"/>
        </p:nvCxnSpPr>
        <p:spPr>
          <a:xfrm>
            <a:off x="457204" y="3327989"/>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07ABF179-7A3C-CB4D-A769-D7B523E3AB0A}"/>
              </a:ext>
            </a:extLst>
          </p:cNvPr>
          <p:cNvSpPr txBox="1">
            <a:spLocks/>
          </p:cNvSpPr>
          <p:nvPr userDrawn="1"/>
        </p:nvSpPr>
        <p:spPr>
          <a:xfrm>
            <a:off x="457203" y="6355971"/>
            <a:ext cx="9051657" cy="715593"/>
          </a:xfrm>
          <a:prstGeom prst="rect">
            <a:avLst/>
          </a:prstGeom>
        </p:spPr>
        <p:txBody>
          <a:bodyPr lIns="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dirty="0">
                <a:solidFill>
                  <a:schemeClr val="accent1"/>
                </a:solidFill>
              </a:rPr>
              <a:t>Notice of Trademark: “American Institutes for Research” and “AIR” are registered trademarks. All other brand, product, or company names are trademarks or registered trademarks of their respective owners.</a:t>
            </a:r>
          </a:p>
          <a:p>
            <a:endParaRPr lang="en-US" sz="600" dirty="0">
              <a:solidFill>
                <a:schemeClr val="accent1"/>
              </a:solidFill>
            </a:endParaRPr>
          </a:p>
          <a:p>
            <a:r>
              <a:rPr lang="en-US" sz="600" dirty="0">
                <a:solidFill>
                  <a:schemeClr val="accent1"/>
                </a:solidFill>
              </a:rPr>
              <a:t>Copyright © 2022 American Institutes for Research®. All rights reserved. No part of this publication may be reproduced, distributed, or transmitted in any form or by any means, including photocopying, recording, website display, or other electronic or mechanical methods, without the prior written permission of the American Institutes for Research. For permission requests, please use the Contact Us form on AIR.ORG.</a:t>
            </a:r>
          </a:p>
        </p:txBody>
      </p:sp>
      <p:sp>
        <p:nvSpPr>
          <p:cNvPr id="5" name="Text Placeholder 4">
            <a:extLst>
              <a:ext uri="{FF2B5EF4-FFF2-40B4-BE49-F238E27FC236}">
                <a16:creationId xmlns:a16="http://schemas.microsoft.com/office/drawing/2014/main" id="{9679E1F9-D407-4EAC-8FF8-E2890603F3A1}"/>
              </a:ext>
            </a:extLst>
          </p:cNvPr>
          <p:cNvSpPr>
            <a:spLocks noGrp="1"/>
          </p:cNvSpPr>
          <p:nvPr>
            <p:ph type="body" sz="quarter" idx="10" hasCustomPrompt="1"/>
          </p:nvPr>
        </p:nvSpPr>
        <p:spPr>
          <a:xfrm>
            <a:off x="11171059" y="6964680"/>
            <a:ext cx="463268" cy="106889"/>
          </a:xfrm>
          <a:prstGeom prst="rect">
            <a:avLst/>
          </a:prstGeom>
        </p:spPr>
        <p:txBody>
          <a:bodyPr wrap="none" lIns="0" tIns="0" rIns="0" bIns="0" anchor="b" anchorCtr="0">
            <a:spAutoFit/>
          </a:bodyPr>
          <a:lstStyle>
            <a:lvl1pPr marL="0" indent="0" algn="r">
              <a:buNone/>
              <a:defRPr kumimoji="0" lang="en-US" sz="600" u="none" strike="noStrike" cap="none" spc="0" normalizeH="0" baseline="0" dirty="0" smtClean="0">
                <a:ln>
                  <a:noFill/>
                </a:ln>
                <a:solidFill>
                  <a:schemeClr val="accent1"/>
                </a:solidFill>
                <a:effectLst/>
                <a:uLnTx/>
                <a:uFillTx/>
                <a:cs typeface="Calibri"/>
              </a:defRPr>
            </a:lvl1pPr>
            <a:lvl2pPr>
              <a:defRPr lang="en-US" sz="1350" dirty="0" smtClean="0">
                <a:cs typeface="+mn-cs"/>
              </a:defRPr>
            </a:lvl2pPr>
            <a:lvl3pPr>
              <a:defRPr lang="en-US" sz="1350" dirty="0" smtClean="0">
                <a:cs typeface="+mn-cs"/>
              </a:defRPr>
            </a:lvl3pPr>
            <a:lvl4pPr>
              <a:defRPr lang="en-US" sz="1350" dirty="0" smtClean="0">
                <a:cs typeface="+mn-cs"/>
              </a:defRPr>
            </a:lvl4pPr>
            <a:lvl5pPr>
              <a:defRPr lang="en-US" sz="1350" dirty="0">
                <a:cs typeface="+mn-cs"/>
              </a:defRPr>
            </a:lvl5pPr>
          </a:lstStyle>
          <a:p>
            <a:pPr marR="0" lvl="0" fontAlgn="auto">
              <a:spcBef>
                <a:spcPts val="1350"/>
              </a:spcBef>
              <a:spcAft>
                <a:spcPts val="0"/>
              </a:spcAft>
              <a:buClr>
                <a:schemeClr val="tx1"/>
              </a:buClr>
              <a:buSzPct val="100000"/>
              <a:buFont typeface="Times New Roman" panose="02020603050405020304" pitchFamily="18" charset="0"/>
              <a:tabLst/>
            </a:pPr>
            <a:r>
              <a:rPr lang="en-US" dirty="0"/>
              <a:t>XXXXX_MO/21</a:t>
            </a:r>
          </a:p>
        </p:txBody>
      </p:sp>
      <p:pic>
        <p:nvPicPr>
          <p:cNvPr id="9" name="Picture 8" descr="Logo of American Institutes for Research. Advancing Evidence. Improving Lives.">
            <a:extLst>
              <a:ext uri="{FF2B5EF4-FFF2-40B4-BE49-F238E27FC236}">
                <a16:creationId xmlns:a16="http://schemas.microsoft.com/office/drawing/2014/main" id="{DE5A1857-5B80-4E7B-BCFD-788C73E2ABBE}"/>
              </a:ext>
            </a:extLst>
          </p:cNvPr>
          <p:cNvPicPr>
            <a:picLocks noChangeAspect="1"/>
          </p:cNvPicPr>
          <p:nvPr userDrawn="1"/>
        </p:nvPicPr>
        <p:blipFill>
          <a:blip r:embed="rId3"/>
          <a:srcRect/>
          <a:stretch/>
        </p:blipFill>
        <p:spPr>
          <a:xfrm>
            <a:off x="8839457" y="586148"/>
            <a:ext cx="2486025" cy="1028700"/>
          </a:xfrm>
          <a:prstGeom prst="rect">
            <a:avLst/>
          </a:prstGeom>
        </p:spPr>
      </p:pic>
      <p:sp>
        <p:nvSpPr>
          <p:cNvPr id="11" name="Content Placeholder 3">
            <a:extLst>
              <a:ext uri="{FF2B5EF4-FFF2-40B4-BE49-F238E27FC236}">
                <a16:creationId xmlns:a16="http://schemas.microsoft.com/office/drawing/2014/main" id="{71136BE9-30CA-420B-BE37-61CD7DD2C607}"/>
              </a:ext>
            </a:extLst>
          </p:cNvPr>
          <p:cNvSpPr>
            <a:spLocks noGrp="1"/>
          </p:cNvSpPr>
          <p:nvPr>
            <p:ph sz="quarter" idx="15" hasCustomPrompt="1"/>
          </p:nvPr>
        </p:nvSpPr>
        <p:spPr>
          <a:xfrm>
            <a:off x="457200" y="1872691"/>
            <a:ext cx="10972800" cy="370637"/>
          </a:xfrm>
        </p:spPr>
        <p:txBody>
          <a:bodyPr>
            <a:noAutofit/>
          </a:bodyPr>
          <a:lstStyle>
            <a:lvl1pPr marL="0" indent="0">
              <a:buNone/>
              <a:defRPr sz="1800" b="1" cap="all" baseline="0">
                <a:solidFill>
                  <a:schemeClr val="accent1"/>
                </a:solidFill>
              </a:defRPr>
            </a:lvl1pPr>
            <a:lvl2pPr marL="320040" indent="0">
              <a:buNone/>
              <a:defRPr/>
            </a:lvl2pPr>
            <a:lvl3pPr marL="640080" indent="0">
              <a:buNone/>
              <a:defRPr/>
            </a:lvl3pPr>
            <a:lvl4pPr marL="960120" indent="0">
              <a:buNone/>
              <a:defRPr/>
            </a:lvl4pPr>
            <a:lvl5pPr marL="1280160" indent="0">
              <a:buNone/>
              <a:defRPr/>
            </a:lvl5pPr>
          </a:lstStyle>
          <a:p>
            <a:pPr lvl="0"/>
            <a:r>
              <a:rPr lang="en-US" dirty="0"/>
              <a:t>AIR Internal Group Name: Subgroup OR SERVICE LINE OR GRANT NAME</a:t>
            </a:r>
          </a:p>
        </p:txBody>
      </p:sp>
    </p:spTree>
    <p:extLst>
      <p:ext uri="{BB962C8B-B14F-4D97-AF65-F5344CB8AC3E}">
        <p14:creationId xmlns:p14="http://schemas.microsoft.com/office/powerpoint/2010/main" val="1042001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Heavy Ligh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dirty="0"/>
              <a:t>Text Heavy Layout for Instructional Text</a:t>
            </a:r>
          </a:p>
        </p:txBody>
      </p:sp>
      <p:sp>
        <p:nvSpPr>
          <p:cNvPr id="10" name="Content Placeholder"/>
          <p:cNvSpPr>
            <a:spLocks noGrp="1"/>
          </p:cNvSpPr>
          <p:nvPr>
            <p:ph idx="1" hasCustomPrompt="1"/>
          </p:nvPr>
        </p:nvSpPr>
        <p:spPr>
          <a:xfrm>
            <a:off x="457200" y="1394765"/>
            <a:ext cx="11274552" cy="4798771"/>
          </a:xfrm>
          <a:prstGeom prst="rect">
            <a:avLst/>
          </a:prstGeom>
          <a:ln>
            <a:noFill/>
          </a:ln>
        </p:spPr>
        <p:txBody>
          <a:bodyPr vert="horz" lIns="0" tIns="0" rIns="0" bIns="0" rtlCol="0">
            <a:normAutofit/>
          </a:bodyPr>
          <a:lstStyle>
            <a:lvl1pPr marL="0" marR="0" indent="0" algn="l" defTabSz="514350" rtl="0" eaLnBrk="1" fontAlgn="auto" latinLnBrk="0" hangingPunct="1">
              <a:lnSpc>
                <a:spcPct val="105000"/>
              </a:lnSpc>
              <a:spcBef>
                <a:spcPts val="338"/>
              </a:spcBef>
              <a:spcAft>
                <a:spcPts val="0"/>
              </a:spcAft>
              <a:buClrTx/>
              <a:buSzPct val="100000"/>
              <a:buFont typeface="Arial" panose="020B0604020202020204" pitchFamily="34" charset="0"/>
              <a:buNone/>
              <a:tabLst/>
              <a:defRPr sz="1350" baseline="0"/>
            </a:lvl1pPr>
            <a:lvl2pPr marL="171450" indent="-171450">
              <a:lnSpc>
                <a:spcPct val="105000"/>
              </a:lnSpc>
              <a:spcBef>
                <a:spcPts val="450"/>
              </a:spcBef>
              <a:buFont typeface="Arial" panose="020B0604020202020204" pitchFamily="34" charset="0"/>
              <a:buChar char="•"/>
              <a:defRPr sz="1350"/>
            </a:lvl2pPr>
            <a:lvl3pPr marL="342900" indent="-171450">
              <a:lnSpc>
                <a:spcPct val="105000"/>
              </a:lnSpc>
              <a:spcBef>
                <a:spcPts val="450"/>
              </a:spcBef>
              <a:buFont typeface="Calibri" panose="020F0502020204030204" pitchFamily="34" charset="0"/>
              <a:buChar char="–"/>
              <a:defRPr sz="1350"/>
            </a:lvl3pPr>
            <a:lvl4pPr marL="514350" indent="-171450">
              <a:lnSpc>
                <a:spcPct val="105000"/>
              </a:lnSpc>
              <a:spcBef>
                <a:spcPts val="450"/>
              </a:spcBef>
              <a:buFont typeface="Calibri" panose="020F0502020204030204" pitchFamily="34" charset="0"/>
              <a:buChar char="»"/>
              <a:defRPr sz="1350"/>
            </a:lvl4pPr>
            <a:lvl5pPr marL="685800" indent="-171450">
              <a:lnSpc>
                <a:spcPct val="105000"/>
              </a:lnSpc>
              <a:spcBef>
                <a:spcPts val="450"/>
              </a:spcBef>
              <a:buSzPct val="110000"/>
              <a:buFont typeface="Arial" panose="020B0604020202020204" pitchFamily="34" charset="0"/>
              <a:buChar char="•"/>
              <a:defRPr sz="1350"/>
            </a:lvl5pPr>
            <a:lvl6pPr marL="857250" indent="-171450">
              <a:lnSpc>
                <a:spcPct val="105000"/>
              </a:lnSpc>
              <a:spcBef>
                <a:spcPts val="450"/>
              </a:spcBef>
              <a:buFont typeface="Calibri" panose="020F0502020204030204" pitchFamily="34" charset="0"/>
              <a:buChar char="–"/>
              <a:defRPr sz="1350"/>
            </a:lvl6pPr>
          </a:lstStyle>
          <a:p>
            <a:pPr marL="0" marR="0" lvl="0" indent="0" algn="l" defTabSz="514350" rtl="0" eaLnBrk="1" fontAlgn="auto" latinLnBrk="0" hangingPunct="1">
              <a:lnSpc>
                <a:spcPct val="105000"/>
              </a:lnSpc>
              <a:spcBef>
                <a:spcPts val="338"/>
              </a:spcBef>
              <a:spcAft>
                <a:spcPts val="0"/>
              </a:spcAft>
              <a:buClrTx/>
              <a:buSzPct val="100000"/>
              <a:buFont typeface="Arial" panose="020B0604020202020204" pitchFamily="34" charset="0"/>
              <a:buNone/>
              <a:tabLst/>
              <a:defRPr/>
            </a:pPr>
            <a:r>
              <a:rPr lang="en-US" dirty="0"/>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8" name="Note Placeholder 3">
            <a:extLst>
              <a:ext uri="{FF2B5EF4-FFF2-40B4-BE49-F238E27FC236}">
                <a16:creationId xmlns:a16="http://schemas.microsoft.com/office/drawing/2014/main" id="{73B0D49A-7CCD-4481-B665-34C6068F55EE}"/>
              </a:ext>
            </a:extLst>
          </p:cNvPr>
          <p:cNvSpPr>
            <a:spLocks noGrp="1"/>
          </p:cNvSpPr>
          <p:nvPr>
            <p:ph type="body" sz="quarter" idx="14" hasCustomPrompt="1"/>
          </p:nvPr>
        </p:nvSpPr>
        <p:spPr>
          <a:xfrm>
            <a:off x="457201" y="6193361"/>
            <a:ext cx="9375648" cy="360883"/>
          </a:xfrm>
        </p:spPr>
        <p:txBody>
          <a:bodyPr anchor="b" anchorCtr="0">
            <a:noAutofit/>
          </a:bodyPr>
          <a:lstStyle>
            <a:lvl1pPr marL="0" indent="0">
              <a:buNone/>
              <a:defRPr sz="750"/>
            </a:lvl1pPr>
          </a:lstStyle>
          <a:p>
            <a:r>
              <a:rPr lang="en-US" i="1" dirty="0"/>
              <a:t>Note.</a:t>
            </a:r>
            <a:r>
              <a:rPr lang="en-US" dirty="0"/>
              <a:t> Placeholder for notes, sources, and permissions (if needed). “</a:t>
            </a:r>
            <a:r>
              <a:rPr lang="en-US" i="1" dirty="0"/>
              <a:t>Note.</a:t>
            </a:r>
            <a:r>
              <a:rPr lang="en-US" dirty="0"/>
              <a:t>” (including a period) is italicized.</a:t>
            </a:r>
          </a:p>
        </p:txBody>
      </p:sp>
      <p:sp>
        <p:nvSpPr>
          <p:cNvPr id="3" name="Slide Number Placeholder 2">
            <a:extLst>
              <a:ext uri="{FF2B5EF4-FFF2-40B4-BE49-F238E27FC236}">
                <a16:creationId xmlns:a16="http://schemas.microsoft.com/office/drawing/2014/main" id="{6A619EEB-85D2-48D6-A21E-34923524E556}"/>
              </a:ext>
            </a:extLst>
          </p:cNvPr>
          <p:cNvSpPr>
            <a:spLocks noGrp="1"/>
          </p:cNvSpPr>
          <p:nvPr>
            <p:ph type="sldNum" sz="quarter" idx="15"/>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8067910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x_boxes">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F9BEAC0-FB3E-45AB-B60C-C5A7DD59BC90}"/>
              </a:ext>
            </a:extLst>
          </p:cNvPr>
          <p:cNvSpPr>
            <a:spLocks noGrp="1"/>
          </p:cNvSpPr>
          <p:nvPr>
            <p:ph type="title" hasCustomPrompt="1"/>
          </p:nvPr>
        </p:nvSpPr>
        <p:spPr/>
        <p:txBody>
          <a:bodyPr/>
          <a:lstStyle>
            <a:lvl1pPr>
              <a:defRPr/>
            </a:lvl1pPr>
          </a:lstStyle>
          <a:p>
            <a:r>
              <a:rPr lang="en-US" dirty="0"/>
              <a:t>Six Boxes Layout</a:t>
            </a:r>
          </a:p>
        </p:txBody>
      </p:sp>
      <p:sp>
        <p:nvSpPr>
          <p:cNvPr id="7" name="Text Placeholder 6">
            <a:extLst>
              <a:ext uri="{FF2B5EF4-FFF2-40B4-BE49-F238E27FC236}">
                <a16:creationId xmlns:a16="http://schemas.microsoft.com/office/drawing/2014/main" id="{80E5EF7B-657C-45F8-8B19-0BCA1974A703}"/>
              </a:ext>
            </a:extLst>
          </p:cNvPr>
          <p:cNvSpPr>
            <a:spLocks noGrp="1"/>
          </p:cNvSpPr>
          <p:nvPr>
            <p:ph type="body" sz="quarter" idx="24" hasCustomPrompt="1"/>
          </p:nvPr>
        </p:nvSpPr>
        <p:spPr>
          <a:xfrm>
            <a:off x="457201" y="1633555"/>
            <a:ext cx="3657600" cy="2186414"/>
          </a:xfrm>
        </p:spPr>
        <p:txBody>
          <a:bodyPr>
            <a:normAutofit/>
          </a:bodyPr>
          <a:lstStyle>
            <a:lvl1pPr marL="0" indent="0" algn="l">
              <a:lnSpc>
                <a:spcPct val="100000"/>
              </a:lnSpc>
              <a:spcBef>
                <a:spcPts val="600"/>
              </a:spcBef>
              <a:buNone/>
              <a:defRPr sz="1400"/>
            </a:lvl1pPr>
            <a:lvl2pPr marL="0" indent="0" algn="l">
              <a:lnSpc>
                <a:spcPct val="100000"/>
              </a:lnSpc>
              <a:spcBef>
                <a:spcPts val="0"/>
              </a:spcBef>
              <a:buNone/>
              <a:defRPr sz="1400"/>
            </a:lvl2pPr>
            <a:lvl3pPr marL="0" indent="0" algn="l">
              <a:lnSpc>
                <a:spcPct val="100000"/>
              </a:lnSpc>
              <a:spcBef>
                <a:spcPts val="0"/>
              </a:spcBef>
              <a:buNone/>
              <a:defRPr sz="1400"/>
            </a:lvl3pPr>
            <a:lvl4pPr marL="0" indent="0" algn="l">
              <a:lnSpc>
                <a:spcPct val="100000"/>
              </a:lnSpc>
              <a:spcBef>
                <a:spcPts val="0"/>
              </a:spcBef>
              <a:buNone/>
              <a:defRPr sz="1400"/>
            </a:lvl4pPr>
            <a:lvl5pPr marL="0" indent="0" algn="l">
              <a:lnSpc>
                <a:spcPct val="100000"/>
              </a:lnSpc>
              <a:spcBef>
                <a:spcPts val="0"/>
              </a:spcBef>
              <a:buNone/>
              <a:defRPr sz="14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5">
            <a:extLst>
              <a:ext uri="{FF2B5EF4-FFF2-40B4-BE49-F238E27FC236}">
                <a16:creationId xmlns:a16="http://schemas.microsoft.com/office/drawing/2014/main" id="{793ED7C6-7D44-4AB5-B2E8-DCAC752349DF}"/>
              </a:ext>
            </a:extLst>
          </p:cNvPr>
          <p:cNvSpPr>
            <a:spLocks noGrp="1"/>
          </p:cNvSpPr>
          <p:nvPr>
            <p:ph type="body" sz="quarter" idx="25" hasCustomPrompt="1"/>
          </p:nvPr>
        </p:nvSpPr>
        <p:spPr>
          <a:xfrm>
            <a:off x="457201" y="3852081"/>
            <a:ext cx="3657600" cy="19507"/>
          </a:xfrm>
          <a:solidFill>
            <a:schemeClr val="accent1"/>
          </a:solidFill>
          <a:ln>
            <a:noFill/>
          </a:ln>
        </p:spPr>
        <p:txBody>
          <a:bodyPr wrap="none">
            <a:noAutofit/>
          </a:bodyPr>
          <a:lstStyle>
            <a:lvl1pPr marL="0" indent="0" algn="l">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dirty="0"/>
              <a:t> </a:t>
            </a:r>
          </a:p>
        </p:txBody>
      </p:sp>
      <p:sp>
        <p:nvSpPr>
          <p:cNvPr id="11" name="Text Placeholder 10">
            <a:extLst>
              <a:ext uri="{FF2B5EF4-FFF2-40B4-BE49-F238E27FC236}">
                <a16:creationId xmlns:a16="http://schemas.microsoft.com/office/drawing/2014/main" id="{68CDE23B-A2C9-4B36-9D06-B26C3FEC3372}"/>
              </a:ext>
            </a:extLst>
          </p:cNvPr>
          <p:cNvSpPr>
            <a:spLocks noGrp="1"/>
          </p:cNvSpPr>
          <p:nvPr>
            <p:ph type="body" sz="quarter" idx="21" hasCustomPrompt="1"/>
          </p:nvPr>
        </p:nvSpPr>
        <p:spPr>
          <a:xfrm>
            <a:off x="457201" y="3913459"/>
            <a:ext cx="3657600" cy="2186414"/>
          </a:xfrm>
        </p:spPr>
        <p:txBody>
          <a:bodyPr vert="horz" lIns="0" tIns="0" rIns="0" bIns="0" rtlCol="0">
            <a:norm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marL="0" lvl="0" indent="0">
              <a:lnSpc>
                <a:spcPct val="100000"/>
              </a:lnSpc>
              <a:spcBef>
                <a:spcPts val="600"/>
              </a:spcBef>
              <a:buNone/>
            </a:pPr>
            <a:r>
              <a:rPr lang="en-US" dirty="0"/>
              <a:t>First Level</a:t>
            </a:r>
          </a:p>
          <a:p>
            <a:pPr marL="0" lvl="1" indent="0">
              <a:lnSpc>
                <a:spcPct val="100000"/>
              </a:lnSpc>
              <a:spcBef>
                <a:spcPts val="0"/>
              </a:spcBef>
              <a:buNone/>
            </a:pPr>
            <a:r>
              <a:rPr lang="en-US" dirty="0"/>
              <a:t>Second level</a:t>
            </a:r>
          </a:p>
          <a:p>
            <a:pPr marL="0" lvl="2" indent="0">
              <a:lnSpc>
                <a:spcPct val="100000"/>
              </a:lnSpc>
              <a:spcBef>
                <a:spcPts val="0"/>
              </a:spcBef>
              <a:buNone/>
            </a:pPr>
            <a:r>
              <a:rPr lang="en-US" dirty="0"/>
              <a:t>Third level</a:t>
            </a:r>
          </a:p>
          <a:p>
            <a:pPr marL="0" lvl="3" indent="0">
              <a:lnSpc>
                <a:spcPct val="100000"/>
              </a:lnSpc>
              <a:spcBef>
                <a:spcPts val="0"/>
              </a:spcBef>
              <a:buNone/>
            </a:pPr>
            <a:r>
              <a:rPr lang="en-US" dirty="0"/>
              <a:t>Fourth level</a:t>
            </a:r>
          </a:p>
          <a:p>
            <a:pPr marL="0" lvl="4" indent="0">
              <a:lnSpc>
                <a:spcPct val="100000"/>
              </a:lnSpc>
              <a:spcBef>
                <a:spcPts val="0"/>
              </a:spcBef>
              <a:buNone/>
            </a:pPr>
            <a:r>
              <a:rPr lang="en-US" dirty="0"/>
              <a:t>Fifth level</a:t>
            </a:r>
          </a:p>
        </p:txBody>
      </p:sp>
      <p:sp>
        <p:nvSpPr>
          <p:cNvPr id="6" name="Text Placeholder 5">
            <a:extLst>
              <a:ext uri="{FF2B5EF4-FFF2-40B4-BE49-F238E27FC236}">
                <a16:creationId xmlns:a16="http://schemas.microsoft.com/office/drawing/2014/main" id="{5F05CB87-AB8D-4360-9CA4-960BB5B91B83}"/>
              </a:ext>
            </a:extLst>
          </p:cNvPr>
          <p:cNvSpPr>
            <a:spLocks noGrp="1"/>
          </p:cNvSpPr>
          <p:nvPr>
            <p:ph type="body" sz="quarter" idx="19" hasCustomPrompt="1"/>
          </p:nvPr>
        </p:nvSpPr>
        <p:spPr>
          <a:xfrm>
            <a:off x="4231123" y="1633555"/>
            <a:ext cx="3657600" cy="2186414"/>
          </a:xfrm>
        </p:spPr>
        <p:txBody>
          <a:bodyPr vert="horz" lIns="0" tIns="0" rIns="0" bIns="0" rtlCol="0">
            <a:norm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marL="0" lvl="0" indent="0">
              <a:lnSpc>
                <a:spcPct val="100000"/>
              </a:lnSpc>
              <a:spcBef>
                <a:spcPts val="600"/>
              </a:spcBef>
              <a:buNone/>
            </a:pPr>
            <a:r>
              <a:rPr lang="en-US" dirty="0"/>
              <a:t>First Level</a:t>
            </a:r>
          </a:p>
          <a:p>
            <a:pPr marL="0" lvl="1" indent="0">
              <a:lnSpc>
                <a:spcPct val="100000"/>
              </a:lnSpc>
              <a:spcBef>
                <a:spcPts val="0"/>
              </a:spcBef>
              <a:buNone/>
            </a:pPr>
            <a:r>
              <a:rPr lang="en-US" dirty="0"/>
              <a:t>Second level</a:t>
            </a:r>
          </a:p>
          <a:p>
            <a:pPr marL="0" lvl="2" indent="0">
              <a:lnSpc>
                <a:spcPct val="100000"/>
              </a:lnSpc>
              <a:spcBef>
                <a:spcPts val="0"/>
              </a:spcBef>
              <a:buNone/>
            </a:pPr>
            <a:r>
              <a:rPr lang="en-US" dirty="0"/>
              <a:t>Third level</a:t>
            </a:r>
          </a:p>
          <a:p>
            <a:pPr marL="0" lvl="3" indent="0">
              <a:lnSpc>
                <a:spcPct val="100000"/>
              </a:lnSpc>
              <a:spcBef>
                <a:spcPts val="0"/>
              </a:spcBef>
              <a:buNone/>
            </a:pPr>
            <a:r>
              <a:rPr lang="en-US" dirty="0"/>
              <a:t>Fourth level</a:t>
            </a:r>
          </a:p>
          <a:p>
            <a:pPr marL="0" lvl="4" indent="0">
              <a:lnSpc>
                <a:spcPct val="100000"/>
              </a:lnSpc>
              <a:spcBef>
                <a:spcPts val="0"/>
              </a:spcBef>
              <a:buNone/>
            </a:pPr>
            <a:r>
              <a:rPr lang="en-US" dirty="0"/>
              <a:t>Fifth level</a:t>
            </a:r>
          </a:p>
        </p:txBody>
      </p:sp>
      <p:sp>
        <p:nvSpPr>
          <p:cNvPr id="16" name="Text Placeholder 5">
            <a:extLst>
              <a:ext uri="{FF2B5EF4-FFF2-40B4-BE49-F238E27FC236}">
                <a16:creationId xmlns:a16="http://schemas.microsoft.com/office/drawing/2014/main" id="{096FA103-858B-4D43-8095-651F1F46069C}"/>
              </a:ext>
            </a:extLst>
          </p:cNvPr>
          <p:cNvSpPr>
            <a:spLocks noGrp="1"/>
          </p:cNvSpPr>
          <p:nvPr>
            <p:ph type="body" sz="quarter" idx="53" hasCustomPrompt="1"/>
          </p:nvPr>
        </p:nvSpPr>
        <p:spPr>
          <a:xfrm>
            <a:off x="4231121" y="3852081"/>
            <a:ext cx="3657600" cy="19507"/>
          </a:xfrm>
          <a:solidFill>
            <a:schemeClr val="accent1"/>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dirty="0"/>
              <a:t> </a:t>
            </a:r>
          </a:p>
        </p:txBody>
      </p:sp>
      <p:sp>
        <p:nvSpPr>
          <p:cNvPr id="13" name="Text Placeholder 12">
            <a:extLst>
              <a:ext uri="{FF2B5EF4-FFF2-40B4-BE49-F238E27FC236}">
                <a16:creationId xmlns:a16="http://schemas.microsoft.com/office/drawing/2014/main" id="{F583005D-3C04-43FD-A6BD-289FAB7F9544}"/>
              </a:ext>
            </a:extLst>
          </p:cNvPr>
          <p:cNvSpPr>
            <a:spLocks noGrp="1"/>
          </p:cNvSpPr>
          <p:nvPr>
            <p:ph type="body" sz="quarter" idx="22" hasCustomPrompt="1"/>
          </p:nvPr>
        </p:nvSpPr>
        <p:spPr>
          <a:xfrm>
            <a:off x="4231121" y="3913459"/>
            <a:ext cx="3657600" cy="2186414"/>
          </a:xfrm>
        </p:spPr>
        <p:txBody>
          <a:bodyPr vert="horz" lIns="0" tIns="0" rIns="0" bIns="0" rtlCol="0">
            <a:norm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marL="0" lvl="0" indent="0">
              <a:lnSpc>
                <a:spcPct val="100000"/>
              </a:lnSpc>
              <a:spcBef>
                <a:spcPts val="600"/>
              </a:spcBef>
              <a:buNone/>
            </a:pPr>
            <a:r>
              <a:rPr lang="en-US" dirty="0"/>
              <a:t>First Level</a:t>
            </a:r>
          </a:p>
          <a:p>
            <a:pPr marL="0" lvl="1" indent="0">
              <a:lnSpc>
                <a:spcPct val="100000"/>
              </a:lnSpc>
              <a:spcBef>
                <a:spcPts val="0"/>
              </a:spcBef>
              <a:buNone/>
            </a:pPr>
            <a:r>
              <a:rPr lang="en-US" dirty="0"/>
              <a:t>Second level</a:t>
            </a:r>
          </a:p>
          <a:p>
            <a:pPr marL="0" lvl="2" indent="0">
              <a:lnSpc>
                <a:spcPct val="100000"/>
              </a:lnSpc>
              <a:spcBef>
                <a:spcPts val="0"/>
              </a:spcBef>
              <a:buNone/>
            </a:pPr>
            <a:r>
              <a:rPr lang="en-US" dirty="0"/>
              <a:t>Third level</a:t>
            </a:r>
          </a:p>
          <a:p>
            <a:pPr marL="0" lvl="3" indent="0">
              <a:lnSpc>
                <a:spcPct val="100000"/>
              </a:lnSpc>
              <a:spcBef>
                <a:spcPts val="0"/>
              </a:spcBef>
              <a:buNone/>
            </a:pPr>
            <a:r>
              <a:rPr lang="en-US" dirty="0"/>
              <a:t>Fourth level</a:t>
            </a:r>
          </a:p>
          <a:p>
            <a:pPr marL="0" lvl="4" indent="0">
              <a:lnSpc>
                <a:spcPct val="100000"/>
              </a:lnSpc>
              <a:spcBef>
                <a:spcPts val="0"/>
              </a:spcBef>
              <a:buNone/>
            </a:pPr>
            <a:r>
              <a:rPr lang="en-US" dirty="0"/>
              <a:t>Fifth level</a:t>
            </a:r>
          </a:p>
        </p:txBody>
      </p:sp>
      <p:sp>
        <p:nvSpPr>
          <p:cNvPr id="9" name="Text Placeholder 8">
            <a:extLst>
              <a:ext uri="{FF2B5EF4-FFF2-40B4-BE49-F238E27FC236}">
                <a16:creationId xmlns:a16="http://schemas.microsoft.com/office/drawing/2014/main" id="{A1CCEE8D-A954-4E1B-9A99-9B02DE1F66AD}"/>
              </a:ext>
            </a:extLst>
          </p:cNvPr>
          <p:cNvSpPr>
            <a:spLocks noGrp="1"/>
          </p:cNvSpPr>
          <p:nvPr>
            <p:ph type="body" sz="quarter" idx="20" hasCustomPrompt="1"/>
          </p:nvPr>
        </p:nvSpPr>
        <p:spPr>
          <a:xfrm>
            <a:off x="8005043" y="1633555"/>
            <a:ext cx="3657600" cy="2186414"/>
          </a:xfrm>
        </p:spPr>
        <p:txBody>
          <a:bodyPr vert="horz" lIns="0" tIns="0" rIns="0" bIns="0" rtlCol="0">
            <a:norm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marL="0" lvl="0" indent="0">
              <a:lnSpc>
                <a:spcPct val="100000"/>
              </a:lnSpc>
              <a:spcBef>
                <a:spcPts val="600"/>
              </a:spcBef>
              <a:buNone/>
            </a:pPr>
            <a:r>
              <a:rPr lang="en-US" dirty="0"/>
              <a:t>First Level</a:t>
            </a:r>
          </a:p>
          <a:p>
            <a:pPr marL="0" lvl="1" indent="0">
              <a:lnSpc>
                <a:spcPct val="100000"/>
              </a:lnSpc>
              <a:spcBef>
                <a:spcPts val="0"/>
              </a:spcBef>
              <a:buNone/>
            </a:pPr>
            <a:r>
              <a:rPr lang="en-US" dirty="0"/>
              <a:t>Second level</a:t>
            </a:r>
          </a:p>
          <a:p>
            <a:pPr marL="0" lvl="2" indent="0">
              <a:lnSpc>
                <a:spcPct val="100000"/>
              </a:lnSpc>
              <a:spcBef>
                <a:spcPts val="0"/>
              </a:spcBef>
              <a:buNone/>
            </a:pPr>
            <a:r>
              <a:rPr lang="en-US" dirty="0"/>
              <a:t>Third level</a:t>
            </a:r>
          </a:p>
          <a:p>
            <a:pPr marL="0" lvl="3" indent="0">
              <a:lnSpc>
                <a:spcPct val="100000"/>
              </a:lnSpc>
              <a:spcBef>
                <a:spcPts val="0"/>
              </a:spcBef>
              <a:buNone/>
            </a:pPr>
            <a:r>
              <a:rPr lang="en-US" dirty="0"/>
              <a:t>Fourth level</a:t>
            </a:r>
          </a:p>
          <a:p>
            <a:pPr marL="0" lvl="4" indent="0">
              <a:lnSpc>
                <a:spcPct val="100000"/>
              </a:lnSpc>
              <a:spcBef>
                <a:spcPts val="0"/>
              </a:spcBef>
              <a:buNone/>
            </a:pPr>
            <a:r>
              <a:rPr lang="en-US" dirty="0"/>
              <a:t>Fifth level</a:t>
            </a:r>
          </a:p>
        </p:txBody>
      </p:sp>
      <p:sp>
        <p:nvSpPr>
          <p:cNvPr id="18" name="Text Placeholder 5">
            <a:extLst>
              <a:ext uri="{FF2B5EF4-FFF2-40B4-BE49-F238E27FC236}">
                <a16:creationId xmlns:a16="http://schemas.microsoft.com/office/drawing/2014/main" id="{D44D8ECE-72E3-4831-8422-F9D4AFB4DE80}"/>
              </a:ext>
            </a:extLst>
          </p:cNvPr>
          <p:cNvSpPr>
            <a:spLocks noGrp="1"/>
          </p:cNvSpPr>
          <p:nvPr>
            <p:ph type="body" sz="quarter" idx="54" hasCustomPrompt="1"/>
          </p:nvPr>
        </p:nvSpPr>
        <p:spPr>
          <a:xfrm>
            <a:off x="8005043" y="3852081"/>
            <a:ext cx="3657600" cy="19507"/>
          </a:xfrm>
          <a:solidFill>
            <a:schemeClr val="accent1"/>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dirty="0"/>
              <a:t> </a:t>
            </a:r>
          </a:p>
        </p:txBody>
      </p:sp>
      <p:sp>
        <p:nvSpPr>
          <p:cNvPr id="15" name="Text Placeholder 14">
            <a:extLst>
              <a:ext uri="{FF2B5EF4-FFF2-40B4-BE49-F238E27FC236}">
                <a16:creationId xmlns:a16="http://schemas.microsoft.com/office/drawing/2014/main" id="{CB2AAF59-6EF0-4375-937D-76D14A8ABB85}"/>
              </a:ext>
            </a:extLst>
          </p:cNvPr>
          <p:cNvSpPr>
            <a:spLocks noGrp="1"/>
          </p:cNvSpPr>
          <p:nvPr>
            <p:ph type="body" sz="quarter" idx="23" hasCustomPrompt="1"/>
          </p:nvPr>
        </p:nvSpPr>
        <p:spPr>
          <a:xfrm>
            <a:off x="8005041" y="3913459"/>
            <a:ext cx="3657600" cy="2186414"/>
          </a:xfrm>
        </p:spPr>
        <p:txBody>
          <a:bodyPr vert="horz" lIns="0" tIns="0" rIns="0" bIns="0" rtlCol="0">
            <a:norm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marL="0" lvl="0" indent="0">
              <a:lnSpc>
                <a:spcPct val="100000"/>
              </a:lnSpc>
              <a:spcBef>
                <a:spcPts val="600"/>
              </a:spcBef>
              <a:buNone/>
            </a:pPr>
            <a:r>
              <a:rPr lang="en-US" dirty="0"/>
              <a:t>First Level</a:t>
            </a:r>
          </a:p>
          <a:p>
            <a:pPr marL="0" lvl="1" indent="0">
              <a:lnSpc>
                <a:spcPct val="100000"/>
              </a:lnSpc>
              <a:spcBef>
                <a:spcPts val="0"/>
              </a:spcBef>
              <a:buNone/>
            </a:pPr>
            <a:r>
              <a:rPr lang="en-US" dirty="0"/>
              <a:t>Second level</a:t>
            </a:r>
          </a:p>
          <a:p>
            <a:pPr marL="0" lvl="2" indent="0">
              <a:lnSpc>
                <a:spcPct val="100000"/>
              </a:lnSpc>
              <a:spcBef>
                <a:spcPts val="0"/>
              </a:spcBef>
              <a:buNone/>
            </a:pPr>
            <a:r>
              <a:rPr lang="en-US" dirty="0"/>
              <a:t>Third level</a:t>
            </a:r>
          </a:p>
          <a:p>
            <a:pPr marL="0" lvl="3" indent="0">
              <a:lnSpc>
                <a:spcPct val="100000"/>
              </a:lnSpc>
              <a:spcBef>
                <a:spcPts val="0"/>
              </a:spcBef>
              <a:buNone/>
            </a:pPr>
            <a:r>
              <a:rPr lang="en-US" dirty="0"/>
              <a:t>Fourth level</a:t>
            </a:r>
          </a:p>
          <a:p>
            <a:pPr marL="0" lvl="4" indent="0">
              <a:lnSpc>
                <a:spcPct val="100000"/>
              </a:lnSpc>
              <a:spcBef>
                <a:spcPts val="0"/>
              </a:spcBef>
              <a:buNone/>
            </a:pPr>
            <a:r>
              <a:rPr lang="en-US" dirty="0"/>
              <a:t>Fifth level</a:t>
            </a:r>
          </a:p>
        </p:txBody>
      </p:sp>
      <p:sp>
        <p:nvSpPr>
          <p:cNvPr id="17" name="Note Placeholder 3">
            <a:extLst>
              <a:ext uri="{FF2B5EF4-FFF2-40B4-BE49-F238E27FC236}">
                <a16:creationId xmlns:a16="http://schemas.microsoft.com/office/drawing/2014/main" id="{3F2F5F9B-3213-4506-91AB-A10599E9430B}"/>
              </a:ext>
            </a:extLst>
          </p:cNvPr>
          <p:cNvSpPr>
            <a:spLocks noGrp="1"/>
          </p:cNvSpPr>
          <p:nvPr>
            <p:ph type="body" sz="quarter" idx="17" hasCustomPrompt="1"/>
          </p:nvPr>
        </p:nvSpPr>
        <p:spPr>
          <a:xfrm>
            <a:off x="457201" y="6193361"/>
            <a:ext cx="9375648" cy="360883"/>
          </a:xfrm>
        </p:spPr>
        <p:txBody>
          <a:bodyPr anchor="b" anchorCtr="0">
            <a:noAutofit/>
          </a:bodyPr>
          <a:lstStyle>
            <a:lvl1pPr marL="0" indent="0">
              <a:buNone/>
              <a:defRPr sz="750"/>
            </a:lvl1pPr>
          </a:lstStyle>
          <a:p>
            <a:r>
              <a:rPr lang="en-US" i="1" dirty="0"/>
              <a:t>Note.</a:t>
            </a:r>
            <a:r>
              <a:rPr lang="en-US" dirty="0"/>
              <a:t> Placeholder for notes, sources, and permissions (if needed). “</a:t>
            </a:r>
            <a:r>
              <a:rPr lang="en-US" i="1" dirty="0"/>
              <a:t>Note.</a:t>
            </a:r>
            <a:r>
              <a:rPr lang="en-US" dirty="0"/>
              <a:t>” (including a period) is italicized.</a:t>
            </a:r>
          </a:p>
        </p:txBody>
      </p:sp>
      <p:sp>
        <p:nvSpPr>
          <p:cNvPr id="3" name="Slide Number Placeholder 2">
            <a:extLst>
              <a:ext uri="{FF2B5EF4-FFF2-40B4-BE49-F238E27FC236}">
                <a16:creationId xmlns:a16="http://schemas.microsoft.com/office/drawing/2014/main" id="{5CF645E4-EBAA-4B11-8E73-B2683E7923CD}"/>
              </a:ext>
            </a:extLst>
          </p:cNvPr>
          <p:cNvSpPr>
            <a:spLocks noGrp="1"/>
          </p:cNvSpPr>
          <p:nvPr>
            <p:ph type="sldNum" sz="quarter" idx="18"/>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2528946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823721"/>
            <a:ext cx="10515600" cy="3042919"/>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895428"/>
            <a:ext cx="10515600" cy="160019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85856E-CF65-455F-987C-E42B8EA776C3}" type="datetime1">
              <a:rPr lang="en-US" smtClean="0"/>
              <a:t>1/30/26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CBA8BA-4C3B-5949-B25F-4D2DB28B89B9}" type="slidenum">
              <a:rPr lang="en-US" smtClean="0"/>
              <a:t>‹#›</a:t>
            </a:fld>
            <a:endParaRPr lang="en-US"/>
          </a:p>
        </p:txBody>
      </p:sp>
    </p:spTree>
    <p:extLst>
      <p:ext uri="{BB962C8B-B14F-4D97-AF65-F5344CB8AC3E}">
        <p14:creationId xmlns:p14="http://schemas.microsoft.com/office/powerpoint/2010/main" val="37563292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Inclusive Meeting Guideline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53DB5C6-7B29-4C37-A85A-A93A3E3B1552}"/>
              </a:ext>
            </a:extLst>
          </p:cNvPr>
          <p:cNvSpPr>
            <a:spLocks noGrp="1"/>
          </p:cNvSpPr>
          <p:nvPr>
            <p:ph type="title" hasCustomPrompt="1"/>
          </p:nvPr>
        </p:nvSpPr>
        <p:spPr>
          <a:xfrm>
            <a:off x="458724" y="0"/>
            <a:ext cx="11274552" cy="766761"/>
          </a:xfrm>
        </p:spPr>
        <p:txBody>
          <a:bodyPr>
            <a:normAutofit/>
          </a:bodyPr>
          <a:lstStyle>
            <a:lvl1pPr>
              <a:defRPr sz="3200"/>
            </a:lvl1pPr>
          </a:lstStyle>
          <a:p>
            <a:r>
              <a:rPr lang="en-US" dirty="0"/>
              <a:t>AIR Inclusive Meeting Guidelines</a:t>
            </a:r>
          </a:p>
        </p:txBody>
      </p:sp>
      <p:sp>
        <p:nvSpPr>
          <p:cNvPr id="65" name="Subtitle">
            <a:extLst>
              <a:ext uri="{FF2B5EF4-FFF2-40B4-BE49-F238E27FC236}">
                <a16:creationId xmlns:a16="http://schemas.microsoft.com/office/drawing/2014/main" id="{DEFE62F5-F2F7-4A90-A78C-CDB53DEBEDD2}"/>
              </a:ext>
            </a:extLst>
          </p:cNvPr>
          <p:cNvSpPr txBox="1">
            <a:spLocks/>
          </p:cNvSpPr>
          <p:nvPr userDrawn="1"/>
        </p:nvSpPr>
        <p:spPr>
          <a:xfrm>
            <a:off x="458724" y="767107"/>
            <a:ext cx="11274552" cy="35455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600" b="1" kern="1200">
                <a:solidFill>
                  <a:schemeClr val="accent1"/>
                </a:solidFill>
                <a:latin typeface="+mj-lt"/>
                <a:ea typeface="+mj-ea"/>
                <a:cs typeface="Arial" panose="020B0604020202020204" pitchFamily="34" charset="0"/>
              </a:defRPr>
            </a:lvl1pPr>
          </a:lstStyle>
          <a:p>
            <a:r>
              <a:rPr lang="en-US" sz="2000" dirty="0">
                <a:solidFill>
                  <a:schemeClr val="accent1"/>
                </a:solidFill>
              </a:rPr>
              <a:t>Hosting and Participating in Meetings</a:t>
            </a:r>
          </a:p>
        </p:txBody>
      </p:sp>
      <p:grpSp>
        <p:nvGrpSpPr>
          <p:cNvPr id="2" name="Group 1">
            <a:extLst>
              <a:ext uri="{FF2B5EF4-FFF2-40B4-BE49-F238E27FC236}">
                <a16:creationId xmlns:a16="http://schemas.microsoft.com/office/drawing/2014/main" id="{62ECBCDD-69C7-4139-B1D4-52BA35744039}"/>
              </a:ext>
            </a:extLst>
          </p:cNvPr>
          <p:cNvGrpSpPr/>
          <p:nvPr userDrawn="1"/>
        </p:nvGrpSpPr>
        <p:grpSpPr>
          <a:xfrm>
            <a:off x="457201" y="1448336"/>
            <a:ext cx="11559396" cy="2867098"/>
            <a:chOff x="342900" y="1357815"/>
            <a:chExt cx="8669547" cy="2687904"/>
          </a:xfrm>
        </p:grpSpPr>
        <p:grpSp>
          <p:nvGrpSpPr>
            <p:cNvPr id="42" name="object 1">
              <a:extLst>
                <a:ext uri="{FF2B5EF4-FFF2-40B4-BE49-F238E27FC236}">
                  <a16:creationId xmlns:a16="http://schemas.microsoft.com/office/drawing/2014/main" id="{B26525F3-F5E2-4AB5-915E-8E49FDDA986A}"/>
                </a:ext>
                <a:ext uri="{C183D7F6-B498-43B3-948B-1728B52AA6E4}">
                  <adec:decorative xmlns:adec="http://schemas.microsoft.com/office/drawing/2017/decorative" val="1"/>
                </a:ext>
              </a:extLst>
            </p:cNvPr>
            <p:cNvGrpSpPr/>
            <p:nvPr userDrawn="1"/>
          </p:nvGrpSpPr>
          <p:grpSpPr>
            <a:xfrm>
              <a:off x="342900" y="1357815"/>
              <a:ext cx="320040" cy="320040"/>
              <a:chOff x="320045" y="1766619"/>
              <a:chExt cx="758825" cy="759460"/>
            </a:xfrm>
          </p:grpSpPr>
          <p:pic>
            <p:nvPicPr>
              <p:cNvPr id="43" name="object 6">
                <a:extLst>
                  <a:ext uri="{FF2B5EF4-FFF2-40B4-BE49-F238E27FC236}">
                    <a16:creationId xmlns:a16="http://schemas.microsoft.com/office/drawing/2014/main" id="{6B4360BD-79A0-4F21-80DC-7614813A8E6D}"/>
                  </a:ext>
                </a:extLst>
              </p:cNvPr>
              <p:cNvPicPr/>
              <p:nvPr/>
            </p:nvPicPr>
            <p:blipFill>
              <a:blip r:embed="rId2" cstate="print"/>
              <a:stretch>
                <a:fillRect/>
              </a:stretch>
            </p:blipFill>
            <p:spPr>
              <a:xfrm>
                <a:off x="329869" y="1776450"/>
                <a:ext cx="739178" cy="739178"/>
              </a:xfrm>
              <a:prstGeom prst="rect">
                <a:avLst/>
              </a:prstGeom>
            </p:spPr>
          </p:pic>
          <p:sp>
            <p:nvSpPr>
              <p:cNvPr id="44" name="object 7">
                <a:extLst>
                  <a:ext uri="{FF2B5EF4-FFF2-40B4-BE49-F238E27FC236}">
                    <a16:creationId xmlns:a16="http://schemas.microsoft.com/office/drawing/2014/main" id="{C5C18F22-ED80-430F-8ED5-734702F62258}"/>
                  </a:ext>
                </a:extLst>
              </p:cNvPr>
              <p:cNvSpPr/>
              <p:nvPr/>
            </p:nvSpPr>
            <p:spPr>
              <a:xfrm>
                <a:off x="329874" y="1776449"/>
                <a:ext cx="739775" cy="739775"/>
              </a:xfrm>
              <a:custGeom>
                <a:avLst/>
                <a:gdLst/>
                <a:ahLst/>
                <a:cxnLst/>
                <a:rect l="l" t="t" r="r" b="b"/>
                <a:pathLst>
                  <a:path w="739775" h="739775">
                    <a:moveTo>
                      <a:pt x="369582" y="739178"/>
                    </a:moveTo>
                    <a:lnTo>
                      <a:pt x="415942" y="736298"/>
                    </a:lnTo>
                    <a:lnTo>
                      <a:pt x="460583" y="727890"/>
                    </a:lnTo>
                    <a:lnTo>
                      <a:pt x="503159" y="714300"/>
                    </a:lnTo>
                    <a:lnTo>
                      <a:pt x="543325" y="695875"/>
                    </a:lnTo>
                    <a:lnTo>
                      <a:pt x="580733" y="672961"/>
                    </a:lnTo>
                    <a:lnTo>
                      <a:pt x="615037" y="645903"/>
                    </a:lnTo>
                    <a:lnTo>
                      <a:pt x="645890" y="615049"/>
                    </a:lnTo>
                    <a:lnTo>
                      <a:pt x="672948" y="580745"/>
                    </a:lnTo>
                    <a:lnTo>
                      <a:pt x="695862" y="543337"/>
                    </a:lnTo>
                    <a:lnTo>
                      <a:pt x="714288" y="503172"/>
                    </a:lnTo>
                    <a:lnTo>
                      <a:pt x="727877" y="460596"/>
                    </a:lnTo>
                    <a:lnTo>
                      <a:pt x="736285" y="415954"/>
                    </a:lnTo>
                    <a:lnTo>
                      <a:pt x="739165" y="369595"/>
                    </a:lnTo>
                    <a:lnTo>
                      <a:pt x="736285" y="323233"/>
                    </a:lnTo>
                    <a:lnTo>
                      <a:pt x="727877" y="278589"/>
                    </a:lnTo>
                    <a:lnTo>
                      <a:pt x="714288" y="236011"/>
                    </a:lnTo>
                    <a:lnTo>
                      <a:pt x="695862" y="195844"/>
                    </a:lnTo>
                    <a:lnTo>
                      <a:pt x="672948" y="158435"/>
                    </a:lnTo>
                    <a:lnTo>
                      <a:pt x="645890" y="124130"/>
                    </a:lnTo>
                    <a:lnTo>
                      <a:pt x="615037" y="93275"/>
                    </a:lnTo>
                    <a:lnTo>
                      <a:pt x="580733" y="66217"/>
                    </a:lnTo>
                    <a:lnTo>
                      <a:pt x="543325" y="43302"/>
                    </a:lnTo>
                    <a:lnTo>
                      <a:pt x="503159" y="24877"/>
                    </a:lnTo>
                    <a:lnTo>
                      <a:pt x="460583" y="11287"/>
                    </a:lnTo>
                    <a:lnTo>
                      <a:pt x="415942" y="2879"/>
                    </a:lnTo>
                    <a:lnTo>
                      <a:pt x="369582" y="0"/>
                    </a:lnTo>
                    <a:lnTo>
                      <a:pt x="323223" y="2879"/>
                    </a:lnTo>
                    <a:lnTo>
                      <a:pt x="278581" y="11287"/>
                    </a:lnTo>
                    <a:lnTo>
                      <a:pt x="236005" y="24877"/>
                    </a:lnTo>
                    <a:lnTo>
                      <a:pt x="195840" y="43302"/>
                    </a:lnTo>
                    <a:lnTo>
                      <a:pt x="158432" y="66217"/>
                    </a:lnTo>
                    <a:lnTo>
                      <a:pt x="124128" y="93275"/>
                    </a:lnTo>
                    <a:lnTo>
                      <a:pt x="93274" y="124130"/>
                    </a:lnTo>
                    <a:lnTo>
                      <a:pt x="66217" y="158435"/>
                    </a:lnTo>
                    <a:lnTo>
                      <a:pt x="43302" y="195844"/>
                    </a:lnTo>
                    <a:lnTo>
                      <a:pt x="24877" y="236011"/>
                    </a:lnTo>
                    <a:lnTo>
                      <a:pt x="11287" y="278589"/>
                    </a:lnTo>
                    <a:lnTo>
                      <a:pt x="2879" y="323233"/>
                    </a:lnTo>
                    <a:lnTo>
                      <a:pt x="0" y="369595"/>
                    </a:lnTo>
                    <a:lnTo>
                      <a:pt x="2879" y="415954"/>
                    </a:lnTo>
                    <a:lnTo>
                      <a:pt x="11287" y="460596"/>
                    </a:lnTo>
                    <a:lnTo>
                      <a:pt x="24877" y="503172"/>
                    </a:lnTo>
                    <a:lnTo>
                      <a:pt x="43302" y="543337"/>
                    </a:lnTo>
                    <a:lnTo>
                      <a:pt x="66217" y="580745"/>
                    </a:lnTo>
                    <a:lnTo>
                      <a:pt x="93274" y="615049"/>
                    </a:lnTo>
                    <a:lnTo>
                      <a:pt x="124128" y="645903"/>
                    </a:lnTo>
                    <a:lnTo>
                      <a:pt x="158432" y="672961"/>
                    </a:lnTo>
                    <a:lnTo>
                      <a:pt x="195840" y="695875"/>
                    </a:lnTo>
                    <a:lnTo>
                      <a:pt x="236005" y="714300"/>
                    </a:lnTo>
                    <a:lnTo>
                      <a:pt x="278581" y="727890"/>
                    </a:lnTo>
                    <a:lnTo>
                      <a:pt x="323223" y="736298"/>
                    </a:lnTo>
                    <a:lnTo>
                      <a:pt x="369582" y="739178"/>
                    </a:lnTo>
                    <a:close/>
                  </a:path>
                </a:pathLst>
              </a:custGeom>
              <a:ln w="19659">
                <a:solidFill>
                  <a:srgbClr val="006E9F"/>
                </a:solidFill>
              </a:ln>
            </p:spPr>
            <p:txBody>
              <a:bodyPr wrap="square" lIns="0" tIns="0" rIns="0" bIns="0" rtlCol="0"/>
              <a:lstStyle/>
              <a:p>
                <a:endParaRPr sz="1350" dirty="0"/>
              </a:p>
            </p:txBody>
          </p:sp>
        </p:grpSp>
        <p:cxnSp>
          <p:nvCxnSpPr>
            <p:cNvPr id="63" name="Straight Connector 1">
              <a:extLst>
                <a:ext uri="{FF2B5EF4-FFF2-40B4-BE49-F238E27FC236}">
                  <a16:creationId xmlns:a16="http://schemas.microsoft.com/office/drawing/2014/main" id="{636D5DB1-C1B2-4EDD-85CA-5C77F371837E}"/>
                </a:ext>
                <a:ext uri="{C183D7F6-B498-43B3-948B-1728B52AA6E4}">
                  <adec:decorative xmlns:adec="http://schemas.microsoft.com/office/drawing/2017/decorative" val="1"/>
                </a:ext>
              </a:extLst>
            </p:cNvPr>
            <p:cNvCxnSpPr>
              <a:cxnSpLocks/>
            </p:cNvCxnSpPr>
            <p:nvPr/>
          </p:nvCxnSpPr>
          <p:spPr>
            <a:xfrm>
              <a:off x="342900" y="3641725"/>
              <a:ext cx="253746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48" name="object 4">
              <a:extLst>
                <a:ext uri="{FF2B5EF4-FFF2-40B4-BE49-F238E27FC236}">
                  <a16:creationId xmlns:a16="http://schemas.microsoft.com/office/drawing/2014/main" id="{E0857D10-4750-4C94-9627-C318171978D7}"/>
                </a:ext>
                <a:ext uri="{C183D7F6-B498-43B3-948B-1728B52AA6E4}">
                  <adec:decorative xmlns:adec="http://schemas.microsoft.com/office/drawing/2017/decorative" val="1"/>
                </a:ext>
              </a:extLst>
            </p:cNvPr>
            <p:cNvGrpSpPr/>
            <p:nvPr userDrawn="1"/>
          </p:nvGrpSpPr>
          <p:grpSpPr>
            <a:xfrm>
              <a:off x="342900" y="3725679"/>
              <a:ext cx="320040" cy="320040"/>
              <a:chOff x="320045" y="5462319"/>
              <a:chExt cx="758825" cy="759460"/>
            </a:xfrm>
          </p:grpSpPr>
          <p:pic>
            <p:nvPicPr>
              <p:cNvPr id="49" name="object 12">
                <a:extLst>
                  <a:ext uri="{FF2B5EF4-FFF2-40B4-BE49-F238E27FC236}">
                    <a16:creationId xmlns:a16="http://schemas.microsoft.com/office/drawing/2014/main" id="{E4BDBBAF-8108-44AD-AF4B-57F2A68C3BD0}"/>
                  </a:ext>
                </a:extLst>
              </p:cNvPr>
              <p:cNvPicPr/>
              <p:nvPr/>
            </p:nvPicPr>
            <p:blipFill>
              <a:blip r:embed="rId3" cstate="print"/>
              <a:stretch>
                <a:fillRect/>
              </a:stretch>
            </p:blipFill>
            <p:spPr>
              <a:xfrm>
                <a:off x="329869" y="5472150"/>
                <a:ext cx="739178" cy="739178"/>
              </a:xfrm>
              <a:prstGeom prst="rect">
                <a:avLst/>
              </a:prstGeom>
            </p:spPr>
          </p:pic>
          <p:sp>
            <p:nvSpPr>
              <p:cNvPr id="50" name="object 13">
                <a:extLst>
                  <a:ext uri="{FF2B5EF4-FFF2-40B4-BE49-F238E27FC236}">
                    <a16:creationId xmlns:a16="http://schemas.microsoft.com/office/drawing/2014/main" id="{715961A7-84E4-4D60-BF60-FC14AC6F5298}"/>
                  </a:ext>
                </a:extLst>
              </p:cNvPr>
              <p:cNvSpPr/>
              <p:nvPr/>
            </p:nvSpPr>
            <p:spPr>
              <a:xfrm>
                <a:off x="329874" y="5472149"/>
                <a:ext cx="739775" cy="739775"/>
              </a:xfrm>
              <a:custGeom>
                <a:avLst/>
                <a:gdLst/>
                <a:ahLst/>
                <a:cxnLst/>
                <a:rect l="l" t="t" r="r" b="b"/>
                <a:pathLst>
                  <a:path w="739775" h="739775">
                    <a:moveTo>
                      <a:pt x="369582" y="739178"/>
                    </a:moveTo>
                    <a:lnTo>
                      <a:pt x="415942" y="736298"/>
                    </a:lnTo>
                    <a:lnTo>
                      <a:pt x="460583" y="727890"/>
                    </a:lnTo>
                    <a:lnTo>
                      <a:pt x="503159" y="714300"/>
                    </a:lnTo>
                    <a:lnTo>
                      <a:pt x="543325" y="695875"/>
                    </a:lnTo>
                    <a:lnTo>
                      <a:pt x="580733" y="672961"/>
                    </a:lnTo>
                    <a:lnTo>
                      <a:pt x="615037" y="645903"/>
                    </a:lnTo>
                    <a:lnTo>
                      <a:pt x="645890" y="615049"/>
                    </a:lnTo>
                    <a:lnTo>
                      <a:pt x="672948" y="580745"/>
                    </a:lnTo>
                    <a:lnTo>
                      <a:pt x="695862" y="543337"/>
                    </a:lnTo>
                    <a:lnTo>
                      <a:pt x="714288" y="503172"/>
                    </a:lnTo>
                    <a:lnTo>
                      <a:pt x="727877" y="460596"/>
                    </a:lnTo>
                    <a:lnTo>
                      <a:pt x="736285" y="415954"/>
                    </a:lnTo>
                    <a:lnTo>
                      <a:pt x="739165" y="369595"/>
                    </a:lnTo>
                    <a:lnTo>
                      <a:pt x="736285" y="323233"/>
                    </a:lnTo>
                    <a:lnTo>
                      <a:pt x="727877" y="278589"/>
                    </a:lnTo>
                    <a:lnTo>
                      <a:pt x="714288" y="236011"/>
                    </a:lnTo>
                    <a:lnTo>
                      <a:pt x="695862" y="195844"/>
                    </a:lnTo>
                    <a:lnTo>
                      <a:pt x="672948" y="158435"/>
                    </a:lnTo>
                    <a:lnTo>
                      <a:pt x="645890" y="124130"/>
                    </a:lnTo>
                    <a:lnTo>
                      <a:pt x="615037" y="93275"/>
                    </a:lnTo>
                    <a:lnTo>
                      <a:pt x="580733" y="66217"/>
                    </a:lnTo>
                    <a:lnTo>
                      <a:pt x="543325" y="43302"/>
                    </a:lnTo>
                    <a:lnTo>
                      <a:pt x="503159" y="24877"/>
                    </a:lnTo>
                    <a:lnTo>
                      <a:pt x="460583" y="11287"/>
                    </a:lnTo>
                    <a:lnTo>
                      <a:pt x="415942" y="2879"/>
                    </a:lnTo>
                    <a:lnTo>
                      <a:pt x="369582" y="0"/>
                    </a:lnTo>
                    <a:lnTo>
                      <a:pt x="323223" y="2879"/>
                    </a:lnTo>
                    <a:lnTo>
                      <a:pt x="278581" y="11287"/>
                    </a:lnTo>
                    <a:lnTo>
                      <a:pt x="236005" y="24877"/>
                    </a:lnTo>
                    <a:lnTo>
                      <a:pt x="195840" y="43302"/>
                    </a:lnTo>
                    <a:lnTo>
                      <a:pt x="158432" y="66217"/>
                    </a:lnTo>
                    <a:lnTo>
                      <a:pt x="124128" y="93275"/>
                    </a:lnTo>
                    <a:lnTo>
                      <a:pt x="93274" y="124130"/>
                    </a:lnTo>
                    <a:lnTo>
                      <a:pt x="66217" y="158435"/>
                    </a:lnTo>
                    <a:lnTo>
                      <a:pt x="43302" y="195844"/>
                    </a:lnTo>
                    <a:lnTo>
                      <a:pt x="24877" y="236011"/>
                    </a:lnTo>
                    <a:lnTo>
                      <a:pt x="11287" y="278589"/>
                    </a:lnTo>
                    <a:lnTo>
                      <a:pt x="2879" y="323233"/>
                    </a:lnTo>
                    <a:lnTo>
                      <a:pt x="0" y="369595"/>
                    </a:lnTo>
                    <a:lnTo>
                      <a:pt x="2879" y="415954"/>
                    </a:lnTo>
                    <a:lnTo>
                      <a:pt x="11287" y="460596"/>
                    </a:lnTo>
                    <a:lnTo>
                      <a:pt x="24877" y="503172"/>
                    </a:lnTo>
                    <a:lnTo>
                      <a:pt x="43302" y="543337"/>
                    </a:lnTo>
                    <a:lnTo>
                      <a:pt x="66217" y="580745"/>
                    </a:lnTo>
                    <a:lnTo>
                      <a:pt x="93274" y="615049"/>
                    </a:lnTo>
                    <a:lnTo>
                      <a:pt x="124128" y="645903"/>
                    </a:lnTo>
                    <a:lnTo>
                      <a:pt x="158432" y="672961"/>
                    </a:lnTo>
                    <a:lnTo>
                      <a:pt x="195840" y="695875"/>
                    </a:lnTo>
                    <a:lnTo>
                      <a:pt x="236005" y="714300"/>
                    </a:lnTo>
                    <a:lnTo>
                      <a:pt x="278581" y="727890"/>
                    </a:lnTo>
                    <a:lnTo>
                      <a:pt x="323223" y="736298"/>
                    </a:lnTo>
                    <a:lnTo>
                      <a:pt x="369582" y="739178"/>
                    </a:lnTo>
                    <a:close/>
                  </a:path>
                </a:pathLst>
              </a:custGeom>
              <a:ln w="19659">
                <a:solidFill>
                  <a:srgbClr val="006E9F"/>
                </a:solidFill>
              </a:ln>
            </p:spPr>
            <p:txBody>
              <a:bodyPr wrap="square" lIns="0" tIns="0" rIns="0" bIns="0" rtlCol="0"/>
              <a:lstStyle/>
              <a:p>
                <a:endParaRPr sz="1350" dirty="0"/>
              </a:p>
            </p:txBody>
          </p:sp>
        </p:grpSp>
        <p:grpSp>
          <p:nvGrpSpPr>
            <p:cNvPr id="51" name="object 2">
              <a:extLst>
                <a:ext uri="{FF2B5EF4-FFF2-40B4-BE49-F238E27FC236}">
                  <a16:creationId xmlns:a16="http://schemas.microsoft.com/office/drawing/2014/main" id="{6928C10A-F9F9-4D31-8930-5E6FF3B3B167}"/>
                </a:ext>
                <a:ext uri="{C183D7F6-B498-43B3-948B-1728B52AA6E4}">
                  <adec:decorative xmlns:adec="http://schemas.microsoft.com/office/drawing/2017/decorative" val="1"/>
                </a:ext>
              </a:extLst>
            </p:cNvPr>
            <p:cNvGrpSpPr/>
            <p:nvPr userDrawn="1"/>
          </p:nvGrpSpPr>
          <p:grpSpPr>
            <a:xfrm>
              <a:off x="2980907" y="1362220"/>
              <a:ext cx="320040" cy="320040"/>
              <a:chOff x="5184652" y="1766619"/>
              <a:chExt cx="758825" cy="759460"/>
            </a:xfrm>
          </p:grpSpPr>
          <p:pic>
            <p:nvPicPr>
              <p:cNvPr id="52" name="object 29">
                <a:extLst>
                  <a:ext uri="{FF2B5EF4-FFF2-40B4-BE49-F238E27FC236}">
                    <a16:creationId xmlns:a16="http://schemas.microsoft.com/office/drawing/2014/main" id="{4A92811C-F7B9-489B-AEA5-0AE615F2A4CE}"/>
                  </a:ext>
                </a:extLst>
              </p:cNvPr>
              <p:cNvPicPr/>
              <p:nvPr/>
            </p:nvPicPr>
            <p:blipFill>
              <a:blip r:embed="rId4" cstate="print"/>
              <a:stretch>
                <a:fillRect/>
              </a:stretch>
            </p:blipFill>
            <p:spPr>
              <a:xfrm>
                <a:off x="5194477" y="1776450"/>
                <a:ext cx="739178" cy="739178"/>
              </a:xfrm>
              <a:prstGeom prst="rect">
                <a:avLst/>
              </a:prstGeom>
            </p:spPr>
          </p:pic>
          <p:sp>
            <p:nvSpPr>
              <p:cNvPr id="53" name="object 30">
                <a:extLst>
                  <a:ext uri="{FF2B5EF4-FFF2-40B4-BE49-F238E27FC236}">
                    <a16:creationId xmlns:a16="http://schemas.microsoft.com/office/drawing/2014/main" id="{127F75F8-CDFA-439D-B1C4-0D2CA3C72098}"/>
                  </a:ext>
                </a:extLst>
              </p:cNvPr>
              <p:cNvSpPr/>
              <p:nvPr/>
            </p:nvSpPr>
            <p:spPr>
              <a:xfrm>
                <a:off x="5194482" y="1776449"/>
                <a:ext cx="739775" cy="739775"/>
              </a:xfrm>
              <a:custGeom>
                <a:avLst/>
                <a:gdLst/>
                <a:ahLst/>
                <a:cxnLst/>
                <a:rect l="l" t="t" r="r" b="b"/>
                <a:pathLst>
                  <a:path w="739775" h="739775">
                    <a:moveTo>
                      <a:pt x="369582" y="739178"/>
                    </a:moveTo>
                    <a:lnTo>
                      <a:pt x="415942" y="736298"/>
                    </a:lnTo>
                    <a:lnTo>
                      <a:pt x="460583" y="727890"/>
                    </a:lnTo>
                    <a:lnTo>
                      <a:pt x="503159" y="714300"/>
                    </a:lnTo>
                    <a:lnTo>
                      <a:pt x="543325" y="695875"/>
                    </a:lnTo>
                    <a:lnTo>
                      <a:pt x="580733" y="672960"/>
                    </a:lnTo>
                    <a:lnTo>
                      <a:pt x="615037" y="645902"/>
                    </a:lnTo>
                    <a:lnTo>
                      <a:pt x="645890" y="615047"/>
                    </a:lnTo>
                    <a:lnTo>
                      <a:pt x="672948" y="580742"/>
                    </a:lnTo>
                    <a:lnTo>
                      <a:pt x="695862" y="543333"/>
                    </a:lnTo>
                    <a:lnTo>
                      <a:pt x="714288" y="503166"/>
                    </a:lnTo>
                    <a:lnTo>
                      <a:pt x="727877" y="460588"/>
                    </a:lnTo>
                    <a:lnTo>
                      <a:pt x="736285" y="415944"/>
                    </a:lnTo>
                    <a:lnTo>
                      <a:pt x="739165" y="369582"/>
                    </a:lnTo>
                    <a:lnTo>
                      <a:pt x="736285" y="323223"/>
                    </a:lnTo>
                    <a:lnTo>
                      <a:pt x="727877" y="278581"/>
                    </a:lnTo>
                    <a:lnTo>
                      <a:pt x="714288" y="236005"/>
                    </a:lnTo>
                    <a:lnTo>
                      <a:pt x="695862" y="195840"/>
                    </a:lnTo>
                    <a:lnTo>
                      <a:pt x="672948" y="158432"/>
                    </a:lnTo>
                    <a:lnTo>
                      <a:pt x="645890" y="124128"/>
                    </a:lnTo>
                    <a:lnTo>
                      <a:pt x="615037" y="93274"/>
                    </a:lnTo>
                    <a:lnTo>
                      <a:pt x="580733" y="66217"/>
                    </a:lnTo>
                    <a:lnTo>
                      <a:pt x="543325" y="43302"/>
                    </a:lnTo>
                    <a:lnTo>
                      <a:pt x="503159" y="24877"/>
                    </a:lnTo>
                    <a:lnTo>
                      <a:pt x="460583" y="11287"/>
                    </a:lnTo>
                    <a:lnTo>
                      <a:pt x="415942" y="2879"/>
                    </a:lnTo>
                    <a:lnTo>
                      <a:pt x="369582" y="0"/>
                    </a:lnTo>
                    <a:lnTo>
                      <a:pt x="323223" y="2879"/>
                    </a:lnTo>
                    <a:lnTo>
                      <a:pt x="278581" y="11287"/>
                    </a:lnTo>
                    <a:lnTo>
                      <a:pt x="236005" y="24877"/>
                    </a:lnTo>
                    <a:lnTo>
                      <a:pt x="195840" y="43302"/>
                    </a:lnTo>
                    <a:lnTo>
                      <a:pt x="158432" y="66217"/>
                    </a:lnTo>
                    <a:lnTo>
                      <a:pt x="124128" y="93274"/>
                    </a:lnTo>
                    <a:lnTo>
                      <a:pt x="93274" y="124128"/>
                    </a:lnTo>
                    <a:lnTo>
                      <a:pt x="66217" y="158432"/>
                    </a:lnTo>
                    <a:lnTo>
                      <a:pt x="43302" y="195840"/>
                    </a:lnTo>
                    <a:lnTo>
                      <a:pt x="24877" y="236005"/>
                    </a:lnTo>
                    <a:lnTo>
                      <a:pt x="11287" y="278581"/>
                    </a:lnTo>
                    <a:lnTo>
                      <a:pt x="2879" y="323223"/>
                    </a:lnTo>
                    <a:lnTo>
                      <a:pt x="0" y="369582"/>
                    </a:lnTo>
                    <a:lnTo>
                      <a:pt x="2879" y="415944"/>
                    </a:lnTo>
                    <a:lnTo>
                      <a:pt x="11287" y="460588"/>
                    </a:lnTo>
                    <a:lnTo>
                      <a:pt x="24877" y="503166"/>
                    </a:lnTo>
                    <a:lnTo>
                      <a:pt x="43302" y="543333"/>
                    </a:lnTo>
                    <a:lnTo>
                      <a:pt x="66217" y="580742"/>
                    </a:lnTo>
                    <a:lnTo>
                      <a:pt x="93274" y="615047"/>
                    </a:lnTo>
                    <a:lnTo>
                      <a:pt x="124128" y="645902"/>
                    </a:lnTo>
                    <a:lnTo>
                      <a:pt x="158432" y="672960"/>
                    </a:lnTo>
                    <a:lnTo>
                      <a:pt x="195840" y="695875"/>
                    </a:lnTo>
                    <a:lnTo>
                      <a:pt x="236005" y="714300"/>
                    </a:lnTo>
                    <a:lnTo>
                      <a:pt x="278581" y="727890"/>
                    </a:lnTo>
                    <a:lnTo>
                      <a:pt x="323223" y="736298"/>
                    </a:lnTo>
                    <a:lnTo>
                      <a:pt x="369582" y="739178"/>
                    </a:lnTo>
                    <a:close/>
                  </a:path>
                </a:pathLst>
              </a:custGeom>
              <a:ln w="19659">
                <a:solidFill>
                  <a:srgbClr val="006E9F"/>
                </a:solidFill>
              </a:ln>
            </p:spPr>
            <p:txBody>
              <a:bodyPr wrap="square" lIns="0" tIns="0" rIns="0" bIns="0" rtlCol="0"/>
              <a:lstStyle/>
              <a:p>
                <a:endParaRPr sz="1350" dirty="0"/>
              </a:p>
            </p:txBody>
          </p:sp>
        </p:grpSp>
        <p:cxnSp>
          <p:nvCxnSpPr>
            <p:cNvPr id="64" name="Straight Connector 2">
              <a:extLst>
                <a:ext uri="{FF2B5EF4-FFF2-40B4-BE49-F238E27FC236}">
                  <a16:creationId xmlns:a16="http://schemas.microsoft.com/office/drawing/2014/main" id="{ACF27906-ACD7-41F9-8EA7-81EA96B080A8}"/>
                </a:ext>
                <a:ext uri="{C183D7F6-B498-43B3-948B-1728B52AA6E4}">
                  <adec:decorative xmlns:adec="http://schemas.microsoft.com/office/drawing/2017/decorative" val="1"/>
                </a:ext>
              </a:extLst>
            </p:cNvPr>
            <p:cNvCxnSpPr>
              <a:cxnSpLocks/>
            </p:cNvCxnSpPr>
            <p:nvPr/>
          </p:nvCxnSpPr>
          <p:spPr>
            <a:xfrm>
              <a:off x="2980907" y="3641725"/>
              <a:ext cx="2585466"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57" name="object 5">
              <a:extLst>
                <a:ext uri="{FF2B5EF4-FFF2-40B4-BE49-F238E27FC236}">
                  <a16:creationId xmlns:a16="http://schemas.microsoft.com/office/drawing/2014/main" id="{7BC9FB28-7DC0-4A7E-B724-9F46301D022D}"/>
                </a:ext>
                <a:ext uri="{C183D7F6-B498-43B3-948B-1728B52AA6E4}">
                  <adec:decorative xmlns:adec="http://schemas.microsoft.com/office/drawing/2017/decorative" val="1"/>
                </a:ext>
              </a:extLst>
            </p:cNvPr>
            <p:cNvGrpSpPr/>
            <p:nvPr userDrawn="1"/>
          </p:nvGrpSpPr>
          <p:grpSpPr>
            <a:xfrm>
              <a:off x="2980907" y="3725679"/>
              <a:ext cx="320040" cy="320040"/>
              <a:chOff x="5184652" y="5462319"/>
              <a:chExt cx="758825" cy="759460"/>
            </a:xfrm>
          </p:grpSpPr>
          <p:pic>
            <p:nvPicPr>
              <p:cNvPr id="58" name="object 35">
                <a:extLst>
                  <a:ext uri="{FF2B5EF4-FFF2-40B4-BE49-F238E27FC236}">
                    <a16:creationId xmlns:a16="http://schemas.microsoft.com/office/drawing/2014/main" id="{C2F61584-2214-4FC6-98A8-C64C93662F3A}"/>
                  </a:ext>
                </a:extLst>
              </p:cNvPr>
              <p:cNvPicPr/>
              <p:nvPr/>
            </p:nvPicPr>
            <p:blipFill>
              <a:blip r:embed="rId5" cstate="print"/>
              <a:stretch>
                <a:fillRect/>
              </a:stretch>
            </p:blipFill>
            <p:spPr>
              <a:xfrm>
                <a:off x="5194477" y="5472150"/>
                <a:ext cx="739178" cy="739178"/>
              </a:xfrm>
              <a:prstGeom prst="rect">
                <a:avLst/>
              </a:prstGeom>
            </p:spPr>
          </p:pic>
          <p:sp>
            <p:nvSpPr>
              <p:cNvPr id="59" name="object 36">
                <a:extLst>
                  <a:ext uri="{FF2B5EF4-FFF2-40B4-BE49-F238E27FC236}">
                    <a16:creationId xmlns:a16="http://schemas.microsoft.com/office/drawing/2014/main" id="{A86FB71D-28DD-4533-8583-10824FD5C920}"/>
                  </a:ext>
                </a:extLst>
              </p:cNvPr>
              <p:cNvSpPr/>
              <p:nvPr/>
            </p:nvSpPr>
            <p:spPr>
              <a:xfrm>
                <a:off x="5194482" y="5472149"/>
                <a:ext cx="739775" cy="739775"/>
              </a:xfrm>
              <a:custGeom>
                <a:avLst/>
                <a:gdLst/>
                <a:ahLst/>
                <a:cxnLst/>
                <a:rect l="l" t="t" r="r" b="b"/>
                <a:pathLst>
                  <a:path w="739775" h="739775">
                    <a:moveTo>
                      <a:pt x="369582" y="739178"/>
                    </a:moveTo>
                    <a:lnTo>
                      <a:pt x="415942" y="736298"/>
                    </a:lnTo>
                    <a:lnTo>
                      <a:pt x="460583" y="727890"/>
                    </a:lnTo>
                    <a:lnTo>
                      <a:pt x="503159" y="714300"/>
                    </a:lnTo>
                    <a:lnTo>
                      <a:pt x="543325" y="695875"/>
                    </a:lnTo>
                    <a:lnTo>
                      <a:pt x="580733" y="672961"/>
                    </a:lnTo>
                    <a:lnTo>
                      <a:pt x="615037" y="645903"/>
                    </a:lnTo>
                    <a:lnTo>
                      <a:pt x="645890" y="615049"/>
                    </a:lnTo>
                    <a:lnTo>
                      <a:pt x="672948" y="580745"/>
                    </a:lnTo>
                    <a:lnTo>
                      <a:pt x="695862" y="543337"/>
                    </a:lnTo>
                    <a:lnTo>
                      <a:pt x="714288" y="503172"/>
                    </a:lnTo>
                    <a:lnTo>
                      <a:pt x="727877" y="460596"/>
                    </a:lnTo>
                    <a:lnTo>
                      <a:pt x="736285" y="415954"/>
                    </a:lnTo>
                    <a:lnTo>
                      <a:pt x="739165" y="369595"/>
                    </a:lnTo>
                    <a:lnTo>
                      <a:pt x="736285" y="323233"/>
                    </a:lnTo>
                    <a:lnTo>
                      <a:pt x="727877" y="278589"/>
                    </a:lnTo>
                    <a:lnTo>
                      <a:pt x="714288" y="236011"/>
                    </a:lnTo>
                    <a:lnTo>
                      <a:pt x="695862" y="195844"/>
                    </a:lnTo>
                    <a:lnTo>
                      <a:pt x="672948" y="158435"/>
                    </a:lnTo>
                    <a:lnTo>
                      <a:pt x="645890" y="124130"/>
                    </a:lnTo>
                    <a:lnTo>
                      <a:pt x="615037" y="93275"/>
                    </a:lnTo>
                    <a:lnTo>
                      <a:pt x="580733" y="66217"/>
                    </a:lnTo>
                    <a:lnTo>
                      <a:pt x="543325" y="43302"/>
                    </a:lnTo>
                    <a:lnTo>
                      <a:pt x="503159" y="24877"/>
                    </a:lnTo>
                    <a:lnTo>
                      <a:pt x="460583" y="11287"/>
                    </a:lnTo>
                    <a:lnTo>
                      <a:pt x="415942" y="2879"/>
                    </a:lnTo>
                    <a:lnTo>
                      <a:pt x="369582" y="0"/>
                    </a:lnTo>
                    <a:lnTo>
                      <a:pt x="323223" y="2879"/>
                    </a:lnTo>
                    <a:lnTo>
                      <a:pt x="278581" y="11287"/>
                    </a:lnTo>
                    <a:lnTo>
                      <a:pt x="236005" y="24877"/>
                    </a:lnTo>
                    <a:lnTo>
                      <a:pt x="195840" y="43302"/>
                    </a:lnTo>
                    <a:lnTo>
                      <a:pt x="158432" y="66217"/>
                    </a:lnTo>
                    <a:lnTo>
                      <a:pt x="124128" y="93275"/>
                    </a:lnTo>
                    <a:lnTo>
                      <a:pt x="93274" y="124130"/>
                    </a:lnTo>
                    <a:lnTo>
                      <a:pt x="66217" y="158435"/>
                    </a:lnTo>
                    <a:lnTo>
                      <a:pt x="43302" y="195844"/>
                    </a:lnTo>
                    <a:lnTo>
                      <a:pt x="24877" y="236011"/>
                    </a:lnTo>
                    <a:lnTo>
                      <a:pt x="11287" y="278589"/>
                    </a:lnTo>
                    <a:lnTo>
                      <a:pt x="2879" y="323233"/>
                    </a:lnTo>
                    <a:lnTo>
                      <a:pt x="0" y="369595"/>
                    </a:lnTo>
                    <a:lnTo>
                      <a:pt x="2879" y="415954"/>
                    </a:lnTo>
                    <a:lnTo>
                      <a:pt x="11287" y="460596"/>
                    </a:lnTo>
                    <a:lnTo>
                      <a:pt x="24877" y="503172"/>
                    </a:lnTo>
                    <a:lnTo>
                      <a:pt x="43302" y="543337"/>
                    </a:lnTo>
                    <a:lnTo>
                      <a:pt x="66217" y="580745"/>
                    </a:lnTo>
                    <a:lnTo>
                      <a:pt x="93274" y="615049"/>
                    </a:lnTo>
                    <a:lnTo>
                      <a:pt x="124128" y="645903"/>
                    </a:lnTo>
                    <a:lnTo>
                      <a:pt x="158432" y="672961"/>
                    </a:lnTo>
                    <a:lnTo>
                      <a:pt x="195840" y="695875"/>
                    </a:lnTo>
                    <a:lnTo>
                      <a:pt x="236005" y="714300"/>
                    </a:lnTo>
                    <a:lnTo>
                      <a:pt x="278581" y="727890"/>
                    </a:lnTo>
                    <a:lnTo>
                      <a:pt x="323223" y="736298"/>
                    </a:lnTo>
                    <a:lnTo>
                      <a:pt x="369582" y="739178"/>
                    </a:lnTo>
                    <a:close/>
                  </a:path>
                </a:pathLst>
              </a:custGeom>
              <a:ln w="19659">
                <a:solidFill>
                  <a:srgbClr val="006E9F"/>
                </a:solidFill>
              </a:ln>
            </p:spPr>
            <p:txBody>
              <a:bodyPr wrap="square" lIns="0" tIns="0" rIns="0" bIns="0" rtlCol="0"/>
              <a:lstStyle/>
              <a:p>
                <a:endParaRPr sz="1350" dirty="0"/>
              </a:p>
            </p:txBody>
          </p:sp>
        </p:grpSp>
        <p:grpSp>
          <p:nvGrpSpPr>
            <p:cNvPr id="45" name="object 3">
              <a:extLst>
                <a:ext uri="{FF2B5EF4-FFF2-40B4-BE49-F238E27FC236}">
                  <a16:creationId xmlns:a16="http://schemas.microsoft.com/office/drawing/2014/main" id="{3CA28311-2DD5-4397-862A-C8D07ED92ABB}"/>
                </a:ext>
                <a:ext uri="{C183D7F6-B498-43B3-948B-1728B52AA6E4}">
                  <adec:decorative xmlns:adec="http://schemas.microsoft.com/office/drawing/2017/decorative" val="1"/>
                </a:ext>
              </a:extLst>
            </p:cNvPr>
            <p:cNvGrpSpPr/>
            <p:nvPr userDrawn="1"/>
          </p:nvGrpSpPr>
          <p:grpSpPr>
            <a:xfrm>
              <a:off x="5671566" y="1362220"/>
              <a:ext cx="320040" cy="320040"/>
              <a:chOff x="320045" y="3271723"/>
              <a:chExt cx="758825" cy="759460"/>
            </a:xfrm>
          </p:grpSpPr>
          <p:pic>
            <p:nvPicPr>
              <p:cNvPr id="46" name="object 9">
                <a:extLst>
                  <a:ext uri="{FF2B5EF4-FFF2-40B4-BE49-F238E27FC236}">
                    <a16:creationId xmlns:a16="http://schemas.microsoft.com/office/drawing/2014/main" id="{90E5A941-1FDC-4CDD-88F6-D94C9A3C728D}"/>
                  </a:ext>
                </a:extLst>
              </p:cNvPr>
              <p:cNvPicPr/>
              <p:nvPr/>
            </p:nvPicPr>
            <p:blipFill>
              <a:blip r:embed="rId6" cstate="print"/>
              <a:stretch>
                <a:fillRect/>
              </a:stretch>
            </p:blipFill>
            <p:spPr>
              <a:xfrm>
                <a:off x="329869" y="3281552"/>
                <a:ext cx="739178" cy="739178"/>
              </a:xfrm>
              <a:prstGeom prst="rect">
                <a:avLst/>
              </a:prstGeom>
            </p:spPr>
          </p:pic>
          <p:sp>
            <p:nvSpPr>
              <p:cNvPr id="47" name="object 10">
                <a:extLst>
                  <a:ext uri="{FF2B5EF4-FFF2-40B4-BE49-F238E27FC236}">
                    <a16:creationId xmlns:a16="http://schemas.microsoft.com/office/drawing/2014/main" id="{E296E05B-596B-4E54-B612-EBF848C34022}"/>
                  </a:ext>
                </a:extLst>
              </p:cNvPr>
              <p:cNvSpPr/>
              <p:nvPr/>
            </p:nvSpPr>
            <p:spPr>
              <a:xfrm>
                <a:off x="329874" y="3281552"/>
                <a:ext cx="739775" cy="739775"/>
              </a:xfrm>
              <a:custGeom>
                <a:avLst/>
                <a:gdLst/>
                <a:ahLst/>
                <a:cxnLst/>
                <a:rect l="l" t="t" r="r" b="b"/>
                <a:pathLst>
                  <a:path w="739775" h="739775">
                    <a:moveTo>
                      <a:pt x="369582" y="739178"/>
                    </a:moveTo>
                    <a:lnTo>
                      <a:pt x="415942" y="736298"/>
                    </a:lnTo>
                    <a:lnTo>
                      <a:pt x="460583" y="727890"/>
                    </a:lnTo>
                    <a:lnTo>
                      <a:pt x="503159" y="714300"/>
                    </a:lnTo>
                    <a:lnTo>
                      <a:pt x="543325" y="695875"/>
                    </a:lnTo>
                    <a:lnTo>
                      <a:pt x="580733" y="672960"/>
                    </a:lnTo>
                    <a:lnTo>
                      <a:pt x="615037" y="645902"/>
                    </a:lnTo>
                    <a:lnTo>
                      <a:pt x="645890" y="615047"/>
                    </a:lnTo>
                    <a:lnTo>
                      <a:pt x="672948" y="580742"/>
                    </a:lnTo>
                    <a:lnTo>
                      <a:pt x="695862" y="543333"/>
                    </a:lnTo>
                    <a:lnTo>
                      <a:pt x="714288" y="503166"/>
                    </a:lnTo>
                    <a:lnTo>
                      <a:pt x="727877" y="460588"/>
                    </a:lnTo>
                    <a:lnTo>
                      <a:pt x="736285" y="415944"/>
                    </a:lnTo>
                    <a:lnTo>
                      <a:pt x="739165" y="369582"/>
                    </a:lnTo>
                    <a:lnTo>
                      <a:pt x="736285" y="323223"/>
                    </a:lnTo>
                    <a:lnTo>
                      <a:pt x="727877" y="278581"/>
                    </a:lnTo>
                    <a:lnTo>
                      <a:pt x="714288" y="236005"/>
                    </a:lnTo>
                    <a:lnTo>
                      <a:pt x="695862" y="195840"/>
                    </a:lnTo>
                    <a:lnTo>
                      <a:pt x="672948" y="158432"/>
                    </a:lnTo>
                    <a:lnTo>
                      <a:pt x="645890" y="124128"/>
                    </a:lnTo>
                    <a:lnTo>
                      <a:pt x="615037" y="93274"/>
                    </a:lnTo>
                    <a:lnTo>
                      <a:pt x="580733" y="66217"/>
                    </a:lnTo>
                    <a:lnTo>
                      <a:pt x="543325" y="43302"/>
                    </a:lnTo>
                    <a:lnTo>
                      <a:pt x="503159" y="24877"/>
                    </a:lnTo>
                    <a:lnTo>
                      <a:pt x="460583" y="11287"/>
                    </a:lnTo>
                    <a:lnTo>
                      <a:pt x="415942" y="2879"/>
                    </a:lnTo>
                    <a:lnTo>
                      <a:pt x="369582" y="0"/>
                    </a:lnTo>
                    <a:lnTo>
                      <a:pt x="323223" y="2879"/>
                    </a:lnTo>
                    <a:lnTo>
                      <a:pt x="278581" y="11287"/>
                    </a:lnTo>
                    <a:lnTo>
                      <a:pt x="236005" y="24877"/>
                    </a:lnTo>
                    <a:lnTo>
                      <a:pt x="195840" y="43302"/>
                    </a:lnTo>
                    <a:lnTo>
                      <a:pt x="158432" y="66217"/>
                    </a:lnTo>
                    <a:lnTo>
                      <a:pt x="124128" y="93274"/>
                    </a:lnTo>
                    <a:lnTo>
                      <a:pt x="93274" y="124128"/>
                    </a:lnTo>
                    <a:lnTo>
                      <a:pt x="66217" y="158432"/>
                    </a:lnTo>
                    <a:lnTo>
                      <a:pt x="43302" y="195840"/>
                    </a:lnTo>
                    <a:lnTo>
                      <a:pt x="24877" y="236005"/>
                    </a:lnTo>
                    <a:lnTo>
                      <a:pt x="11287" y="278581"/>
                    </a:lnTo>
                    <a:lnTo>
                      <a:pt x="2879" y="323223"/>
                    </a:lnTo>
                    <a:lnTo>
                      <a:pt x="0" y="369582"/>
                    </a:lnTo>
                    <a:lnTo>
                      <a:pt x="2879" y="415944"/>
                    </a:lnTo>
                    <a:lnTo>
                      <a:pt x="11287" y="460588"/>
                    </a:lnTo>
                    <a:lnTo>
                      <a:pt x="24877" y="503166"/>
                    </a:lnTo>
                    <a:lnTo>
                      <a:pt x="43302" y="543333"/>
                    </a:lnTo>
                    <a:lnTo>
                      <a:pt x="66217" y="580742"/>
                    </a:lnTo>
                    <a:lnTo>
                      <a:pt x="93274" y="615047"/>
                    </a:lnTo>
                    <a:lnTo>
                      <a:pt x="124128" y="645902"/>
                    </a:lnTo>
                    <a:lnTo>
                      <a:pt x="158432" y="672960"/>
                    </a:lnTo>
                    <a:lnTo>
                      <a:pt x="195840" y="695875"/>
                    </a:lnTo>
                    <a:lnTo>
                      <a:pt x="236005" y="714300"/>
                    </a:lnTo>
                    <a:lnTo>
                      <a:pt x="278581" y="727890"/>
                    </a:lnTo>
                    <a:lnTo>
                      <a:pt x="323223" y="736298"/>
                    </a:lnTo>
                    <a:lnTo>
                      <a:pt x="369582" y="739178"/>
                    </a:lnTo>
                    <a:close/>
                  </a:path>
                </a:pathLst>
              </a:custGeom>
              <a:ln w="19659">
                <a:solidFill>
                  <a:srgbClr val="006E9F"/>
                </a:solidFill>
              </a:ln>
            </p:spPr>
            <p:txBody>
              <a:bodyPr wrap="square" lIns="0" tIns="0" rIns="0" bIns="0" rtlCol="0"/>
              <a:lstStyle/>
              <a:p>
                <a:endParaRPr sz="1350" dirty="0"/>
              </a:p>
            </p:txBody>
          </p:sp>
        </p:grpSp>
        <p:cxnSp>
          <p:nvCxnSpPr>
            <p:cNvPr id="62" name="Straight Connector 3">
              <a:extLst>
                <a:ext uri="{FF2B5EF4-FFF2-40B4-BE49-F238E27FC236}">
                  <a16:creationId xmlns:a16="http://schemas.microsoft.com/office/drawing/2014/main" id="{B7EB7695-D422-4FB8-8734-C51A97CC83D4}"/>
                </a:ext>
                <a:ext uri="{C183D7F6-B498-43B3-948B-1728B52AA6E4}">
                  <adec:decorative xmlns:adec="http://schemas.microsoft.com/office/drawing/2017/decorative" val="1"/>
                </a:ext>
              </a:extLst>
            </p:cNvPr>
            <p:cNvCxnSpPr>
              <a:cxnSpLocks/>
            </p:cNvCxnSpPr>
            <p:nvPr/>
          </p:nvCxnSpPr>
          <p:spPr>
            <a:xfrm flipV="1">
              <a:off x="5671566" y="3641725"/>
              <a:ext cx="3340881"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54" name="object 6">
              <a:extLst>
                <a:ext uri="{FF2B5EF4-FFF2-40B4-BE49-F238E27FC236}">
                  <a16:creationId xmlns:a16="http://schemas.microsoft.com/office/drawing/2014/main" id="{8D15654D-C131-4509-B5ED-23CFB04090B4}"/>
                </a:ext>
                <a:ext uri="{C183D7F6-B498-43B3-948B-1728B52AA6E4}">
                  <adec:decorative xmlns:adec="http://schemas.microsoft.com/office/drawing/2017/decorative" val="1"/>
                </a:ext>
              </a:extLst>
            </p:cNvPr>
            <p:cNvGrpSpPr/>
            <p:nvPr userDrawn="1"/>
          </p:nvGrpSpPr>
          <p:grpSpPr>
            <a:xfrm>
              <a:off x="5671566" y="3725679"/>
              <a:ext cx="320040" cy="320040"/>
              <a:chOff x="5184652" y="3271722"/>
              <a:chExt cx="758825" cy="759460"/>
            </a:xfrm>
          </p:grpSpPr>
          <p:pic>
            <p:nvPicPr>
              <p:cNvPr id="55" name="object 32">
                <a:extLst>
                  <a:ext uri="{FF2B5EF4-FFF2-40B4-BE49-F238E27FC236}">
                    <a16:creationId xmlns:a16="http://schemas.microsoft.com/office/drawing/2014/main" id="{1EA95F77-ABED-40F6-83EC-7CF718C7A334}"/>
                  </a:ext>
                </a:extLst>
              </p:cNvPr>
              <p:cNvPicPr/>
              <p:nvPr/>
            </p:nvPicPr>
            <p:blipFill>
              <a:blip r:embed="rId7" cstate="print"/>
              <a:stretch>
                <a:fillRect/>
              </a:stretch>
            </p:blipFill>
            <p:spPr>
              <a:xfrm>
                <a:off x="5194477" y="3281553"/>
                <a:ext cx="739178" cy="739178"/>
              </a:xfrm>
              <a:prstGeom prst="rect">
                <a:avLst/>
              </a:prstGeom>
            </p:spPr>
          </p:pic>
          <p:sp>
            <p:nvSpPr>
              <p:cNvPr id="56" name="object 33">
                <a:extLst>
                  <a:ext uri="{FF2B5EF4-FFF2-40B4-BE49-F238E27FC236}">
                    <a16:creationId xmlns:a16="http://schemas.microsoft.com/office/drawing/2014/main" id="{FB10F4CE-3DAB-49D8-AD87-4C23D9D6B89D}"/>
                  </a:ext>
                </a:extLst>
              </p:cNvPr>
              <p:cNvSpPr/>
              <p:nvPr/>
            </p:nvSpPr>
            <p:spPr>
              <a:xfrm>
                <a:off x="5194482" y="3281551"/>
                <a:ext cx="739775" cy="739775"/>
              </a:xfrm>
              <a:custGeom>
                <a:avLst/>
                <a:gdLst/>
                <a:ahLst/>
                <a:cxnLst/>
                <a:rect l="l" t="t" r="r" b="b"/>
                <a:pathLst>
                  <a:path w="739775" h="739775">
                    <a:moveTo>
                      <a:pt x="369582" y="739178"/>
                    </a:moveTo>
                    <a:lnTo>
                      <a:pt x="415942" y="736298"/>
                    </a:lnTo>
                    <a:lnTo>
                      <a:pt x="460583" y="727890"/>
                    </a:lnTo>
                    <a:lnTo>
                      <a:pt x="503159" y="714300"/>
                    </a:lnTo>
                    <a:lnTo>
                      <a:pt x="543325" y="695875"/>
                    </a:lnTo>
                    <a:lnTo>
                      <a:pt x="580733" y="672961"/>
                    </a:lnTo>
                    <a:lnTo>
                      <a:pt x="615037" y="645903"/>
                    </a:lnTo>
                    <a:lnTo>
                      <a:pt x="645890" y="615049"/>
                    </a:lnTo>
                    <a:lnTo>
                      <a:pt x="672948" y="580745"/>
                    </a:lnTo>
                    <a:lnTo>
                      <a:pt x="695862" y="543337"/>
                    </a:lnTo>
                    <a:lnTo>
                      <a:pt x="714288" y="503172"/>
                    </a:lnTo>
                    <a:lnTo>
                      <a:pt x="727877" y="460596"/>
                    </a:lnTo>
                    <a:lnTo>
                      <a:pt x="736285" y="415954"/>
                    </a:lnTo>
                    <a:lnTo>
                      <a:pt x="739165" y="369595"/>
                    </a:lnTo>
                    <a:lnTo>
                      <a:pt x="736285" y="323233"/>
                    </a:lnTo>
                    <a:lnTo>
                      <a:pt x="727877" y="278589"/>
                    </a:lnTo>
                    <a:lnTo>
                      <a:pt x="714288" y="236011"/>
                    </a:lnTo>
                    <a:lnTo>
                      <a:pt x="695862" y="195844"/>
                    </a:lnTo>
                    <a:lnTo>
                      <a:pt x="672948" y="158435"/>
                    </a:lnTo>
                    <a:lnTo>
                      <a:pt x="645890" y="124130"/>
                    </a:lnTo>
                    <a:lnTo>
                      <a:pt x="615037" y="93275"/>
                    </a:lnTo>
                    <a:lnTo>
                      <a:pt x="580733" y="66217"/>
                    </a:lnTo>
                    <a:lnTo>
                      <a:pt x="543325" y="43302"/>
                    </a:lnTo>
                    <a:lnTo>
                      <a:pt x="503159" y="24877"/>
                    </a:lnTo>
                    <a:lnTo>
                      <a:pt x="460583" y="11287"/>
                    </a:lnTo>
                    <a:lnTo>
                      <a:pt x="415942" y="2879"/>
                    </a:lnTo>
                    <a:lnTo>
                      <a:pt x="369582" y="0"/>
                    </a:lnTo>
                    <a:lnTo>
                      <a:pt x="323223" y="2879"/>
                    </a:lnTo>
                    <a:lnTo>
                      <a:pt x="278581" y="11287"/>
                    </a:lnTo>
                    <a:lnTo>
                      <a:pt x="236005" y="24877"/>
                    </a:lnTo>
                    <a:lnTo>
                      <a:pt x="195840" y="43302"/>
                    </a:lnTo>
                    <a:lnTo>
                      <a:pt x="158432" y="66217"/>
                    </a:lnTo>
                    <a:lnTo>
                      <a:pt x="124128" y="93275"/>
                    </a:lnTo>
                    <a:lnTo>
                      <a:pt x="93274" y="124130"/>
                    </a:lnTo>
                    <a:lnTo>
                      <a:pt x="66217" y="158435"/>
                    </a:lnTo>
                    <a:lnTo>
                      <a:pt x="43302" y="195844"/>
                    </a:lnTo>
                    <a:lnTo>
                      <a:pt x="24877" y="236011"/>
                    </a:lnTo>
                    <a:lnTo>
                      <a:pt x="11287" y="278589"/>
                    </a:lnTo>
                    <a:lnTo>
                      <a:pt x="2879" y="323233"/>
                    </a:lnTo>
                    <a:lnTo>
                      <a:pt x="0" y="369595"/>
                    </a:lnTo>
                    <a:lnTo>
                      <a:pt x="2879" y="415954"/>
                    </a:lnTo>
                    <a:lnTo>
                      <a:pt x="11287" y="460596"/>
                    </a:lnTo>
                    <a:lnTo>
                      <a:pt x="24877" y="503172"/>
                    </a:lnTo>
                    <a:lnTo>
                      <a:pt x="43302" y="543337"/>
                    </a:lnTo>
                    <a:lnTo>
                      <a:pt x="66217" y="580745"/>
                    </a:lnTo>
                    <a:lnTo>
                      <a:pt x="93274" y="615049"/>
                    </a:lnTo>
                    <a:lnTo>
                      <a:pt x="124128" y="645903"/>
                    </a:lnTo>
                    <a:lnTo>
                      <a:pt x="158432" y="672961"/>
                    </a:lnTo>
                    <a:lnTo>
                      <a:pt x="195840" y="695875"/>
                    </a:lnTo>
                    <a:lnTo>
                      <a:pt x="236005" y="714300"/>
                    </a:lnTo>
                    <a:lnTo>
                      <a:pt x="278581" y="727890"/>
                    </a:lnTo>
                    <a:lnTo>
                      <a:pt x="323223" y="736298"/>
                    </a:lnTo>
                    <a:lnTo>
                      <a:pt x="369582" y="739178"/>
                    </a:lnTo>
                    <a:close/>
                  </a:path>
                </a:pathLst>
              </a:custGeom>
              <a:ln w="19659">
                <a:solidFill>
                  <a:srgbClr val="006E9F"/>
                </a:solidFill>
              </a:ln>
            </p:spPr>
            <p:txBody>
              <a:bodyPr wrap="square" lIns="0" tIns="0" rIns="0" bIns="0" rtlCol="0"/>
              <a:lstStyle/>
              <a:p>
                <a:endParaRPr sz="1350" dirty="0"/>
              </a:p>
            </p:txBody>
          </p:sp>
        </p:grpSp>
      </p:grpSp>
      <p:sp>
        <p:nvSpPr>
          <p:cNvPr id="76" name="Engage">
            <a:extLst>
              <a:ext uri="{FF2B5EF4-FFF2-40B4-BE49-F238E27FC236}">
                <a16:creationId xmlns:a16="http://schemas.microsoft.com/office/drawing/2014/main" id="{0CF0285B-9045-44FE-BC18-F4706E501D85}"/>
              </a:ext>
            </a:extLst>
          </p:cNvPr>
          <p:cNvSpPr txBox="1"/>
          <p:nvPr userDrawn="1"/>
        </p:nvSpPr>
        <p:spPr>
          <a:xfrm>
            <a:off x="948268" y="1453035"/>
            <a:ext cx="3026275" cy="1656031"/>
          </a:xfrm>
          <a:prstGeom prst="rect">
            <a:avLst/>
          </a:prstGeom>
          <a:noFill/>
        </p:spPr>
        <p:txBody>
          <a:bodyPr wrap="square" lIns="0" tIns="0" rIns="0" bIns="0" rtlCol="0">
            <a:spAutoFit/>
          </a:bodyPr>
          <a:lstStyle/>
          <a:p>
            <a:pPr marL="0" marR="0" lvl="0" indent="0" algn="l" defTabSz="685800"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1150" b="1" i="0" u="none" strike="noStrike" kern="1200" cap="none" spc="-8" normalizeH="0" baseline="0" noProof="0" dirty="0">
                <a:ln>
                  <a:noFill/>
                </a:ln>
                <a:solidFill>
                  <a:srgbClr val="006E9F"/>
                </a:solidFill>
                <a:effectLst/>
                <a:uLnTx/>
                <a:uFillTx/>
                <a:latin typeface="Calibri" panose="020F0502020204030204" pitchFamily="34" charset="0"/>
                <a:ea typeface="Calibri" panose="020F0502020204030204" pitchFamily="34" charset="0"/>
                <a:cs typeface="ITC Franklin Gothic Std MedCd"/>
              </a:rPr>
              <a:t>ENGAGE EVERYONE</a:t>
            </a:r>
            <a:endParaRPr kumimoji="0" lang="en-US" sz="1150" b="1" i="0" u="none" strike="noStrike" kern="1200" cap="none" spc="0" normalizeH="0" baseline="0" noProof="0" dirty="0">
              <a:ln>
                <a:noFill/>
              </a:ln>
              <a:solidFill>
                <a:srgbClr val="006E9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1" indent="0" algn="l" defTabSz="685800" rtl="0" eaLnBrk="1" fontAlgn="auto" latinLnBrk="0" hangingPunct="1">
              <a:lnSpc>
                <a:spcPct val="85000"/>
              </a:lnSpc>
              <a:spcBef>
                <a:spcPts val="0"/>
              </a:spcBef>
              <a:spcAft>
                <a:spcPts val="0"/>
              </a:spcAft>
              <a:buClrTx/>
              <a:buSzTx/>
              <a:buFont typeface="Calibri" panose="020F0502020204030204" pitchFamily="34" charset="0"/>
              <a:buNone/>
              <a:tabLst/>
              <a:defRPr/>
            </a:pPr>
            <a:r>
              <a:rPr kumimoji="0" lang="en-US" sz="1150" b="0" i="0" u="none" strike="noStrike" kern="1200" cap="none" spc="-15" normalizeH="0" baseline="0" noProof="0" dirty="0">
                <a:ln>
                  <a:noFill/>
                </a:ln>
                <a:solidFill>
                  <a:srgbClr val="1C252D"/>
                </a:solidFill>
                <a:effectLst/>
                <a:uLnTx/>
                <a:uFillTx/>
                <a:latin typeface="Calibri" panose="020F0502020204030204" pitchFamily="34" charset="0"/>
                <a:ea typeface="Calibri" panose="020F0502020204030204" pitchFamily="34" charset="0"/>
                <a:cs typeface="Calibri" panose="020F0502020204030204" pitchFamily="34" charset="0"/>
              </a:rPr>
              <a:t>Consider participants’ needs (e.g., visual, auditory, sensory, cognitive, physical, and language). Establish meeting norms to encourage participation. Ask participants to </a:t>
            </a:r>
            <a:br>
              <a:rPr kumimoji="0" lang="en-US" sz="1150" b="0" i="0" u="none" strike="noStrike" kern="1200" cap="none" spc="-15" normalizeH="0" baseline="0" noProof="0" dirty="0">
                <a:ln>
                  <a:noFill/>
                </a:ln>
                <a:solidFill>
                  <a:srgbClr val="1C252D"/>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1150" b="0" i="0" u="none" strike="noStrike" kern="1200" cap="none" spc="-15" normalizeH="0" baseline="0" noProof="0" dirty="0">
                <a:ln>
                  <a:noFill/>
                </a:ln>
                <a:solidFill>
                  <a:srgbClr val="1C252D"/>
                </a:solidFill>
                <a:effectLst/>
                <a:uLnTx/>
                <a:uFillTx/>
                <a:latin typeface="Calibri" panose="020F0502020204030204" pitchFamily="34" charset="0"/>
                <a:ea typeface="Calibri" panose="020F0502020204030204" pitchFamily="34" charset="0"/>
                <a:cs typeface="Calibri" panose="020F0502020204030204" pitchFamily="34" charset="0"/>
              </a:rPr>
              <a:t>alert the meeting facilitator if they have difficulty seeing the content and/or hearing the presenter. Designate a meeting monitor to address audiovisual issues, monitor </a:t>
            </a:r>
            <a:br>
              <a:rPr kumimoji="0" lang="en-US" sz="1150" b="0" i="0" u="none" strike="noStrike" kern="1200" cap="none" spc="-15" normalizeH="0" baseline="0" noProof="0" dirty="0">
                <a:ln>
                  <a:noFill/>
                </a:ln>
                <a:solidFill>
                  <a:srgbClr val="1C252D"/>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1150" b="0" i="0" u="none" strike="noStrike" kern="1200" cap="none" spc="-15" normalizeH="0" baseline="0" noProof="0" dirty="0">
                <a:ln>
                  <a:noFill/>
                </a:ln>
                <a:solidFill>
                  <a:srgbClr val="1C252D"/>
                </a:solidFill>
                <a:effectLst/>
                <a:uLnTx/>
                <a:uFillTx/>
                <a:latin typeface="Calibri" panose="020F0502020204030204" pitchFamily="34" charset="0"/>
                <a:ea typeface="Calibri" panose="020F0502020204030204" pitchFamily="34" charset="0"/>
                <a:cs typeface="Calibri" panose="020F0502020204030204" pitchFamily="34" charset="0"/>
              </a:rPr>
              <a:t>the chat box, and respond to participants as needed.</a:t>
            </a:r>
            <a:endParaRPr lang="en-US" sz="1150" dirty="0"/>
          </a:p>
        </p:txBody>
      </p:sp>
      <p:sp>
        <p:nvSpPr>
          <p:cNvPr id="82" name="Acknowledge">
            <a:extLst>
              <a:ext uri="{FF2B5EF4-FFF2-40B4-BE49-F238E27FC236}">
                <a16:creationId xmlns:a16="http://schemas.microsoft.com/office/drawing/2014/main" id="{5DFDCE3B-C730-44F5-8335-9641824A1AD4}"/>
              </a:ext>
            </a:extLst>
          </p:cNvPr>
          <p:cNvSpPr txBox="1"/>
          <p:nvPr userDrawn="1"/>
        </p:nvSpPr>
        <p:spPr>
          <a:xfrm>
            <a:off x="948266" y="3974059"/>
            <a:ext cx="3026276" cy="1505605"/>
          </a:xfrm>
          <a:prstGeom prst="rect">
            <a:avLst/>
          </a:prstGeom>
          <a:noFill/>
        </p:spPr>
        <p:txBody>
          <a:bodyPr wrap="square" lIns="0" tIns="0" rIns="0" bIns="0" rtlCol="0">
            <a:spAutoFit/>
          </a:bodyPr>
          <a:lstStyle/>
          <a:p>
            <a:pPr marL="0" marR="0" lvl="0" indent="0">
              <a:lnSpc>
                <a:spcPct val="85000"/>
              </a:lnSpc>
              <a:spcBef>
                <a:spcPts val="0"/>
              </a:spcBef>
              <a:spcAft>
                <a:spcPts val="0"/>
              </a:spcAft>
              <a:buNone/>
            </a:pPr>
            <a:r>
              <a:rPr lang="en-US" sz="1150" b="1" dirty="0">
                <a:solidFill>
                  <a:schemeClr val="accent3"/>
                </a:solidFill>
                <a:effectLst/>
                <a:latin typeface="Calibri" panose="020F0502020204030204" pitchFamily="34" charset="0"/>
                <a:ea typeface="Calibri" panose="020F0502020204030204" pitchFamily="34" charset="0"/>
                <a:cs typeface="ITC Franklin Gothic Std MedCd"/>
              </a:rPr>
              <a:t>ACKNOWLEDGE SPEAKER</a:t>
            </a:r>
            <a:endParaRPr lang="en-US" sz="1150" b="1"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1" indent="0">
              <a:lnSpc>
                <a:spcPct val="85000"/>
              </a:lnSpc>
              <a:spcBef>
                <a:spcPts val="0"/>
              </a:spcBef>
              <a:spcAft>
                <a:spcPts val="1800"/>
              </a:spcAft>
              <a:buNone/>
            </a:pPr>
            <a:r>
              <a:rPr lang="en-US" sz="1150" b="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Provide an auditory or visual cue before speaking to identify yourself </a:t>
            </a:r>
            <a:br>
              <a:rPr lang="en-US" sz="1150" b="0" dirty="0">
                <a:solidFill>
                  <a:schemeClr val="tx2"/>
                </a:solidFill>
                <a:effectLst/>
                <a:latin typeface="Calibri" panose="020F0502020204030204" pitchFamily="34" charset="0"/>
                <a:ea typeface="Calibri" panose="020F0502020204030204" pitchFamily="34" charset="0"/>
                <a:cs typeface="Calibri" panose="020F0502020204030204" pitchFamily="34" charset="0"/>
              </a:rPr>
            </a:br>
            <a:r>
              <a:rPr lang="en-US" sz="1150" b="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as the speaker. State your name for those who cannot see you. When asking for questions or comments, meeting facilitators should allow five to seven seconds for participants to use the “raise the hand” tool, unmute their phones, or provide a response in the chat box. Be comfortable with the wait time.</a:t>
            </a:r>
            <a:endParaRPr lang="en-US" sz="1150" dirty="0"/>
          </a:p>
        </p:txBody>
      </p:sp>
      <p:sp>
        <p:nvSpPr>
          <p:cNvPr id="77" name="Minimize">
            <a:extLst>
              <a:ext uri="{FF2B5EF4-FFF2-40B4-BE49-F238E27FC236}">
                <a16:creationId xmlns:a16="http://schemas.microsoft.com/office/drawing/2014/main" id="{B3F700E2-0EA1-4103-AA63-FDEC3E75CEFE}"/>
              </a:ext>
            </a:extLst>
          </p:cNvPr>
          <p:cNvSpPr txBox="1"/>
          <p:nvPr userDrawn="1"/>
        </p:nvSpPr>
        <p:spPr>
          <a:xfrm>
            <a:off x="4462273" y="1453036"/>
            <a:ext cx="3026275" cy="1505605"/>
          </a:xfrm>
          <a:prstGeom prst="rect">
            <a:avLst/>
          </a:prstGeom>
          <a:noFill/>
        </p:spPr>
        <p:txBody>
          <a:bodyPr wrap="square" lIns="0" tIns="0" rIns="0" bIns="0" rtlCol="0">
            <a:spAutoFit/>
          </a:bodyPr>
          <a:lstStyle/>
          <a:p>
            <a:pPr marL="0" marR="0" lvl="0" indent="0" algn="l" defTabSz="685800"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1150" b="1" i="0" u="none" strike="noStrike" kern="1200" cap="none" spc="0" normalizeH="0" baseline="0" noProof="0" dirty="0">
                <a:ln>
                  <a:noFill/>
                </a:ln>
                <a:solidFill>
                  <a:srgbClr val="006E9F"/>
                </a:solidFill>
                <a:effectLst/>
                <a:uLnTx/>
                <a:uFillTx/>
                <a:latin typeface="Calibri" panose="020F0502020204030204" pitchFamily="34" charset="0"/>
                <a:ea typeface="Calibri" panose="020F0502020204030204" pitchFamily="34" charset="0"/>
                <a:cs typeface="ITC Franklin Gothic Std MedCd"/>
              </a:rPr>
              <a:t>MINIMIZE NOISE</a:t>
            </a:r>
            <a:endParaRPr kumimoji="0" lang="en-US" sz="1150" b="1" i="0" u="none" strike="noStrike" kern="1200" cap="none" spc="0" normalizeH="0" baseline="0" noProof="0" dirty="0">
              <a:ln>
                <a:noFill/>
              </a:ln>
              <a:solidFill>
                <a:srgbClr val="006E9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1" indent="0" algn="l" defTabSz="685800" rtl="0" eaLnBrk="1" fontAlgn="auto" latinLnBrk="0" hangingPunct="1">
              <a:lnSpc>
                <a:spcPct val="85000"/>
              </a:lnSpc>
              <a:spcBef>
                <a:spcPts val="0"/>
              </a:spcBef>
              <a:spcAft>
                <a:spcPts val="1800"/>
              </a:spcAft>
              <a:buClrTx/>
              <a:buSzTx/>
              <a:buFont typeface="Calibri" panose="020F0502020204030204" pitchFamily="34" charset="0"/>
              <a:buNone/>
              <a:tabLst/>
              <a:defRPr/>
            </a:pPr>
            <a:r>
              <a:rPr kumimoji="0" lang="en-US" sz="1150" b="0" i="0" u="none" strike="noStrike" kern="1200" cap="none" spc="0" normalizeH="0" baseline="0" noProof="0" dirty="0">
                <a:ln>
                  <a:noFill/>
                </a:ln>
                <a:solidFill>
                  <a:srgbClr val="1C252D"/>
                </a:solidFill>
                <a:effectLst/>
                <a:uLnTx/>
                <a:uFillTx/>
                <a:latin typeface="Calibri" panose="020F0502020204030204" pitchFamily="34" charset="0"/>
                <a:ea typeface="Calibri" panose="020F0502020204030204" pitchFamily="34" charset="0"/>
                <a:cs typeface="Times New Roman" panose="02020603050405020304" pitchFamily="18" charset="0"/>
              </a:rPr>
              <a:t>Avoid moving around or shuffling materials on your desk during the meeting. Eliminate crunching or chewing noises and loud typing, which interfere with sound quality for virtual participants and are amplified by microphones and sensory aids for visual or auditory impairments. Speak from a stationary position to keep the audio clear. Mute your phone or your computer microphone when you are not speaking.</a:t>
            </a:r>
            <a:endParaRPr lang="en-US" sz="1150" baseline="0" dirty="0"/>
          </a:p>
        </p:txBody>
      </p:sp>
      <p:sp>
        <p:nvSpPr>
          <p:cNvPr id="83" name="Be Heard">
            <a:extLst>
              <a:ext uri="{FF2B5EF4-FFF2-40B4-BE49-F238E27FC236}">
                <a16:creationId xmlns:a16="http://schemas.microsoft.com/office/drawing/2014/main" id="{26868467-B70F-4943-922B-675703855C89}"/>
              </a:ext>
            </a:extLst>
          </p:cNvPr>
          <p:cNvSpPr txBox="1"/>
          <p:nvPr userDrawn="1"/>
        </p:nvSpPr>
        <p:spPr>
          <a:xfrm>
            <a:off x="4462274" y="3974060"/>
            <a:ext cx="3124895" cy="1355179"/>
          </a:xfrm>
          <a:prstGeom prst="rect">
            <a:avLst/>
          </a:prstGeom>
          <a:noFill/>
        </p:spPr>
        <p:txBody>
          <a:bodyPr wrap="square" lIns="0" tIns="0" rIns="0" bIns="0" rtlCol="0">
            <a:spAutoFit/>
          </a:bodyPr>
          <a:lstStyle/>
          <a:p>
            <a:pPr marL="0" marR="0" lvl="0" indent="0">
              <a:lnSpc>
                <a:spcPct val="85000"/>
              </a:lnSpc>
              <a:spcBef>
                <a:spcPts val="0"/>
              </a:spcBef>
              <a:spcAft>
                <a:spcPts val="0"/>
              </a:spcAft>
              <a:buNone/>
            </a:pPr>
            <a:r>
              <a:rPr lang="en-US" sz="1150" b="1" baseline="0" dirty="0">
                <a:solidFill>
                  <a:schemeClr val="accent3"/>
                </a:solidFill>
                <a:effectLst/>
                <a:latin typeface="Calibri" panose="020F0502020204030204" pitchFamily="34" charset="0"/>
                <a:ea typeface="Calibri" panose="020F0502020204030204" pitchFamily="34" charset="0"/>
                <a:cs typeface="ITC Franklin Gothic Std MedCd"/>
              </a:rPr>
              <a:t>BE HEARD AND SEEN</a:t>
            </a:r>
            <a:endParaRPr lang="en-US" sz="1150" b="1" baseline="0"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1" indent="0">
              <a:lnSpc>
                <a:spcPct val="85000"/>
              </a:lnSpc>
              <a:spcBef>
                <a:spcPts val="0"/>
              </a:spcBef>
              <a:spcAft>
                <a:spcPts val="1800"/>
              </a:spcAft>
              <a:buNone/>
            </a:pPr>
            <a:r>
              <a:rPr lang="en-US" sz="1150" b="0" baseline="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Project your voice when speaking. </a:t>
            </a:r>
            <a:br>
              <a:rPr lang="en-US" sz="1150" b="0" baseline="0" dirty="0">
                <a:solidFill>
                  <a:schemeClr val="tx2"/>
                </a:solidFill>
                <a:effectLst/>
                <a:latin typeface="Calibri" panose="020F0502020204030204" pitchFamily="34" charset="0"/>
                <a:ea typeface="Calibri" panose="020F0502020204030204" pitchFamily="34" charset="0"/>
                <a:cs typeface="Calibri" panose="020F0502020204030204" pitchFamily="34" charset="0"/>
              </a:rPr>
            </a:br>
            <a:r>
              <a:rPr lang="en-US" sz="1150" b="0" baseline="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Only one person should speak at a time. Avoid overlapping and sidebar conversations. Position everyone present so that they can be seen on screen. Encourage virtual participants to use their webcams if they feel comfortable doing so. Let people see your facial expressions and body language clearly if you are using your webcam.</a:t>
            </a:r>
            <a:endParaRPr lang="en-US" sz="1150" baseline="0" dirty="0"/>
          </a:p>
        </p:txBody>
      </p:sp>
      <p:sp>
        <p:nvSpPr>
          <p:cNvPr id="78" name="Maximize Microphones">
            <a:extLst>
              <a:ext uri="{FF2B5EF4-FFF2-40B4-BE49-F238E27FC236}">
                <a16:creationId xmlns:a16="http://schemas.microsoft.com/office/drawing/2014/main" id="{A058FBD0-0DA5-4FAA-BB26-469AFD4BE23B}"/>
              </a:ext>
            </a:extLst>
          </p:cNvPr>
          <p:cNvSpPr txBox="1"/>
          <p:nvPr userDrawn="1"/>
        </p:nvSpPr>
        <p:spPr>
          <a:xfrm>
            <a:off x="8046719" y="1453037"/>
            <a:ext cx="3969876" cy="1806457"/>
          </a:xfrm>
          <a:prstGeom prst="rect">
            <a:avLst/>
          </a:prstGeom>
          <a:noFill/>
        </p:spPr>
        <p:txBody>
          <a:bodyPr wrap="square" lIns="0" tIns="0" rIns="0" bIns="0" rtlCol="0">
            <a:spAutoFit/>
          </a:bodyPr>
          <a:lstStyle/>
          <a:p>
            <a:pPr marL="0" marR="0" lvl="0" indent="0" algn="l" defTabSz="685800"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1150" b="1" i="0" u="none" strike="noStrike" kern="1200" cap="none" spc="0" normalizeH="0" baseline="0" noProof="0" dirty="0">
                <a:ln>
                  <a:noFill/>
                </a:ln>
                <a:solidFill>
                  <a:srgbClr val="006E9F"/>
                </a:solidFill>
                <a:effectLst/>
                <a:uLnTx/>
                <a:uFillTx/>
                <a:latin typeface="Calibri" panose="020F0502020204030204" pitchFamily="34" charset="0"/>
                <a:ea typeface="Calibri" panose="020F0502020204030204" pitchFamily="34" charset="0"/>
                <a:cs typeface="ITC Franklin Gothic Std MedCd"/>
              </a:rPr>
              <a:t>MAXIMIZE MICROPHONES</a:t>
            </a:r>
            <a:endParaRPr kumimoji="0" lang="en-US" sz="1150" b="1" i="0" u="none" strike="noStrike" kern="1200" cap="none" spc="0" normalizeH="0" baseline="0" noProof="0" dirty="0">
              <a:ln>
                <a:noFill/>
              </a:ln>
              <a:solidFill>
                <a:srgbClr val="006E9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1" indent="0" algn="l" defTabSz="685800" rtl="0" eaLnBrk="1" fontAlgn="auto" latinLnBrk="0" hangingPunct="1">
              <a:lnSpc>
                <a:spcPct val="85000"/>
              </a:lnSpc>
              <a:spcBef>
                <a:spcPts val="0"/>
              </a:spcBef>
              <a:spcAft>
                <a:spcPts val="1800"/>
              </a:spcAft>
              <a:buClrTx/>
              <a:buSzTx/>
              <a:buFont typeface="Calibri" panose="020F0502020204030204" pitchFamily="34" charset="0"/>
              <a:buNone/>
              <a:tabLst/>
              <a:defRPr/>
            </a:pPr>
            <a:r>
              <a:rPr kumimoji="0" lang="en-US" sz="1150" b="0" i="0" u="none" strike="noStrike" kern="1200" cap="none" spc="0" normalizeH="0" baseline="0" noProof="0" dirty="0">
                <a:ln>
                  <a:noFill/>
                </a:ln>
                <a:solidFill>
                  <a:srgbClr val="1C252D"/>
                </a:solidFill>
                <a:effectLst/>
                <a:uLnTx/>
                <a:uFillTx/>
                <a:latin typeface="Calibri" panose="020F0502020204030204" pitchFamily="34" charset="0"/>
                <a:ea typeface="Calibri" panose="020F0502020204030204" pitchFamily="34" charset="0"/>
                <a:cs typeface="Times New Roman" panose="02020603050405020304" pitchFamily="18" charset="0"/>
              </a:rPr>
              <a:t>Presenters should use microphones to ensure that their voice is loud enough for all to hear. Microphones are needed for face-to-face and virtual meetings and are critical for engaging remote colleagues as well as persons with hearing loss. During virtual meetings, use headphones with a built-in microphone to make sure that the facilitator and attendees can hear you. During face-to-face meetings, set up microphones for </a:t>
            </a:r>
            <a:br>
              <a:rPr kumimoji="0" lang="en-US" sz="1150" b="0" i="0" u="none" strike="noStrike" kern="1200" cap="none" spc="0" normalizeH="0" baseline="0" noProof="0" dirty="0">
                <a:ln>
                  <a:noFill/>
                </a:ln>
                <a:solidFill>
                  <a:srgbClr val="1C252D"/>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1150" b="0" i="0" u="none" strike="noStrike" kern="1200" cap="none" spc="0" normalizeH="0" baseline="0" noProof="0" dirty="0">
                <a:ln>
                  <a:noFill/>
                </a:ln>
                <a:solidFill>
                  <a:srgbClr val="1C252D"/>
                </a:solidFill>
                <a:effectLst/>
                <a:uLnTx/>
                <a:uFillTx/>
                <a:latin typeface="Calibri" panose="020F0502020204030204" pitchFamily="34" charset="0"/>
                <a:ea typeface="Calibri" panose="020F0502020204030204" pitchFamily="34" charset="0"/>
                <a:cs typeface="Times New Roman" panose="02020603050405020304" pitchFamily="18" charset="0"/>
              </a:rPr>
              <a:t>the facilitator, presenters, and attendees. Make sure that hand-held microphones are available </a:t>
            </a:r>
            <a:br>
              <a:rPr kumimoji="0" lang="en-US" sz="1150" b="0" i="0" u="none" strike="noStrike" kern="1200" cap="none" spc="0" normalizeH="0" baseline="0" noProof="0" dirty="0">
                <a:ln>
                  <a:noFill/>
                </a:ln>
                <a:solidFill>
                  <a:srgbClr val="1C252D"/>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1150" b="0" i="0" u="none" strike="noStrike" kern="1200" cap="none" spc="0" normalizeH="0" baseline="0" noProof="0" dirty="0">
                <a:ln>
                  <a:noFill/>
                </a:ln>
                <a:solidFill>
                  <a:srgbClr val="1C252D"/>
                </a:solidFill>
                <a:effectLst/>
                <a:uLnTx/>
                <a:uFillTx/>
                <a:latin typeface="Calibri" panose="020F0502020204030204" pitchFamily="34" charset="0"/>
                <a:ea typeface="Calibri" panose="020F0502020204030204" pitchFamily="34" charset="0"/>
                <a:cs typeface="Times New Roman" panose="02020603050405020304" pitchFamily="18" charset="0"/>
              </a:rPr>
              <a:t>for meetings that include audience participation. Make sure that speakers are positioned near a microphone.</a:t>
            </a:r>
            <a:endParaRPr lang="en-US" sz="1150" baseline="0" dirty="0"/>
          </a:p>
        </p:txBody>
      </p:sp>
      <p:sp>
        <p:nvSpPr>
          <p:cNvPr id="84" name="Maximize Visual">
            <a:extLst>
              <a:ext uri="{FF2B5EF4-FFF2-40B4-BE49-F238E27FC236}">
                <a16:creationId xmlns:a16="http://schemas.microsoft.com/office/drawing/2014/main" id="{C6D88F22-A7DE-4DD5-8500-6937DC9A37EF}"/>
              </a:ext>
            </a:extLst>
          </p:cNvPr>
          <p:cNvSpPr txBox="1"/>
          <p:nvPr userDrawn="1"/>
        </p:nvSpPr>
        <p:spPr>
          <a:xfrm>
            <a:off x="8046719" y="3974059"/>
            <a:ext cx="3969876" cy="1505605"/>
          </a:xfrm>
          <a:prstGeom prst="rect">
            <a:avLst/>
          </a:prstGeom>
          <a:noFill/>
        </p:spPr>
        <p:txBody>
          <a:bodyPr wrap="square" lIns="0" tIns="0" rIns="0" bIns="0" rtlCol="0">
            <a:spAutoFit/>
          </a:bodyPr>
          <a:lstStyle/>
          <a:p>
            <a:pPr marL="0" marR="0" lvl="0" indent="0">
              <a:lnSpc>
                <a:spcPct val="85000"/>
              </a:lnSpc>
              <a:spcBef>
                <a:spcPts val="0"/>
              </a:spcBef>
              <a:spcAft>
                <a:spcPts val="0"/>
              </a:spcAft>
              <a:buNone/>
            </a:pPr>
            <a:r>
              <a:rPr lang="en-US" sz="1150" b="1" baseline="0" dirty="0">
                <a:solidFill>
                  <a:schemeClr val="accent3"/>
                </a:solidFill>
                <a:effectLst/>
                <a:latin typeface="Calibri" panose="020F0502020204030204" pitchFamily="34" charset="0"/>
                <a:ea typeface="Calibri" panose="020F0502020204030204" pitchFamily="34" charset="0"/>
                <a:cs typeface="Calibri" panose="020F0502020204030204" pitchFamily="34" charset="0"/>
              </a:rPr>
              <a:t>MAXIMIZE VISUAL DISPLAYS</a:t>
            </a:r>
            <a:endParaRPr lang="en-US" sz="1150" b="1" baseline="0"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1" indent="0">
              <a:lnSpc>
                <a:spcPct val="85000"/>
              </a:lnSpc>
              <a:spcBef>
                <a:spcPts val="0"/>
              </a:spcBef>
              <a:spcAft>
                <a:spcPts val="1800"/>
              </a:spcAft>
              <a:buNone/>
            </a:pPr>
            <a:r>
              <a:rPr lang="en-US" sz="1150" b="0" baseline="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Email materials to participants before the meeting. Display meeting documents on screen and capture the main discussion points verbally and visually by taking notes, restating key concepts, or using the chat box. If a participant asks for clarification, rephrase the content instead of repeating it. Assign a meeting note taker so that the meeting leader and monitor can focus on engaging participants. Notes also ensure access for individuals with executive function-related needs, processing disorders, or visual/auditory impairments.</a:t>
            </a:r>
            <a:endParaRPr lang="en-US" sz="1150" baseline="0" dirty="0"/>
          </a:p>
        </p:txBody>
      </p:sp>
      <p:sp>
        <p:nvSpPr>
          <p:cNvPr id="86" name="Disclaimer">
            <a:extLst>
              <a:ext uri="{FF2B5EF4-FFF2-40B4-BE49-F238E27FC236}">
                <a16:creationId xmlns:a16="http://schemas.microsoft.com/office/drawing/2014/main" id="{C7501976-BF06-4CFE-B1B1-54594181F4C1}"/>
              </a:ext>
            </a:extLst>
          </p:cNvPr>
          <p:cNvSpPr txBox="1"/>
          <p:nvPr userDrawn="1"/>
        </p:nvSpPr>
        <p:spPr>
          <a:xfrm>
            <a:off x="581756" y="6132958"/>
            <a:ext cx="9645979" cy="295209"/>
          </a:xfrm>
          <a:prstGeom prst="rect">
            <a:avLst/>
          </a:prstGeom>
        </p:spPr>
        <p:txBody>
          <a:bodyPr vert="horz" wrap="square" lIns="0" tIns="0" rIns="0" bIns="0" rtlCol="0">
            <a:spAutoFit/>
          </a:bodyPr>
          <a:lstStyle>
            <a:lvl1pPr indent="0">
              <a:lnSpc>
                <a:spcPct val="85000"/>
              </a:lnSpc>
              <a:spcBef>
                <a:spcPts val="0"/>
              </a:spcBef>
              <a:buFont typeface="Arial" panose="020B0604020202020204" pitchFamily="34" charset="0"/>
              <a:buNone/>
              <a:defRPr sz="1000">
                <a:cs typeface="Arial" panose="020B0604020202020204" pitchFamily="34" charset="0"/>
              </a:defRPr>
            </a:lvl1pPr>
            <a:lvl2pPr marL="640080" indent="-320040">
              <a:lnSpc>
                <a:spcPct val="125000"/>
              </a:lnSpc>
              <a:spcBef>
                <a:spcPts val="600"/>
              </a:spcBef>
              <a:buFont typeface="Calibri" panose="020F0502020204030204" pitchFamily="34" charset="0"/>
              <a:buChar char="–"/>
              <a:defRPr sz="2400">
                <a:cs typeface="Arial" panose="020B0604020202020204" pitchFamily="34" charset="0"/>
              </a:defRPr>
            </a:lvl2pPr>
            <a:lvl3pPr marL="960120" indent="-320040">
              <a:lnSpc>
                <a:spcPct val="125000"/>
              </a:lnSpc>
              <a:spcBef>
                <a:spcPts val="600"/>
              </a:spcBef>
              <a:buFont typeface="Calibri" panose="020F0502020204030204" pitchFamily="34" charset="0"/>
              <a:buChar char="»"/>
              <a:defRPr sz="2400">
                <a:cs typeface="Arial" panose="020B0604020202020204" pitchFamily="34" charset="0"/>
              </a:defRPr>
            </a:lvl3pPr>
            <a:lvl4pPr marL="1280160" indent="-320040">
              <a:lnSpc>
                <a:spcPct val="125000"/>
              </a:lnSpc>
              <a:spcBef>
                <a:spcPts val="600"/>
              </a:spcBef>
              <a:buSzPct val="100000"/>
              <a:buFont typeface="Calibri" panose="020F0502020204030204" pitchFamily="34" charset="0"/>
              <a:buChar char="◦"/>
              <a:defRPr sz="2400">
                <a:cs typeface="Arial" panose="020B0604020202020204" pitchFamily="34" charset="0"/>
              </a:defRPr>
            </a:lvl4pPr>
            <a:lvl5pPr marL="1600200" indent="-320040">
              <a:lnSpc>
                <a:spcPct val="125000"/>
              </a:lnSpc>
              <a:spcBef>
                <a:spcPts val="600"/>
              </a:spcBef>
              <a:buFont typeface="Arial" panose="020B0604020202020204" pitchFamily="34" charset="0"/>
              <a:buChar char="•"/>
              <a:defRPr sz="240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750" dirty="0"/>
              <a:t>These guidelines are intended to improve the meeting experience for all participants, including meeting facilitators, monitors, and attendees, as well as people with hearing loss or visual impairment, and those for whom English is an additional language. Some of the guidance presented here may apply only to in-person meetings, or virtual meetings, while other guidance applies to both meeting types. Developed by the Access AIR and AIR CREW Employee Resource Groups With Support From the AIR Diversity, Equity, and Inclusion Office</a:t>
            </a:r>
          </a:p>
        </p:txBody>
      </p:sp>
      <p:sp>
        <p:nvSpPr>
          <p:cNvPr id="3" name="Slide Number Placeholder 2">
            <a:extLst>
              <a:ext uri="{FF2B5EF4-FFF2-40B4-BE49-F238E27FC236}">
                <a16:creationId xmlns:a16="http://schemas.microsoft.com/office/drawing/2014/main" id="{1EF96C77-23AE-49DF-B258-ADE4EF5F3F80}"/>
              </a:ext>
            </a:extLst>
          </p:cNvPr>
          <p:cNvSpPr>
            <a:spLocks noGrp="1"/>
          </p:cNvSpPr>
          <p:nvPr>
            <p:ph type="sldNum" sz="quarter" idx="10"/>
          </p:nvPr>
        </p:nvSpPr>
        <p:spPr/>
        <p:txBody>
          <a:bodyPr/>
          <a:lstStyle/>
          <a:p>
            <a:fld id="{7E1341B0-7904-4148-9082-6535FE1E4D20}" type="slidenum">
              <a:rPr lang="en-US" smtClean="0"/>
              <a:pPr/>
              <a:t>‹#›</a:t>
            </a:fld>
            <a:endParaRPr lang="en-US" dirty="0"/>
          </a:p>
        </p:txBody>
      </p:sp>
      <p:cxnSp>
        <p:nvCxnSpPr>
          <p:cNvPr id="35" name="Straight Connector 34">
            <a:extLst>
              <a:ext uri="{FF2B5EF4-FFF2-40B4-BE49-F238E27FC236}">
                <a16:creationId xmlns:a16="http://schemas.microsoft.com/office/drawing/2014/main" id="{DC1999CB-E69A-4AAD-9C02-6202210A5361}"/>
              </a:ext>
            </a:extLst>
          </p:cNvPr>
          <p:cNvCxnSpPr/>
          <p:nvPr userDrawn="1"/>
        </p:nvCxnSpPr>
        <p:spPr>
          <a:xfrm>
            <a:off x="463428" y="1273449"/>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14955C75-33AA-47CF-A79A-0BCCAE3F3CEB}"/>
              </a:ext>
            </a:extLst>
          </p:cNvPr>
          <p:cNvSpPr txBox="1"/>
          <p:nvPr userDrawn="1"/>
        </p:nvSpPr>
        <p:spPr>
          <a:xfrm>
            <a:off x="787400" y="6752878"/>
            <a:ext cx="2413000" cy="458419"/>
          </a:xfrm>
          <a:prstGeom prst="rect">
            <a:avLst/>
          </a:prstGeom>
        </p:spPr>
        <p:txBody>
          <a:bodyPr vert="horz" lIns="0" tIns="34290" rIns="68580" bIns="34290" rtlCol="0" anchor="ctr"/>
          <a:lstStyle>
            <a:defPPr>
              <a:defRPr lang="en-US"/>
            </a:defPPr>
            <a:lvl1pPr>
              <a:defRPr sz="1000" spc="300">
                <a:solidFill>
                  <a:schemeClr val="bg1"/>
                </a:solidFill>
                <a:ea typeface="Calibri"/>
                <a:cs typeface="Calibri"/>
              </a:defRPr>
            </a:lvl1pPr>
          </a:lstStyle>
          <a:p>
            <a:pPr lvl="0"/>
            <a:r>
              <a:rPr lang="en-US" sz="750" dirty="0">
                <a:solidFill>
                  <a:schemeClr val="accent1"/>
                </a:solidFill>
              </a:rPr>
              <a:t>| AIR.ORG</a:t>
            </a:r>
          </a:p>
        </p:txBody>
      </p:sp>
    </p:spTree>
    <p:extLst>
      <p:ext uri="{BB962C8B-B14F-4D97-AF65-F5344CB8AC3E}">
        <p14:creationId xmlns:p14="http://schemas.microsoft.com/office/powerpoint/2010/main" val="2665206940"/>
      </p:ext>
    </p:extLst>
  </p:cSld>
  <p:clrMapOvr>
    <a:masterClrMapping/>
  </p:clrMapOvr>
  <p:extLst>
    <p:ext uri="{DCECCB84-F9BA-43D5-87BE-67443E8EF086}">
      <p15:sldGuideLst xmlns:p15="http://schemas.microsoft.com/office/powerpoint/2012/main">
        <p15:guide id="1" orient="horz" pos="389">
          <p15:clr>
            <a:srgbClr val="FBAE40"/>
          </p15:clr>
        </p15:guide>
        <p15:guide id="2" pos="5760">
          <p15:clr>
            <a:srgbClr val="FBAE40"/>
          </p15:clr>
        </p15:guide>
        <p15:guide id="3" orient="horz" pos="474">
          <p15:clr>
            <a:srgbClr val="FBAE40"/>
          </p15:clr>
        </p15:guide>
        <p15:guide id="4" orient="horz" pos="4320">
          <p15:clr>
            <a:srgbClr val="FBAE40"/>
          </p15:clr>
        </p15:guide>
        <p15:guide id="5" orient="horz" pos="362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First Level No Bullet Dark">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dirty="0"/>
              <a:t>First Level No Bullet Layout</a:t>
            </a:r>
          </a:p>
        </p:txBody>
      </p:sp>
      <p:sp>
        <p:nvSpPr>
          <p:cNvPr id="4" name="Content Placeholder 3"/>
          <p:cNvSpPr>
            <a:spLocks noGrp="1"/>
          </p:cNvSpPr>
          <p:nvPr>
            <p:ph sz="quarter" idx="14" hasCustomPrompt="1"/>
          </p:nvPr>
        </p:nvSpPr>
        <p:spPr>
          <a:xfrm>
            <a:off x="457200" y="1394765"/>
            <a:ext cx="11274552" cy="4798771"/>
          </a:xfrm>
        </p:spPr>
        <p:txBody>
          <a:bodyPr>
            <a:noAutofit/>
          </a:bodyPr>
          <a:lstStyle>
            <a:lvl1pPr marL="0" indent="0">
              <a:lnSpc>
                <a:spcPct val="125000"/>
              </a:lnSpc>
              <a:spcBef>
                <a:spcPts val="1350"/>
              </a:spcBef>
              <a:buClr>
                <a:schemeClr val="tx1"/>
              </a:buClr>
              <a:buNone/>
              <a:defRPr sz="2200">
                <a:solidFill>
                  <a:schemeClr val="tx2"/>
                </a:solidFill>
              </a:defRPr>
            </a:lvl1pPr>
            <a:lvl2pPr marL="240030" indent="-240030">
              <a:lnSpc>
                <a:spcPct val="125000"/>
              </a:lnSpc>
              <a:spcBef>
                <a:spcPts val="450"/>
              </a:spcBef>
              <a:buClr>
                <a:schemeClr val="tx1"/>
              </a:buClr>
              <a:buFont typeface="Times New Roman" panose="02020603050405020304" pitchFamily="18" charset="0"/>
              <a:buChar char="•"/>
              <a:defRPr sz="2200">
                <a:solidFill>
                  <a:schemeClr val="tx2"/>
                </a:solidFill>
              </a:defRPr>
            </a:lvl2pPr>
            <a:lvl3pPr marL="480060" indent="-240030">
              <a:lnSpc>
                <a:spcPct val="125000"/>
              </a:lnSpc>
              <a:spcBef>
                <a:spcPts val="450"/>
              </a:spcBef>
              <a:buClr>
                <a:schemeClr val="tx1"/>
              </a:buClr>
              <a:buFont typeface="Arial Narrow" panose="020B0606020202030204" pitchFamily="34" charset="0"/>
              <a:buChar char="–"/>
              <a:defRPr sz="2200">
                <a:solidFill>
                  <a:schemeClr val="tx2"/>
                </a:solidFill>
              </a:defRPr>
            </a:lvl3pPr>
            <a:lvl4pPr marL="720090" indent="-240030">
              <a:lnSpc>
                <a:spcPct val="125000"/>
              </a:lnSpc>
              <a:spcBef>
                <a:spcPts val="450"/>
              </a:spcBef>
              <a:buClr>
                <a:schemeClr val="tx1"/>
              </a:buClr>
              <a:buFont typeface="Arial Narrow" panose="020B0606020202030204" pitchFamily="34" charset="0"/>
              <a:buChar char="»"/>
              <a:defRPr sz="2200">
                <a:solidFill>
                  <a:schemeClr val="tx2"/>
                </a:solidFill>
              </a:defRPr>
            </a:lvl4pPr>
            <a:lvl5pPr marL="960120" indent="-240030">
              <a:lnSpc>
                <a:spcPct val="125000"/>
              </a:lnSpc>
              <a:spcBef>
                <a:spcPts val="450"/>
              </a:spcBef>
              <a:buClr>
                <a:schemeClr val="tx1"/>
              </a:buClr>
              <a:buFont typeface="Arial Narrow" panose="020B0606020202030204" pitchFamily="34" charset="0"/>
              <a:buChar char="◦"/>
              <a:defRPr sz="2200">
                <a:solidFill>
                  <a:schemeClr val="tx2"/>
                </a:solidFill>
              </a:defRPr>
            </a:lvl5pPr>
            <a:lvl6pPr marL="1200150" indent="-240030">
              <a:lnSpc>
                <a:spcPct val="125000"/>
              </a:lnSpc>
              <a:spcBef>
                <a:spcPts val="1350"/>
              </a:spcBef>
              <a:buClr>
                <a:schemeClr val="tx1"/>
              </a:buClr>
              <a:buFont typeface="Arial Narrow" panose="020B0606020202030204" pitchFamily="34" charset="0"/>
              <a:buChar char="›"/>
              <a:defRPr sz="1800" baseline="0">
                <a:solidFill>
                  <a:schemeClr val="tx1"/>
                </a:solidFill>
              </a:defRPr>
            </a:lvl6pPr>
          </a:lstStyle>
          <a:p>
            <a:pPr lvl="0"/>
            <a:r>
              <a:rPr lang="en-US" dirty="0"/>
              <a:t>Regular Text.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Note Placeholder 3">
            <a:extLst>
              <a:ext uri="{FF2B5EF4-FFF2-40B4-BE49-F238E27FC236}">
                <a16:creationId xmlns:a16="http://schemas.microsoft.com/office/drawing/2014/main" id="{F84AE1BC-40C4-4FAD-B98B-DBD3B7BA52BE}"/>
              </a:ext>
            </a:extLst>
          </p:cNvPr>
          <p:cNvSpPr>
            <a:spLocks noGrp="1"/>
          </p:cNvSpPr>
          <p:nvPr>
            <p:ph type="body" sz="quarter" idx="17" hasCustomPrompt="1"/>
          </p:nvPr>
        </p:nvSpPr>
        <p:spPr>
          <a:xfrm>
            <a:off x="457201" y="6193361"/>
            <a:ext cx="11277600" cy="360883"/>
          </a:xfrm>
        </p:spPr>
        <p:txBody>
          <a:bodyPr anchor="b" anchorCtr="0">
            <a:noAutofit/>
          </a:bodyPr>
          <a:lstStyle>
            <a:lvl1pPr marL="0" indent="0">
              <a:buNone/>
              <a:defRPr sz="1000"/>
            </a:lvl1pPr>
          </a:lstStyle>
          <a:p>
            <a:r>
              <a:rPr lang="en-US" i="1" dirty="0"/>
              <a:t>Note.</a:t>
            </a:r>
            <a:r>
              <a:rPr lang="en-US" dirty="0"/>
              <a:t> Placeholder for notes, sources, and permissions (if needed). “</a:t>
            </a:r>
            <a:r>
              <a:rPr lang="en-US" i="1" dirty="0"/>
              <a:t>Note.</a:t>
            </a:r>
            <a:r>
              <a:rPr lang="en-US" dirty="0"/>
              <a:t>” (including a period) is italicized.</a:t>
            </a:r>
          </a:p>
        </p:txBody>
      </p:sp>
      <p:sp>
        <p:nvSpPr>
          <p:cNvPr id="3" name="Slide Number Placeholder 2">
            <a:extLst>
              <a:ext uri="{FF2B5EF4-FFF2-40B4-BE49-F238E27FC236}">
                <a16:creationId xmlns:a16="http://schemas.microsoft.com/office/drawing/2014/main" id="{5CF645E4-EBAA-4B11-8E73-B2683E7923CD}"/>
              </a:ext>
            </a:extLst>
          </p:cNvPr>
          <p:cNvSpPr>
            <a:spLocks noGrp="1"/>
          </p:cNvSpPr>
          <p:nvPr>
            <p:ph type="sldNum" sz="quarter" idx="18"/>
          </p:nvPr>
        </p:nvSpPr>
        <p:spPr/>
        <p:txBody>
          <a:body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18473531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97187"/>
            <a:ext cx="9144000" cy="254677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842174"/>
            <a:ext cx="9144000" cy="176614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229A01B-B8FA-2847-A77F-C0334AAADCC2}" type="datetime1">
              <a:rPr lang="en-US" smtClean="0"/>
              <a:t>1/30/26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CBA8BA-4C3B-5949-B25F-4D2DB28B89B9}" type="slidenum">
              <a:rPr lang="en-US" smtClean="0"/>
              <a:t>‹#›</a:t>
            </a:fld>
            <a:endParaRPr lang="en-US"/>
          </a:p>
        </p:txBody>
      </p:sp>
    </p:spTree>
    <p:extLst>
      <p:ext uri="{BB962C8B-B14F-4D97-AF65-F5344CB8AC3E}">
        <p14:creationId xmlns:p14="http://schemas.microsoft.com/office/powerpoint/2010/main" val="23974606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E72BE3-1DEF-4A73-AAB5-D0FF030F969D}" type="datetime1">
              <a:rPr lang="en-US" smtClean="0"/>
              <a:t>1/30/26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CBA8BA-4C3B-5949-B25F-4D2DB28B89B9}" type="slidenum">
              <a:rPr lang="en-US" smtClean="0"/>
              <a:t>‹#›</a:t>
            </a:fld>
            <a:endParaRPr lang="en-US"/>
          </a:p>
        </p:txBody>
      </p:sp>
    </p:spTree>
    <p:extLst>
      <p:ext uri="{BB962C8B-B14F-4D97-AF65-F5344CB8AC3E}">
        <p14:creationId xmlns:p14="http://schemas.microsoft.com/office/powerpoint/2010/main" val="2100949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47333"/>
            <a:ext cx="5181600"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947333"/>
            <a:ext cx="5181600"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80C6B8-A1A6-4093-9383-C9FE802715BB}" type="datetime1">
              <a:rPr lang="en-US" smtClean="0"/>
              <a:t>1/30/26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CBA8BA-4C3B-5949-B25F-4D2DB28B89B9}" type="slidenum">
              <a:rPr lang="en-US" smtClean="0"/>
              <a:t>‹#›</a:t>
            </a:fld>
            <a:endParaRPr lang="en-US"/>
          </a:p>
        </p:txBody>
      </p:sp>
    </p:spTree>
    <p:extLst>
      <p:ext uri="{BB962C8B-B14F-4D97-AF65-F5344CB8AC3E}">
        <p14:creationId xmlns:p14="http://schemas.microsoft.com/office/powerpoint/2010/main" val="1923648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89467"/>
            <a:ext cx="10515600" cy="1413934"/>
          </a:xfrm>
        </p:spPr>
        <p:txBody>
          <a:bodyPr/>
          <a:lstStyle/>
          <a:p>
            <a:r>
              <a:rPr lang="en-US"/>
              <a:t>Click to edit Master title style</a:t>
            </a:r>
          </a:p>
        </p:txBody>
      </p:sp>
      <p:sp>
        <p:nvSpPr>
          <p:cNvPr id="3" name="Text Placeholder 2"/>
          <p:cNvSpPr>
            <a:spLocks noGrp="1"/>
          </p:cNvSpPr>
          <p:nvPr>
            <p:ph type="body" idx="1"/>
          </p:nvPr>
        </p:nvSpPr>
        <p:spPr>
          <a:xfrm>
            <a:off x="839789" y="1793241"/>
            <a:ext cx="5157787" cy="87883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672080"/>
            <a:ext cx="5157787"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793241"/>
            <a:ext cx="5183188" cy="87883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672080"/>
            <a:ext cx="5183188"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B90C4F-89B5-4CEE-924B-C53900E256E7}" type="datetime1">
              <a:rPr lang="en-US" smtClean="0"/>
              <a:t>1/30/26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CBA8BA-4C3B-5949-B25F-4D2DB28B89B9}" type="slidenum">
              <a:rPr lang="en-US" smtClean="0"/>
              <a:t>‹#›</a:t>
            </a:fld>
            <a:endParaRPr lang="en-US"/>
          </a:p>
        </p:txBody>
      </p:sp>
    </p:spTree>
    <p:extLst>
      <p:ext uri="{BB962C8B-B14F-4D97-AF65-F5344CB8AC3E}">
        <p14:creationId xmlns:p14="http://schemas.microsoft.com/office/powerpoint/2010/main" val="3142485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D7ADC4-2D28-4993-92EB-98BD531307CC}" type="datetime1">
              <a:rPr lang="en-US" smtClean="0"/>
              <a:t>1/30/26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CBA8BA-4C3B-5949-B25F-4D2DB28B89B9}" type="slidenum">
              <a:rPr lang="en-US" smtClean="0"/>
              <a:t>‹#›</a:t>
            </a:fld>
            <a:endParaRPr lang="en-US"/>
          </a:p>
        </p:txBody>
      </p:sp>
    </p:spTree>
    <p:extLst>
      <p:ext uri="{BB962C8B-B14F-4D97-AF65-F5344CB8AC3E}">
        <p14:creationId xmlns:p14="http://schemas.microsoft.com/office/powerpoint/2010/main" val="3096534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2DA9C7-F82A-4003-857E-63AC71923614}" type="datetime1">
              <a:rPr lang="en-US" smtClean="0"/>
              <a:t>1/30/26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CBA8BA-4C3B-5949-B25F-4D2DB28B89B9}" type="slidenum">
              <a:rPr lang="en-US" smtClean="0"/>
              <a:t>‹#›</a:t>
            </a:fld>
            <a:endParaRPr lang="en-US"/>
          </a:p>
        </p:txBody>
      </p:sp>
    </p:spTree>
    <p:extLst>
      <p:ext uri="{BB962C8B-B14F-4D97-AF65-F5344CB8AC3E}">
        <p14:creationId xmlns:p14="http://schemas.microsoft.com/office/powerpoint/2010/main" val="488668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87680"/>
            <a:ext cx="3932237" cy="170688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1053254"/>
            <a:ext cx="6172200" cy="519853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194560"/>
            <a:ext cx="3932237" cy="406569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1548B4-3B83-40DD-A863-BBD15EE3E832}" type="datetime1">
              <a:rPr lang="en-US" smtClean="0"/>
              <a:t>1/30/26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CBA8BA-4C3B-5949-B25F-4D2DB28B89B9}" type="slidenum">
              <a:rPr lang="en-US" smtClean="0"/>
              <a:t>‹#›</a:t>
            </a:fld>
            <a:endParaRPr lang="en-US"/>
          </a:p>
        </p:txBody>
      </p:sp>
    </p:spTree>
    <p:extLst>
      <p:ext uri="{BB962C8B-B14F-4D97-AF65-F5344CB8AC3E}">
        <p14:creationId xmlns:p14="http://schemas.microsoft.com/office/powerpoint/2010/main" val="2310032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87680"/>
            <a:ext cx="3932237" cy="170688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1053254"/>
            <a:ext cx="6172200" cy="519853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9" y="2194560"/>
            <a:ext cx="3932237" cy="406569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DA343A-5182-4585-9088-228014B81C5F}" type="datetime1">
              <a:rPr lang="en-US" smtClean="0"/>
              <a:t>1/30/26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CBA8BA-4C3B-5949-B25F-4D2DB28B89B9}" type="slidenum">
              <a:rPr lang="en-US" smtClean="0"/>
              <a:t>‹#›</a:t>
            </a:fld>
            <a:endParaRPr lang="en-US"/>
          </a:p>
        </p:txBody>
      </p:sp>
    </p:spTree>
    <p:extLst>
      <p:ext uri="{BB962C8B-B14F-4D97-AF65-F5344CB8AC3E}">
        <p14:creationId xmlns:p14="http://schemas.microsoft.com/office/powerpoint/2010/main" val="861721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89467"/>
            <a:ext cx="10515600" cy="14139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947333"/>
            <a:ext cx="10515600" cy="46414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780107"/>
            <a:ext cx="2743200" cy="389467"/>
          </a:xfrm>
          <a:prstGeom prst="rect">
            <a:avLst/>
          </a:prstGeom>
        </p:spPr>
        <p:txBody>
          <a:bodyPr vert="horz" lIns="91440" tIns="45720" rIns="91440" bIns="45720" rtlCol="0" anchor="ctr"/>
          <a:lstStyle>
            <a:lvl1pPr algn="l">
              <a:defRPr sz="1200">
                <a:solidFill>
                  <a:schemeClr val="tx1">
                    <a:tint val="75000"/>
                  </a:schemeClr>
                </a:solidFill>
              </a:defRPr>
            </a:lvl1pPr>
          </a:lstStyle>
          <a:p>
            <a:fld id="{9660BD1A-2142-42DB-BB58-3D11EC8CEA46}" type="datetime1">
              <a:rPr lang="en-US" smtClean="0"/>
              <a:t>1/30/26</a:t>
            </a:fld>
            <a:endParaRPr lang="en-US"/>
          </a:p>
        </p:txBody>
      </p:sp>
      <p:sp>
        <p:nvSpPr>
          <p:cNvPr id="5" name="Footer Placeholder 4"/>
          <p:cNvSpPr>
            <a:spLocks noGrp="1"/>
          </p:cNvSpPr>
          <p:nvPr>
            <p:ph type="ftr" sz="quarter" idx="3"/>
          </p:nvPr>
        </p:nvSpPr>
        <p:spPr>
          <a:xfrm>
            <a:off x="4038600" y="6780107"/>
            <a:ext cx="4114800" cy="38946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780107"/>
            <a:ext cx="2743200" cy="389467"/>
          </a:xfrm>
          <a:prstGeom prst="rect">
            <a:avLst/>
          </a:prstGeom>
        </p:spPr>
        <p:txBody>
          <a:bodyPr vert="horz" lIns="91440" tIns="45720" rIns="91440" bIns="45720" rtlCol="0" anchor="ctr"/>
          <a:lstStyle>
            <a:lvl1pPr algn="r">
              <a:defRPr sz="1200">
                <a:solidFill>
                  <a:schemeClr val="tx1">
                    <a:tint val="75000"/>
                  </a:schemeClr>
                </a:solidFill>
              </a:defRPr>
            </a:lvl1pPr>
          </a:lstStyle>
          <a:p>
            <a:fld id="{7CCBA8BA-4C3B-5949-B25F-4D2DB28B89B9}" type="slidenum">
              <a:rPr lang="en-US" smtClean="0"/>
              <a:t>‹#›</a:t>
            </a:fld>
            <a:endParaRPr lang="en-US"/>
          </a:p>
        </p:txBody>
      </p:sp>
    </p:spTree>
    <p:extLst>
      <p:ext uri="{BB962C8B-B14F-4D97-AF65-F5344CB8AC3E}">
        <p14:creationId xmlns:p14="http://schemas.microsoft.com/office/powerpoint/2010/main" val="911855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EBD2C36-0293-4DEB-995E-E45E67BA6928}"/>
              </a:ext>
            </a:extLst>
          </p:cNvPr>
          <p:cNvGrpSpPr/>
          <p:nvPr userDrawn="1"/>
        </p:nvGrpSpPr>
        <p:grpSpPr>
          <a:xfrm>
            <a:off x="0" y="1"/>
            <a:ext cx="12192000" cy="7315200"/>
            <a:chOff x="0" y="1"/>
            <a:chExt cx="9144000" cy="6858000"/>
          </a:xfrm>
        </p:grpSpPr>
        <p:sp>
          <p:nvSpPr>
            <p:cNvPr id="5" name="Rectangle 4">
              <a:extLst>
                <a:ext uri="{FF2B5EF4-FFF2-40B4-BE49-F238E27FC236}">
                  <a16:creationId xmlns:a16="http://schemas.microsoft.com/office/drawing/2014/main" id="{1271D3AB-963D-4B9F-A1D2-F22F4D22691F}"/>
                </a:ext>
              </a:extLst>
            </p:cNvPr>
            <p:cNvSpPr/>
            <p:nvPr userDrawn="1"/>
          </p:nvSpPr>
          <p:spPr>
            <a:xfrm>
              <a:off x="0" y="1"/>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9" name="Picture 18">
              <a:extLst>
                <a:ext uri="{FF2B5EF4-FFF2-40B4-BE49-F238E27FC236}">
                  <a16:creationId xmlns:a16="http://schemas.microsoft.com/office/drawing/2014/main" id="{60FEC519-BD04-4B02-AB72-53788285B35C}"/>
                </a:ext>
              </a:extLst>
            </p:cNvPr>
            <p:cNvPicPr>
              <a:picLocks noChangeAspect="1"/>
            </p:cNvPicPr>
            <p:nvPr userDrawn="1"/>
          </p:nvPicPr>
          <p:blipFill rotWithShape="1">
            <a:blip r:embed="rId22"/>
            <a:srcRect l="60323" r="12490" b="15492"/>
            <a:stretch/>
          </p:blipFill>
          <p:spPr>
            <a:xfrm rot="5400000">
              <a:off x="6222180" y="3936181"/>
              <a:ext cx="2122429" cy="3721210"/>
            </a:xfrm>
            <a:prstGeom prst="rect">
              <a:avLst/>
            </a:prstGeom>
          </p:spPr>
        </p:pic>
        <p:pic>
          <p:nvPicPr>
            <p:cNvPr id="8" name="Picture 7" descr="Logo of American Institutes for Research. Advancing Evidence. Improving Lives.">
              <a:extLst>
                <a:ext uri="{FF2B5EF4-FFF2-40B4-BE49-F238E27FC236}">
                  <a16:creationId xmlns:a16="http://schemas.microsoft.com/office/drawing/2014/main" id="{92D053FD-E1BC-4CDF-B38B-E0B8C1A4573C}"/>
                </a:ext>
              </a:extLst>
            </p:cNvPr>
            <p:cNvPicPr>
              <a:picLocks noChangeAspect="1"/>
            </p:cNvPicPr>
            <p:nvPr userDrawn="1"/>
          </p:nvPicPr>
          <p:blipFill rotWithShape="1">
            <a:blip r:embed="rId23"/>
            <a:srcRect b="44058"/>
            <a:stretch/>
          </p:blipFill>
          <p:spPr>
            <a:xfrm>
              <a:off x="7743306" y="6369634"/>
              <a:ext cx="1243013" cy="359672"/>
            </a:xfrm>
            <a:prstGeom prst="rect">
              <a:avLst/>
            </a:prstGeom>
          </p:spPr>
        </p:pic>
      </p:grpSp>
      <p:sp>
        <p:nvSpPr>
          <p:cNvPr id="2" name="Title Placeholder 1">
            <a:extLst>
              <a:ext uri="{FF2B5EF4-FFF2-40B4-BE49-F238E27FC236}">
                <a16:creationId xmlns:a16="http://schemas.microsoft.com/office/drawing/2014/main" id="{1886213B-E0CC-A64C-95D0-470B870DD7C3}"/>
              </a:ext>
            </a:extLst>
          </p:cNvPr>
          <p:cNvSpPr>
            <a:spLocks noGrp="1"/>
          </p:cNvSpPr>
          <p:nvPr userDrawn="1">
            <p:ph type="title"/>
          </p:nvPr>
        </p:nvSpPr>
        <p:spPr>
          <a:xfrm>
            <a:off x="458724" y="0"/>
            <a:ext cx="11274552" cy="1121664"/>
          </a:xfrm>
          <a:prstGeom prst="rect">
            <a:avLst/>
          </a:prstGeom>
        </p:spPr>
        <p:txBody>
          <a:bodyPr vert="horz" lIns="0" tIns="0" rIns="0" bIns="0" rtlCol="0" anchor="b" anchorCtr="0">
            <a:normAutofit/>
          </a:bodyPr>
          <a:lstStyle/>
          <a:p>
            <a:r>
              <a:rPr lang="en-US" dirty="0"/>
              <a:t>Click to edit Master title style</a:t>
            </a:r>
          </a:p>
        </p:txBody>
      </p:sp>
      <p:cxnSp>
        <p:nvCxnSpPr>
          <p:cNvPr id="17" name="Straight Connector 16">
            <a:extLst>
              <a:ext uri="{FF2B5EF4-FFF2-40B4-BE49-F238E27FC236}">
                <a16:creationId xmlns:a16="http://schemas.microsoft.com/office/drawing/2014/main" id="{2D6C4672-AF0F-4581-A1F3-CB94E73DD38E}"/>
              </a:ext>
            </a:extLst>
          </p:cNvPr>
          <p:cNvCxnSpPr/>
          <p:nvPr userDrawn="1"/>
        </p:nvCxnSpPr>
        <p:spPr>
          <a:xfrm>
            <a:off x="463428" y="1273449"/>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E4C6678-D1D5-284E-9A16-6E03EDFACA48}"/>
              </a:ext>
            </a:extLst>
          </p:cNvPr>
          <p:cNvSpPr>
            <a:spLocks noGrp="1"/>
          </p:cNvSpPr>
          <p:nvPr userDrawn="1">
            <p:ph type="body" idx="1"/>
          </p:nvPr>
        </p:nvSpPr>
        <p:spPr>
          <a:xfrm>
            <a:off x="457200" y="1394765"/>
            <a:ext cx="11274552" cy="479877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045DE55B-D75E-4CDC-A0F8-6C39191F09F2}"/>
              </a:ext>
            </a:extLst>
          </p:cNvPr>
          <p:cNvSpPr txBox="1"/>
          <p:nvPr userDrawn="1"/>
        </p:nvSpPr>
        <p:spPr>
          <a:xfrm>
            <a:off x="787400" y="6752878"/>
            <a:ext cx="2413000" cy="458419"/>
          </a:xfrm>
          <a:prstGeom prst="rect">
            <a:avLst/>
          </a:prstGeom>
        </p:spPr>
        <p:txBody>
          <a:bodyPr vert="horz" lIns="0" tIns="34290" rIns="68580" bIns="34290" rtlCol="0" anchor="ctr"/>
          <a:lstStyle>
            <a:defPPr>
              <a:defRPr lang="en-US"/>
            </a:defPPr>
            <a:lvl1pPr>
              <a:defRPr sz="1000" spc="300">
                <a:solidFill>
                  <a:schemeClr val="bg1"/>
                </a:solidFill>
                <a:ea typeface="Calibri"/>
                <a:cs typeface="Calibri"/>
              </a:defRPr>
            </a:lvl1pPr>
          </a:lstStyle>
          <a:p>
            <a:pPr lvl="0"/>
            <a:r>
              <a:rPr lang="en-US" sz="750" dirty="0">
                <a:solidFill>
                  <a:schemeClr val="accent1"/>
                </a:solidFill>
              </a:rPr>
              <a:t>| AIR.ORG</a:t>
            </a:r>
          </a:p>
        </p:txBody>
      </p:sp>
      <p:sp>
        <p:nvSpPr>
          <p:cNvPr id="9" name="Slide Number Placeholder 6">
            <a:extLst>
              <a:ext uri="{FF2B5EF4-FFF2-40B4-BE49-F238E27FC236}">
                <a16:creationId xmlns:a16="http://schemas.microsoft.com/office/drawing/2014/main" id="{01A2D4E9-6B87-4861-8395-576599C5A3D7}"/>
              </a:ext>
            </a:extLst>
          </p:cNvPr>
          <p:cNvSpPr>
            <a:spLocks noGrp="1"/>
          </p:cNvSpPr>
          <p:nvPr userDrawn="1">
            <p:ph type="sldNum" sz="quarter" idx="4"/>
          </p:nvPr>
        </p:nvSpPr>
        <p:spPr>
          <a:xfrm>
            <a:off x="457204" y="6850775"/>
            <a:ext cx="243015" cy="262636"/>
          </a:xfrm>
          <a:prstGeom prst="rect">
            <a:avLst/>
          </a:prstGeom>
        </p:spPr>
        <p:txBody>
          <a:bodyPr vert="horz" wrap="none" lIns="0" tIns="45720" rIns="91440" bIns="45720" rtlCol="0" anchor="ctr">
            <a:noAutofit/>
          </a:bodyPr>
          <a:lstStyle>
            <a:lvl1pPr algn="r">
              <a:defRPr sz="750">
                <a:solidFill>
                  <a:schemeClr val="accent1"/>
                </a:solidFill>
              </a:defRPr>
            </a:lvl1pPr>
          </a:lstStyle>
          <a:p>
            <a:fld id="{7E1341B0-7904-4148-9082-6535FE1E4D20}" type="slidenum">
              <a:rPr lang="en-US" smtClean="0"/>
              <a:pPr/>
              <a:t>‹#›</a:t>
            </a:fld>
            <a:endParaRPr lang="en-US" dirty="0"/>
          </a:p>
        </p:txBody>
      </p:sp>
    </p:spTree>
    <p:extLst>
      <p:ext uri="{BB962C8B-B14F-4D97-AF65-F5344CB8AC3E}">
        <p14:creationId xmlns:p14="http://schemas.microsoft.com/office/powerpoint/2010/main" val="397910788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Lst>
  <p:hf hdr="0" ftr="0" dt="0"/>
  <p:txStyles>
    <p:titleStyle>
      <a:lvl1pPr algn="l" defTabSz="685800" rtl="0" eaLnBrk="1" latinLnBrk="0" hangingPunct="1">
        <a:lnSpc>
          <a:spcPct val="90000"/>
        </a:lnSpc>
        <a:spcBef>
          <a:spcPct val="0"/>
        </a:spcBef>
        <a:buNone/>
        <a:defRPr sz="2700" b="1" kern="1200">
          <a:solidFill>
            <a:schemeClr val="accent1"/>
          </a:solidFill>
          <a:latin typeface="+mj-lt"/>
          <a:ea typeface="+mj-ea"/>
          <a:cs typeface="Arial" panose="020B0604020202020204" pitchFamily="34" charset="0"/>
        </a:defRPr>
      </a:lvl1pPr>
    </p:titleStyle>
    <p:bodyStyle>
      <a:lvl1pPr marL="240030" indent="-240030" algn="l" defTabSz="685800" rtl="0" eaLnBrk="1" latinLnBrk="0" hangingPunct="1">
        <a:lnSpc>
          <a:spcPct val="125000"/>
        </a:lnSpc>
        <a:spcBef>
          <a:spcPts val="750"/>
        </a:spcBef>
        <a:buFont typeface="Arial" panose="020B0604020202020204" pitchFamily="34" charset="0"/>
        <a:buChar char="•"/>
        <a:defRPr sz="1800" kern="1200">
          <a:solidFill>
            <a:schemeClr val="tx1"/>
          </a:solidFill>
          <a:latin typeface="+mn-lt"/>
          <a:ea typeface="+mn-ea"/>
          <a:cs typeface="Arial" panose="020B0604020202020204" pitchFamily="34" charset="0"/>
        </a:defRPr>
      </a:lvl1pPr>
      <a:lvl2pPr marL="480060" indent="-240030" algn="l" defTabSz="685800" rtl="0" eaLnBrk="1" latinLnBrk="0" hangingPunct="1">
        <a:lnSpc>
          <a:spcPct val="125000"/>
        </a:lnSpc>
        <a:spcBef>
          <a:spcPts val="450"/>
        </a:spcBef>
        <a:buFont typeface="Calibri" panose="020F0502020204030204" pitchFamily="34" charset="0"/>
        <a:buChar char="–"/>
        <a:defRPr sz="1800" kern="1200">
          <a:solidFill>
            <a:schemeClr val="tx1"/>
          </a:solidFill>
          <a:latin typeface="+mn-lt"/>
          <a:ea typeface="+mn-ea"/>
          <a:cs typeface="Arial" panose="020B0604020202020204" pitchFamily="34" charset="0"/>
        </a:defRPr>
      </a:lvl2pPr>
      <a:lvl3pPr marL="720090" indent="-240030" algn="l" defTabSz="685800" rtl="0" eaLnBrk="1" latinLnBrk="0" hangingPunct="1">
        <a:lnSpc>
          <a:spcPct val="125000"/>
        </a:lnSpc>
        <a:spcBef>
          <a:spcPts val="450"/>
        </a:spcBef>
        <a:buFont typeface="Calibri" panose="020F0502020204030204" pitchFamily="34" charset="0"/>
        <a:buChar char="»"/>
        <a:defRPr sz="1800" kern="1200">
          <a:solidFill>
            <a:schemeClr val="tx1"/>
          </a:solidFill>
          <a:latin typeface="+mn-lt"/>
          <a:ea typeface="+mn-ea"/>
          <a:cs typeface="Arial" panose="020B0604020202020204" pitchFamily="34" charset="0"/>
        </a:defRPr>
      </a:lvl3pPr>
      <a:lvl4pPr marL="960120" indent="-240030" algn="l" defTabSz="685800" rtl="0" eaLnBrk="1" latinLnBrk="0" hangingPunct="1">
        <a:lnSpc>
          <a:spcPct val="125000"/>
        </a:lnSpc>
        <a:spcBef>
          <a:spcPts val="450"/>
        </a:spcBef>
        <a:buSzPct val="100000"/>
        <a:buFont typeface="Calibri" panose="020F0502020204030204" pitchFamily="34" charset="0"/>
        <a:buChar char="◦"/>
        <a:defRPr sz="1800" kern="1200">
          <a:solidFill>
            <a:schemeClr val="tx1"/>
          </a:solidFill>
          <a:latin typeface="+mn-lt"/>
          <a:ea typeface="+mn-ea"/>
          <a:cs typeface="Arial" panose="020B0604020202020204" pitchFamily="34" charset="0"/>
        </a:defRPr>
      </a:lvl4pPr>
      <a:lvl5pPr marL="1200150" indent="-240030" algn="l" defTabSz="685800" rtl="0" eaLnBrk="1" latinLnBrk="0" hangingPunct="1">
        <a:lnSpc>
          <a:spcPct val="125000"/>
        </a:lnSpc>
        <a:spcBef>
          <a:spcPts val="450"/>
        </a:spcBef>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89467"/>
            <a:ext cx="10515600" cy="14139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947333"/>
            <a:ext cx="10515600" cy="46414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780107"/>
            <a:ext cx="2743200" cy="389467"/>
          </a:xfrm>
          <a:prstGeom prst="rect">
            <a:avLst/>
          </a:prstGeom>
        </p:spPr>
        <p:txBody>
          <a:bodyPr vert="horz" lIns="91440" tIns="45720" rIns="91440" bIns="45720" rtlCol="0" anchor="ctr"/>
          <a:lstStyle>
            <a:lvl1pPr algn="l">
              <a:defRPr sz="1200">
                <a:solidFill>
                  <a:schemeClr val="tx1">
                    <a:tint val="75000"/>
                  </a:schemeClr>
                </a:solidFill>
              </a:defRPr>
            </a:lvl1pPr>
          </a:lstStyle>
          <a:p>
            <a:fld id="{619144A6-4845-A14E-BBFA-58283416ED62}" type="datetime1">
              <a:rPr lang="en-US" smtClean="0"/>
              <a:t>1/30/26</a:t>
            </a:fld>
            <a:endParaRPr lang="en-US"/>
          </a:p>
        </p:txBody>
      </p:sp>
      <p:sp>
        <p:nvSpPr>
          <p:cNvPr id="5" name="Footer Placeholder 4"/>
          <p:cNvSpPr>
            <a:spLocks noGrp="1"/>
          </p:cNvSpPr>
          <p:nvPr>
            <p:ph type="ftr" sz="quarter" idx="3"/>
          </p:nvPr>
        </p:nvSpPr>
        <p:spPr>
          <a:xfrm>
            <a:off x="4038600" y="6780107"/>
            <a:ext cx="4114800" cy="38946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780107"/>
            <a:ext cx="2743200" cy="389467"/>
          </a:xfrm>
          <a:prstGeom prst="rect">
            <a:avLst/>
          </a:prstGeom>
        </p:spPr>
        <p:txBody>
          <a:bodyPr vert="horz" lIns="91440" tIns="45720" rIns="91440" bIns="45720" rtlCol="0" anchor="ctr"/>
          <a:lstStyle>
            <a:lvl1pPr algn="r">
              <a:defRPr sz="1200">
                <a:solidFill>
                  <a:schemeClr val="tx1">
                    <a:tint val="75000"/>
                  </a:schemeClr>
                </a:solidFill>
              </a:defRPr>
            </a:lvl1pPr>
          </a:lstStyle>
          <a:p>
            <a:fld id="{7CCBA8BA-4C3B-5949-B25F-4D2DB28B89B9}" type="slidenum">
              <a:rPr lang="en-US" smtClean="0"/>
              <a:t>‹#›</a:t>
            </a:fld>
            <a:endParaRPr lang="en-US"/>
          </a:p>
        </p:txBody>
      </p:sp>
    </p:spTree>
    <p:extLst>
      <p:ext uri="{BB962C8B-B14F-4D97-AF65-F5344CB8AC3E}">
        <p14:creationId xmlns:p14="http://schemas.microsoft.com/office/powerpoint/2010/main" val="911855900"/>
      </p:ext>
    </p:extLst>
  </p:cSld>
  <p:clrMap bg1="lt1" tx1="dk1" bg2="lt2" tx2="dk2" accent1="accent1" accent2="accent2" accent3="accent3" accent4="accent4" accent5="accent5" accent6="accent6" hlink="hlink" folHlink="folHlink"/>
  <p:sldLayoutIdLst>
    <p:sldLayoutId id="2147483695" r:id="rId1"/>
    <p:sldLayoutId id="2147483696"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301_B174DEE2.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notesSlide" Target="../notesSlides/notesSlide12.xml"/><Relationship Id="rId7" Type="http://schemas.openxmlformats.org/officeDocument/2006/relationships/chart" Target="../charts/chart4.xml"/><Relationship Id="rId2" Type="http://schemas.openxmlformats.org/officeDocument/2006/relationships/slideLayout" Target="../slideLayouts/slideLayout32.xml"/><Relationship Id="rId1" Type="http://schemas.openxmlformats.org/officeDocument/2006/relationships/tags" Target="../tags/tag4.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 Id="rId9" Type="http://schemas.openxmlformats.org/officeDocument/2006/relationships/chart" Target="../charts/char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tags" Target="../tags/tag7.xml"/><Relationship Id="rId7" Type="http://schemas.openxmlformats.org/officeDocument/2006/relationships/notesSlide" Target="../notesSlides/notesSlide14.xml"/><Relationship Id="rId12" Type="http://schemas.openxmlformats.org/officeDocument/2006/relationships/slide" Target="slide24.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32.xml"/><Relationship Id="rId11" Type="http://schemas.openxmlformats.org/officeDocument/2006/relationships/slide" Target="slide22.xml"/><Relationship Id="rId5" Type="http://schemas.openxmlformats.org/officeDocument/2006/relationships/tags" Target="../tags/tag9.xml"/><Relationship Id="rId10" Type="http://schemas.openxmlformats.org/officeDocument/2006/relationships/slide" Target="slide23.xml"/><Relationship Id="rId4" Type="http://schemas.openxmlformats.org/officeDocument/2006/relationships/tags" Target="../tags/tag8.xml"/><Relationship Id="rId9" Type="http://schemas.openxmlformats.org/officeDocument/2006/relationships/chart" Target="../charts/chart7.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 Target="slide28.xml"/><Relationship Id="rId3" Type="http://schemas.openxmlformats.org/officeDocument/2006/relationships/tags" Target="../tags/tag12.xml"/><Relationship Id="rId7" Type="http://schemas.openxmlformats.org/officeDocument/2006/relationships/tags" Target="../tags/tag16.xml"/><Relationship Id="rId12" Type="http://schemas.openxmlformats.org/officeDocument/2006/relationships/slide" Target="slide27.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chart" Target="../charts/chart8.xml"/><Relationship Id="rId5" Type="http://schemas.openxmlformats.org/officeDocument/2006/relationships/tags" Target="../tags/tag14.xml"/><Relationship Id="rId10" Type="http://schemas.openxmlformats.org/officeDocument/2006/relationships/image" Target="../media/image23.emf"/><Relationship Id="rId4" Type="http://schemas.openxmlformats.org/officeDocument/2006/relationships/tags" Target="../tags/tag13.xml"/><Relationship Id="rId9" Type="http://schemas.openxmlformats.org/officeDocument/2006/relationships/notesSlide" Target="../notesSlides/notesSlide15.xml"/><Relationship Id="rId14" Type="http://schemas.openxmlformats.org/officeDocument/2006/relationships/slide" Target="slide29.xml"/></Relationships>
</file>

<file path=ppt/slides/_rels/slide16.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slide" Target="slide31.xml"/><Relationship Id="rId18" Type="http://schemas.openxmlformats.org/officeDocument/2006/relationships/slide" Target="slide35.xml"/><Relationship Id="rId3" Type="http://schemas.openxmlformats.org/officeDocument/2006/relationships/tags" Target="../tags/tag19.xml"/><Relationship Id="rId7" Type="http://schemas.openxmlformats.org/officeDocument/2006/relationships/tags" Target="../tags/tag23.xml"/><Relationship Id="rId12" Type="http://schemas.openxmlformats.org/officeDocument/2006/relationships/chart" Target="../charts/chart9.xml"/><Relationship Id="rId17" Type="http://schemas.openxmlformats.org/officeDocument/2006/relationships/slide" Target="slide34.xml"/><Relationship Id="rId2" Type="http://schemas.openxmlformats.org/officeDocument/2006/relationships/tags" Target="../tags/tag18.xml"/><Relationship Id="rId16" Type="http://schemas.openxmlformats.org/officeDocument/2006/relationships/slide" Target="slide33.xml"/><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image" Target="../media/image23.emf"/><Relationship Id="rId5" Type="http://schemas.openxmlformats.org/officeDocument/2006/relationships/tags" Target="../tags/tag21.xml"/><Relationship Id="rId15" Type="http://schemas.openxmlformats.org/officeDocument/2006/relationships/slide" Target="slide32.xml"/><Relationship Id="rId10" Type="http://schemas.openxmlformats.org/officeDocument/2006/relationships/notesSlide" Target="../notesSlides/notesSlide16.xml"/><Relationship Id="rId4" Type="http://schemas.openxmlformats.org/officeDocument/2006/relationships/tags" Target="../tags/tag20.xml"/><Relationship Id="rId9" Type="http://schemas.openxmlformats.org/officeDocument/2006/relationships/slideLayout" Target="../slideLayouts/slideLayout32.xml"/><Relationship Id="rId14" Type="http://schemas.openxmlformats.org/officeDocument/2006/relationships/slide" Target="slide30.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 Target="slide38.xml"/><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slide" Target="slide37.xml"/><Relationship Id="rId2" Type="http://schemas.openxmlformats.org/officeDocument/2006/relationships/tags" Target="../tags/tag26.xml"/><Relationship Id="rId16" Type="http://schemas.openxmlformats.org/officeDocument/2006/relationships/chart" Target="../charts/chart10.xml"/><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slide" Target="slide36.xml"/><Relationship Id="rId5" Type="http://schemas.openxmlformats.org/officeDocument/2006/relationships/tags" Target="../tags/tag29.xml"/><Relationship Id="rId15" Type="http://schemas.openxmlformats.org/officeDocument/2006/relationships/slide" Target="slide39.xml"/><Relationship Id="rId10" Type="http://schemas.openxmlformats.org/officeDocument/2006/relationships/image" Target="../media/image24.emf"/><Relationship Id="rId4" Type="http://schemas.openxmlformats.org/officeDocument/2006/relationships/tags" Target="../tags/tag28.xml"/><Relationship Id="rId9" Type="http://schemas.openxmlformats.org/officeDocument/2006/relationships/notesSlide" Target="../notesSlides/notesSlide17.xml"/><Relationship Id="rId14" Type="http://schemas.openxmlformats.org/officeDocument/2006/relationships/slide" Target="slide40.xml"/></Relationships>
</file>

<file path=ppt/slides/_rels/slide18.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tags" Target="../tags/tag34.xml"/><Relationship Id="rId7" Type="http://schemas.openxmlformats.org/officeDocument/2006/relationships/notesSlide" Target="../notesSlides/notesSlide18.xml"/><Relationship Id="rId12" Type="http://schemas.openxmlformats.org/officeDocument/2006/relationships/chart" Target="../charts/chart11.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slideLayout" Target="../slideLayouts/slideLayout32.xml"/><Relationship Id="rId11" Type="http://schemas.openxmlformats.org/officeDocument/2006/relationships/slide" Target="slide43.xml"/><Relationship Id="rId5" Type="http://schemas.openxmlformats.org/officeDocument/2006/relationships/tags" Target="../tags/tag36.xml"/><Relationship Id="rId10" Type="http://schemas.openxmlformats.org/officeDocument/2006/relationships/slide" Target="slide42.xml"/><Relationship Id="rId4" Type="http://schemas.openxmlformats.org/officeDocument/2006/relationships/tags" Target="../tags/tag35.xml"/><Relationship Id="rId9" Type="http://schemas.openxmlformats.org/officeDocument/2006/relationships/slide" Target="slide41.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 Target="slide48.xml"/><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slide" Target="slide45.xml"/><Relationship Id="rId2" Type="http://schemas.openxmlformats.org/officeDocument/2006/relationships/tags" Target="../tags/tag38.xml"/><Relationship Id="rId16" Type="http://schemas.openxmlformats.org/officeDocument/2006/relationships/slide" Target="slide47.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slide" Target="slide44.xml"/><Relationship Id="rId5" Type="http://schemas.openxmlformats.org/officeDocument/2006/relationships/tags" Target="../tags/tag41.xml"/><Relationship Id="rId15" Type="http://schemas.openxmlformats.org/officeDocument/2006/relationships/slide" Target="slide46.xml"/><Relationship Id="rId10" Type="http://schemas.openxmlformats.org/officeDocument/2006/relationships/image" Target="../media/image24.emf"/><Relationship Id="rId4" Type="http://schemas.openxmlformats.org/officeDocument/2006/relationships/tags" Target="../tags/tag40.xml"/><Relationship Id="rId9" Type="http://schemas.openxmlformats.org/officeDocument/2006/relationships/notesSlide" Target="../notesSlides/notesSlide19.xml"/><Relationship Id="rId14" Type="http://schemas.openxmlformats.org/officeDocument/2006/relationships/chart" Target="../charts/char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tags" Target="../tags/tag46.xml"/><Relationship Id="rId7" Type="http://schemas.openxmlformats.org/officeDocument/2006/relationships/notesSlide" Target="../notesSlides/notesSlide20.xml"/><Relationship Id="rId12" Type="http://schemas.openxmlformats.org/officeDocument/2006/relationships/chart" Target="../charts/chart13.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Layout" Target="../slideLayouts/slideLayout32.xml"/><Relationship Id="rId11" Type="http://schemas.openxmlformats.org/officeDocument/2006/relationships/slide" Target="slide51.xml"/><Relationship Id="rId5" Type="http://schemas.openxmlformats.org/officeDocument/2006/relationships/tags" Target="../tags/tag48.xml"/><Relationship Id="rId10" Type="http://schemas.openxmlformats.org/officeDocument/2006/relationships/slide" Target="slide50.xml"/><Relationship Id="rId4" Type="http://schemas.openxmlformats.org/officeDocument/2006/relationships/tags" Target="../tags/tag47.xml"/><Relationship Id="rId9" Type="http://schemas.openxmlformats.org/officeDocument/2006/relationships/slide" Target="slide49.xml"/></Relationships>
</file>

<file path=ppt/slides/_rels/slide21.xml.rels><?xml version="1.0" encoding="UTF-8" standalone="yes"?>
<Relationships xmlns="http://schemas.openxmlformats.org/package/2006/relationships"><Relationship Id="rId8" Type="http://schemas.openxmlformats.org/officeDocument/2006/relationships/tags" Target="../tags/tag56.xml"/><Relationship Id="rId13" Type="http://schemas.openxmlformats.org/officeDocument/2006/relationships/chart" Target="../charts/chart14.xml"/><Relationship Id="rId18" Type="http://schemas.openxmlformats.org/officeDocument/2006/relationships/slide" Target="slide56.xml"/><Relationship Id="rId3" Type="http://schemas.openxmlformats.org/officeDocument/2006/relationships/tags" Target="../tags/tag51.xml"/><Relationship Id="rId7" Type="http://schemas.openxmlformats.org/officeDocument/2006/relationships/tags" Target="../tags/tag55.xml"/><Relationship Id="rId12" Type="http://schemas.openxmlformats.org/officeDocument/2006/relationships/slide" Target="slide52.xml"/><Relationship Id="rId17" Type="http://schemas.openxmlformats.org/officeDocument/2006/relationships/slide" Target="slide55.xml"/><Relationship Id="rId2" Type="http://schemas.openxmlformats.org/officeDocument/2006/relationships/tags" Target="../tags/tag50.xml"/><Relationship Id="rId16" Type="http://schemas.openxmlformats.org/officeDocument/2006/relationships/slide" Target="slide54.xml"/><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image" Target="../media/image25.emf"/><Relationship Id="rId5" Type="http://schemas.openxmlformats.org/officeDocument/2006/relationships/tags" Target="../tags/tag53.xml"/><Relationship Id="rId15" Type="http://schemas.openxmlformats.org/officeDocument/2006/relationships/slide" Target="slide53.xml"/><Relationship Id="rId10" Type="http://schemas.openxmlformats.org/officeDocument/2006/relationships/notesSlide" Target="../notesSlides/notesSlide21.xml"/><Relationship Id="rId4" Type="http://schemas.openxmlformats.org/officeDocument/2006/relationships/tags" Target="../tags/tag52.xml"/><Relationship Id="rId9" Type="http://schemas.openxmlformats.org/officeDocument/2006/relationships/slideLayout" Target="../slideLayouts/slideLayout32.xml"/><Relationship Id="rId14" Type="http://schemas.openxmlformats.org/officeDocument/2006/relationships/chart" Target="../charts/chart15.xml"/></Relationships>
</file>

<file path=ppt/slides/_rels/slide22.xml.rels><?xml version="1.0" encoding="UTF-8" standalone="yes"?>
<Relationships xmlns="http://schemas.openxmlformats.org/package/2006/relationships"><Relationship Id="rId8" Type="http://schemas.openxmlformats.org/officeDocument/2006/relationships/tags" Target="../tags/tag64.xml"/><Relationship Id="rId3" Type="http://schemas.openxmlformats.org/officeDocument/2006/relationships/tags" Target="../tags/tag59.xml"/><Relationship Id="rId7" Type="http://schemas.openxmlformats.org/officeDocument/2006/relationships/tags" Target="../tags/tag63.xml"/><Relationship Id="rId12" Type="http://schemas.openxmlformats.org/officeDocument/2006/relationships/image" Target="../media/image26.emf"/><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tags" Target="../tags/tag62.xml"/><Relationship Id="rId11" Type="http://schemas.openxmlformats.org/officeDocument/2006/relationships/slide" Target="slide14.xml"/><Relationship Id="rId5" Type="http://schemas.openxmlformats.org/officeDocument/2006/relationships/tags" Target="../tags/tag61.xml"/><Relationship Id="rId10" Type="http://schemas.openxmlformats.org/officeDocument/2006/relationships/notesSlide" Target="../notesSlides/notesSlide22.xml"/><Relationship Id="rId4" Type="http://schemas.openxmlformats.org/officeDocument/2006/relationships/tags" Target="../tags/tag60.xml"/><Relationship Id="rId9"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tags" Target="../tags/tag72.xml"/><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image" Target="../media/image26.emf"/><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slide" Target="slide14.xml"/><Relationship Id="rId5" Type="http://schemas.openxmlformats.org/officeDocument/2006/relationships/tags" Target="../tags/tag69.xml"/><Relationship Id="rId10" Type="http://schemas.openxmlformats.org/officeDocument/2006/relationships/notesSlide" Target="../notesSlides/notesSlide23.xml"/><Relationship Id="rId4" Type="http://schemas.openxmlformats.org/officeDocument/2006/relationships/tags" Target="../tags/tag68.xml"/><Relationship Id="rId9"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tags" Target="../tags/tag80.xml"/><Relationship Id="rId3" Type="http://schemas.openxmlformats.org/officeDocument/2006/relationships/tags" Target="../tags/tag75.xml"/><Relationship Id="rId7" Type="http://schemas.openxmlformats.org/officeDocument/2006/relationships/tags" Target="../tags/tag79.xml"/><Relationship Id="rId12" Type="http://schemas.openxmlformats.org/officeDocument/2006/relationships/image" Target="../media/image26.emf"/><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slide" Target="slide14.xml"/><Relationship Id="rId5" Type="http://schemas.openxmlformats.org/officeDocument/2006/relationships/tags" Target="../tags/tag77.xml"/><Relationship Id="rId10" Type="http://schemas.openxmlformats.org/officeDocument/2006/relationships/notesSlide" Target="../notesSlides/notesSlide24.xml"/><Relationship Id="rId4" Type="http://schemas.openxmlformats.org/officeDocument/2006/relationships/tags" Target="../tags/tag76.xml"/><Relationship Id="rId9"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tags" Target="../tags/tag88.xml"/><Relationship Id="rId13" Type="http://schemas.openxmlformats.org/officeDocument/2006/relationships/slide" Target="slide14.xml"/><Relationship Id="rId3" Type="http://schemas.openxmlformats.org/officeDocument/2006/relationships/tags" Target="../tags/tag83.xml"/><Relationship Id="rId7" Type="http://schemas.openxmlformats.org/officeDocument/2006/relationships/tags" Target="../tags/tag87.xml"/><Relationship Id="rId12" Type="http://schemas.openxmlformats.org/officeDocument/2006/relationships/image" Target="../media/image26.emf"/><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slide" Target="slide15.xml"/><Relationship Id="rId5" Type="http://schemas.openxmlformats.org/officeDocument/2006/relationships/tags" Target="../tags/tag85.xml"/><Relationship Id="rId10" Type="http://schemas.openxmlformats.org/officeDocument/2006/relationships/notesSlide" Target="../notesSlides/notesSlide25.xml"/><Relationship Id="rId4" Type="http://schemas.openxmlformats.org/officeDocument/2006/relationships/tags" Target="../tags/tag84.xml"/><Relationship Id="rId9"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tags" Target="../tags/tag96.xml"/><Relationship Id="rId13" Type="http://schemas.openxmlformats.org/officeDocument/2006/relationships/slide" Target="slide15.xml"/><Relationship Id="rId3" Type="http://schemas.openxmlformats.org/officeDocument/2006/relationships/tags" Target="../tags/tag91.xml"/><Relationship Id="rId7" Type="http://schemas.openxmlformats.org/officeDocument/2006/relationships/tags" Target="../tags/tag95.xml"/><Relationship Id="rId12" Type="http://schemas.openxmlformats.org/officeDocument/2006/relationships/slide" Target="slide14.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11" Type="http://schemas.openxmlformats.org/officeDocument/2006/relationships/image" Target="../media/image26.emf"/><Relationship Id="rId5" Type="http://schemas.openxmlformats.org/officeDocument/2006/relationships/tags" Target="../tags/tag93.xml"/><Relationship Id="rId10" Type="http://schemas.openxmlformats.org/officeDocument/2006/relationships/notesSlide" Target="../notesSlides/notesSlide26.xml"/><Relationship Id="rId4" Type="http://schemas.openxmlformats.org/officeDocument/2006/relationships/tags" Target="../tags/tag92.xml"/><Relationship Id="rId9"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tags" Target="../tags/tag104.xml"/><Relationship Id="rId13" Type="http://schemas.openxmlformats.org/officeDocument/2006/relationships/slide" Target="slide15.xml"/><Relationship Id="rId3" Type="http://schemas.openxmlformats.org/officeDocument/2006/relationships/tags" Target="../tags/tag99.xml"/><Relationship Id="rId7" Type="http://schemas.openxmlformats.org/officeDocument/2006/relationships/tags" Target="../tags/tag103.xml"/><Relationship Id="rId12" Type="http://schemas.openxmlformats.org/officeDocument/2006/relationships/slide" Target="slide14.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tags" Target="../tags/tag102.xml"/><Relationship Id="rId11" Type="http://schemas.openxmlformats.org/officeDocument/2006/relationships/image" Target="../media/image26.emf"/><Relationship Id="rId5" Type="http://schemas.openxmlformats.org/officeDocument/2006/relationships/tags" Target="../tags/tag101.xml"/><Relationship Id="rId10" Type="http://schemas.openxmlformats.org/officeDocument/2006/relationships/notesSlide" Target="../notesSlides/notesSlide27.xml"/><Relationship Id="rId4" Type="http://schemas.openxmlformats.org/officeDocument/2006/relationships/tags" Target="../tags/tag100.xml"/><Relationship Id="rId9"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tags" Target="../tags/tag112.xml"/><Relationship Id="rId13" Type="http://schemas.openxmlformats.org/officeDocument/2006/relationships/slide" Target="slide15.xml"/><Relationship Id="rId3" Type="http://schemas.openxmlformats.org/officeDocument/2006/relationships/tags" Target="../tags/tag107.xml"/><Relationship Id="rId7" Type="http://schemas.openxmlformats.org/officeDocument/2006/relationships/tags" Target="../tags/tag111.xml"/><Relationship Id="rId12" Type="http://schemas.openxmlformats.org/officeDocument/2006/relationships/slide" Target="slide14.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tags" Target="../tags/tag110.xml"/><Relationship Id="rId11" Type="http://schemas.openxmlformats.org/officeDocument/2006/relationships/image" Target="../media/image26.emf"/><Relationship Id="rId5" Type="http://schemas.openxmlformats.org/officeDocument/2006/relationships/tags" Target="../tags/tag109.xml"/><Relationship Id="rId10" Type="http://schemas.openxmlformats.org/officeDocument/2006/relationships/notesSlide" Target="../notesSlides/notesSlide28.xml"/><Relationship Id="rId4" Type="http://schemas.openxmlformats.org/officeDocument/2006/relationships/tags" Target="../tags/tag108.xml"/><Relationship Id="rId9"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tags" Target="../tags/tag120.xml"/><Relationship Id="rId13" Type="http://schemas.openxmlformats.org/officeDocument/2006/relationships/slide" Target="slide15.xml"/><Relationship Id="rId3" Type="http://schemas.openxmlformats.org/officeDocument/2006/relationships/tags" Target="../tags/tag115.xml"/><Relationship Id="rId7" Type="http://schemas.openxmlformats.org/officeDocument/2006/relationships/tags" Target="../tags/tag119.xml"/><Relationship Id="rId12" Type="http://schemas.openxmlformats.org/officeDocument/2006/relationships/slide" Target="slide14.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tags" Target="../tags/tag118.xml"/><Relationship Id="rId11" Type="http://schemas.openxmlformats.org/officeDocument/2006/relationships/image" Target="../media/image26.emf"/><Relationship Id="rId5" Type="http://schemas.openxmlformats.org/officeDocument/2006/relationships/tags" Target="../tags/tag117.xml"/><Relationship Id="rId10" Type="http://schemas.openxmlformats.org/officeDocument/2006/relationships/notesSlide" Target="../notesSlides/notesSlide29.xml"/><Relationship Id="rId4" Type="http://schemas.openxmlformats.org/officeDocument/2006/relationships/tags" Target="../tags/tag116.xml"/><Relationship Id="rId9"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tags" Target="../tags/tag128.xml"/><Relationship Id="rId13" Type="http://schemas.openxmlformats.org/officeDocument/2006/relationships/slide" Target="slide14.xml"/><Relationship Id="rId3" Type="http://schemas.openxmlformats.org/officeDocument/2006/relationships/tags" Target="../tags/tag123.xml"/><Relationship Id="rId7" Type="http://schemas.openxmlformats.org/officeDocument/2006/relationships/tags" Target="../tags/tag127.xml"/><Relationship Id="rId12" Type="http://schemas.openxmlformats.org/officeDocument/2006/relationships/slide" Target="slide16.xml"/><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tags" Target="../tags/tag126.xml"/><Relationship Id="rId11" Type="http://schemas.openxmlformats.org/officeDocument/2006/relationships/image" Target="../media/image26.emf"/><Relationship Id="rId5" Type="http://schemas.openxmlformats.org/officeDocument/2006/relationships/tags" Target="../tags/tag125.xml"/><Relationship Id="rId10" Type="http://schemas.openxmlformats.org/officeDocument/2006/relationships/notesSlide" Target="../notesSlides/notesSlide30.xml"/><Relationship Id="rId4" Type="http://schemas.openxmlformats.org/officeDocument/2006/relationships/tags" Target="../tags/tag124.xml"/><Relationship Id="rId9"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tags" Target="../tags/tag136.xml"/><Relationship Id="rId13" Type="http://schemas.openxmlformats.org/officeDocument/2006/relationships/slide" Target="slide16.xml"/><Relationship Id="rId3" Type="http://schemas.openxmlformats.org/officeDocument/2006/relationships/tags" Target="../tags/tag131.xml"/><Relationship Id="rId7" Type="http://schemas.openxmlformats.org/officeDocument/2006/relationships/tags" Target="../tags/tag135.xml"/><Relationship Id="rId12" Type="http://schemas.openxmlformats.org/officeDocument/2006/relationships/slide" Target="slide14.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tags" Target="../tags/tag134.xml"/><Relationship Id="rId11" Type="http://schemas.openxmlformats.org/officeDocument/2006/relationships/image" Target="../media/image26.emf"/><Relationship Id="rId5" Type="http://schemas.openxmlformats.org/officeDocument/2006/relationships/tags" Target="../tags/tag133.xml"/><Relationship Id="rId10" Type="http://schemas.openxmlformats.org/officeDocument/2006/relationships/notesSlide" Target="../notesSlides/notesSlide31.xml"/><Relationship Id="rId4" Type="http://schemas.openxmlformats.org/officeDocument/2006/relationships/tags" Target="../tags/tag132.xml"/><Relationship Id="rId9"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tags" Target="../tags/tag144.xml"/><Relationship Id="rId13" Type="http://schemas.openxmlformats.org/officeDocument/2006/relationships/slide" Target="slide16.xml"/><Relationship Id="rId3" Type="http://schemas.openxmlformats.org/officeDocument/2006/relationships/tags" Target="../tags/tag139.xml"/><Relationship Id="rId7" Type="http://schemas.openxmlformats.org/officeDocument/2006/relationships/tags" Target="../tags/tag143.xml"/><Relationship Id="rId12" Type="http://schemas.openxmlformats.org/officeDocument/2006/relationships/slide" Target="slide14.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11" Type="http://schemas.openxmlformats.org/officeDocument/2006/relationships/image" Target="../media/image26.emf"/><Relationship Id="rId5" Type="http://schemas.openxmlformats.org/officeDocument/2006/relationships/tags" Target="../tags/tag141.xml"/><Relationship Id="rId10" Type="http://schemas.openxmlformats.org/officeDocument/2006/relationships/notesSlide" Target="../notesSlides/notesSlide32.xml"/><Relationship Id="rId4" Type="http://schemas.openxmlformats.org/officeDocument/2006/relationships/tags" Target="../tags/tag140.xml"/><Relationship Id="rId9"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tags" Target="../tags/tag152.xml"/><Relationship Id="rId13" Type="http://schemas.openxmlformats.org/officeDocument/2006/relationships/slide" Target="slide16.xml"/><Relationship Id="rId3" Type="http://schemas.openxmlformats.org/officeDocument/2006/relationships/tags" Target="../tags/tag147.xml"/><Relationship Id="rId7" Type="http://schemas.openxmlformats.org/officeDocument/2006/relationships/tags" Target="../tags/tag151.xml"/><Relationship Id="rId12" Type="http://schemas.openxmlformats.org/officeDocument/2006/relationships/slide" Target="slide14.xml"/><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tags" Target="../tags/tag150.xml"/><Relationship Id="rId11" Type="http://schemas.openxmlformats.org/officeDocument/2006/relationships/image" Target="../media/image26.emf"/><Relationship Id="rId5" Type="http://schemas.openxmlformats.org/officeDocument/2006/relationships/tags" Target="../tags/tag149.xml"/><Relationship Id="rId10" Type="http://schemas.openxmlformats.org/officeDocument/2006/relationships/notesSlide" Target="../notesSlides/notesSlide33.xml"/><Relationship Id="rId4" Type="http://schemas.openxmlformats.org/officeDocument/2006/relationships/tags" Target="../tags/tag148.xml"/><Relationship Id="rId9"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tags" Target="../tags/tag160.xml"/><Relationship Id="rId13" Type="http://schemas.openxmlformats.org/officeDocument/2006/relationships/slide" Target="slide16.xml"/><Relationship Id="rId3" Type="http://schemas.openxmlformats.org/officeDocument/2006/relationships/tags" Target="../tags/tag155.xml"/><Relationship Id="rId7" Type="http://schemas.openxmlformats.org/officeDocument/2006/relationships/tags" Target="../tags/tag159.xml"/><Relationship Id="rId12" Type="http://schemas.openxmlformats.org/officeDocument/2006/relationships/slide" Target="slide14.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tags" Target="../tags/tag158.xml"/><Relationship Id="rId11" Type="http://schemas.openxmlformats.org/officeDocument/2006/relationships/image" Target="../media/image26.emf"/><Relationship Id="rId5" Type="http://schemas.openxmlformats.org/officeDocument/2006/relationships/tags" Target="../tags/tag157.xml"/><Relationship Id="rId10" Type="http://schemas.openxmlformats.org/officeDocument/2006/relationships/notesSlide" Target="../notesSlides/notesSlide34.xml"/><Relationship Id="rId4" Type="http://schemas.openxmlformats.org/officeDocument/2006/relationships/tags" Target="../tags/tag156.xml"/><Relationship Id="rId9"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tags" Target="../tags/tag168.xml"/><Relationship Id="rId13" Type="http://schemas.openxmlformats.org/officeDocument/2006/relationships/slide" Target="slide16.xml"/><Relationship Id="rId3" Type="http://schemas.openxmlformats.org/officeDocument/2006/relationships/tags" Target="../tags/tag163.xml"/><Relationship Id="rId7" Type="http://schemas.openxmlformats.org/officeDocument/2006/relationships/tags" Target="../tags/tag167.xml"/><Relationship Id="rId12" Type="http://schemas.openxmlformats.org/officeDocument/2006/relationships/slide" Target="slide14.xml"/><Relationship Id="rId2" Type="http://schemas.openxmlformats.org/officeDocument/2006/relationships/tags" Target="../tags/tag162.xml"/><Relationship Id="rId1" Type="http://schemas.openxmlformats.org/officeDocument/2006/relationships/tags" Target="../tags/tag161.xml"/><Relationship Id="rId6" Type="http://schemas.openxmlformats.org/officeDocument/2006/relationships/tags" Target="../tags/tag166.xml"/><Relationship Id="rId11" Type="http://schemas.openxmlformats.org/officeDocument/2006/relationships/image" Target="../media/image26.emf"/><Relationship Id="rId5" Type="http://schemas.openxmlformats.org/officeDocument/2006/relationships/tags" Target="../tags/tag165.xml"/><Relationship Id="rId10" Type="http://schemas.openxmlformats.org/officeDocument/2006/relationships/notesSlide" Target="../notesSlides/notesSlide35.xml"/><Relationship Id="rId4" Type="http://schemas.openxmlformats.org/officeDocument/2006/relationships/tags" Target="../tags/tag164.xml"/><Relationship Id="rId9"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tags" Target="../tags/tag176.xml"/><Relationship Id="rId3" Type="http://schemas.openxmlformats.org/officeDocument/2006/relationships/tags" Target="../tags/tag171.xml"/><Relationship Id="rId7" Type="http://schemas.openxmlformats.org/officeDocument/2006/relationships/tags" Target="../tags/tag175.xml"/><Relationship Id="rId12" Type="http://schemas.openxmlformats.org/officeDocument/2006/relationships/slide" Target="slide17.xml"/><Relationship Id="rId2" Type="http://schemas.openxmlformats.org/officeDocument/2006/relationships/tags" Target="../tags/tag170.xml"/><Relationship Id="rId1" Type="http://schemas.openxmlformats.org/officeDocument/2006/relationships/tags" Target="../tags/tag169.xml"/><Relationship Id="rId6" Type="http://schemas.openxmlformats.org/officeDocument/2006/relationships/tags" Target="../tags/tag174.xml"/><Relationship Id="rId11" Type="http://schemas.openxmlformats.org/officeDocument/2006/relationships/image" Target="../media/image27.emf"/><Relationship Id="rId5" Type="http://schemas.openxmlformats.org/officeDocument/2006/relationships/tags" Target="../tags/tag173.xml"/><Relationship Id="rId10" Type="http://schemas.openxmlformats.org/officeDocument/2006/relationships/notesSlide" Target="../notesSlides/notesSlide36.xml"/><Relationship Id="rId4" Type="http://schemas.openxmlformats.org/officeDocument/2006/relationships/tags" Target="../tags/tag172.xml"/><Relationship Id="rId9"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tags" Target="../tags/tag184.xml"/><Relationship Id="rId3" Type="http://schemas.openxmlformats.org/officeDocument/2006/relationships/tags" Target="../tags/tag179.xml"/><Relationship Id="rId7" Type="http://schemas.openxmlformats.org/officeDocument/2006/relationships/tags" Target="../tags/tag183.xml"/><Relationship Id="rId12" Type="http://schemas.openxmlformats.org/officeDocument/2006/relationships/slide" Target="slide17.xml"/><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tags" Target="../tags/tag182.xml"/><Relationship Id="rId11" Type="http://schemas.openxmlformats.org/officeDocument/2006/relationships/image" Target="../media/image27.emf"/><Relationship Id="rId5" Type="http://schemas.openxmlformats.org/officeDocument/2006/relationships/tags" Target="../tags/tag181.xml"/><Relationship Id="rId10" Type="http://schemas.openxmlformats.org/officeDocument/2006/relationships/notesSlide" Target="../notesSlides/notesSlide37.xml"/><Relationship Id="rId4" Type="http://schemas.openxmlformats.org/officeDocument/2006/relationships/tags" Target="../tags/tag180.xml"/><Relationship Id="rId9"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tags" Target="../tags/tag192.xml"/><Relationship Id="rId3" Type="http://schemas.openxmlformats.org/officeDocument/2006/relationships/tags" Target="../tags/tag187.xml"/><Relationship Id="rId7" Type="http://schemas.openxmlformats.org/officeDocument/2006/relationships/tags" Target="../tags/tag191.xml"/><Relationship Id="rId12" Type="http://schemas.openxmlformats.org/officeDocument/2006/relationships/image" Target="../media/image27.emf"/><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tags" Target="../tags/tag190.xml"/><Relationship Id="rId11" Type="http://schemas.openxmlformats.org/officeDocument/2006/relationships/slide" Target="slide17.xml"/><Relationship Id="rId5" Type="http://schemas.openxmlformats.org/officeDocument/2006/relationships/tags" Target="../tags/tag189.xml"/><Relationship Id="rId10" Type="http://schemas.openxmlformats.org/officeDocument/2006/relationships/notesSlide" Target="../notesSlides/notesSlide38.xml"/><Relationship Id="rId4" Type="http://schemas.openxmlformats.org/officeDocument/2006/relationships/tags" Target="../tags/tag188.xml"/><Relationship Id="rId9"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tags" Target="../tags/tag200.xml"/><Relationship Id="rId3" Type="http://schemas.openxmlformats.org/officeDocument/2006/relationships/tags" Target="../tags/tag195.xml"/><Relationship Id="rId7" Type="http://schemas.openxmlformats.org/officeDocument/2006/relationships/tags" Target="../tags/tag199.xml"/><Relationship Id="rId12" Type="http://schemas.openxmlformats.org/officeDocument/2006/relationships/slide" Target="slide17.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11" Type="http://schemas.openxmlformats.org/officeDocument/2006/relationships/image" Target="../media/image27.emf"/><Relationship Id="rId5" Type="http://schemas.openxmlformats.org/officeDocument/2006/relationships/tags" Target="../tags/tag197.xml"/><Relationship Id="rId10" Type="http://schemas.openxmlformats.org/officeDocument/2006/relationships/notesSlide" Target="../notesSlides/notesSlide39.xml"/><Relationship Id="rId4" Type="http://schemas.openxmlformats.org/officeDocument/2006/relationships/tags" Target="../tags/tag196.xml"/><Relationship Id="rId9"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8" Type="http://schemas.openxmlformats.org/officeDocument/2006/relationships/tags" Target="../tags/tag208.xml"/><Relationship Id="rId3" Type="http://schemas.openxmlformats.org/officeDocument/2006/relationships/tags" Target="../tags/tag203.xml"/><Relationship Id="rId7" Type="http://schemas.openxmlformats.org/officeDocument/2006/relationships/tags" Target="../tags/tag207.xml"/><Relationship Id="rId12" Type="http://schemas.openxmlformats.org/officeDocument/2006/relationships/slide" Target="slide17.xml"/><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tags" Target="../tags/tag206.xml"/><Relationship Id="rId11" Type="http://schemas.openxmlformats.org/officeDocument/2006/relationships/image" Target="../media/image27.emf"/><Relationship Id="rId5" Type="http://schemas.openxmlformats.org/officeDocument/2006/relationships/tags" Target="../tags/tag205.xml"/><Relationship Id="rId10" Type="http://schemas.openxmlformats.org/officeDocument/2006/relationships/notesSlide" Target="../notesSlides/notesSlide40.xml"/><Relationship Id="rId4" Type="http://schemas.openxmlformats.org/officeDocument/2006/relationships/tags" Target="../tags/tag204.xml"/><Relationship Id="rId9"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tags" Target="../tags/tag216.xml"/><Relationship Id="rId13" Type="http://schemas.openxmlformats.org/officeDocument/2006/relationships/slide" Target="slide17.xml"/><Relationship Id="rId3" Type="http://schemas.openxmlformats.org/officeDocument/2006/relationships/tags" Target="../tags/tag211.xml"/><Relationship Id="rId7" Type="http://schemas.openxmlformats.org/officeDocument/2006/relationships/tags" Target="../tags/tag215.xml"/><Relationship Id="rId12" Type="http://schemas.openxmlformats.org/officeDocument/2006/relationships/image" Target="../media/image27.emf"/><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tags" Target="../tags/tag214.xml"/><Relationship Id="rId11" Type="http://schemas.openxmlformats.org/officeDocument/2006/relationships/slide" Target="slide18.xml"/><Relationship Id="rId5" Type="http://schemas.openxmlformats.org/officeDocument/2006/relationships/tags" Target="../tags/tag213.xml"/><Relationship Id="rId10" Type="http://schemas.openxmlformats.org/officeDocument/2006/relationships/notesSlide" Target="../notesSlides/notesSlide41.xml"/><Relationship Id="rId4" Type="http://schemas.openxmlformats.org/officeDocument/2006/relationships/tags" Target="../tags/tag212.xml"/><Relationship Id="rId9"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tags" Target="../tags/tag224.xml"/><Relationship Id="rId13" Type="http://schemas.openxmlformats.org/officeDocument/2006/relationships/slide" Target="slide17.xml"/><Relationship Id="rId3" Type="http://schemas.openxmlformats.org/officeDocument/2006/relationships/tags" Target="../tags/tag219.xml"/><Relationship Id="rId7" Type="http://schemas.openxmlformats.org/officeDocument/2006/relationships/tags" Target="../tags/tag223.xml"/><Relationship Id="rId12" Type="http://schemas.openxmlformats.org/officeDocument/2006/relationships/image" Target="../media/image27.emf"/><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11" Type="http://schemas.openxmlformats.org/officeDocument/2006/relationships/slide" Target="slide18.xml"/><Relationship Id="rId5" Type="http://schemas.openxmlformats.org/officeDocument/2006/relationships/tags" Target="../tags/tag221.xml"/><Relationship Id="rId10" Type="http://schemas.openxmlformats.org/officeDocument/2006/relationships/notesSlide" Target="../notesSlides/notesSlide42.xml"/><Relationship Id="rId4" Type="http://schemas.openxmlformats.org/officeDocument/2006/relationships/tags" Target="../tags/tag220.xml"/><Relationship Id="rId9"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tags" Target="../tags/tag232.xml"/><Relationship Id="rId13" Type="http://schemas.openxmlformats.org/officeDocument/2006/relationships/slide" Target="slide17.xml"/><Relationship Id="rId3" Type="http://schemas.openxmlformats.org/officeDocument/2006/relationships/tags" Target="../tags/tag227.xml"/><Relationship Id="rId7" Type="http://schemas.openxmlformats.org/officeDocument/2006/relationships/tags" Target="../tags/tag231.xml"/><Relationship Id="rId12" Type="http://schemas.openxmlformats.org/officeDocument/2006/relationships/image" Target="../media/image27.emf"/><Relationship Id="rId2" Type="http://schemas.openxmlformats.org/officeDocument/2006/relationships/tags" Target="../tags/tag226.xml"/><Relationship Id="rId1" Type="http://schemas.openxmlformats.org/officeDocument/2006/relationships/tags" Target="../tags/tag225.xml"/><Relationship Id="rId6" Type="http://schemas.openxmlformats.org/officeDocument/2006/relationships/tags" Target="../tags/tag230.xml"/><Relationship Id="rId11" Type="http://schemas.openxmlformats.org/officeDocument/2006/relationships/slide" Target="slide18.xml"/><Relationship Id="rId5" Type="http://schemas.openxmlformats.org/officeDocument/2006/relationships/tags" Target="../tags/tag229.xml"/><Relationship Id="rId10" Type="http://schemas.openxmlformats.org/officeDocument/2006/relationships/notesSlide" Target="../notesSlides/notesSlide43.xml"/><Relationship Id="rId4" Type="http://schemas.openxmlformats.org/officeDocument/2006/relationships/tags" Target="../tags/tag228.xml"/><Relationship Id="rId9"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tags" Target="../tags/tag240.xml"/><Relationship Id="rId13" Type="http://schemas.openxmlformats.org/officeDocument/2006/relationships/slide" Target="slide17.xml"/><Relationship Id="rId3" Type="http://schemas.openxmlformats.org/officeDocument/2006/relationships/tags" Target="../tags/tag235.xml"/><Relationship Id="rId7" Type="http://schemas.openxmlformats.org/officeDocument/2006/relationships/tags" Target="../tags/tag239.xml"/><Relationship Id="rId12" Type="http://schemas.openxmlformats.org/officeDocument/2006/relationships/image" Target="../media/image27.emf"/><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11" Type="http://schemas.openxmlformats.org/officeDocument/2006/relationships/slide" Target="slide19.xml"/><Relationship Id="rId5" Type="http://schemas.openxmlformats.org/officeDocument/2006/relationships/tags" Target="../tags/tag237.xml"/><Relationship Id="rId10" Type="http://schemas.openxmlformats.org/officeDocument/2006/relationships/notesSlide" Target="../notesSlides/notesSlide44.xml"/><Relationship Id="rId4" Type="http://schemas.openxmlformats.org/officeDocument/2006/relationships/tags" Target="../tags/tag236.xml"/><Relationship Id="rId9"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tags" Target="../tags/tag248.xml"/><Relationship Id="rId13" Type="http://schemas.openxmlformats.org/officeDocument/2006/relationships/slide" Target="slide19.xml"/><Relationship Id="rId3" Type="http://schemas.openxmlformats.org/officeDocument/2006/relationships/tags" Target="../tags/tag243.xml"/><Relationship Id="rId7" Type="http://schemas.openxmlformats.org/officeDocument/2006/relationships/tags" Target="../tags/tag247.xml"/><Relationship Id="rId12" Type="http://schemas.openxmlformats.org/officeDocument/2006/relationships/slide" Target="slide17.xml"/><Relationship Id="rId2" Type="http://schemas.openxmlformats.org/officeDocument/2006/relationships/tags" Target="../tags/tag242.xml"/><Relationship Id="rId1" Type="http://schemas.openxmlformats.org/officeDocument/2006/relationships/tags" Target="../tags/tag241.xml"/><Relationship Id="rId6" Type="http://schemas.openxmlformats.org/officeDocument/2006/relationships/tags" Target="../tags/tag246.xml"/><Relationship Id="rId11" Type="http://schemas.openxmlformats.org/officeDocument/2006/relationships/image" Target="../media/image27.emf"/><Relationship Id="rId5" Type="http://schemas.openxmlformats.org/officeDocument/2006/relationships/tags" Target="../tags/tag245.xml"/><Relationship Id="rId10" Type="http://schemas.openxmlformats.org/officeDocument/2006/relationships/notesSlide" Target="../notesSlides/notesSlide45.xml"/><Relationship Id="rId4" Type="http://schemas.openxmlformats.org/officeDocument/2006/relationships/tags" Target="../tags/tag244.xml"/><Relationship Id="rId9"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tags" Target="../tags/tag256.xml"/><Relationship Id="rId13" Type="http://schemas.openxmlformats.org/officeDocument/2006/relationships/slide" Target="slide19.xml"/><Relationship Id="rId3" Type="http://schemas.openxmlformats.org/officeDocument/2006/relationships/tags" Target="../tags/tag251.xml"/><Relationship Id="rId7" Type="http://schemas.openxmlformats.org/officeDocument/2006/relationships/tags" Target="../tags/tag255.xml"/><Relationship Id="rId12" Type="http://schemas.openxmlformats.org/officeDocument/2006/relationships/slide" Target="slide17.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tags" Target="../tags/tag254.xml"/><Relationship Id="rId11" Type="http://schemas.openxmlformats.org/officeDocument/2006/relationships/image" Target="../media/image27.emf"/><Relationship Id="rId5" Type="http://schemas.openxmlformats.org/officeDocument/2006/relationships/tags" Target="../tags/tag253.xml"/><Relationship Id="rId10" Type="http://schemas.openxmlformats.org/officeDocument/2006/relationships/notesSlide" Target="../notesSlides/notesSlide46.xml"/><Relationship Id="rId4" Type="http://schemas.openxmlformats.org/officeDocument/2006/relationships/tags" Target="../tags/tag252.xml"/><Relationship Id="rId9"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tags" Target="../tags/tag264.xml"/><Relationship Id="rId13" Type="http://schemas.openxmlformats.org/officeDocument/2006/relationships/slide" Target="slide19.xml"/><Relationship Id="rId3" Type="http://schemas.openxmlformats.org/officeDocument/2006/relationships/tags" Target="../tags/tag259.xml"/><Relationship Id="rId7" Type="http://schemas.openxmlformats.org/officeDocument/2006/relationships/tags" Target="../tags/tag263.xml"/><Relationship Id="rId12" Type="http://schemas.openxmlformats.org/officeDocument/2006/relationships/slide" Target="slide17.xml"/><Relationship Id="rId2" Type="http://schemas.openxmlformats.org/officeDocument/2006/relationships/tags" Target="../tags/tag258.xml"/><Relationship Id="rId1" Type="http://schemas.openxmlformats.org/officeDocument/2006/relationships/tags" Target="../tags/tag257.xml"/><Relationship Id="rId6" Type="http://schemas.openxmlformats.org/officeDocument/2006/relationships/tags" Target="../tags/tag262.xml"/><Relationship Id="rId11" Type="http://schemas.openxmlformats.org/officeDocument/2006/relationships/image" Target="../media/image27.emf"/><Relationship Id="rId5" Type="http://schemas.openxmlformats.org/officeDocument/2006/relationships/tags" Target="../tags/tag261.xml"/><Relationship Id="rId10" Type="http://schemas.openxmlformats.org/officeDocument/2006/relationships/notesSlide" Target="../notesSlides/notesSlide47.xml"/><Relationship Id="rId4" Type="http://schemas.openxmlformats.org/officeDocument/2006/relationships/tags" Target="../tags/tag260.xml"/><Relationship Id="rId9"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tags" Target="../tags/tag272.xml"/><Relationship Id="rId13" Type="http://schemas.openxmlformats.org/officeDocument/2006/relationships/slide" Target="slide19.xml"/><Relationship Id="rId3" Type="http://schemas.openxmlformats.org/officeDocument/2006/relationships/tags" Target="../tags/tag267.xml"/><Relationship Id="rId7" Type="http://schemas.openxmlformats.org/officeDocument/2006/relationships/tags" Target="../tags/tag271.xml"/><Relationship Id="rId12" Type="http://schemas.openxmlformats.org/officeDocument/2006/relationships/slide" Target="slide17.xml"/><Relationship Id="rId2" Type="http://schemas.openxmlformats.org/officeDocument/2006/relationships/tags" Target="../tags/tag266.xml"/><Relationship Id="rId1" Type="http://schemas.openxmlformats.org/officeDocument/2006/relationships/tags" Target="../tags/tag265.xml"/><Relationship Id="rId6" Type="http://schemas.openxmlformats.org/officeDocument/2006/relationships/tags" Target="../tags/tag270.xml"/><Relationship Id="rId11" Type="http://schemas.openxmlformats.org/officeDocument/2006/relationships/image" Target="../media/image27.emf"/><Relationship Id="rId5" Type="http://schemas.openxmlformats.org/officeDocument/2006/relationships/tags" Target="../tags/tag269.xml"/><Relationship Id="rId10" Type="http://schemas.openxmlformats.org/officeDocument/2006/relationships/notesSlide" Target="../notesSlides/notesSlide48.xml"/><Relationship Id="rId4" Type="http://schemas.openxmlformats.org/officeDocument/2006/relationships/tags" Target="../tags/tag268.xml"/><Relationship Id="rId9"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tags" Target="../tags/tag280.xml"/><Relationship Id="rId13" Type="http://schemas.openxmlformats.org/officeDocument/2006/relationships/slide" Target="slide17.xml"/><Relationship Id="rId3" Type="http://schemas.openxmlformats.org/officeDocument/2006/relationships/tags" Target="../tags/tag275.xml"/><Relationship Id="rId7" Type="http://schemas.openxmlformats.org/officeDocument/2006/relationships/tags" Target="../tags/tag279.xml"/><Relationship Id="rId12" Type="http://schemas.openxmlformats.org/officeDocument/2006/relationships/image" Target="../media/image27.emf"/><Relationship Id="rId2" Type="http://schemas.openxmlformats.org/officeDocument/2006/relationships/tags" Target="../tags/tag274.xml"/><Relationship Id="rId1" Type="http://schemas.openxmlformats.org/officeDocument/2006/relationships/tags" Target="../tags/tag273.xml"/><Relationship Id="rId6" Type="http://schemas.openxmlformats.org/officeDocument/2006/relationships/tags" Target="../tags/tag278.xml"/><Relationship Id="rId11" Type="http://schemas.openxmlformats.org/officeDocument/2006/relationships/slide" Target="slide20.xml"/><Relationship Id="rId5" Type="http://schemas.openxmlformats.org/officeDocument/2006/relationships/tags" Target="../tags/tag277.xml"/><Relationship Id="rId10" Type="http://schemas.openxmlformats.org/officeDocument/2006/relationships/notesSlide" Target="../notesSlides/notesSlide49.xml"/><Relationship Id="rId4" Type="http://schemas.openxmlformats.org/officeDocument/2006/relationships/tags" Target="../tags/tag276.xml"/><Relationship Id="rId9"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tags" Target="../tags/tag288.xml"/><Relationship Id="rId13" Type="http://schemas.openxmlformats.org/officeDocument/2006/relationships/slide" Target="slide17.xml"/><Relationship Id="rId3" Type="http://schemas.openxmlformats.org/officeDocument/2006/relationships/tags" Target="../tags/tag283.xml"/><Relationship Id="rId7" Type="http://schemas.openxmlformats.org/officeDocument/2006/relationships/tags" Target="../tags/tag287.xml"/><Relationship Id="rId12" Type="http://schemas.openxmlformats.org/officeDocument/2006/relationships/image" Target="../media/image27.emf"/><Relationship Id="rId2" Type="http://schemas.openxmlformats.org/officeDocument/2006/relationships/tags" Target="../tags/tag282.xml"/><Relationship Id="rId1" Type="http://schemas.openxmlformats.org/officeDocument/2006/relationships/tags" Target="../tags/tag281.xml"/><Relationship Id="rId6" Type="http://schemas.openxmlformats.org/officeDocument/2006/relationships/tags" Target="../tags/tag286.xml"/><Relationship Id="rId11" Type="http://schemas.openxmlformats.org/officeDocument/2006/relationships/slide" Target="slide20.xml"/><Relationship Id="rId5" Type="http://schemas.openxmlformats.org/officeDocument/2006/relationships/tags" Target="../tags/tag285.xml"/><Relationship Id="rId10" Type="http://schemas.openxmlformats.org/officeDocument/2006/relationships/notesSlide" Target="../notesSlides/notesSlide50.xml"/><Relationship Id="rId4" Type="http://schemas.openxmlformats.org/officeDocument/2006/relationships/tags" Target="../tags/tag284.xml"/><Relationship Id="rId9"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tags" Target="../tags/tag296.xml"/><Relationship Id="rId13" Type="http://schemas.openxmlformats.org/officeDocument/2006/relationships/slide" Target="slide17.xml"/><Relationship Id="rId3" Type="http://schemas.openxmlformats.org/officeDocument/2006/relationships/tags" Target="../tags/tag291.xml"/><Relationship Id="rId7" Type="http://schemas.openxmlformats.org/officeDocument/2006/relationships/tags" Target="../tags/tag295.xml"/><Relationship Id="rId12" Type="http://schemas.openxmlformats.org/officeDocument/2006/relationships/image" Target="../media/image27.emf"/><Relationship Id="rId2" Type="http://schemas.openxmlformats.org/officeDocument/2006/relationships/tags" Target="../tags/tag290.xml"/><Relationship Id="rId1" Type="http://schemas.openxmlformats.org/officeDocument/2006/relationships/tags" Target="../tags/tag289.xml"/><Relationship Id="rId6" Type="http://schemas.openxmlformats.org/officeDocument/2006/relationships/tags" Target="../tags/tag294.xml"/><Relationship Id="rId11" Type="http://schemas.openxmlformats.org/officeDocument/2006/relationships/slide" Target="slide20.xml"/><Relationship Id="rId5" Type="http://schemas.openxmlformats.org/officeDocument/2006/relationships/tags" Target="../tags/tag293.xml"/><Relationship Id="rId10" Type="http://schemas.openxmlformats.org/officeDocument/2006/relationships/notesSlide" Target="../notesSlides/notesSlide51.xml"/><Relationship Id="rId4" Type="http://schemas.openxmlformats.org/officeDocument/2006/relationships/tags" Target="../tags/tag292.xml"/><Relationship Id="rId9"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tags" Target="../tags/tag304.xml"/><Relationship Id="rId3" Type="http://schemas.openxmlformats.org/officeDocument/2006/relationships/tags" Target="../tags/tag299.xml"/><Relationship Id="rId7" Type="http://schemas.openxmlformats.org/officeDocument/2006/relationships/tags" Target="../tags/tag303.xml"/><Relationship Id="rId12" Type="http://schemas.openxmlformats.org/officeDocument/2006/relationships/image" Target="../media/image28.emf"/><Relationship Id="rId2" Type="http://schemas.openxmlformats.org/officeDocument/2006/relationships/tags" Target="../tags/tag298.xml"/><Relationship Id="rId1" Type="http://schemas.openxmlformats.org/officeDocument/2006/relationships/tags" Target="../tags/tag297.xml"/><Relationship Id="rId6" Type="http://schemas.openxmlformats.org/officeDocument/2006/relationships/tags" Target="../tags/tag302.xml"/><Relationship Id="rId11" Type="http://schemas.openxmlformats.org/officeDocument/2006/relationships/slide" Target="slide21.xml"/><Relationship Id="rId5" Type="http://schemas.openxmlformats.org/officeDocument/2006/relationships/tags" Target="../tags/tag301.xml"/><Relationship Id="rId10" Type="http://schemas.openxmlformats.org/officeDocument/2006/relationships/notesSlide" Target="../notesSlides/notesSlide52.xml"/><Relationship Id="rId4" Type="http://schemas.openxmlformats.org/officeDocument/2006/relationships/tags" Target="../tags/tag300.xml"/><Relationship Id="rId9"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tags" Target="../tags/tag312.xml"/><Relationship Id="rId3" Type="http://schemas.openxmlformats.org/officeDocument/2006/relationships/tags" Target="../tags/tag307.xml"/><Relationship Id="rId7" Type="http://schemas.openxmlformats.org/officeDocument/2006/relationships/tags" Target="../tags/tag311.xml"/><Relationship Id="rId12" Type="http://schemas.openxmlformats.org/officeDocument/2006/relationships/image" Target="../media/image28.emf"/><Relationship Id="rId2" Type="http://schemas.openxmlformats.org/officeDocument/2006/relationships/tags" Target="../tags/tag306.xml"/><Relationship Id="rId1" Type="http://schemas.openxmlformats.org/officeDocument/2006/relationships/tags" Target="../tags/tag305.xml"/><Relationship Id="rId6" Type="http://schemas.openxmlformats.org/officeDocument/2006/relationships/tags" Target="../tags/tag310.xml"/><Relationship Id="rId11" Type="http://schemas.openxmlformats.org/officeDocument/2006/relationships/slide" Target="slide21.xml"/><Relationship Id="rId5" Type="http://schemas.openxmlformats.org/officeDocument/2006/relationships/tags" Target="../tags/tag309.xml"/><Relationship Id="rId10" Type="http://schemas.openxmlformats.org/officeDocument/2006/relationships/notesSlide" Target="../notesSlides/notesSlide53.xml"/><Relationship Id="rId4" Type="http://schemas.openxmlformats.org/officeDocument/2006/relationships/tags" Target="../tags/tag308.xml"/><Relationship Id="rId9"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tags" Target="../tags/tag320.xml"/><Relationship Id="rId3" Type="http://schemas.openxmlformats.org/officeDocument/2006/relationships/tags" Target="../tags/tag315.xml"/><Relationship Id="rId7" Type="http://schemas.openxmlformats.org/officeDocument/2006/relationships/tags" Target="../tags/tag319.xml"/><Relationship Id="rId12" Type="http://schemas.openxmlformats.org/officeDocument/2006/relationships/image" Target="../media/image28.emf"/><Relationship Id="rId2" Type="http://schemas.openxmlformats.org/officeDocument/2006/relationships/tags" Target="../tags/tag314.xml"/><Relationship Id="rId1" Type="http://schemas.openxmlformats.org/officeDocument/2006/relationships/tags" Target="../tags/tag313.xml"/><Relationship Id="rId6" Type="http://schemas.openxmlformats.org/officeDocument/2006/relationships/tags" Target="../tags/tag318.xml"/><Relationship Id="rId11" Type="http://schemas.openxmlformats.org/officeDocument/2006/relationships/slide" Target="slide21.xml"/><Relationship Id="rId5" Type="http://schemas.openxmlformats.org/officeDocument/2006/relationships/tags" Target="../tags/tag317.xml"/><Relationship Id="rId10" Type="http://schemas.openxmlformats.org/officeDocument/2006/relationships/notesSlide" Target="../notesSlides/notesSlide54.xml"/><Relationship Id="rId4" Type="http://schemas.openxmlformats.org/officeDocument/2006/relationships/tags" Target="../tags/tag316.xml"/><Relationship Id="rId9"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tags" Target="../tags/tag328.xml"/><Relationship Id="rId3" Type="http://schemas.openxmlformats.org/officeDocument/2006/relationships/tags" Target="../tags/tag323.xml"/><Relationship Id="rId7" Type="http://schemas.openxmlformats.org/officeDocument/2006/relationships/tags" Target="../tags/tag327.xml"/><Relationship Id="rId12" Type="http://schemas.openxmlformats.org/officeDocument/2006/relationships/image" Target="../media/image28.emf"/><Relationship Id="rId2" Type="http://schemas.openxmlformats.org/officeDocument/2006/relationships/tags" Target="../tags/tag322.xml"/><Relationship Id="rId1" Type="http://schemas.openxmlformats.org/officeDocument/2006/relationships/tags" Target="../tags/tag321.xml"/><Relationship Id="rId6" Type="http://schemas.openxmlformats.org/officeDocument/2006/relationships/tags" Target="../tags/tag326.xml"/><Relationship Id="rId11" Type="http://schemas.openxmlformats.org/officeDocument/2006/relationships/slide" Target="slide21.xml"/><Relationship Id="rId5" Type="http://schemas.openxmlformats.org/officeDocument/2006/relationships/tags" Target="../tags/tag325.xml"/><Relationship Id="rId10" Type="http://schemas.openxmlformats.org/officeDocument/2006/relationships/notesSlide" Target="../notesSlides/notesSlide55.xml"/><Relationship Id="rId4" Type="http://schemas.openxmlformats.org/officeDocument/2006/relationships/tags" Target="../tags/tag324.xml"/><Relationship Id="rId9"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tags" Target="../tags/tag336.xml"/><Relationship Id="rId3" Type="http://schemas.openxmlformats.org/officeDocument/2006/relationships/tags" Target="../tags/tag331.xml"/><Relationship Id="rId7" Type="http://schemas.openxmlformats.org/officeDocument/2006/relationships/tags" Target="../tags/tag335.xml"/><Relationship Id="rId12" Type="http://schemas.openxmlformats.org/officeDocument/2006/relationships/image" Target="../media/image28.emf"/><Relationship Id="rId2" Type="http://schemas.openxmlformats.org/officeDocument/2006/relationships/tags" Target="../tags/tag330.xml"/><Relationship Id="rId1" Type="http://schemas.openxmlformats.org/officeDocument/2006/relationships/tags" Target="../tags/tag329.xml"/><Relationship Id="rId6" Type="http://schemas.openxmlformats.org/officeDocument/2006/relationships/tags" Target="../tags/tag334.xml"/><Relationship Id="rId11" Type="http://schemas.openxmlformats.org/officeDocument/2006/relationships/slide" Target="slide21.xml"/><Relationship Id="rId5" Type="http://schemas.openxmlformats.org/officeDocument/2006/relationships/tags" Target="../tags/tag333.xml"/><Relationship Id="rId10" Type="http://schemas.openxmlformats.org/officeDocument/2006/relationships/notesSlide" Target="../notesSlides/notesSlide56.xml"/><Relationship Id="rId4" Type="http://schemas.openxmlformats.org/officeDocument/2006/relationships/tags" Target="../tags/tag332.xml"/><Relationship Id="rId9"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sky&#10;&#10;Description automatically generated">
            <a:extLst>
              <a:ext uri="{FF2B5EF4-FFF2-40B4-BE49-F238E27FC236}">
                <a16:creationId xmlns:a16="http://schemas.microsoft.com/office/drawing/2014/main" id="{8D86D10E-376A-4141-8B8C-C10ED3253F65}"/>
              </a:ext>
            </a:extLst>
          </p:cNvPr>
          <p:cNvPicPr>
            <a:picLocks noChangeAspect="1"/>
          </p:cNvPicPr>
          <p:nvPr/>
        </p:nvPicPr>
        <p:blipFill rotWithShape="1">
          <a:blip r:embed="rId5"/>
          <a:srcRect l="4081" b="13700"/>
          <a:stretch/>
        </p:blipFill>
        <p:spPr>
          <a:xfrm>
            <a:off x="0" y="0"/>
            <a:ext cx="12192000" cy="7315200"/>
          </a:xfrm>
          <a:prstGeom prst="rect">
            <a:avLst/>
          </a:prstGeom>
        </p:spPr>
      </p:pic>
      <p:sp>
        <p:nvSpPr>
          <p:cNvPr id="9" name="Rectangle 8">
            <a:extLst>
              <a:ext uri="{FF2B5EF4-FFF2-40B4-BE49-F238E27FC236}">
                <a16:creationId xmlns:a16="http://schemas.microsoft.com/office/drawing/2014/main" id="{BD2A8D39-2791-524A-A8A3-65E8FA74E659}"/>
              </a:ext>
            </a:extLst>
          </p:cNvPr>
          <p:cNvSpPr/>
          <p:nvPr/>
        </p:nvSpPr>
        <p:spPr>
          <a:xfrm>
            <a:off x="861954" y="3012837"/>
            <a:ext cx="3821805" cy="751368"/>
          </a:xfrm>
          <a:prstGeom prst="rect">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D0AA8A7-5F75-E844-BB01-FB53784CFFF8}"/>
              </a:ext>
            </a:extLst>
          </p:cNvPr>
          <p:cNvSpPr/>
          <p:nvPr/>
        </p:nvSpPr>
        <p:spPr>
          <a:xfrm>
            <a:off x="861955" y="3720600"/>
            <a:ext cx="2465862" cy="751368"/>
          </a:xfrm>
          <a:prstGeom prst="rect">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322B581-DD43-0E4A-B833-B660ABD03A7E}"/>
              </a:ext>
            </a:extLst>
          </p:cNvPr>
          <p:cNvSpPr txBox="1"/>
          <p:nvPr>
            <p:custDataLst>
              <p:tags r:id="rId1"/>
            </p:custDataLst>
          </p:nvPr>
        </p:nvSpPr>
        <p:spPr>
          <a:xfrm>
            <a:off x="969751" y="3016216"/>
            <a:ext cx="4531693" cy="1446550"/>
          </a:xfrm>
          <a:prstGeom prst="rect">
            <a:avLst/>
          </a:prstGeom>
          <a:noFill/>
        </p:spPr>
        <p:txBody>
          <a:bodyPr wrap="square" rtlCol="0">
            <a:spAutoFit/>
          </a:bodyPr>
          <a:lstStyle/>
          <a:p>
            <a:r>
              <a:rPr lang="en-US" sz="4400" dirty="0">
                <a:solidFill>
                  <a:schemeClr val="bg1"/>
                </a:solidFill>
                <a:latin typeface="Arial" panose="020B0604020202020204" pitchFamily="34" charset="0"/>
                <a:cs typeface="Arial" panose="020B0604020202020204" pitchFamily="34" charset="0"/>
              </a:rPr>
              <a:t>Sensemaking</a:t>
            </a:r>
          </a:p>
          <a:p>
            <a:r>
              <a:rPr lang="en-US" sz="4400" dirty="0">
                <a:solidFill>
                  <a:schemeClr val="bg1"/>
                </a:solidFill>
                <a:latin typeface="Arial" panose="020B0604020202020204" pitchFamily="34" charset="0"/>
                <a:cs typeface="Arial" panose="020B0604020202020204" pitchFamily="34" charset="0"/>
              </a:rPr>
              <a:t>Meeting</a:t>
            </a:r>
          </a:p>
        </p:txBody>
      </p:sp>
      <p:sp>
        <p:nvSpPr>
          <p:cNvPr id="12" name="Rectangle 11">
            <a:extLst>
              <a:ext uri="{FF2B5EF4-FFF2-40B4-BE49-F238E27FC236}">
                <a16:creationId xmlns:a16="http://schemas.microsoft.com/office/drawing/2014/main" id="{89472AC3-9C4F-1F45-AF12-21422DC85FF0}"/>
              </a:ext>
            </a:extLst>
          </p:cNvPr>
          <p:cNvSpPr/>
          <p:nvPr/>
        </p:nvSpPr>
        <p:spPr>
          <a:xfrm>
            <a:off x="0" y="4899443"/>
            <a:ext cx="12192000" cy="2415757"/>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EB5A99E1-8DC3-E44D-B8B8-7FC95B2DDBC7}"/>
              </a:ext>
            </a:extLst>
          </p:cNvPr>
          <p:cNvPicPr>
            <a:picLocks noChangeAspect="1"/>
          </p:cNvPicPr>
          <p:nvPr/>
        </p:nvPicPr>
        <p:blipFill>
          <a:blip r:embed="rId6"/>
          <a:srcRect/>
          <a:stretch/>
        </p:blipFill>
        <p:spPr>
          <a:xfrm>
            <a:off x="1027947" y="6541798"/>
            <a:ext cx="1689057" cy="516728"/>
          </a:xfrm>
          <a:prstGeom prst="rect">
            <a:avLst/>
          </a:prstGeom>
        </p:spPr>
      </p:pic>
      <p:sp>
        <p:nvSpPr>
          <p:cNvPr id="32" name="Rectangle 31">
            <a:extLst>
              <a:ext uri="{FF2B5EF4-FFF2-40B4-BE49-F238E27FC236}">
                <a16:creationId xmlns:a16="http://schemas.microsoft.com/office/drawing/2014/main" id="{A938D73E-45BA-49D1-9C76-CE05BF0A8554}"/>
              </a:ext>
            </a:extLst>
          </p:cNvPr>
          <p:cNvSpPr/>
          <p:nvPr>
            <p:custDataLst>
              <p:tags r:id="rId2"/>
            </p:custDataLst>
          </p:nvPr>
        </p:nvSpPr>
        <p:spPr>
          <a:xfrm>
            <a:off x="830781" y="5156944"/>
            <a:ext cx="2083387" cy="307777"/>
          </a:xfrm>
          <a:prstGeom prst="rect">
            <a:avLst/>
          </a:prstGeom>
        </p:spPr>
        <p:txBody>
          <a:bodyPr wrap="square">
            <a:spAutoFit/>
          </a:bodyPr>
          <a:lstStyle/>
          <a:p>
            <a:r>
              <a:rPr lang="en-US" sz="1400" b="1" dirty="0">
                <a:solidFill>
                  <a:schemeClr val="bg1"/>
                </a:solidFill>
                <a:latin typeface="Arial" panose="020B0604020202020204" pitchFamily="34" charset="0"/>
                <a:cs typeface="Arial" panose="020B0604020202020204" pitchFamily="34" charset="0"/>
              </a:rPr>
              <a:t>[Month Year]</a:t>
            </a:r>
          </a:p>
        </p:txBody>
      </p:sp>
    </p:spTree>
    <p:extLst>
      <p:ext uri="{BB962C8B-B14F-4D97-AF65-F5344CB8AC3E}">
        <p14:creationId xmlns:p14="http://schemas.microsoft.com/office/powerpoint/2010/main" val="82618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18E54C-D470-0E48-BF8E-9B4345E0A711}"/>
              </a:ext>
            </a:extLst>
          </p:cNvPr>
          <p:cNvSpPr/>
          <p:nvPr/>
        </p:nvSpPr>
        <p:spPr>
          <a:xfrm>
            <a:off x="0" y="1495168"/>
            <a:ext cx="12192000" cy="5820031"/>
          </a:xfrm>
          <a:prstGeom prst="rect">
            <a:avLst/>
          </a:prstGeom>
          <a:solidFill>
            <a:srgbClr val="003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39C1878-1414-4BDD-B555-C38CB7133AFD}"/>
              </a:ext>
            </a:extLst>
          </p:cNvPr>
          <p:cNvSpPr txBox="1"/>
          <p:nvPr/>
        </p:nvSpPr>
        <p:spPr>
          <a:xfrm>
            <a:off x="434109" y="459510"/>
            <a:ext cx="10118561" cy="646331"/>
          </a:xfrm>
          <a:prstGeom prst="rect">
            <a:avLst/>
          </a:prstGeom>
          <a:noFill/>
        </p:spPr>
        <p:txBody>
          <a:bodyPr wrap="square" lIns="91440" tIns="45720" rIns="91440" bIns="45720" rtlCol="0" anchor="t">
            <a:spAutoFit/>
          </a:bodyPr>
          <a:lstStyle/>
          <a:p>
            <a:r>
              <a:rPr lang="en-US" sz="3600">
                <a:solidFill>
                  <a:srgbClr val="002E3D"/>
                </a:solidFill>
                <a:latin typeface="Arial"/>
                <a:cs typeface="Arial"/>
              </a:rPr>
              <a:t>The Consensus Conversation</a:t>
            </a:r>
          </a:p>
        </p:txBody>
      </p:sp>
      <p:sp>
        <p:nvSpPr>
          <p:cNvPr id="6" name="Rectangle 5">
            <a:extLst>
              <a:ext uri="{FF2B5EF4-FFF2-40B4-BE49-F238E27FC236}">
                <a16:creationId xmlns:a16="http://schemas.microsoft.com/office/drawing/2014/main" id="{4471F401-6C81-4184-9DC4-86EA20BA8F9E}"/>
              </a:ext>
            </a:extLst>
          </p:cNvPr>
          <p:cNvSpPr/>
          <p:nvPr/>
        </p:nvSpPr>
        <p:spPr>
          <a:xfrm>
            <a:off x="532962" y="1987809"/>
            <a:ext cx="8549253" cy="3308598"/>
          </a:xfrm>
          <a:prstGeom prst="rect">
            <a:avLst/>
          </a:prstGeom>
        </p:spPr>
        <p:txBody>
          <a:bodyPr wrap="square">
            <a:spAutoFit/>
          </a:bodyPr>
          <a:lstStyle/>
          <a:p>
            <a:pPr>
              <a:spcBef>
                <a:spcPts val="600"/>
              </a:spcBef>
            </a:pPr>
            <a:r>
              <a:rPr lang="en-US" sz="2200" b="1">
                <a:solidFill>
                  <a:srgbClr val="00A4D1"/>
                </a:solidFill>
                <a:latin typeface="Arial" panose="020B0604020202020204" pitchFamily="34" charset="0"/>
                <a:cs typeface="Arial" panose="020B0604020202020204" pitchFamily="34" charset="0"/>
              </a:rPr>
              <a:t>What is consensus decision making? </a:t>
            </a:r>
          </a:p>
          <a:p>
            <a:pPr marL="457200" indent="-457200">
              <a:spcBef>
                <a:spcPts val="1200"/>
              </a:spcBef>
              <a:buFont typeface="Arial" panose="020B0604020202020204" pitchFamily="34" charset="0"/>
              <a:buChar char="•"/>
            </a:pPr>
            <a:r>
              <a:rPr lang="en-US" sz="2200">
                <a:solidFill>
                  <a:schemeClr val="bg1"/>
                </a:solidFill>
                <a:latin typeface="Arial" panose="020B0604020202020204" pitchFamily="34" charset="0"/>
                <a:cs typeface="Arial" panose="020B0604020202020204" pitchFamily="34" charset="0"/>
              </a:rPr>
              <a:t>A decision that everyone can support or can live with.</a:t>
            </a:r>
          </a:p>
          <a:p>
            <a:pPr>
              <a:spcBef>
                <a:spcPts val="1200"/>
              </a:spcBef>
            </a:pPr>
            <a:r>
              <a:rPr lang="en-US" sz="2200">
                <a:solidFill>
                  <a:schemeClr val="bg1"/>
                </a:solidFill>
                <a:latin typeface="Arial" panose="020B0604020202020204" pitchFamily="34" charset="0"/>
                <a:cs typeface="Arial" panose="020B0604020202020204" pitchFamily="34" charset="0"/>
              </a:rPr>
              <a:t>  </a:t>
            </a:r>
          </a:p>
          <a:p>
            <a:pPr>
              <a:spcBef>
                <a:spcPts val="600"/>
              </a:spcBef>
            </a:pPr>
            <a:r>
              <a:rPr lang="en-US" sz="2200" b="1">
                <a:solidFill>
                  <a:srgbClr val="00A4D1"/>
                </a:solidFill>
                <a:latin typeface="Arial" panose="020B0604020202020204" pitchFamily="34" charset="0"/>
                <a:cs typeface="Arial" panose="020B0604020202020204" pitchFamily="34" charset="0"/>
              </a:rPr>
              <a:t>What is expected during consensus </a:t>
            </a:r>
            <a:r>
              <a:rPr lang="en-US" sz="2200" b="1" dirty="0">
                <a:solidFill>
                  <a:srgbClr val="00A4D1"/>
                </a:solidFill>
                <a:latin typeface="Arial" panose="020B0604020202020204" pitchFamily="34" charset="0"/>
                <a:cs typeface="Arial" panose="020B0604020202020204" pitchFamily="34" charset="0"/>
              </a:rPr>
              <a:t>conversation</a:t>
            </a:r>
            <a:r>
              <a:rPr lang="en-US" sz="2200" b="1">
                <a:solidFill>
                  <a:srgbClr val="00A4D1"/>
                </a:solidFill>
                <a:latin typeface="Arial" panose="020B0604020202020204" pitchFamily="34" charset="0"/>
                <a:cs typeface="Arial" panose="020B0604020202020204" pitchFamily="34" charset="0"/>
              </a:rPr>
              <a:t>? </a:t>
            </a:r>
          </a:p>
          <a:p>
            <a:pPr marL="457200" indent="-457200">
              <a:spcBef>
                <a:spcPts val="1200"/>
              </a:spcBef>
              <a:buFont typeface="Arial" panose="020B0604020202020204" pitchFamily="34" charset="0"/>
              <a:buChar char="•"/>
            </a:pPr>
            <a:r>
              <a:rPr lang="en-US" sz="2200">
                <a:solidFill>
                  <a:schemeClr val="bg1"/>
                </a:solidFill>
                <a:latin typeface="Arial" panose="020B0604020202020204" pitchFamily="34" charset="0"/>
                <a:cs typeface="Arial" panose="020B0604020202020204" pitchFamily="34" charset="0"/>
              </a:rPr>
              <a:t>Active cooperation</a:t>
            </a:r>
          </a:p>
          <a:p>
            <a:pPr marL="457200" indent="-457200">
              <a:spcBef>
                <a:spcPts val="1200"/>
              </a:spcBef>
              <a:buFont typeface="Arial" panose="020B0604020202020204" pitchFamily="34" charset="0"/>
              <a:buChar char="•"/>
            </a:pPr>
            <a:r>
              <a:rPr lang="en-US" sz="2200">
                <a:solidFill>
                  <a:schemeClr val="bg1"/>
                </a:solidFill>
                <a:latin typeface="Arial" panose="020B0604020202020204" pitchFamily="34" charset="0"/>
                <a:cs typeface="Arial" panose="020B0604020202020204" pitchFamily="34" charset="0"/>
              </a:rPr>
              <a:t>Disciplined speaking and listening</a:t>
            </a:r>
          </a:p>
          <a:p>
            <a:pPr marL="457200" indent="-457200">
              <a:spcBef>
                <a:spcPts val="1200"/>
              </a:spcBef>
              <a:buFont typeface="Arial" panose="020B0604020202020204" pitchFamily="34" charset="0"/>
              <a:buChar char="•"/>
            </a:pPr>
            <a:r>
              <a:rPr lang="en-US" sz="2200">
                <a:solidFill>
                  <a:schemeClr val="bg1"/>
                </a:solidFill>
                <a:latin typeface="Arial" panose="020B0604020202020204" pitchFamily="34" charset="0"/>
                <a:cs typeface="Arial" panose="020B0604020202020204" pitchFamily="34" charset="0"/>
              </a:rPr>
              <a:t>Respect for the contributions of every member</a:t>
            </a:r>
          </a:p>
        </p:txBody>
      </p:sp>
      <p:sp>
        <p:nvSpPr>
          <p:cNvPr id="7" name="TextBox 6">
            <a:extLst>
              <a:ext uri="{FF2B5EF4-FFF2-40B4-BE49-F238E27FC236}">
                <a16:creationId xmlns:a16="http://schemas.microsoft.com/office/drawing/2014/main" id="{1B836FEF-5C4B-4844-98E4-8370838C565C}"/>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solidFill>
                  <a:schemeClr val="bg1"/>
                </a:solidFill>
              </a:rPr>
              <a:t>10</a:t>
            </a:fld>
            <a:endParaRPr lang="en-US" sz="1000" dirty="0">
              <a:solidFill>
                <a:schemeClr val="bg1"/>
              </a:solidFill>
            </a:endParaRPr>
          </a:p>
        </p:txBody>
      </p:sp>
    </p:spTree>
    <p:extLst>
      <p:ext uri="{BB962C8B-B14F-4D97-AF65-F5344CB8AC3E}">
        <p14:creationId xmlns:p14="http://schemas.microsoft.com/office/powerpoint/2010/main" val="4249952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18E54C-D470-0E48-BF8E-9B4345E0A711}"/>
              </a:ext>
            </a:extLst>
          </p:cNvPr>
          <p:cNvSpPr/>
          <p:nvPr/>
        </p:nvSpPr>
        <p:spPr>
          <a:xfrm>
            <a:off x="0" y="1495168"/>
            <a:ext cx="12192000" cy="5820031"/>
          </a:xfrm>
          <a:prstGeom prst="rect">
            <a:avLst/>
          </a:prstGeom>
          <a:solidFill>
            <a:srgbClr val="003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39C1878-1414-4BDD-B555-C38CB7133AFD}"/>
              </a:ext>
            </a:extLst>
          </p:cNvPr>
          <p:cNvSpPr txBox="1"/>
          <p:nvPr/>
        </p:nvSpPr>
        <p:spPr>
          <a:xfrm>
            <a:off x="434109" y="459510"/>
            <a:ext cx="10118561" cy="646331"/>
          </a:xfrm>
          <a:prstGeom prst="rect">
            <a:avLst/>
          </a:prstGeom>
          <a:noFill/>
        </p:spPr>
        <p:txBody>
          <a:bodyPr wrap="square" lIns="91440" tIns="45720" rIns="91440" bIns="45720" rtlCol="0" anchor="t">
            <a:spAutoFit/>
          </a:bodyPr>
          <a:lstStyle/>
          <a:p>
            <a:r>
              <a:rPr lang="en-US" sz="3600">
                <a:solidFill>
                  <a:srgbClr val="002E3D"/>
                </a:solidFill>
                <a:latin typeface="Arial"/>
                <a:cs typeface="Arial"/>
              </a:rPr>
              <a:t>The Consensus Conversation</a:t>
            </a:r>
          </a:p>
        </p:txBody>
      </p:sp>
      <p:sp>
        <p:nvSpPr>
          <p:cNvPr id="6" name="Rectangle 5">
            <a:extLst>
              <a:ext uri="{FF2B5EF4-FFF2-40B4-BE49-F238E27FC236}">
                <a16:creationId xmlns:a16="http://schemas.microsoft.com/office/drawing/2014/main" id="{4471F401-6C81-4184-9DC4-86EA20BA8F9E}"/>
              </a:ext>
            </a:extLst>
          </p:cNvPr>
          <p:cNvSpPr/>
          <p:nvPr/>
        </p:nvSpPr>
        <p:spPr>
          <a:xfrm>
            <a:off x="532962" y="1987809"/>
            <a:ext cx="11493385" cy="5355312"/>
          </a:xfrm>
          <a:prstGeom prst="rect">
            <a:avLst/>
          </a:prstGeom>
        </p:spPr>
        <p:txBody>
          <a:bodyPr wrap="square" lIns="91440" tIns="45720" rIns="91440" bIns="45720" anchor="t">
            <a:spAutoFit/>
          </a:bodyPr>
          <a:lstStyle/>
          <a:p>
            <a:pPr>
              <a:spcBef>
                <a:spcPts val="600"/>
              </a:spcBef>
            </a:pPr>
            <a:r>
              <a:rPr lang="en-US" sz="2200" b="1" dirty="0">
                <a:solidFill>
                  <a:srgbClr val="00A4D1"/>
                </a:solidFill>
                <a:latin typeface="Arial" panose="020B0604020202020204" pitchFamily="34" charset="0"/>
                <a:cs typeface="Arial" panose="020B0604020202020204" pitchFamily="34" charset="0"/>
              </a:rPr>
              <a:t>How do we reach consensus? </a:t>
            </a:r>
          </a:p>
          <a:p>
            <a:pPr marL="457200" indent="-457200">
              <a:spcBef>
                <a:spcPts val="1200"/>
              </a:spcBef>
              <a:buFont typeface="+mj-lt"/>
              <a:buAutoNum type="arabicPeriod"/>
            </a:pPr>
            <a:r>
              <a:rPr lang="en-US" sz="2200" dirty="0">
                <a:solidFill>
                  <a:schemeClr val="bg1"/>
                </a:solidFill>
                <a:latin typeface="Arial"/>
                <a:cs typeface="Arial"/>
              </a:rPr>
              <a:t>Present the Element and the diversity of scores</a:t>
            </a:r>
          </a:p>
          <a:p>
            <a:pPr marL="457200" indent="-457200">
              <a:spcBef>
                <a:spcPts val="1200"/>
              </a:spcBef>
              <a:buFont typeface="+mj-lt"/>
              <a:buAutoNum type="arabicPeriod"/>
            </a:pPr>
            <a:r>
              <a:rPr lang="en-US" sz="2200" dirty="0">
                <a:solidFill>
                  <a:schemeClr val="bg1"/>
                </a:solidFill>
                <a:latin typeface="Arial" panose="020B0604020202020204" pitchFamily="34" charset="0"/>
                <a:cs typeface="Arial" panose="020B0604020202020204" pitchFamily="34" charset="0"/>
              </a:rPr>
              <a:t>Open the discussion</a:t>
            </a:r>
          </a:p>
          <a:p>
            <a:pPr marL="457200" indent="-457200">
              <a:spcBef>
                <a:spcPts val="1200"/>
              </a:spcBef>
              <a:buFont typeface="+mj-lt"/>
              <a:buAutoNum type="arabicPeriod"/>
            </a:pPr>
            <a:r>
              <a:rPr lang="en-US" sz="2200" dirty="0">
                <a:solidFill>
                  <a:schemeClr val="bg1"/>
                </a:solidFill>
                <a:latin typeface="Arial" panose="020B0604020202020204" pitchFamily="34" charset="0"/>
                <a:cs typeface="Arial" panose="020B0604020202020204" pitchFamily="34" charset="0"/>
              </a:rPr>
              <a:t>Take stock of organizational rating after discussion</a:t>
            </a:r>
          </a:p>
          <a:p>
            <a:pPr marL="457200" indent="-457200">
              <a:spcBef>
                <a:spcPts val="1200"/>
              </a:spcBef>
              <a:buFont typeface="+mj-lt"/>
              <a:buAutoNum type="arabicPeriod"/>
            </a:pPr>
            <a:r>
              <a:rPr lang="en-US" sz="2200" dirty="0">
                <a:solidFill>
                  <a:schemeClr val="bg1"/>
                </a:solidFill>
                <a:latin typeface="Arial"/>
                <a:cs typeface="Arial"/>
              </a:rPr>
              <a:t>Revisit 1 and 2 as needed</a:t>
            </a:r>
            <a:endParaRPr lang="en-US" sz="2200" dirty="0">
              <a:solidFill>
                <a:schemeClr val="bg1"/>
              </a:solidFill>
              <a:latin typeface="Arial" panose="020B0604020202020204" pitchFamily="34" charset="0"/>
              <a:cs typeface="Arial" panose="020B0604020202020204" pitchFamily="34" charset="0"/>
            </a:endParaRPr>
          </a:p>
          <a:p>
            <a:pPr>
              <a:spcBef>
                <a:spcPts val="1800"/>
              </a:spcBef>
            </a:pPr>
            <a:r>
              <a:rPr lang="en-US" sz="2200" b="1" dirty="0">
                <a:solidFill>
                  <a:srgbClr val="00A4D1"/>
                </a:solidFill>
                <a:latin typeface="Arial" panose="020B0604020202020204" pitchFamily="34" charset="0"/>
                <a:cs typeface="Arial" panose="020B0604020202020204" pitchFamily="34" charset="0"/>
              </a:rPr>
              <a:t>What if we do not reach consensus?</a:t>
            </a:r>
          </a:p>
          <a:p>
            <a:pPr>
              <a:spcBef>
                <a:spcPts val="1200"/>
              </a:spcBef>
            </a:pPr>
            <a:r>
              <a:rPr lang="en-US" sz="2200" dirty="0">
                <a:solidFill>
                  <a:schemeClr val="bg1"/>
                </a:solidFill>
                <a:latin typeface="Arial" panose="020B0604020202020204" pitchFamily="34" charset="0"/>
                <a:cs typeface="Arial" panose="020B0604020202020204" pitchFamily="34" charset="0"/>
              </a:rPr>
              <a:t>If consensus is not reached, take the rating most people can live with and include notes about the dissent. </a:t>
            </a:r>
          </a:p>
          <a:p>
            <a:pPr>
              <a:spcBef>
                <a:spcPts val="1800"/>
              </a:spcBef>
            </a:pPr>
            <a:r>
              <a:rPr lang="en-US" sz="2200" b="1" dirty="0">
                <a:solidFill>
                  <a:srgbClr val="00A4D1"/>
                </a:solidFill>
                <a:latin typeface="Arial" panose="020B0604020202020204" pitchFamily="34" charset="0"/>
                <a:cs typeface="Arial" panose="020B0604020202020204" pitchFamily="34" charset="0"/>
              </a:rPr>
              <a:t>What about the ratings for the elements not covered? </a:t>
            </a:r>
          </a:p>
          <a:p>
            <a:pPr indent="-457200">
              <a:spcBef>
                <a:spcPts val="1200"/>
              </a:spcBef>
            </a:pPr>
            <a:r>
              <a:rPr lang="en-US" sz="2200" dirty="0">
                <a:solidFill>
                  <a:schemeClr val="bg1"/>
                </a:solidFill>
                <a:latin typeface="Arial" panose="020B0604020202020204" pitchFamily="34" charset="0"/>
                <a:cs typeface="Arial" panose="020B0604020202020204" pitchFamily="34" charset="0"/>
              </a:rPr>
              <a:t>The average rating from the ICA Self-Assessment Summary will stand. </a:t>
            </a:r>
          </a:p>
          <a:p>
            <a:pPr>
              <a:spcBef>
                <a:spcPts val="1200"/>
              </a:spcBef>
            </a:pPr>
            <a:endParaRPr lang="en-US" sz="2200"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7924D85-30AB-4064-9351-727A9F64DC5C}"/>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solidFill>
                  <a:schemeClr val="bg1"/>
                </a:solidFill>
              </a:rPr>
              <a:t>11</a:t>
            </a:fld>
            <a:endParaRPr lang="en-US" sz="1000" dirty="0">
              <a:solidFill>
                <a:schemeClr val="bg1"/>
              </a:solidFill>
            </a:endParaRPr>
          </a:p>
        </p:txBody>
      </p:sp>
    </p:spTree>
    <p:extLst>
      <p:ext uri="{BB962C8B-B14F-4D97-AF65-F5344CB8AC3E}">
        <p14:creationId xmlns:p14="http://schemas.microsoft.com/office/powerpoint/2010/main" val="2977226466"/>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Rectangle 316">
            <a:extLst>
              <a:ext uri="{FF2B5EF4-FFF2-40B4-BE49-F238E27FC236}">
                <a16:creationId xmlns:a16="http://schemas.microsoft.com/office/drawing/2014/main" id="{139669AF-767C-4B88-87F4-267DE09E857E}"/>
              </a:ext>
            </a:extLst>
          </p:cNvPr>
          <p:cNvSpPr/>
          <p:nvPr/>
        </p:nvSpPr>
        <p:spPr>
          <a:xfrm>
            <a:off x="89799" y="96253"/>
            <a:ext cx="12002814"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TextBox 318">
            <a:extLst>
              <a:ext uri="{FF2B5EF4-FFF2-40B4-BE49-F238E27FC236}">
                <a16:creationId xmlns:a16="http://schemas.microsoft.com/office/drawing/2014/main" id="{11EED6FE-3FA1-44D9-94B7-188995B69731}"/>
              </a:ext>
            </a:extLst>
          </p:cNvPr>
          <p:cNvSpPr txBox="1"/>
          <p:nvPr>
            <p:custDataLst>
              <p:tags r:id="rId1"/>
            </p:custDataLst>
          </p:nvPr>
        </p:nvSpPr>
        <p:spPr>
          <a:xfrm>
            <a:off x="264240" y="182298"/>
            <a:ext cx="7377281" cy="353943"/>
          </a:xfrm>
          <a:prstGeom prst="rect">
            <a:avLst/>
          </a:prstGeom>
          <a:noFill/>
        </p:spPr>
        <p:txBody>
          <a:bodyPr wrap="square" rtlCol="0">
            <a:spAutoFit/>
          </a:bodyPr>
          <a:lstStyle/>
          <a:p>
            <a:r>
              <a:rPr lang="en-US" sz="1700" b="1" dirty="0">
                <a:solidFill>
                  <a:srgbClr val="002E3D"/>
                </a:solidFill>
                <a:latin typeface="Arial" panose="020B0604020202020204" pitchFamily="34" charset="0"/>
                <a:ea typeface="Gotham Medium" pitchFamily="2" charset="-128"/>
                <a:cs typeface="Arial" panose="020B0604020202020204" pitchFamily="34" charset="0"/>
              </a:rPr>
              <a:t>Capability Ratings Across Roles</a:t>
            </a:r>
          </a:p>
        </p:txBody>
      </p:sp>
      <p:sp>
        <p:nvSpPr>
          <p:cNvPr id="2" name="Slide Number Placeholder 1">
            <a:extLst>
              <a:ext uri="{FF2B5EF4-FFF2-40B4-BE49-F238E27FC236}">
                <a16:creationId xmlns:a16="http://schemas.microsoft.com/office/drawing/2014/main" id="{559A7B65-4A86-FF46-B64B-F672B00F5B80}"/>
              </a:ext>
            </a:extLst>
          </p:cNvPr>
          <p:cNvSpPr>
            <a:spLocks noGrp="1"/>
          </p:cNvSpPr>
          <p:nvPr>
            <p:ph type="sldNum" sz="quarter" idx="12"/>
          </p:nvPr>
        </p:nvSpPr>
        <p:spPr/>
        <p:txBody>
          <a:bodyPr/>
          <a:lstStyle/>
          <a:p>
            <a:fld id="{7CCBA8BA-4C3B-5949-B25F-4D2DB28B89B9}" type="slidenum">
              <a:rPr lang="en-US" smtClean="0"/>
              <a:t>12</a:t>
            </a:fld>
            <a:endParaRPr lang="en-US"/>
          </a:p>
        </p:txBody>
      </p:sp>
      <p:graphicFrame>
        <p:nvGraphicFramePr>
          <p:cNvPr id="30" name="Chart 29">
            <a:extLst>
              <a:ext uri="{FF2B5EF4-FFF2-40B4-BE49-F238E27FC236}">
                <a16:creationId xmlns:a16="http://schemas.microsoft.com/office/drawing/2014/main" id="{CA4C84B4-CA6F-99E6-5232-C664E70AC2EB}"/>
              </a:ext>
            </a:extLst>
          </p:cNvPr>
          <p:cNvGraphicFramePr/>
          <p:nvPr/>
        </p:nvGraphicFramePr>
        <p:xfrm>
          <a:off x="264240" y="628071"/>
          <a:ext cx="3310021" cy="263489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1" name="Chart 30">
            <a:extLst>
              <a:ext uri="{FF2B5EF4-FFF2-40B4-BE49-F238E27FC236}">
                <a16:creationId xmlns:a16="http://schemas.microsoft.com/office/drawing/2014/main" id="{667D4170-37F0-3F2A-B539-6435FD5DA612}"/>
              </a:ext>
            </a:extLst>
          </p:cNvPr>
          <p:cNvGraphicFramePr/>
          <p:nvPr>
            <p:extLst>
              <p:ext uri="{D42A27DB-BD31-4B8C-83A1-F6EECF244321}">
                <p14:modId xmlns:p14="http://schemas.microsoft.com/office/powerpoint/2010/main" val="3401360685"/>
              </p:ext>
            </p:extLst>
          </p:nvPr>
        </p:nvGraphicFramePr>
        <p:xfrm>
          <a:off x="4440989" y="628071"/>
          <a:ext cx="3310021" cy="263489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Chart 31">
            <a:extLst>
              <a:ext uri="{FF2B5EF4-FFF2-40B4-BE49-F238E27FC236}">
                <a16:creationId xmlns:a16="http://schemas.microsoft.com/office/drawing/2014/main" id="{27FE17FD-125A-E575-8D93-848BC8B071A7}"/>
              </a:ext>
            </a:extLst>
          </p:cNvPr>
          <p:cNvGraphicFramePr/>
          <p:nvPr/>
        </p:nvGraphicFramePr>
        <p:xfrm>
          <a:off x="8782592" y="628073"/>
          <a:ext cx="3310021" cy="263489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3" name="Chart 32">
            <a:extLst>
              <a:ext uri="{FF2B5EF4-FFF2-40B4-BE49-F238E27FC236}">
                <a16:creationId xmlns:a16="http://schemas.microsoft.com/office/drawing/2014/main" id="{1F0605DA-5806-5011-777B-66C7E8F8CFE7}"/>
              </a:ext>
            </a:extLst>
          </p:cNvPr>
          <p:cNvGraphicFramePr/>
          <p:nvPr>
            <p:extLst>
              <p:ext uri="{D42A27DB-BD31-4B8C-83A1-F6EECF244321}">
                <p14:modId xmlns:p14="http://schemas.microsoft.com/office/powerpoint/2010/main" val="3538178947"/>
              </p:ext>
            </p:extLst>
          </p:nvPr>
        </p:nvGraphicFramePr>
        <p:xfrm>
          <a:off x="264239" y="3518434"/>
          <a:ext cx="3310021" cy="278611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5" name="Chart 34">
            <a:extLst>
              <a:ext uri="{FF2B5EF4-FFF2-40B4-BE49-F238E27FC236}">
                <a16:creationId xmlns:a16="http://schemas.microsoft.com/office/drawing/2014/main" id="{93FE0E6C-8F12-AA3E-E7C7-F91994D6F1E7}"/>
              </a:ext>
            </a:extLst>
          </p:cNvPr>
          <p:cNvGraphicFramePr/>
          <p:nvPr/>
        </p:nvGraphicFramePr>
        <p:xfrm>
          <a:off x="4436195" y="3462865"/>
          <a:ext cx="3310021" cy="351197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6" name="Chart 35">
            <a:extLst>
              <a:ext uri="{FF2B5EF4-FFF2-40B4-BE49-F238E27FC236}">
                <a16:creationId xmlns:a16="http://schemas.microsoft.com/office/drawing/2014/main" id="{C5D6AC06-462B-2DA0-7B44-4689B468C660}"/>
              </a:ext>
            </a:extLst>
          </p:cNvPr>
          <p:cNvGraphicFramePr/>
          <p:nvPr/>
        </p:nvGraphicFramePr>
        <p:xfrm>
          <a:off x="8617740" y="3462866"/>
          <a:ext cx="3310021" cy="1936908"/>
        </p:xfrm>
        <a:graphic>
          <a:graphicData uri="http://schemas.openxmlformats.org/drawingml/2006/chart">
            <c:chart xmlns:c="http://schemas.openxmlformats.org/drawingml/2006/chart" xmlns:r="http://schemas.openxmlformats.org/officeDocument/2006/relationships" r:id="rId9"/>
          </a:graphicData>
        </a:graphic>
      </p:graphicFrame>
      <p:sp>
        <p:nvSpPr>
          <p:cNvPr id="3" name="TextBox 2">
            <a:extLst>
              <a:ext uri="{FF2B5EF4-FFF2-40B4-BE49-F238E27FC236}">
                <a16:creationId xmlns:a16="http://schemas.microsoft.com/office/drawing/2014/main" id="{51B3E8AC-AA89-D6DE-892D-25AAD40F8B46}"/>
              </a:ext>
            </a:extLst>
          </p:cNvPr>
          <p:cNvSpPr txBox="1"/>
          <p:nvPr/>
        </p:nvSpPr>
        <p:spPr>
          <a:xfrm>
            <a:off x="7977369" y="6082318"/>
            <a:ext cx="3677816"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Replace this slide with the corresponding slide from the Survey Summary Report. </a:t>
            </a:r>
          </a:p>
        </p:txBody>
      </p:sp>
    </p:spTree>
    <p:extLst>
      <p:ext uri="{BB962C8B-B14F-4D97-AF65-F5344CB8AC3E}">
        <p14:creationId xmlns:p14="http://schemas.microsoft.com/office/powerpoint/2010/main" val="2426311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5">
            <a:extLst>
              <a:ext uri="{FF2B5EF4-FFF2-40B4-BE49-F238E27FC236}">
                <a16:creationId xmlns:a16="http://schemas.microsoft.com/office/drawing/2014/main" id="{006F7699-FBB1-4851-933C-7906CE680B60}"/>
              </a:ext>
            </a:extLst>
          </p:cNvPr>
          <p:cNvSpPr txBox="1">
            <a:spLocks/>
          </p:cNvSpPr>
          <p:nvPr/>
        </p:nvSpPr>
        <p:spPr>
          <a:xfrm>
            <a:off x="4007660" y="4462187"/>
            <a:ext cx="1915957" cy="1224951"/>
          </a:xfrm>
          <a:prstGeom prst="rect">
            <a:avLst/>
          </a:prstGeom>
        </p:spPr>
        <p:txBody>
          <a:bodyPr/>
          <a:lstStyle>
            <a:lvl1pPr marL="342900" indent="-342900" algn="l" defTabSz="914400" rtl="0" eaLnBrk="1" latinLnBrk="0" hangingPunct="1">
              <a:lnSpc>
                <a:spcPct val="90000"/>
              </a:lnSpc>
              <a:spcBef>
                <a:spcPts val="1000"/>
              </a:spcBef>
              <a:buClr>
                <a:schemeClr val="accent2"/>
              </a:buClr>
              <a:buSzPct val="75000"/>
              <a:buFont typeface="Arial" panose="020B0604020202020204" pitchFamily="34" charset="0"/>
              <a:buChar char="►"/>
              <a:defRPr sz="2400" kern="1200">
                <a:solidFill>
                  <a:schemeClr val="tx1"/>
                </a:solidFill>
                <a:latin typeface="+mj-lt"/>
                <a:ea typeface="+mn-ea"/>
                <a:cs typeface="+mn-cs"/>
              </a:defRPr>
            </a:lvl1pPr>
            <a:lvl2pPr marL="5715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7" name="Title 6">
            <a:extLst>
              <a:ext uri="{FF2B5EF4-FFF2-40B4-BE49-F238E27FC236}">
                <a16:creationId xmlns:a16="http://schemas.microsoft.com/office/drawing/2014/main" id="{9CD6D7F3-7415-442E-A29C-A54D7E57CDFF}"/>
              </a:ext>
            </a:extLst>
          </p:cNvPr>
          <p:cNvSpPr>
            <a:spLocks noGrp="1"/>
          </p:cNvSpPr>
          <p:nvPr>
            <p:ph type="title"/>
          </p:nvPr>
        </p:nvSpPr>
        <p:spPr>
          <a:xfrm>
            <a:off x="446492" y="204962"/>
            <a:ext cx="10993667" cy="1413934"/>
          </a:xfrm>
        </p:spPr>
        <p:txBody>
          <a:bodyPr>
            <a:normAutofit/>
          </a:bodyPr>
          <a:lstStyle/>
          <a:p>
            <a:r>
              <a:rPr lang="en-US" sz="3300" dirty="0">
                <a:solidFill>
                  <a:srgbClr val="002E3D"/>
                </a:solidFill>
                <a:latin typeface="Arial" panose="020B0604020202020204" pitchFamily="34" charset="0"/>
                <a:cs typeface="Arial" panose="020B0604020202020204" pitchFamily="34" charset="0"/>
              </a:rPr>
              <a:t>ICA Framework Structure </a:t>
            </a:r>
          </a:p>
        </p:txBody>
      </p:sp>
      <p:sp>
        <p:nvSpPr>
          <p:cNvPr id="14" name="TextBox 13">
            <a:extLst>
              <a:ext uri="{FF2B5EF4-FFF2-40B4-BE49-F238E27FC236}">
                <a16:creationId xmlns:a16="http://schemas.microsoft.com/office/drawing/2014/main" id="{4B9A0159-4EDE-4149-A47D-0AAB6258EEE0}"/>
              </a:ext>
            </a:extLst>
          </p:cNvPr>
          <p:cNvSpPr txBox="1"/>
          <p:nvPr/>
        </p:nvSpPr>
        <p:spPr>
          <a:xfrm>
            <a:off x="11708520" y="6894787"/>
            <a:ext cx="350801" cy="246221"/>
          </a:xfrm>
          <a:prstGeom prst="rect">
            <a:avLst/>
          </a:prstGeom>
          <a:noFill/>
        </p:spPr>
        <p:txBody>
          <a:bodyPr wrap="square" rtlCol="0">
            <a:spAutoFit/>
          </a:bodyPr>
          <a:lstStyle/>
          <a:p>
            <a:fld id="{29C086FF-29A0-41C7-A33C-B16B5FE507AB}" type="slidenum">
              <a:rPr lang="en-US" sz="1000" smtClean="0">
                <a:solidFill>
                  <a:schemeClr val="bg1"/>
                </a:solidFill>
              </a:rPr>
              <a:t>13</a:t>
            </a:fld>
            <a:endParaRPr lang="en-US" sz="1000" dirty="0">
              <a:solidFill>
                <a:schemeClr val="bg1"/>
              </a:solidFill>
            </a:endParaRPr>
          </a:p>
        </p:txBody>
      </p:sp>
      <p:graphicFrame>
        <p:nvGraphicFramePr>
          <p:cNvPr id="2" name="Table 7">
            <a:extLst>
              <a:ext uri="{FF2B5EF4-FFF2-40B4-BE49-F238E27FC236}">
                <a16:creationId xmlns:a16="http://schemas.microsoft.com/office/drawing/2014/main" id="{BB05B9B1-8C30-A32F-7D0B-5986E33C6095}"/>
              </a:ext>
            </a:extLst>
          </p:cNvPr>
          <p:cNvGraphicFramePr>
            <a:graphicFrameLocks noGrp="1"/>
          </p:cNvGraphicFramePr>
          <p:nvPr>
            <p:ph idx="1"/>
            <p:extLst>
              <p:ext uri="{D42A27DB-BD31-4B8C-83A1-F6EECF244321}">
                <p14:modId xmlns:p14="http://schemas.microsoft.com/office/powerpoint/2010/main" val="1325121706"/>
              </p:ext>
            </p:extLst>
          </p:nvPr>
        </p:nvGraphicFramePr>
        <p:xfrm>
          <a:off x="122830" y="1658027"/>
          <a:ext cx="11936491" cy="5608320"/>
        </p:xfrm>
        <a:graphic>
          <a:graphicData uri="http://schemas.openxmlformats.org/drawingml/2006/table">
            <a:tbl>
              <a:tblPr firstRow="1" bandRow="1">
                <a:tableStyleId>{2D5ABB26-0587-4C30-8999-92F81FD0307C}</a:tableStyleId>
              </a:tblPr>
              <a:tblGrid>
                <a:gridCol w="3652241">
                  <a:extLst>
                    <a:ext uri="{9D8B030D-6E8A-4147-A177-3AD203B41FA5}">
                      <a16:colId xmlns:a16="http://schemas.microsoft.com/office/drawing/2014/main" val="2534747833"/>
                    </a:ext>
                  </a:extLst>
                </a:gridCol>
                <a:gridCol w="4203842">
                  <a:extLst>
                    <a:ext uri="{9D8B030D-6E8A-4147-A177-3AD203B41FA5}">
                      <a16:colId xmlns:a16="http://schemas.microsoft.com/office/drawing/2014/main" val="3538637946"/>
                    </a:ext>
                  </a:extLst>
                </a:gridCol>
                <a:gridCol w="4080408">
                  <a:extLst>
                    <a:ext uri="{9D8B030D-6E8A-4147-A177-3AD203B41FA5}">
                      <a16:colId xmlns:a16="http://schemas.microsoft.com/office/drawing/2014/main" val="308247657"/>
                    </a:ext>
                  </a:extLst>
                </a:gridCol>
              </a:tblGrid>
              <a:tr h="330653">
                <a:tc>
                  <a:txBody>
                    <a:bodyPr/>
                    <a:lstStyle/>
                    <a:p>
                      <a:pPr algn="ctr"/>
                      <a:r>
                        <a:rPr lang="en-US" sz="1600" b="1" dirty="0">
                          <a:solidFill>
                            <a:schemeClr val="bg1"/>
                          </a:solidFill>
                        </a:rPr>
                        <a:t>Oversee Network Design and Operations</a:t>
                      </a:r>
                    </a:p>
                  </a:txBody>
                  <a:tcPr>
                    <a:solidFill>
                      <a:srgbClr val="9E1E62"/>
                    </a:solidFill>
                  </a:tcPr>
                </a:tc>
                <a:tc>
                  <a:txBody>
                    <a:bodyPr/>
                    <a:lstStyle/>
                    <a:p>
                      <a:pPr algn="ctr"/>
                      <a:r>
                        <a:rPr lang="en-US" sz="1600" b="1" dirty="0">
                          <a:solidFill>
                            <a:schemeClr val="bg1"/>
                          </a:solidFill>
                        </a:rPr>
                        <a:t>Motivate and Drive Transformation</a:t>
                      </a:r>
                    </a:p>
                  </a:txBody>
                  <a:tcPr>
                    <a:solidFill>
                      <a:srgbClr val="00A4D1"/>
                    </a:solidFill>
                  </a:tcPr>
                </a:tc>
                <a:tc>
                  <a:txBody>
                    <a:bodyPr/>
                    <a:lstStyle/>
                    <a:p>
                      <a:pPr algn="ctr"/>
                      <a:r>
                        <a:rPr lang="en-US" sz="1600" b="1" dirty="0">
                          <a:solidFill>
                            <a:schemeClr val="bg1"/>
                          </a:solidFill>
                        </a:rPr>
                        <a:t>Manage Knowledge</a:t>
                      </a:r>
                    </a:p>
                  </a:txBody>
                  <a:tcPr>
                    <a:solidFill>
                      <a:srgbClr val="70AD47"/>
                    </a:solidFill>
                  </a:tcPr>
                </a:tc>
                <a:extLst>
                  <a:ext uri="{0D108BD9-81ED-4DB2-BD59-A6C34878D82A}">
                    <a16:rowId xmlns:a16="http://schemas.microsoft.com/office/drawing/2014/main" val="3218726883"/>
                  </a:ext>
                </a:extLst>
              </a:tr>
              <a:tr h="297587">
                <a:tc>
                  <a:txBody>
                    <a:bodyPr/>
                    <a:lstStyle/>
                    <a:p>
                      <a:pPr marL="0" indent="0">
                        <a:buFont typeface="+mj-lt"/>
                        <a:buNone/>
                      </a:pPr>
                      <a:r>
                        <a:rPr lang="en-US" sz="1400" b="1" dirty="0">
                          <a:solidFill>
                            <a:schemeClr val="bg1"/>
                          </a:solidFill>
                        </a:rPr>
                        <a:t>Relationships and Engagement </a:t>
                      </a:r>
                    </a:p>
                  </a:txBody>
                  <a:tcPr>
                    <a:solidFill>
                      <a:srgbClr val="843F70"/>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400" b="1" dirty="0">
                          <a:solidFill>
                            <a:schemeClr val="bg1"/>
                          </a:solidFill>
                        </a:rPr>
                        <a:t>Recruitment and Motivation </a:t>
                      </a:r>
                    </a:p>
                  </a:txBody>
                  <a:tcPr>
                    <a:solidFill>
                      <a:srgbClr val="00B0F0"/>
                    </a:solidFill>
                  </a:tcPr>
                </a:tc>
                <a:tc>
                  <a:txBody>
                    <a:bodyPr/>
                    <a:lstStyle/>
                    <a:p>
                      <a:pPr marL="0" indent="0">
                        <a:buFont typeface="+mj-lt"/>
                        <a:buNone/>
                      </a:pPr>
                      <a:r>
                        <a:rPr lang="en-US" sz="1400" b="1" dirty="0">
                          <a:solidFill>
                            <a:schemeClr val="bg1"/>
                          </a:solidFill>
                        </a:rPr>
                        <a:t>Best Practice Access and Aggregation</a:t>
                      </a:r>
                    </a:p>
                  </a:txBody>
                  <a:tcPr>
                    <a:solidFill>
                      <a:srgbClr val="1F8455"/>
                    </a:solidFill>
                  </a:tcPr>
                </a:tc>
                <a:extLst>
                  <a:ext uri="{0D108BD9-81ED-4DB2-BD59-A6C34878D82A}">
                    <a16:rowId xmlns:a16="http://schemas.microsoft.com/office/drawing/2014/main" val="753502650"/>
                  </a:ext>
                </a:extLst>
              </a:tr>
              <a:tr h="967159">
                <a:tc>
                  <a:txBody>
                    <a:bodyPr/>
                    <a:lstStyle/>
                    <a:p>
                      <a:pPr marL="342900" indent="-342900">
                        <a:buFont typeface="+mj-lt"/>
                        <a:buAutoNum type="arabicPeriod"/>
                      </a:pPr>
                      <a:r>
                        <a:rPr lang="en-US" sz="1200" b="0" dirty="0"/>
                        <a:t>Network Membership</a:t>
                      </a:r>
                      <a:endParaRPr lang="en-US" sz="1200" b="0" baseline="30000" dirty="0"/>
                    </a:p>
                    <a:p>
                      <a:pPr marL="342900" indent="-342900">
                        <a:buFont typeface="+mj-lt"/>
                        <a:buAutoNum type="arabicPeriod"/>
                      </a:pPr>
                      <a:r>
                        <a:rPr lang="en-US" sz="1200" b="0" dirty="0"/>
                        <a:t>Member Engagement</a:t>
                      </a:r>
                    </a:p>
                    <a:p>
                      <a:pPr marL="342900" indent="-342900">
                        <a:buFont typeface="+mj-lt"/>
                        <a:buAutoNum type="arabicPeriod"/>
                      </a:pPr>
                      <a:r>
                        <a:rPr lang="en-US" sz="1200" b="0" dirty="0"/>
                        <a:t>Shared Vision and Common Goals</a:t>
                      </a:r>
                      <a:endParaRPr lang="en-US" sz="1200" b="0" i="0" baseline="30000" dirty="0"/>
                    </a:p>
                  </a:txBody>
                  <a:tcPr>
                    <a:noFill/>
                  </a:tcPr>
                </a:tc>
                <a:tc>
                  <a:txBody>
                    <a:bodyPr/>
                    <a:lstStyle/>
                    <a:p>
                      <a:pPr marL="342900" indent="-342900">
                        <a:buFont typeface="+mj-lt"/>
                        <a:buAutoNum type="arabicPeriod" startAt="15"/>
                      </a:pPr>
                      <a:r>
                        <a:rPr lang="en-US" sz="1200" b="0" dirty="0"/>
                        <a:t>Message Development</a:t>
                      </a:r>
                      <a:endParaRPr lang="en-US" sz="1200" b="0" baseline="30000" dirty="0"/>
                    </a:p>
                    <a:p>
                      <a:pPr marL="342900" indent="-342900">
                        <a:buFont typeface="+mj-lt"/>
                        <a:buAutoNum type="arabicPeriod" startAt="15"/>
                      </a:pPr>
                      <a:r>
                        <a:rPr lang="en-US" sz="1200" b="0" dirty="0"/>
                        <a:t>Communication Methods</a:t>
                      </a:r>
                      <a:endParaRPr lang="en-US" sz="1200" b="0" baseline="30000" dirty="0"/>
                    </a:p>
                    <a:p>
                      <a:pPr marL="342900" indent="-342900">
                        <a:buFont typeface="+mj-lt"/>
                        <a:buAutoNum type="arabicPeriod" startAt="15"/>
                      </a:pPr>
                      <a:r>
                        <a:rPr lang="en-US" sz="1200" b="0" dirty="0"/>
                        <a:t>Change Agent Engagement</a:t>
                      </a:r>
                      <a:endParaRPr lang="en-US" sz="1200" b="0" baseline="30000" dirty="0"/>
                    </a:p>
                    <a:p>
                      <a:pPr marL="342900" indent="-342900">
                        <a:buFont typeface="+mj-lt"/>
                        <a:buAutoNum type="arabicPeriod" startAt="15"/>
                      </a:pPr>
                      <a:r>
                        <a:rPr lang="en-US" sz="1200" b="0" dirty="0"/>
                        <a:t>Motivation for Action</a:t>
                      </a:r>
                      <a:endParaRPr lang="en-US" sz="1200" b="0" baseline="30000" dirty="0"/>
                    </a:p>
                    <a:p>
                      <a:pPr marL="342900" indent="-342900">
                        <a:buFont typeface="+mj-lt"/>
                        <a:buAutoNum type="arabicPeriod" startAt="15"/>
                      </a:pPr>
                      <a:r>
                        <a:rPr lang="en-US" sz="1200" b="0" dirty="0"/>
                        <a:t>Commitment to Action </a:t>
                      </a:r>
                      <a:endParaRPr lang="en-US" sz="1200" b="0" i="0" dirty="0"/>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31"/>
                        <a:tabLst/>
                        <a:defRPr/>
                      </a:pPr>
                      <a:r>
                        <a:rPr lang="en-US" sz="1200" b="0" dirty="0">
                          <a:solidFill>
                            <a:schemeClr val="tx1"/>
                          </a:solidFill>
                        </a:rPr>
                        <a:t>Network Information </a:t>
                      </a:r>
                    </a:p>
                    <a:p>
                      <a:pPr marL="342900" indent="-342900">
                        <a:buFont typeface="+mj-lt"/>
                        <a:buAutoNum type="arabicPeriod" startAt="31"/>
                      </a:pPr>
                      <a:r>
                        <a:rPr lang="en-US" sz="1200" b="0" dirty="0">
                          <a:solidFill>
                            <a:schemeClr val="tx1"/>
                          </a:solidFill>
                        </a:rPr>
                        <a:t>Learning Synthesis </a:t>
                      </a:r>
                      <a:endParaRPr lang="en-US" sz="1200" b="0" i="0" dirty="0">
                        <a:solidFill>
                          <a:schemeClr val="tx1"/>
                        </a:solidFill>
                      </a:endParaRPr>
                    </a:p>
                  </a:txBody>
                  <a:tcPr/>
                </a:tc>
                <a:extLst>
                  <a:ext uri="{0D108BD9-81ED-4DB2-BD59-A6C34878D82A}">
                    <a16:rowId xmlns:a16="http://schemas.microsoft.com/office/drawing/2014/main" val="4118075810"/>
                  </a:ext>
                </a:extLst>
              </a:tr>
              <a:tr h="297587">
                <a:tc>
                  <a:txBody>
                    <a:bodyPr/>
                    <a:lstStyle/>
                    <a:p>
                      <a:pPr marL="0" indent="0">
                        <a:buFont typeface="+mj-lt"/>
                        <a:buNone/>
                      </a:pPr>
                      <a:r>
                        <a:rPr lang="en-US" sz="1400" b="1" dirty="0">
                          <a:solidFill>
                            <a:schemeClr val="bg1"/>
                          </a:solidFill>
                        </a:rPr>
                        <a:t>Network Management</a:t>
                      </a:r>
                      <a:endParaRPr lang="en-US" sz="1400" b="1" i="0" dirty="0">
                        <a:solidFill>
                          <a:schemeClr val="bg1"/>
                        </a:solidFill>
                      </a:endParaRPr>
                    </a:p>
                  </a:txBody>
                  <a:tcPr>
                    <a:solidFill>
                      <a:srgbClr val="843F70"/>
                    </a:solidFill>
                  </a:tcPr>
                </a:tc>
                <a:tc>
                  <a:txBody>
                    <a:bodyPr/>
                    <a:lstStyle/>
                    <a:p>
                      <a:pPr marL="0" indent="0">
                        <a:buFont typeface="+mj-lt"/>
                        <a:buNone/>
                      </a:pPr>
                      <a:r>
                        <a:rPr lang="en-US" sz="1400" b="1" dirty="0">
                          <a:solidFill>
                            <a:schemeClr val="bg1"/>
                          </a:solidFill>
                        </a:rPr>
                        <a:t>Needs Assessment </a:t>
                      </a:r>
                      <a:endParaRPr lang="en-US" sz="1400" b="1" i="0" dirty="0">
                        <a:solidFill>
                          <a:schemeClr val="bg1"/>
                        </a:solidFill>
                      </a:endParaRPr>
                    </a:p>
                  </a:txBody>
                  <a:tcPr>
                    <a:solidFill>
                      <a:srgbClr val="00A4D1"/>
                    </a:solidFill>
                  </a:tcPr>
                </a:tc>
                <a:tc>
                  <a:txBody>
                    <a:bodyPr/>
                    <a:lstStyle/>
                    <a:p>
                      <a:pPr marL="0" indent="0">
                        <a:buFont typeface="+mj-lt"/>
                        <a:buNone/>
                      </a:pPr>
                      <a:r>
                        <a:rPr lang="en-US" sz="1400" b="1" dirty="0">
                          <a:solidFill>
                            <a:schemeClr val="bg1"/>
                          </a:solidFill>
                        </a:rPr>
                        <a:t>Data Analysis and Continuous Improvement </a:t>
                      </a:r>
                      <a:endParaRPr lang="en-US" sz="1400" b="1" i="0" dirty="0">
                        <a:solidFill>
                          <a:schemeClr val="bg1"/>
                        </a:solidFill>
                      </a:endParaRPr>
                    </a:p>
                  </a:txBody>
                  <a:tcPr>
                    <a:solidFill>
                      <a:srgbClr val="1F8455"/>
                    </a:solidFill>
                  </a:tcPr>
                </a:tc>
                <a:extLst>
                  <a:ext uri="{0D108BD9-81ED-4DB2-BD59-A6C34878D82A}">
                    <a16:rowId xmlns:a16="http://schemas.microsoft.com/office/drawing/2014/main" val="2909308812"/>
                  </a:ext>
                </a:extLst>
              </a:tr>
              <a:tr h="967159">
                <a:tc>
                  <a:txBody>
                    <a:bodyPr/>
                    <a:lstStyle/>
                    <a:p>
                      <a:pPr marL="342900" indent="-342900">
                        <a:buFont typeface="+mj-lt"/>
                        <a:buAutoNum type="arabicPeriod" startAt="4"/>
                      </a:pPr>
                      <a:r>
                        <a:rPr lang="en-US" sz="1200" b="0" dirty="0">
                          <a:solidFill>
                            <a:schemeClr val="tx1"/>
                          </a:solidFill>
                        </a:rPr>
                        <a:t>Network Operations</a:t>
                      </a:r>
                      <a:endParaRPr lang="en-US" sz="1200" b="0" baseline="30000" dirty="0">
                        <a:solidFill>
                          <a:schemeClr val="tx1"/>
                        </a:solidFill>
                      </a:endParaRPr>
                    </a:p>
                    <a:p>
                      <a:pPr marL="342900" indent="-342900">
                        <a:buFont typeface="+mj-lt"/>
                        <a:buAutoNum type="arabicPeriod" startAt="4"/>
                      </a:pPr>
                      <a:r>
                        <a:rPr lang="en-US" sz="1200" b="0" dirty="0">
                          <a:solidFill>
                            <a:schemeClr val="tx1"/>
                          </a:solidFill>
                        </a:rPr>
                        <a:t>Strategic Talent Recruitment</a:t>
                      </a:r>
                      <a:endParaRPr lang="en-US" sz="1200" b="0" baseline="30000" dirty="0">
                        <a:solidFill>
                          <a:schemeClr val="tx1"/>
                        </a:solidFill>
                      </a:endParaRPr>
                    </a:p>
                    <a:p>
                      <a:pPr marL="342900" indent="-342900">
                        <a:buFont typeface="+mj-lt"/>
                        <a:buAutoNum type="arabicPeriod" startAt="4"/>
                      </a:pPr>
                      <a:r>
                        <a:rPr lang="en-US" sz="1200" b="0" dirty="0">
                          <a:solidFill>
                            <a:schemeClr val="tx1"/>
                          </a:solidFill>
                        </a:rPr>
                        <a:t>Talent Development</a:t>
                      </a:r>
                      <a:endParaRPr lang="en-US" sz="1200" b="0" baseline="30000" dirty="0">
                        <a:solidFill>
                          <a:schemeClr val="tx1"/>
                        </a:solidFill>
                      </a:endParaRPr>
                    </a:p>
                    <a:p>
                      <a:pPr marL="342900" indent="-342900">
                        <a:buFont typeface="+mj-lt"/>
                        <a:buAutoNum type="arabicPeriod" startAt="4"/>
                      </a:pPr>
                      <a:r>
                        <a:rPr lang="en-US" sz="1200" b="0" dirty="0">
                          <a:solidFill>
                            <a:schemeClr val="tx1"/>
                          </a:solidFill>
                        </a:rPr>
                        <a:t>Financial Management</a:t>
                      </a:r>
                      <a:endParaRPr lang="en-US" sz="1200" b="0" baseline="30000" dirty="0">
                        <a:solidFill>
                          <a:schemeClr val="tx1"/>
                        </a:solidFill>
                      </a:endParaRPr>
                    </a:p>
                    <a:p>
                      <a:pPr marL="342900" indent="-342900">
                        <a:buFont typeface="+mj-lt"/>
                        <a:buAutoNum type="arabicPeriod" startAt="4"/>
                      </a:pPr>
                      <a:r>
                        <a:rPr lang="en-US" sz="1200" b="0" dirty="0">
                          <a:solidFill>
                            <a:schemeClr val="tx1"/>
                          </a:solidFill>
                        </a:rPr>
                        <a:t>Financial Stability</a:t>
                      </a:r>
                      <a:endParaRPr lang="en-US" sz="1200" b="0" i="0" baseline="30000" dirty="0">
                        <a:solidFill>
                          <a:schemeClr val="tx1"/>
                        </a:solidFill>
                      </a:endParaRPr>
                    </a:p>
                  </a:txBody>
                  <a:tcPr>
                    <a:noFill/>
                  </a:tcPr>
                </a:tc>
                <a:tc>
                  <a:txBody>
                    <a:bodyPr/>
                    <a:lstStyle/>
                    <a:p>
                      <a:pPr marL="342900" indent="-342900">
                        <a:buFont typeface="+mj-lt"/>
                        <a:buAutoNum type="arabicPeriod" startAt="20"/>
                      </a:pPr>
                      <a:r>
                        <a:rPr lang="en-US" sz="1200" b="0" dirty="0"/>
                        <a:t>Resource and Service Needs</a:t>
                      </a:r>
                      <a:endParaRPr lang="en-US" sz="1200" b="0" baseline="30000" dirty="0"/>
                    </a:p>
                    <a:p>
                      <a:pPr marL="342900" indent="-342900">
                        <a:buFont typeface="+mj-lt"/>
                        <a:buAutoNum type="arabicPeriod" startAt="20"/>
                      </a:pPr>
                      <a:r>
                        <a:rPr lang="en-US" sz="1200" b="0" dirty="0"/>
                        <a:t>Readiness Assessment</a:t>
                      </a:r>
                      <a:endParaRPr lang="en-US" sz="1200" b="0" baseline="30000" dirty="0"/>
                    </a:p>
                    <a:p>
                      <a:pPr marL="342900" indent="-342900">
                        <a:buFont typeface="+mj-lt"/>
                        <a:buAutoNum type="arabicPeriod" startAt="20"/>
                      </a:pPr>
                      <a:r>
                        <a:rPr lang="en-US" sz="1200" b="0" dirty="0"/>
                        <a:t>Need Articulation</a:t>
                      </a:r>
                      <a:endParaRPr lang="en-US" sz="1200" b="0" i="0" baseline="30000" dirty="0"/>
                    </a:p>
                  </a:txBody>
                  <a:tcPr/>
                </a:tc>
                <a:tc>
                  <a:txBody>
                    <a:bodyPr/>
                    <a:lstStyle/>
                    <a:p>
                      <a:pPr marL="342900" indent="-342900">
                        <a:buFont typeface="+mj-lt"/>
                        <a:buAutoNum type="arabicPeriod" startAt="33"/>
                      </a:pPr>
                      <a:r>
                        <a:rPr lang="en-US" sz="1200" b="0" dirty="0">
                          <a:solidFill>
                            <a:schemeClr val="tx1"/>
                          </a:solidFill>
                        </a:rPr>
                        <a:t>Data Administration</a:t>
                      </a:r>
                    </a:p>
                    <a:p>
                      <a:pPr marL="342900" indent="-342900">
                        <a:buFont typeface="+mj-lt"/>
                        <a:buAutoNum type="arabicPeriod" startAt="33"/>
                      </a:pPr>
                      <a:r>
                        <a:rPr lang="en-US" sz="1200" b="0" dirty="0">
                          <a:solidFill>
                            <a:schemeClr val="tx1"/>
                          </a:solidFill>
                        </a:rPr>
                        <a:t>Network Needs and Performance Monitoring</a:t>
                      </a:r>
                      <a:endParaRPr lang="en-US" sz="1200" b="0" baseline="30000" dirty="0">
                        <a:solidFill>
                          <a:schemeClr val="tx1"/>
                        </a:solidFill>
                      </a:endParaRPr>
                    </a:p>
                    <a:p>
                      <a:pPr marL="342900" indent="-342900">
                        <a:buFont typeface="+mj-lt"/>
                        <a:buAutoNum type="arabicPeriod" startAt="33"/>
                      </a:pPr>
                      <a:r>
                        <a:rPr lang="en-US" sz="1200" b="0" dirty="0">
                          <a:solidFill>
                            <a:schemeClr val="tx1"/>
                          </a:solidFill>
                        </a:rPr>
                        <a:t>Network Continuous Improvement</a:t>
                      </a:r>
                      <a:endParaRPr lang="en-US" sz="1200" b="0" i="0" baseline="30000" dirty="0">
                        <a:solidFill>
                          <a:schemeClr val="tx1"/>
                        </a:solidFill>
                      </a:endParaRPr>
                    </a:p>
                  </a:txBody>
                  <a:tcPr/>
                </a:tc>
                <a:extLst>
                  <a:ext uri="{0D108BD9-81ED-4DB2-BD59-A6C34878D82A}">
                    <a16:rowId xmlns:a16="http://schemas.microsoft.com/office/drawing/2014/main" val="3428844178"/>
                  </a:ext>
                </a:extLst>
              </a:tr>
              <a:tr h="297587">
                <a:tc>
                  <a:txBody>
                    <a:bodyPr/>
                    <a:lstStyle/>
                    <a:p>
                      <a:pPr marL="0" indent="0">
                        <a:buFont typeface="+mj-lt"/>
                        <a:buNone/>
                      </a:pPr>
                      <a:r>
                        <a:rPr lang="en-US" sz="1400" b="1" dirty="0">
                          <a:solidFill>
                            <a:schemeClr val="bg1"/>
                          </a:solidFill>
                        </a:rPr>
                        <a:t>Student Centered Focus</a:t>
                      </a:r>
                    </a:p>
                  </a:txBody>
                  <a:tcPr>
                    <a:solidFill>
                      <a:srgbClr val="843F70"/>
                    </a:solidFill>
                  </a:tcPr>
                </a:tc>
                <a:tc>
                  <a:txBody>
                    <a:bodyPr/>
                    <a:lstStyle/>
                    <a:p>
                      <a:pPr marL="0" indent="0">
                        <a:buFont typeface="+mj-lt"/>
                        <a:buNone/>
                      </a:pPr>
                      <a:r>
                        <a:rPr lang="en-US" sz="1400" b="1" dirty="0">
                          <a:solidFill>
                            <a:schemeClr val="bg1"/>
                          </a:solidFill>
                        </a:rPr>
                        <a:t>Coaching and Engagement </a:t>
                      </a:r>
                      <a:endParaRPr lang="en-US" sz="1400" b="1" i="0" dirty="0">
                        <a:solidFill>
                          <a:schemeClr val="bg1"/>
                        </a:solidFill>
                      </a:endParaRPr>
                    </a:p>
                  </a:txBody>
                  <a:tcPr>
                    <a:solidFill>
                      <a:srgbClr val="00A4D1"/>
                    </a:solidFill>
                  </a:tcPr>
                </a:tc>
                <a:tc>
                  <a:txBody>
                    <a:bodyPr/>
                    <a:lstStyle/>
                    <a:p>
                      <a:pPr marL="0" indent="0">
                        <a:buFont typeface="+mj-lt"/>
                        <a:buNone/>
                      </a:pPr>
                      <a:endParaRPr lang="en-US" sz="1600" b="1" i="0"/>
                    </a:p>
                  </a:txBody>
                  <a:tcPr/>
                </a:tc>
                <a:extLst>
                  <a:ext uri="{0D108BD9-81ED-4DB2-BD59-A6C34878D82A}">
                    <a16:rowId xmlns:a16="http://schemas.microsoft.com/office/drawing/2014/main" val="2153907481"/>
                  </a:ext>
                </a:extLst>
              </a:tr>
              <a:tr h="1140751">
                <a:tc>
                  <a:txBody>
                    <a:bodyPr/>
                    <a:lstStyle/>
                    <a:p>
                      <a:pPr marL="342900" marR="0" lvl="0" indent="-342900" algn="l" rtl="0" eaLnBrk="1" fontAlgn="auto" latinLnBrk="0" hangingPunct="1">
                        <a:lnSpc>
                          <a:spcPct val="100000"/>
                        </a:lnSpc>
                        <a:spcBef>
                          <a:spcPts val="0"/>
                        </a:spcBef>
                        <a:spcAft>
                          <a:spcPts val="0"/>
                        </a:spcAft>
                        <a:buClrTx/>
                        <a:buSzTx/>
                        <a:buFont typeface="+mj-lt"/>
                        <a:buAutoNum type="arabicPeriod" startAt="9"/>
                      </a:pPr>
                      <a:r>
                        <a:rPr lang="en-US" sz="1200" b="0" dirty="0"/>
                        <a:t>Respectful Working Environment Practices</a:t>
                      </a:r>
                    </a:p>
                    <a:p>
                      <a:pPr marL="342900" marR="0" lvl="0" indent="-342900" algn="l" rtl="0" eaLnBrk="1" fontAlgn="auto" latinLnBrk="0" hangingPunct="1">
                        <a:lnSpc>
                          <a:spcPct val="100000"/>
                        </a:lnSpc>
                        <a:spcBef>
                          <a:spcPts val="0"/>
                        </a:spcBef>
                        <a:spcAft>
                          <a:spcPts val="0"/>
                        </a:spcAft>
                        <a:buClrTx/>
                        <a:buSzTx/>
                        <a:buFont typeface="+mj-lt"/>
                        <a:buAutoNum type="arabicPeriod" startAt="9"/>
                      </a:pPr>
                      <a:r>
                        <a:rPr lang="en-US" sz="1200" b="0" dirty="0"/>
                        <a:t>Student-Centered Expertise </a:t>
                      </a:r>
                      <a:endParaRPr lang="en-US" sz="1200" b="0" baseline="30000" dirty="0"/>
                    </a:p>
                    <a:p>
                      <a:pPr marL="342900" marR="0" lvl="0" indent="-342900" algn="l" rtl="0" eaLnBrk="1" fontAlgn="auto" latinLnBrk="0" hangingPunct="1">
                        <a:lnSpc>
                          <a:spcPct val="100000"/>
                        </a:lnSpc>
                        <a:spcBef>
                          <a:spcPts val="0"/>
                        </a:spcBef>
                        <a:spcAft>
                          <a:spcPts val="0"/>
                        </a:spcAft>
                        <a:buClrTx/>
                        <a:buSzTx/>
                        <a:buFont typeface="+mj-lt"/>
                        <a:buAutoNum type="arabicPeriod" startAt="9"/>
                      </a:pPr>
                      <a:r>
                        <a:rPr lang="en-US" sz="1200" b="0" dirty="0"/>
                        <a:t>Programmatic Focus Based on Student Needs</a:t>
                      </a:r>
                    </a:p>
                    <a:p>
                      <a:pPr marL="342900" marR="0" lvl="0" indent="-342900" algn="l" rtl="0" eaLnBrk="1" fontAlgn="auto" latinLnBrk="0" hangingPunct="1">
                        <a:lnSpc>
                          <a:spcPct val="100000"/>
                        </a:lnSpc>
                        <a:spcBef>
                          <a:spcPts val="0"/>
                        </a:spcBef>
                        <a:spcAft>
                          <a:spcPts val="0"/>
                        </a:spcAft>
                        <a:buClrTx/>
                        <a:buSzTx/>
                        <a:buFont typeface="+mj-lt"/>
                        <a:buAutoNum type="arabicPeriod" startAt="9"/>
                      </a:pPr>
                      <a:r>
                        <a:rPr lang="en-US" sz="1200" b="0" dirty="0"/>
                        <a:t>Network Partnerships Based on Student Needs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9"/>
                        <a:tabLst/>
                        <a:defRPr/>
                      </a:pPr>
                      <a:r>
                        <a:rPr lang="en-US" sz="1200" b="0" dirty="0"/>
                        <a:t>Student Voice</a:t>
                      </a:r>
                      <a:endParaRPr lang="en-US" sz="1200" b="0" baseline="30000" dirty="0"/>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9"/>
                        <a:tabLst/>
                        <a:defRPr/>
                      </a:pPr>
                      <a:r>
                        <a:rPr lang="en-US" sz="1200" b="0" dirty="0"/>
                        <a:t>Student-Centered Language</a:t>
                      </a:r>
                      <a:endParaRPr lang="en-US" sz="1200" b="0" i="0" baseline="30000" dirty="0"/>
                    </a:p>
                  </a:txBody>
                  <a:tcPr>
                    <a:noFill/>
                  </a:tcPr>
                </a:tc>
                <a:tc>
                  <a:txBody>
                    <a:bodyPr/>
                    <a:lstStyle/>
                    <a:p>
                      <a:pPr marL="342900" indent="-342900">
                        <a:buFont typeface="+mj-lt"/>
                        <a:buAutoNum type="arabicPeriod" startAt="23"/>
                      </a:pPr>
                      <a:r>
                        <a:rPr lang="en-US" sz="1200" b="0" dirty="0"/>
                        <a:t>Theory of Action </a:t>
                      </a:r>
                    </a:p>
                    <a:p>
                      <a:pPr marL="342900" indent="-342900">
                        <a:buFont typeface="+mj-lt"/>
                        <a:buAutoNum type="arabicPeriod" startAt="23"/>
                      </a:pPr>
                      <a:r>
                        <a:rPr lang="en-US" sz="1200" b="0" dirty="0"/>
                        <a:t>Evidence-based Practices</a:t>
                      </a:r>
                    </a:p>
                    <a:p>
                      <a:pPr marL="342900" indent="-342900">
                        <a:buFont typeface="+mj-lt"/>
                        <a:buAutoNum type="arabicPeriod" startAt="23"/>
                      </a:pPr>
                      <a:r>
                        <a:rPr lang="en-US" sz="1200" b="0" dirty="0">
                          <a:solidFill>
                            <a:schemeClr val="tx1"/>
                          </a:solidFill>
                        </a:rPr>
                        <a:t>Knowledge and Skills to Manage Change</a:t>
                      </a:r>
                    </a:p>
                    <a:p>
                      <a:pPr marL="342900" indent="-342900">
                        <a:buFont typeface="+mj-lt"/>
                        <a:buAutoNum type="arabicPeriod" startAt="23"/>
                      </a:pPr>
                      <a:r>
                        <a:rPr lang="en-US" sz="1200" b="0" dirty="0">
                          <a:solidFill>
                            <a:schemeClr val="tx1"/>
                          </a:solidFill>
                        </a:rPr>
                        <a:t>Structures and Processes to Support Change</a:t>
                      </a:r>
                    </a:p>
                    <a:p>
                      <a:pPr marL="342900" indent="-342900">
                        <a:buFont typeface="+mj-lt"/>
                        <a:buAutoNum type="arabicPeriod" startAt="23"/>
                      </a:pPr>
                      <a:r>
                        <a:rPr lang="en-US" sz="1200" b="0" dirty="0">
                          <a:solidFill>
                            <a:schemeClr val="tx1"/>
                          </a:solidFill>
                        </a:rPr>
                        <a:t>Sustainability of Institutional Change</a:t>
                      </a:r>
                      <a:endParaRPr lang="en-US" sz="1200" b="0" i="0" dirty="0">
                        <a:solidFill>
                          <a:schemeClr val="tx1"/>
                        </a:solidFill>
                      </a:endParaRPr>
                    </a:p>
                  </a:txBody>
                  <a:tcPr/>
                </a:tc>
                <a:tc>
                  <a:txBody>
                    <a:bodyPr/>
                    <a:lstStyle/>
                    <a:p>
                      <a:pPr marL="342900" indent="-342900">
                        <a:buFont typeface="+mj-lt"/>
                        <a:buAutoNum type="arabicPeriod"/>
                      </a:pPr>
                      <a:endParaRPr lang="en-US" sz="1200" b="0" i="0"/>
                    </a:p>
                  </a:txBody>
                  <a:tcPr/>
                </a:tc>
                <a:extLst>
                  <a:ext uri="{0D108BD9-81ED-4DB2-BD59-A6C34878D82A}">
                    <a16:rowId xmlns:a16="http://schemas.microsoft.com/office/drawing/2014/main" val="1012144071"/>
                  </a:ext>
                </a:extLst>
              </a:tr>
              <a:tr h="297587">
                <a:tc>
                  <a:txBody>
                    <a:bodyPr/>
                    <a:lstStyle/>
                    <a:p>
                      <a:pPr marL="342900" indent="-342900">
                        <a:buFont typeface="+mj-lt"/>
                        <a:buAutoNum type="arabicPeriod" startAt="9"/>
                      </a:pPr>
                      <a:endParaRPr lang="en-US" sz="1200" b="0" i="0" baseline="30000" dirty="0"/>
                    </a:p>
                  </a:txBody>
                  <a:tcPr/>
                </a:tc>
                <a:tc>
                  <a:txBody>
                    <a:bodyPr/>
                    <a:lstStyle/>
                    <a:p>
                      <a:pPr marL="0" indent="0">
                        <a:buFont typeface="+mj-lt"/>
                        <a:buNone/>
                      </a:pPr>
                      <a:r>
                        <a:rPr lang="en-US" sz="1400" b="1" dirty="0">
                          <a:solidFill>
                            <a:schemeClr val="bg1"/>
                          </a:solidFill>
                        </a:rPr>
                        <a:t>Network Collaboration </a:t>
                      </a:r>
                      <a:endParaRPr lang="en-US" sz="1400" b="1" i="0" dirty="0">
                        <a:solidFill>
                          <a:schemeClr val="bg1"/>
                        </a:solidFill>
                      </a:endParaRPr>
                    </a:p>
                  </a:txBody>
                  <a:tcPr>
                    <a:solidFill>
                      <a:srgbClr val="00A4D1"/>
                    </a:solidFill>
                  </a:tcPr>
                </a:tc>
                <a:tc>
                  <a:txBody>
                    <a:bodyPr/>
                    <a:lstStyle/>
                    <a:p>
                      <a:pPr marL="342900" indent="-342900">
                        <a:buFont typeface="+mj-lt"/>
                        <a:buAutoNum type="arabicPeriod"/>
                      </a:pPr>
                      <a:endParaRPr lang="en-US" sz="1200" b="0" i="0"/>
                    </a:p>
                  </a:txBody>
                  <a:tcPr/>
                </a:tc>
                <a:extLst>
                  <a:ext uri="{0D108BD9-81ED-4DB2-BD59-A6C34878D82A}">
                    <a16:rowId xmlns:a16="http://schemas.microsoft.com/office/drawing/2014/main" val="2343201388"/>
                  </a:ext>
                </a:extLst>
              </a:tr>
              <a:tr h="793566">
                <a:tc>
                  <a:txBody>
                    <a:bodyPr/>
                    <a:lstStyle/>
                    <a:p>
                      <a:pPr marL="342900" indent="-342900">
                        <a:buFont typeface="+mj-lt"/>
                        <a:buAutoNum type="arabicPeriod" startAt="9"/>
                      </a:pPr>
                      <a:endParaRPr lang="en-US" sz="1200" b="0" i="0" baseline="30000" dirty="0"/>
                    </a:p>
                  </a:txBody>
                  <a:tcPr/>
                </a:tc>
                <a:tc>
                  <a:txBody>
                    <a:bodyPr/>
                    <a:lstStyle/>
                    <a:p>
                      <a:pPr marL="342900" indent="-342900">
                        <a:buFont typeface="+mj-lt"/>
                        <a:buAutoNum type="arabicPeriod" startAt="28"/>
                      </a:pPr>
                      <a:r>
                        <a:rPr lang="en-US" sz="1200" b="0" dirty="0">
                          <a:solidFill>
                            <a:schemeClr val="tx1"/>
                          </a:solidFill>
                        </a:rPr>
                        <a:t>Network Interaction and Connections </a:t>
                      </a:r>
                    </a:p>
                    <a:p>
                      <a:pPr marL="342900" indent="-342900">
                        <a:buFont typeface="+mj-lt"/>
                        <a:buAutoNum type="arabicPeriod" startAt="28"/>
                      </a:pPr>
                      <a:r>
                        <a:rPr lang="en-US" sz="1200" b="0" dirty="0">
                          <a:solidFill>
                            <a:schemeClr val="tx1"/>
                          </a:solidFill>
                        </a:rPr>
                        <a:t>Co-generation within the Network</a:t>
                      </a:r>
                      <a:endParaRPr lang="en-US" sz="1200" b="0" baseline="30000" dirty="0">
                        <a:solidFill>
                          <a:schemeClr val="tx1"/>
                        </a:solidFill>
                      </a:endParaRPr>
                    </a:p>
                    <a:p>
                      <a:pPr marL="342900" indent="-342900">
                        <a:buFont typeface="+mj-lt"/>
                        <a:buAutoNum type="arabicPeriod" startAt="28"/>
                      </a:pPr>
                      <a:r>
                        <a:rPr lang="en-US" sz="1200" b="0" dirty="0">
                          <a:solidFill>
                            <a:schemeClr val="tx1"/>
                          </a:solidFill>
                        </a:rPr>
                        <a:t>Value of Network Participation</a:t>
                      </a:r>
                    </a:p>
                    <a:p>
                      <a:pPr marL="342900" indent="-342900">
                        <a:buFont typeface="+mj-lt"/>
                        <a:buAutoNum type="arabicPeriod" startAt="21"/>
                      </a:pPr>
                      <a:endParaRPr lang="en-US" sz="1200" b="0" i="0" dirty="0">
                        <a:solidFill>
                          <a:schemeClr val="tx1"/>
                        </a:solidFill>
                      </a:endParaRPr>
                    </a:p>
                  </a:txBody>
                  <a:tcPr/>
                </a:tc>
                <a:tc>
                  <a:txBody>
                    <a:bodyPr/>
                    <a:lstStyle/>
                    <a:p>
                      <a:pPr marL="342900" indent="-342900">
                        <a:buFont typeface="+mj-lt"/>
                        <a:buAutoNum type="arabicPeriod"/>
                      </a:pPr>
                      <a:endParaRPr lang="en-US" sz="1200" b="0" i="0" dirty="0"/>
                    </a:p>
                  </a:txBody>
                  <a:tcPr/>
                </a:tc>
                <a:extLst>
                  <a:ext uri="{0D108BD9-81ED-4DB2-BD59-A6C34878D82A}">
                    <a16:rowId xmlns:a16="http://schemas.microsoft.com/office/drawing/2014/main" val="3983801554"/>
                  </a:ext>
                </a:extLst>
              </a:tr>
            </a:tbl>
          </a:graphicData>
        </a:graphic>
      </p:graphicFrame>
      <p:sp>
        <p:nvSpPr>
          <p:cNvPr id="4" name="TextBox 3">
            <a:extLst>
              <a:ext uri="{FF2B5EF4-FFF2-40B4-BE49-F238E27FC236}">
                <a16:creationId xmlns:a16="http://schemas.microsoft.com/office/drawing/2014/main" id="{7111EBF2-FB4F-F613-394A-5A75A0BDFEE8}"/>
              </a:ext>
            </a:extLst>
          </p:cNvPr>
          <p:cNvSpPr txBox="1"/>
          <p:nvPr/>
        </p:nvSpPr>
        <p:spPr>
          <a:xfrm>
            <a:off x="8381505" y="265598"/>
            <a:ext cx="3677816" cy="83099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Highlight the Elements on which the sensemaking conversation will focus (e.g., Elements with the most spread, low-rated Elements)</a:t>
            </a:r>
          </a:p>
        </p:txBody>
      </p:sp>
    </p:spTree>
    <p:extLst>
      <p:ext uri="{BB962C8B-B14F-4D97-AF65-F5344CB8AC3E}">
        <p14:creationId xmlns:p14="http://schemas.microsoft.com/office/powerpoint/2010/main" val="4017345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Rectangle 215">
            <a:extLst>
              <a:ext uri="{FF2B5EF4-FFF2-40B4-BE49-F238E27FC236}">
                <a16:creationId xmlns:a16="http://schemas.microsoft.com/office/drawing/2014/main" id="{A47D3698-0E86-E247-A939-0488237EBBCC}"/>
              </a:ext>
            </a:extLst>
          </p:cNvPr>
          <p:cNvSpPr/>
          <p:nvPr/>
        </p:nvSpPr>
        <p:spPr>
          <a:xfrm>
            <a:off x="140191" y="633082"/>
            <a:ext cx="2257729" cy="5294323"/>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E3D"/>
              </a:solidFill>
            </a:endParaRPr>
          </a:p>
        </p:txBody>
      </p:sp>
      <p:sp>
        <p:nvSpPr>
          <p:cNvPr id="170" name="TextBox 169">
            <a:extLst>
              <a:ext uri="{FF2B5EF4-FFF2-40B4-BE49-F238E27FC236}">
                <a16:creationId xmlns:a16="http://schemas.microsoft.com/office/drawing/2014/main" id="{C3E69464-6313-A549-A12C-FC9512D3D320}"/>
              </a:ext>
            </a:extLst>
          </p:cNvPr>
          <p:cNvSpPr txBox="1"/>
          <p:nvPr/>
        </p:nvSpPr>
        <p:spPr>
          <a:xfrm>
            <a:off x="2526263" y="700676"/>
            <a:ext cx="3605485" cy="523220"/>
          </a:xfrm>
          <a:prstGeom prst="rect">
            <a:avLst/>
          </a:prstGeom>
          <a:noFill/>
        </p:spPr>
        <p:txBody>
          <a:bodyPr wrap="square" rtlCol="0">
            <a:spAutoFit/>
          </a:bodyPr>
          <a:lstStyle/>
          <a:p>
            <a:r>
              <a:rPr lang="en-US" sz="1400">
                <a:solidFill>
                  <a:srgbClr val="9E1E62"/>
                </a:solidFill>
                <a:latin typeface="Arial" panose="020B0604020202020204" pitchFamily="34" charset="0"/>
                <a:ea typeface="Gotham Medium" pitchFamily="2" charset="-128"/>
                <a:cs typeface="Arial" panose="020B0604020202020204" pitchFamily="34" charset="0"/>
              </a:rPr>
              <a:t>RELATIONSHIPS AND ENGAGEMENT</a:t>
            </a:r>
          </a:p>
        </p:txBody>
      </p:sp>
      <p:sp>
        <p:nvSpPr>
          <p:cNvPr id="118" name="TextBox 117">
            <a:extLst>
              <a:ext uri="{FF2B5EF4-FFF2-40B4-BE49-F238E27FC236}">
                <a16:creationId xmlns:a16="http://schemas.microsoft.com/office/drawing/2014/main" id="{82AFDD02-B0C9-C24E-BB06-6977DF2979F7}"/>
              </a:ext>
            </a:extLst>
          </p:cNvPr>
          <p:cNvSpPr txBox="1"/>
          <p:nvPr/>
        </p:nvSpPr>
        <p:spPr>
          <a:xfrm>
            <a:off x="10602694" y="1349824"/>
            <a:ext cx="1045136" cy="230832"/>
          </a:xfrm>
          <a:prstGeom prst="rect">
            <a:avLst/>
          </a:prstGeom>
          <a:solidFill>
            <a:schemeClr val="bg1"/>
          </a:solidFill>
        </p:spPr>
        <p:txBody>
          <a:bodyPr wrap="square" rtlCol="0">
            <a:spAutoFit/>
          </a:bodyPr>
          <a:lstStyle/>
          <a:p>
            <a:pPr algn="ctr"/>
            <a:r>
              <a:rPr lang="en-US" sz="900" dirty="0">
                <a:solidFill>
                  <a:srgbClr val="002E3D">
                    <a:alpha val="67000"/>
                  </a:srgbClr>
                </a:solidFill>
                <a:latin typeface="Arial" panose="020B0604020202020204" pitchFamily="34" charset="0"/>
                <a:ea typeface="Gotham Medium" pitchFamily="2" charset="-128"/>
                <a:cs typeface="Arial" panose="020B0604020202020204" pitchFamily="34" charset="0"/>
              </a:rPr>
              <a:t>AVERAGE</a:t>
            </a:r>
          </a:p>
        </p:txBody>
      </p:sp>
      <p:sp>
        <p:nvSpPr>
          <p:cNvPr id="88" name="Rectangle 87">
            <a:extLst>
              <a:ext uri="{FF2B5EF4-FFF2-40B4-BE49-F238E27FC236}">
                <a16:creationId xmlns:a16="http://schemas.microsoft.com/office/drawing/2014/main" id="{88CE7898-C405-9244-A91C-661D0FEB90A5}"/>
              </a:ext>
            </a:extLst>
          </p:cNvPr>
          <p:cNvSpPr/>
          <p:nvPr/>
        </p:nvSpPr>
        <p:spPr>
          <a:xfrm>
            <a:off x="1" y="2413"/>
            <a:ext cx="3000871" cy="517133"/>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A23D1862-EC52-F346-A832-233416840FDF}"/>
              </a:ext>
            </a:extLst>
          </p:cNvPr>
          <p:cNvSpPr/>
          <p:nvPr/>
        </p:nvSpPr>
        <p:spPr>
          <a:xfrm>
            <a:off x="3059382"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B2FECF9F-6FE6-6341-B677-0C975D02C47D}"/>
              </a:ext>
            </a:extLst>
          </p:cNvPr>
          <p:cNvSpPr/>
          <p:nvPr/>
        </p:nvSpPr>
        <p:spPr>
          <a:xfrm>
            <a:off x="6118764"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01348559-C49F-E54C-B0A1-3B3246796C82}"/>
              </a:ext>
            </a:extLst>
          </p:cNvPr>
          <p:cNvSpPr txBox="1"/>
          <p:nvPr/>
        </p:nvSpPr>
        <p:spPr>
          <a:xfrm>
            <a:off x="19341" y="44291"/>
            <a:ext cx="3000871" cy="430887"/>
          </a:xfrm>
          <a:prstGeom prst="rect">
            <a:avLst/>
          </a:prstGeom>
          <a:noFill/>
        </p:spPr>
        <p:txBody>
          <a:bodyPr wrap="square" rtlCol="0">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Oversee Network Design </a:t>
            </a:r>
            <a:br>
              <a:rPr lang="en-US" sz="1100">
                <a:solidFill>
                  <a:schemeClr val="bg1"/>
                </a:solidFill>
                <a:latin typeface="Arial" panose="020B0604020202020204" pitchFamily="34" charset="0"/>
                <a:ea typeface="Gotham Medium" pitchFamily="2" charset="-128"/>
                <a:cs typeface="Arial" panose="020B0604020202020204" pitchFamily="34" charset="0"/>
              </a:rPr>
            </a:br>
            <a:r>
              <a:rPr lang="en-US" sz="1100">
                <a:solidFill>
                  <a:schemeClr val="bg1"/>
                </a:solidFill>
                <a:latin typeface="Arial" panose="020B0604020202020204" pitchFamily="34" charset="0"/>
                <a:ea typeface="Gotham Medium" pitchFamily="2" charset="-128"/>
                <a:cs typeface="Arial" panose="020B0604020202020204" pitchFamily="34" charset="0"/>
              </a:rPr>
              <a:t>and Operations</a:t>
            </a:r>
          </a:p>
        </p:txBody>
      </p:sp>
      <p:sp>
        <p:nvSpPr>
          <p:cNvPr id="99" name="TextBox 98">
            <a:extLst>
              <a:ext uri="{FF2B5EF4-FFF2-40B4-BE49-F238E27FC236}">
                <a16:creationId xmlns:a16="http://schemas.microsoft.com/office/drawing/2014/main" id="{8D903387-8F80-D442-B9D3-9F74AF105B72}"/>
              </a:ext>
            </a:extLst>
          </p:cNvPr>
          <p:cNvSpPr txBox="1"/>
          <p:nvPr/>
        </p:nvSpPr>
        <p:spPr>
          <a:xfrm>
            <a:off x="3056306" y="132287"/>
            <a:ext cx="3000871" cy="261610"/>
          </a:xfrm>
          <a:prstGeom prst="rect">
            <a:avLst/>
          </a:prstGeom>
          <a:noFill/>
        </p:spPr>
        <p:txBody>
          <a:bodyPr wrap="square" lIns="91440" tIns="45720" rIns="91440" bIns="45720" rtlCol="0" anchor="t">
            <a:spAutoFit/>
          </a:bodyPr>
          <a:lstStyle/>
          <a:p>
            <a:pPr algn="ctr"/>
            <a:r>
              <a:rPr lang="en-US" sz="1100" dirty="0">
                <a:solidFill>
                  <a:srgbClr val="002E3D"/>
                </a:solidFill>
                <a:latin typeface="Arial"/>
                <a:ea typeface="Gotham Medium"/>
                <a:cs typeface="Arial"/>
              </a:rPr>
              <a:t>Motivate and Drive Change</a:t>
            </a:r>
            <a:endParaRPr lang="en-US" sz="1100" dirty="0">
              <a:solidFill>
                <a:srgbClr val="002E3D"/>
              </a:solidFill>
              <a:latin typeface="Arial" panose="020B0604020202020204" pitchFamily="34" charset="0"/>
              <a:ea typeface="Gotham Medium" pitchFamily="2" charset="-128"/>
              <a:cs typeface="Arial" panose="020B0604020202020204" pitchFamily="34" charset="0"/>
            </a:endParaRPr>
          </a:p>
        </p:txBody>
      </p:sp>
      <p:sp>
        <p:nvSpPr>
          <p:cNvPr id="100" name="TextBox 99">
            <a:extLst>
              <a:ext uri="{FF2B5EF4-FFF2-40B4-BE49-F238E27FC236}">
                <a16:creationId xmlns:a16="http://schemas.microsoft.com/office/drawing/2014/main" id="{96080F33-80D6-4445-856B-F67D8B9F5AD0}"/>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
        <p:nvSpPr>
          <p:cNvPr id="6" name="TextBox 5355">
            <a:extLst>
              <a:ext uri="{FF2B5EF4-FFF2-40B4-BE49-F238E27FC236}">
                <a16:creationId xmlns:a16="http://schemas.microsoft.com/office/drawing/2014/main" id="{BF974892-CB50-834C-850C-241B47EC50FA}"/>
              </a:ext>
            </a:extLst>
          </p:cNvPr>
          <p:cNvSpPr txBox="1"/>
          <p:nvPr/>
        </p:nvSpPr>
        <p:spPr>
          <a:xfrm>
            <a:off x="11609530" y="-135924"/>
            <a:ext cx="231181" cy="369332"/>
          </a:xfrm>
          <a:prstGeom prst="rect">
            <a:avLst/>
          </a:prstGeom>
          <a:noFill/>
        </p:spPr>
        <p:txBody>
          <a:bodyPr wrap="none" rtlCol="0">
            <a:spAutoFit/>
          </a:bodyPr>
          <a:lstStyle/>
          <a:p>
            <a:endParaRPr lang="en-US"/>
          </a:p>
        </p:txBody>
      </p:sp>
      <p:sp>
        <p:nvSpPr>
          <p:cNvPr id="178" name="Oval 177">
            <a:extLst>
              <a:ext uri="{FF2B5EF4-FFF2-40B4-BE49-F238E27FC236}">
                <a16:creationId xmlns:a16="http://schemas.microsoft.com/office/drawing/2014/main" id="{6CF60542-E38C-FF4C-8152-F944E05420F1}"/>
              </a:ext>
            </a:extLst>
          </p:cNvPr>
          <p:cNvSpPr/>
          <p:nvPr/>
        </p:nvSpPr>
        <p:spPr>
          <a:xfrm>
            <a:off x="10892174" y="3319136"/>
            <a:ext cx="548640" cy="548640"/>
          </a:xfrm>
          <a:prstGeom prst="ellipse">
            <a:avLst/>
          </a:prstGeom>
          <a:noFill/>
          <a:ln>
            <a:solidFill>
              <a:srgbClr val="9E1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2E3A6536-999F-A940-B4CD-57507D949D72}"/>
              </a:ext>
            </a:extLst>
          </p:cNvPr>
          <p:cNvSpPr/>
          <p:nvPr/>
        </p:nvSpPr>
        <p:spPr>
          <a:xfrm>
            <a:off x="140190" y="5984517"/>
            <a:ext cx="2257729" cy="1154552"/>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2" name="Rectangle 211">
            <a:extLst>
              <a:ext uri="{FF2B5EF4-FFF2-40B4-BE49-F238E27FC236}">
                <a16:creationId xmlns:a16="http://schemas.microsoft.com/office/drawing/2014/main" id="{BF6DAC83-FBAB-2C4E-B948-9E75F9F47A79}"/>
              </a:ext>
            </a:extLst>
          </p:cNvPr>
          <p:cNvSpPr/>
          <p:nvPr>
            <p:custDataLst>
              <p:tags r:id="rId1"/>
            </p:custDataLst>
          </p:nvPr>
        </p:nvSpPr>
        <p:spPr>
          <a:xfrm>
            <a:off x="150130" y="6158855"/>
            <a:ext cx="2247789" cy="523220"/>
          </a:xfrm>
          <a:prstGeom prst="rect">
            <a:avLst/>
          </a:prstGeom>
        </p:spPr>
        <p:txBody>
          <a:bodyPr wrap="square" lIns="91440" tIns="45720" rIns="91440" bIns="45720" anchor="t">
            <a:spAutoFit/>
          </a:bodyPr>
          <a:lstStyle/>
          <a:p>
            <a:pPr algn="ctr"/>
            <a:r>
              <a:rPr lang="en-US" sz="2800" dirty="0">
                <a:solidFill>
                  <a:schemeClr val="bg1"/>
                </a:solidFill>
                <a:highlight>
                  <a:srgbClr val="FF0000"/>
                </a:highlight>
                <a:latin typeface="Arial"/>
                <a:ea typeface="Gotham Medium"/>
                <a:cs typeface="Arial"/>
              </a:rPr>
              <a:t>4.1</a:t>
            </a:r>
          </a:p>
        </p:txBody>
      </p:sp>
      <p:sp>
        <p:nvSpPr>
          <p:cNvPr id="213" name="Rectangle 212">
            <a:extLst>
              <a:ext uri="{FF2B5EF4-FFF2-40B4-BE49-F238E27FC236}">
                <a16:creationId xmlns:a16="http://schemas.microsoft.com/office/drawing/2014/main" id="{FA72E025-F854-C44E-80DB-5105AB773A72}"/>
              </a:ext>
            </a:extLst>
          </p:cNvPr>
          <p:cNvSpPr/>
          <p:nvPr>
            <p:custDataLst>
              <p:tags r:id="rId2"/>
            </p:custDataLst>
          </p:nvPr>
        </p:nvSpPr>
        <p:spPr>
          <a:xfrm>
            <a:off x="140192" y="4903477"/>
            <a:ext cx="2257727" cy="830997"/>
          </a:xfrm>
          <a:prstGeom prst="rect">
            <a:avLst/>
          </a:prstGeom>
        </p:spPr>
        <p:txBody>
          <a:bodyPr wrap="square">
            <a:spAutoFit/>
          </a:bodyPr>
          <a:lstStyle/>
          <a:p>
            <a:pPr algn="ctr"/>
            <a:r>
              <a:rPr lang="en-US" sz="4800" dirty="0">
                <a:solidFill>
                  <a:schemeClr val="bg1"/>
                </a:solidFill>
                <a:highlight>
                  <a:srgbClr val="00FFFF"/>
                </a:highlight>
                <a:latin typeface="Arial" panose="020B0604020202020204" pitchFamily="34" charset="0"/>
                <a:ea typeface="Gotham Medium" pitchFamily="2" charset="-128"/>
                <a:cs typeface="Arial" panose="020B0604020202020204" pitchFamily="34" charset="0"/>
              </a:rPr>
              <a:t>4.0</a:t>
            </a:r>
          </a:p>
        </p:txBody>
      </p:sp>
      <p:sp>
        <p:nvSpPr>
          <p:cNvPr id="214" name="Rectangle 213">
            <a:extLst>
              <a:ext uri="{FF2B5EF4-FFF2-40B4-BE49-F238E27FC236}">
                <a16:creationId xmlns:a16="http://schemas.microsoft.com/office/drawing/2014/main" id="{49201149-4C13-3340-9CEF-513848EABB29}"/>
              </a:ext>
            </a:extLst>
          </p:cNvPr>
          <p:cNvSpPr/>
          <p:nvPr/>
        </p:nvSpPr>
        <p:spPr>
          <a:xfrm>
            <a:off x="150131" y="1971583"/>
            <a:ext cx="2220740" cy="923330"/>
          </a:xfrm>
          <a:prstGeom prst="rect">
            <a:avLst/>
          </a:prstGeom>
        </p:spPr>
        <p:txBody>
          <a:bodyPr wrap="square">
            <a:spAutoFit/>
          </a:bodyPr>
          <a:lstStyle/>
          <a:p>
            <a:pPr algn="ctr"/>
            <a:r>
              <a:rPr lang="en-US" dirty="0">
                <a:solidFill>
                  <a:srgbClr val="009C8E"/>
                </a:solidFill>
                <a:latin typeface="Gotham Medium" pitchFamily="2" charset="-128"/>
                <a:ea typeface="Gotham Medium" pitchFamily="2" charset="-128"/>
                <a:cs typeface="Gotham Medium" pitchFamily="2" charset="-128"/>
              </a:rPr>
              <a:t> </a:t>
            </a:r>
            <a:r>
              <a:rPr lang="en-US" dirty="0">
                <a:solidFill>
                  <a:schemeClr val="bg1"/>
                </a:solidFill>
                <a:latin typeface="Arial" panose="020B0604020202020204" pitchFamily="34" charset="0"/>
                <a:ea typeface="Gotham Medium" pitchFamily="2" charset="-128"/>
                <a:cs typeface="Arial" panose="020B0604020202020204" pitchFamily="34" charset="0"/>
              </a:rPr>
              <a:t>Oversee Network Design and Operations</a:t>
            </a:r>
          </a:p>
        </p:txBody>
      </p:sp>
      <p:pic>
        <p:nvPicPr>
          <p:cNvPr id="215" name="Picture 214">
            <a:extLst>
              <a:ext uri="{FF2B5EF4-FFF2-40B4-BE49-F238E27FC236}">
                <a16:creationId xmlns:a16="http://schemas.microsoft.com/office/drawing/2014/main" id="{CD807FDA-CB10-5441-9FD8-DBB155BBD0E5}"/>
              </a:ext>
            </a:extLst>
          </p:cNvPr>
          <p:cNvPicPr>
            <a:picLocks noChangeAspect="1"/>
          </p:cNvPicPr>
          <p:nvPr/>
        </p:nvPicPr>
        <p:blipFill>
          <a:blip r:embed="rId8"/>
          <a:stretch>
            <a:fillRect/>
          </a:stretch>
        </p:blipFill>
        <p:spPr>
          <a:xfrm>
            <a:off x="924219" y="886110"/>
            <a:ext cx="755745" cy="745101"/>
          </a:xfrm>
          <a:prstGeom prst="rect">
            <a:avLst/>
          </a:prstGeom>
        </p:spPr>
      </p:pic>
      <p:sp>
        <p:nvSpPr>
          <p:cNvPr id="108" name="TextBox 107">
            <a:extLst>
              <a:ext uri="{FF2B5EF4-FFF2-40B4-BE49-F238E27FC236}">
                <a16:creationId xmlns:a16="http://schemas.microsoft.com/office/drawing/2014/main" id="{CAF90E04-4235-A743-A203-4785EE1DFBEC}"/>
              </a:ext>
            </a:extLst>
          </p:cNvPr>
          <p:cNvSpPr txBox="1"/>
          <p:nvPr/>
        </p:nvSpPr>
        <p:spPr>
          <a:xfrm>
            <a:off x="144138" y="6614298"/>
            <a:ext cx="2257729" cy="400110"/>
          </a:xfrm>
          <a:prstGeom prst="rect">
            <a:avLst/>
          </a:prstGeom>
          <a:noFill/>
        </p:spPr>
        <p:txBody>
          <a:bodyPr wrap="square" rtlCol="0">
            <a:spAutoFit/>
          </a:bodyPr>
          <a:lstStyle/>
          <a:p>
            <a:pPr algn="ctr"/>
            <a:r>
              <a:rPr lang="en-US" sz="1000" dirty="0">
                <a:solidFill>
                  <a:schemeClr val="bg1"/>
                </a:solidFill>
                <a:latin typeface="Arial" panose="020B0604020202020204" pitchFamily="34" charset="0"/>
                <a:ea typeface="Gotham Medium" pitchFamily="2" charset="-128"/>
                <a:cs typeface="Arial" panose="020B0604020202020204" pitchFamily="34" charset="0"/>
              </a:rPr>
              <a:t>RELATIONSHIPS </a:t>
            </a:r>
            <a:br>
              <a:rPr lang="en-US" sz="1000" dirty="0">
                <a:solidFill>
                  <a:schemeClr val="bg1"/>
                </a:solidFill>
                <a:latin typeface="Arial" panose="020B0604020202020204" pitchFamily="34" charset="0"/>
                <a:ea typeface="Gotham Medium" pitchFamily="2" charset="-128"/>
                <a:cs typeface="Arial" panose="020B0604020202020204" pitchFamily="34" charset="0"/>
              </a:rPr>
            </a:br>
            <a:r>
              <a:rPr lang="en-US" sz="1000" dirty="0">
                <a:solidFill>
                  <a:schemeClr val="bg1"/>
                </a:solidFill>
                <a:latin typeface="Arial" panose="020B0604020202020204" pitchFamily="34" charset="0"/>
                <a:ea typeface="Gotham Medium" pitchFamily="2" charset="-128"/>
                <a:cs typeface="Arial" panose="020B0604020202020204" pitchFamily="34" charset="0"/>
              </a:rPr>
              <a:t>AND ENGAGEMENT</a:t>
            </a:r>
          </a:p>
        </p:txBody>
      </p:sp>
      <p:sp>
        <p:nvSpPr>
          <p:cNvPr id="2" name="Slide Number Placeholder 1">
            <a:extLst>
              <a:ext uri="{FF2B5EF4-FFF2-40B4-BE49-F238E27FC236}">
                <a16:creationId xmlns:a16="http://schemas.microsoft.com/office/drawing/2014/main" id="{BFBFC4F0-68C3-7049-99DD-4FAE3FD6C4B1}"/>
              </a:ext>
            </a:extLst>
          </p:cNvPr>
          <p:cNvSpPr>
            <a:spLocks noGrp="1"/>
          </p:cNvSpPr>
          <p:nvPr>
            <p:ph type="sldNum" sz="quarter" idx="12"/>
          </p:nvPr>
        </p:nvSpPr>
        <p:spPr/>
        <p:txBody>
          <a:bodyPr/>
          <a:lstStyle/>
          <a:p>
            <a:fld id="{7CCBA8BA-4C3B-5949-B25F-4D2DB28B89B9}" type="slidenum">
              <a:rPr lang="en-US" smtClean="0"/>
              <a:t>14</a:t>
            </a:fld>
            <a:endParaRPr lang="en-US"/>
          </a:p>
        </p:txBody>
      </p:sp>
      <p:graphicFrame>
        <p:nvGraphicFramePr>
          <p:cNvPr id="8" name="Chart 7">
            <a:extLst>
              <a:ext uri="{FF2B5EF4-FFF2-40B4-BE49-F238E27FC236}">
                <a16:creationId xmlns:a16="http://schemas.microsoft.com/office/drawing/2014/main" id="{2119D81A-40EC-2819-45E2-2185D6E504D0}"/>
              </a:ext>
            </a:extLst>
          </p:cNvPr>
          <p:cNvGraphicFramePr/>
          <p:nvPr>
            <p:extLst>
              <p:ext uri="{D42A27DB-BD31-4B8C-83A1-F6EECF244321}">
                <p14:modId xmlns:p14="http://schemas.microsoft.com/office/powerpoint/2010/main" val="3120857867"/>
              </p:ext>
            </p:extLst>
          </p:nvPr>
        </p:nvGraphicFramePr>
        <p:xfrm>
          <a:off x="2784603" y="1076289"/>
          <a:ext cx="8082319"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69900">
            <a:hlinkClick r:id="rId10" action="ppaction://hlinksldjump"/>
            <a:extLst>
              <a:ext uri="{FF2B5EF4-FFF2-40B4-BE49-F238E27FC236}">
                <a16:creationId xmlns:a16="http://schemas.microsoft.com/office/drawing/2014/main" id="{8A3ACCA2-354F-7A2B-FDC0-292A89DE5B22}"/>
              </a:ext>
            </a:extLst>
          </p:cNvPr>
          <p:cNvSpPr txBox="1"/>
          <p:nvPr>
            <p:custDataLst>
              <p:tags r:id="rId3"/>
            </p:custDataLst>
          </p:nvPr>
        </p:nvSpPr>
        <p:spPr>
          <a:xfrm>
            <a:off x="10808196" y="3455178"/>
            <a:ext cx="730404" cy="307777"/>
          </a:xfrm>
          <a:prstGeom prst="rect">
            <a:avLst/>
          </a:prstGeom>
          <a:noFill/>
        </p:spPr>
        <p:txBody>
          <a:bodyPr wrap="square" lIns="91440" tIns="45720" rIns="91440" bIns="45720" rtlCol="0" anchor="t">
            <a:spAutoFit/>
          </a:bodyPr>
          <a:lstStyle/>
          <a:p>
            <a:pPr algn="ctr"/>
            <a:r>
              <a:rPr lang="en-US" sz="1400" b="1" dirty="0">
                <a:solidFill>
                  <a:srgbClr val="9E1E62"/>
                </a:solidFill>
                <a:highlight>
                  <a:srgbClr val="00FF00"/>
                </a:highlight>
                <a:ea typeface="Gotham Medium"/>
                <a:cs typeface="Arial"/>
              </a:rPr>
              <a:t>4.4</a:t>
            </a:r>
          </a:p>
        </p:txBody>
      </p:sp>
      <p:sp>
        <p:nvSpPr>
          <p:cNvPr id="12" name="Oval 11">
            <a:extLst>
              <a:ext uri="{FF2B5EF4-FFF2-40B4-BE49-F238E27FC236}">
                <a16:creationId xmlns:a16="http://schemas.microsoft.com/office/drawing/2014/main" id="{542AB4CA-AB0F-8533-3A37-547D9EEB9446}"/>
              </a:ext>
            </a:extLst>
          </p:cNvPr>
          <p:cNvSpPr/>
          <p:nvPr/>
        </p:nvSpPr>
        <p:spPr>
          <a:xfrm>
            <a:off x="10866922" y="1702082"/>
            <a:ext cx="548640" cy="548640"/>
          </a:xfrm>
          <a:prstGeom prst="ellipse">
            <a:avLst/>
          </a:prstGeom>
          <a:noFill/>
          <a:ln>
            <a:solidFill>
              <a:srgbClr val="9E1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69900">
            <a:hlinkClick r:id="rId11" action="ppaction://hlinksldjump"/>
            <a:extLst>
              <a:ext uri="{FF2B5EF4-FFF2-40B4-BE49-F238E27FC236}">
                <a16:creationId xmlns:a16="http://schemas.microsoft.com/office/drawing/2014/main" id="{00271837-CB07-C0A7-CA9A-6681C3A26D11}"/>
              </a:ext>
            </a:extLst>
          </p:cNvPr>
          <p:cNvSpPr txBox="1"/>
          <p:nvPr>
            <p:custDataLst>
              <p:tags r:id="rId4"/>
            </p:custDataLst>
          </p:nvPr>
        </p:nvSpPr>
        <p:spPr>
          <a:xfrm>
            <a:off x="10782944" y="1838124"/>
            <a:ext cx="730404" cy="307777"/>
          </a:xfrm>
          <a:prstGeom prst="rect">
            <a:avLst/>
          </a:prstGeom>
          <a:noFill/>
        </p:spPr>
        <p:txBody>
          <a:bodyPr wrap="square" lIns="91440" tIns="45720" rIns="91440" bIns="45720" rtlCol="0" anchor="t">
            <a:spAutoFit/>
          </a:bodyPr>
          <a:lstStyle/>
          <a:p>
            <a:pPr algn="ctr"/>
            <a:r>
              <a:rPr lang="en-US" sz="1400" b="1" dirty="0">
                <a:solidFill>
                  <a:srgbClr val="9E1E62"/>
                </a:solidFill>
                <a:highlight>
                  <a:srgbClr val="00FF00"/>
                </a:highlight>
                <a:ea typeface="Gotham Medium"/>
                <a:cs typeface="Arial"/>
              </a:rPr>
              <a:t>4.4</a:t>
            </a:r>
          </a:p>
        </p:txBody>
      </p:sp>
      <p:sp>
        <p:nvSpPr>
          <p:cNvPr id="14" name="Oval 13">
            <a:extLst>
              <a:ext uri="{FF2B5EF4-FFF2-40B4-BE49-F238E27FC236}">
                <a16:creationId xmlns:a16="http://schemas.microsoft.com/office/drawing/2014/main" id="{CFAE07C0-BB90-E898-84D8-B3B9C1A5BF23}"/>
              </a:ext>
            </a:extLst>
          </p:cNvPr>
          <p:cNvSpPr/>
          <p:nvPr/>
        </p:nvSpPr>
        <p:spPr>
          <a:xfrm>
            <a:off x="10903333" y="4903477"/>
            <a:ext cx="548640" cy="548640"/>
          </a:xfrm>
          <a:prstGeom prst="ellipse">
            <a:avLst/>
          </a:prstGeom>
          <a:noFill/>
          <a:ln>
            <a:solidFill>
              <a:srgbClr val="9E1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69900">
            <a:hlinkClick r:id="rId12" action="ppaction://hlinksldjump"/>
            <a:extLst>
              <a:ext uri="{FF2B5EF4-FFF2-40B4-BE49-F238E27FC236}">
                <a16:creationId xmlns:a16="http://schemas.microsoft.com/office/drawing/2014/main" id="{99069062-2D5A-52CE-3E6B-4B519FDCBD14}"/>
              </a:ext>
            </a:extLst>
          </p:cNvPr>
          <p:cNvSpPr txBox="1"/>
          <p:nvPr>
            <p:custDataLst>
              <p:tags r:id="rId5"/>
            </p:custDataLst>
          </p:nvPr>
        </p:nvSpPr>
        <p:spPr>
          <a:xfrm>
            <a:off x="10819355" y="5039519"/>
            <a:ext cx="730404" cy="307777"/>
          </a:xfrm>
          <a:prstGeom prst="rect">
            <a:avLst/>
          </a:prstGeom>
          <a:noFill/>
        </p:spPr>
        <p:txBody>
          <a:bodyPr wrap="square" lIns="91440" tIns="45720" rIns="91440" bIns="45720" rtlCol="0" anchor="t">
            <a:spAutoFit/>
          </a:bodyPr>
          <a:lstStyle/>
          <a:p>
            <a:pPr algn="ctr"/>
            <a:r>
              <a:rPr lang="en-US" sz="1400" b="1" dirty="0">
                <a:solidFill>
                  <a:srgbClr val="9E1E62"/>
                </a:solidFill>
                <a:highlight>
                  <a:srgbClr val="00FF00"/>
                </a:highlight>
                <a:ea typeface="Gotham Medium"/>
                <a:cs typeface="Arial"/>
              </a:rPr>
              <a:t>4.4</a:t>
            </a:r>
          </a:p>
        </p:txBody>
      </p:sp>
      <p:sp>
        <p:nvSpPr>
          <p:cNvPr id="3" name="TextBox 2">
            <a:extLst>
              <a:ext uri="{FF2B5EF4-FFF2-40B4-BE49-F238E27FC236}">
                <a16:creationId xmlns:a16="http://schemas.microsoft.com/office/drawing/2014/main" id="{D10CAE01-3419-BBF6-190D-72184285BE9C}"/>
              </a:ext>
            </a:extLst>
          </p:cNvPr>
          <p:cNvSpPr txBox="1"/>
          <p:nvPr/>
        </p:nvSpPr>
        <p:spPr>
          <a:xfrm>
            <a:off x="9272809" y="98485"/>
            <a:ext cx="2919190"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Replace this slide with the corresponding slide from the Survey Summary Report. </a:t>
            </a:r>
          </a:p>
        </p:txBody>
      </p:sp>
    </p:spTree>
    <p:extLst>
      <p:ext uri="{BB962C8B-B14F-4D97-AF65-F5344CB8AC3E}">
        <p14:creationId xmlns:p14="http://schemas.microsoft.com/office/powerpoint/2010/main" val="4234339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Rectangle 215">
            <a:extLst>
              <a:ext uri="{FF2B5EF4-FFF2-40B4-BE49-F238E27FC236}">
                <a16:creationId xmlns:a16="http://schemas.microsoft.com/office/drawing/2014/main" id="{A47D3698-0E86-E247-A939-0488237EBBCC}"/>
              </a:ext>
            </a:extLst>
          </p:cNvPr>
          <p:cNvSpPr/>
          <p:nvPr/>
        </p:nvSpPr>
        <p:spPr>
          <a:xfrm>
            <a:off x="140191" y="633082"/>
            <a:ext cx="2257729" cy="5294323"/>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E3D"/>
              </a:solidFill>
            </a:endParaRPr>
          </a:p>
        </p:txBody>
      </p:sp>
      <p:sp>
        <p:nvSpPr>
          <p:cNvPr id="170" name="TextBox 169">
            <a:extLst>
              <a:ext uri="{FF2B5EF4-FFF2-40B4-BE49-F238E27FC236}">
                <a16:creationId xmlns:a16="http://schemas.microsoft.com/office/drawing/2014/main" id="{C3E69464-6313-A549-A12C-FC9512D3D320}"/>
              </a:ext>
            </a:extLst>
          </p:cNvPr>
          <p:cNvSpPr txBox="1"/>
          <p:nvPr/>
        </p:nvSpPr>
        <p:spPr>
          <a:xfrm>
            <a:off x="2526263" y="700676"/>
            <a:ext cx="3605485" cy="307777"/>
          </a:xfrm>
          <a:prstGeom prst="rect">
            <a:avLst/>
          </a:prstGeom>
          <a:noFill/>
        </p:spPr>
        <p:txBody>
          <a:bodyPr wrap="square" rtlCol="0">
            <a:spAutoFit/>
          </a:bodyPr>
          <a:lstStyle/>
          <a:p>
            <a:r>
              <a:rPr lang="en-US" sz="1400" dirty="0">
                <a:solidFill>
                  <a:srgbClr val="9E1E62"/>
                </a:solidFill>
                <a:latin typeface="Arial" panose="020B0604020202020204" pitchFamily="34" charset="0"/>
                <a:ea typeface="Gotham Medium" pitchFamily="2" charset="-128"/>
                <a:cs typeface="Arial" panose="020B0604020202020204" pitchFamily="34" charset="0"/>
              </a:rPr>
              <a:t>NETWORK MANAGEMENT</a:t>
            </a:r>
          </a:p>
        </p:txBody>
      </p:sp>
      <p:sp>
        <p:nvSpPr>
          <p:cNvPr id="118" name="TextBox 117">
            <a:extLst>
              <a:ext uri="{FF2B5EF4-FFF2-40B4-BE49-F238E27FC236}">
                <a16:creationId xmlns:a16="http://schemas.microsoft.com/office/drawing/2014/main" id="{82AFDD02-B0C9-C24E-BB06-6977DF2979F7}"/>
              </a:ext>
            </a:extLst>
          </p:cNvPr>
          <p:cNvSpPr txBox="1"/>
          <p:nvPr/>
        </p:nvSpPr>
        <p:spPr>
          <a:xfrm>
            <a:off x="10602694" y="1089941"/>
            <a:ext cx="1045136" cy="230832"/>
          </a:xfrm>
          <a:prstGeom prst="rect">
            <a:avLst/>
          </a:prstGeom>
          <a:solidFill>
            <a:schemeClr val="bg1"/>
          </a:solidFill>
        </p:spPr>
        <p:txBody>
          <a:bodyPr wrap="square" rtlCol="0">
            <a:spAutoFit/>
          </a:bodyPr>
          <a:lstStyle/>
          <a:p>
            <a:pPr algn="ctr"/>
            <a:r>
              <a:rPr lang="en-US" sz="900" dirty="0">
                <a:solidFill>
                  <a:srgbClr val="002E3D">
                    <a:alpha val="67000"/>
                  </a:srgbClr>
                </a:solidFill>
                <a:latin typeface="Arial" panose="020B0604020202020204" pitchFamily="34" charset="0"/>
                <a:ea typeface="Gotham Medium" pitchFamily="2" charset="-128"/>
                <a:cs typeface="Arial" panose="020B0604020202020204" pitchFamily="34" charset="0"/>
              </a:rPr>
              <a:t>AVERAGE</a:t>
            </a:r>
          </a:p>
        </p:txBody>
      </p:sp>
      <p:sp>
        <p:nvSpPr>
          <p:cNvPr id="88" name="Rectangle 87">
            <a:extLst>
              <a:ext uri="{FF2B5EF4-FFF2-40B4-BE49-F238E27FC236}">
                <a16:creationId xmlns:a16="http://schemas.microsoft.com/office/drawing/2014/main" id="{88CE7898-C405-9244-A91C-661D0FEB90A5}"/>
              </a:ext>
            </a:extLst>
          </p:cNvPr>
          <p:cNvSpPr/>
          <p:nvPr/>
        </p:nvSpPr>
        <p:spPr>
          <a:xfrm>
            <a:off x="1" y="2413"/>
            <a:ext cx="3000871" cy="517133"/>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A23D1862-EC52-F346-A832-233416840FDF}"/>
              </a:ext>
            </a:extLst>
          </p:cNvPr>
          <p:cNvSpPr/>
          <p:nvPr/>
        </p:nvSpPr>
        <p:spPr>
          <a:xfrm>
            <a:off x="3059382"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B2FECF9F-6FE6-6341-B677-0C975D02C47D}"/>
              </a:ext>
            </a:extLst>
          </p:cNvPr>
          <p:cNvSpPr/>
          <p:nvPr/>
        </p:nvSpPr>
        <p:spPr>
          <a:xfrm>
            <a:off x="6118764"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01348559-C49F-E54C-B0A1-3B3246796C82}"/>
              </a:ext>
            </a:extLst>
          </p:cNvPr>
          <p:cNvSpPr txBox="1"/>
          <p:nvPr/>
        </p:nvSpPr>
        <p:spPr>
          <a:xfrm>
            <a:off x="19341" y="44291"/>
            <a:ext cx="3000871" cy="430887"/>
          </a:xfrm>
          <a:prstGeom prst="rect">
            <a:avLst/>
          </a:prstGeom>
          <a:noFill/>
        </p:spPr>
        <p:txBody>
          <a:bodyPr wrap="square" rtlCol="0">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Oversee Network Design </a:t>
            </a:r>
            <a:br>
              <a:rPr lang="en-US" sz="1100">
                <a:solidFill>
                  <a:schemeClr val="bg1"/>
                </a:solidFill>
                <a:latin typeface="Arial" panose="020B0604020202020204" pitchFamily="34" charset="0"/>
                <a:ea typeface="Gotham Medium" pitchFamily="2" charset="-128"/>
                <a:cs typeface="Arial" panose="020B0604020202020204" pitchFamily="34" charset="0"/>
              </a:rPr>
            </a:br>
            <a:r>
              <a:rPr lang="en-US" sz="1100">
                <a:solidFill>
                  <a:schemeClr val="bg1"/>
                </a:solidFill>
                <a:latin typeface="Arial" panose="020B0604020202020204" pitchFamily="34" charset="0"/>
                <a:ea typeface="Gotham Medium" pitchFamily="2" charset="-128"/>
                <a:cs typeface="Arial" panose="020B0604020202020204" pitchFamily="34" charset="0"/>
              </a:rPr>
              <a:t>and Operations</a:t>
            </a:r>
          </a:p>
        </p:txBody>
      </p:sp>
      <p:sp>
        <p:nvSpPr>
          <p:cNvPr id="99" name="TextBox 98">
            <a:extLst>
              <a:ext uri="{FF2B5EF4-FFF2-40B4-BE49-F238E27FC236}">
                <a16:creationId xmlns:a16="http://schemas.microsoft.com/office/drawing/2014/main" id="{8D903387-8F80-D442-B9D3-9F74AF105B72}"/>
              </a:ext>
            </a:extLst>
          </p:cNvPr>
          <p:cNvSpPr txBox="1"/>
          <p:nvPr/>
        </p:nvSpPr>
        <p:spPr>
          <a:xfrm>
            <a:off x="3056306" y="132287"/>
            <a:ext cx="3000871" cy="261610"/>
          </a:xfrm>
          <a:prstGeom prst="rect">
            <a:avLst/>
          </a:prstGeom>
          <a:noFill/>
        </p:spPr>
        <p:txBody>
          <a:bodyPr wrap="square" lIns="91440" tIns="45720" rIns="91440" bIns="45720" rtlCol="0" anchor="t">
            <a:spAutoFit/>
          </a:bodyPr>
          <a:lstStyle/>
          <a:p>
            <a:pPr algn="ctr"/>
            <a:r>
              <a:rPr lang="en-US" sz="1100" dirty="0">
                <a:solidFill>
                  <a:srgbClr val="002E3D"/>
                </a:solidFill>
                <a:latin typeface="Arial"/>
                <a:ea typeface="Gotham Medium"/>
                <a:cs typeface="Arial"/>
              </a:rPr>
              <a:t>Motivate and Drive Change</a:t>
            </a:r>
            <a:endParaRPr lang="en-US" sz="1100" dirty="0">
              <a:solidFill>
                <a:srgbClr val="002E3D"/>
              </a:solidFill>
              <a:latin typeface="Arial" panose="020B0604020202020204" pitchFamily="34" charset="0"/>
              <a:ea typeface="Gotham Medium" pitchFamily="2" charset="-128"/>
              <a:cs typeface="Arial" panose="020B0604020202020204" pitchFamily="34" charset="0"/>
            </a:endParaRPr>
          </a:p>
        </p:txBody>
      </p:sp>
      <p:sp>
        <p:nvSpPr>
          <p:cNvPr id="100" name="TextBox 99">
            <a:extLst>
              <a:ext uri="{FF2B5EF4-FFF2-40B4-BE49-F238E27FC236}">
                <a16:creationId xmlns:a16="http://schemas.microsoft.com/office/drawing/2014/main" id="{96080F33-80D6-4445-856B-F67D8B9F5AD0}"/>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
        <p:nvSpPr>
          <p:cNvPr id="6" name="TextBox 5355">
            <a:extLst>
              <a:ext uri="{FF2B5EF4-FFF2-40B4-BE49-F238E27FC236}">
                <a16:creationId xmlns:a16="http://schemas.microsoft.com/office/drawing/2014/main" id="{BF974892-CB50-834C-850C-241B47EC50FA}"/>
              </a:ext>
            </a:extLst>
          </p:cNvPr>
          <p:cNvSpPr txBox="1"/>
          <p:nvPr/>
        </p:nvSpPr>
        <p:spPr>
          <a:xfrm>
            <a:off x="11609530" y="-135924"/>
            <a:ext cx="231181" cy="369332"/>
          </a:xfrm>
          <a:prstGeom prst="rect">
            <a:avLst/>
          </a:prstGeom>
          <a:noFill/>
        </p:spPr>
        <p:txBody>
          <a:bodyPr wrap="none" rtlCol="0">
            <a:spAutoFit/>
          </a:bodyPr>
          <a:lstStyle/>
          <a:p>
            <a:endParaRPr lang="en-US"/>
          </a:p>
        </p:txBody>
      </p:sp>
      <p:sp>
        <p:nvSpPr>
          <p:cNvPr id="178" name="Oval 177">
            <a:extLst>
              <a:ext uri="{FF2B5EF4-FFF2-40B4-BE49-F238E27FC236}">
                <a16:creationId xmlns:a16="http://schemas.microsoft.com/office/drawing/2014/main" id="{6CF60542-E38C-FF4C-8152-F944E05420F1}"/>
              </a:ext>
            </a:extLst>
          </p:cNvPr>
          <p:cNvSpPr/>
          <p:nvPr/>
        </p:nvSpPr>
        <p:spPr>
          <a:xfrm>
            <a:off x="10866922" y="2370984"/>
            <a:ext cx="457200" cy="457200"/>
          </a:xfrm>
          <a:prstGeom prst="ellipse">
            <a:avLst/>
          </a:prstGeom>
          <a:noFill/>
          <a:ln>
            <a:solidFill>
              <a:srgbClr val="9E1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2E3A6536-999F-A940-B4CD-57507D949D72}"/>
              </a:ext>
            </a:extLst>
          </p:cNvPr>
          <p:cNvSpPr/>
          <p:nvPr/>
        </p:nvSpPr>
        <p:spPr>
          <a:xfrm>
            <a:off x="140190" y="5984517"/>
            <a:ext cx="2257729" cy="1154552"/>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2" name="Rectangle 211">
            <a:extLst>
              <a:ext uri="{FF2B5EF4-FFF2-40B4-BE49-F238E27FC236}">
                <a16:creationId xmlns:a16="http://schemas.microsoft.com/office/drawing/2014/main" id="{BF6DAC83-FBAB-2C4E-B948-9E75F9F47A79}"/>
              </a:ext>
            </a:extLst>
          </p:cNvPr>
          <p:cNvSpPr/>
          <p:nvPr>
            <p:custDataLst>
              <p:tags r:id="rId1"/>
            </p:custDataLst>
          </p:nvPr>
        </p:nvSpPr>
        <p:spPr>
          <a:xfrm>
            <a:off x="150130" y="6158855"/>
            <a:ext cx="2247789" cy="523220"/>
          </a:xfrm>
          <a:prstGeom prst="rect">
            <a:avLst/>
          </a:prstGeom>
        </p:spPr>
        <p:txBody>
          <a:bodyPr wrap="square" lIns="91440" tIns="45720" rIns="91440" bIns="45720" anchor="t">
            <a:spAutoFit/>
          </a:bodyPr>
          <a:lstStyle/>
          <a:p>
            <a:pPr algn="ctr"/>
            <a:r>
              <a:rPr lang="en-US" sz="2800" dirty="0">
                <a:solidFill>
                  <a:schemeClr val="bg1"/>
                </a:solidFill>
                <a:highlight>
                  <a:srgbClr val="FF0000"/>
                </a:highlight>
                <a:latin typeface="Arial"/>
                <a:ea typeface="Gotham Medium"/>
                <a:cs typeface="Arial"/>
              </a:rPr>
              <a:t>4.1</a:t>
            </a:r>
          </a:p>
        </p:txBody>
      </p:sp>
      <p:sp>
        <p:nvSpPr>
          <p:cNvPr id="213" name="Rectangle 212">
            <a:extLst>
              <a:ext uri="{FF2B5EF4-FFF2-40B4-BE49-F238E27FC236}">
                <a16:creationId xmlns:a16="http://schemas.microsoft.com/office/drawing/2014/main" id="{FA72E025-F854-C44E-80DB-5105AB773A72}"/>
              </a:ext>
            </a:extLst>
          </p:cNvPr>
          <p:cNvSpPr/>
          <p:nvPr>
            <p:custDataLst>
              <p:tags r:id="rId2"/>
            </p:custDataLst>
          </p:nvPr>
        </p:nvSpPr>
        <p:spPr>
          <a:xfrm>
            <a:off x="140192" y="4903477"/>
            <a:ext cx="2257727" cy="830997"/>
          </a:xfrm>
          <a:prstGeom prst="rect">
            <a:avLst/>
          </a:prstGeom>
        </p:spPr>
        <p:txBody>
          <a:bodyPr wrap="square">
            <a:spAutoFit/>
          </a:bodyPr>
          <a:lstStyle/>
          <a:p>
            <a:pPr algn="ctr"/>
            <a:r>
              <a:rPr lang="en-US" sz="4800" dirty="0">
                <a:solidFill>
                  <a:schemeClr val="bg1"/>
                </a:solidFill>
                <a:highlight>
                  <a:srgbClr val="00FFFF"/>
                </a:highlight>
                <a:latin typeface="Arial" panose="020B0604020202020204" pitchFamily="34" charset="0"/>
                <a:ea typeface="Gotham Medium" pitchFamily="2" charset="-128"/>
                <a:cs typeface="Arial" panose="020B0604020202020204" pitchFamily="34" charset="0"/>
              </a:rPr>
              <a:t>4.0</a:t>
            </a:r>
          </a:p>
        </p:txBody>
      </p:sp>
      <p:sp>
        <p:nvSpPr>
          <p:cNvPr id="214" name="Rectangle 213">
            <a:extLst>
              <a:ext uri="{FF2B5EF4-FFF2-40B4-BE49-F238E27FC236}">
                <a16:creationId xmlns:a16="http://schemas.microsoft.com/office/drawing/2014/main" id="{49201149-4C13-3340-9CEF-513848EABB29}"/>
              </a:ext>
            </a:extLst>
          </p:cNvPr>
          <p:cNvSpPr/>
          <p:nvPr/>
        </p:nvSpPr>
        <p:spPr>
          <a:xfrm>
            <a:off x="150131" y="1971583"/>
            <a:ext cx="2220740" cy="923330"/>
          </a:xfrm>
          <a:prstGeom prst="rect">
            <a:avLst/>
          </a:prstGeom>
        </p:spPr>
        <p:txBody>
          <a:bodyPr wrap="square">
            <a:spAutoFit/>
          </a:bodyPr>
          <a:lstStyle/>
          <a:p>
            <a:pPr algn="ctr"/>
            <a:r>
              <a:rPr lang="en-US" dirty="0">
                <a:solidFill>
                  <a:srgbClr val="009C8E"/>
                </a:solidFill>
                <a:latin typeface="Gotham Medium" pitchFamily="2" charset="-128"/>
                <a:ea typeface="Gotham Medium" pitchFamily="2" charset="-128"/>
                <a:cs typeface="Gotham Medium" pitchFamily="2" charset="-128"/>
              </a:rPr>
              <a:t> </a:t>
            </a:r>
            <a:r>
              <a:rPr lang="en-US" dirty="0">
                <a:solidFill>
                  <a:schemeClr val="bg1"/>
                </a:solidFill>
                <a:latin typeface="Arial" panose="020B0604020202020204" pitchFamily="34" charset="0"/>
                <a:ea typeface="Gotham Medium" pitchFamily="2" charset="-128"/>
                <a:cs typeface="Arial" panose="020B0604020202020204" pitchFamily="34" charset="0"/>
              </a:rPr>
              <a:t>Oversee Network Design and Operations</a:t>
            </a:r>
          </a:p>
        </p:txBody>
      </p:sp>
      <p:pic>
        <p:nvPicPr>
          <p:cNvPr id="215" name="Picture 214">
            <a:extLst>
              <a:ext uri="{FF2B5EF4-FFF2-40B4-BE49-F238E27FC236}">
                <a16:creationId xmlns:a16="http://schemas.microsoft.com/office/drawing/2014/main" id="{CD807FDA-CB10-5441-9FD8-DBB155BBD0E5}"/>
              </a:ext>
            </a:extLst>
          </p:cNvPr>
          <p:cNvPicPr>
            <a:picLocks noChangeAspect="1"/>
          </p:cNvPicPr>
          <p:nvPr/>
        </p:nvPicPr>
        <p:blipFill>
          <a:blip r:embed="rId10"/>
          <a:stretch>
            <a:fillRect/>
          </a:stretch>
        </p:blipFill>
        <p:spPr>
          <a:xfrm>
            <a:off x="924219" y="886110"/>
            <a:ext cx="755745" cy="745101"/>
          </a:xfrm>
          <a:prstGeom prst="rect">
            <a:avLst/>
          </a:prstGeom>
        </p:spPr>
      </p:pic>
      <p:sp>
        <p:nvSpPr>
          <p:cNvPr id="108" name="TextBox 107">
            <a:extLst>
              <a:ext uri="{FF2B5EF4-FFF2-40B4-BE49-F238E27FC236}">
                <a16:creationId xmlns:a16="http://schemas.microsoft.com/office/drawing/2014/main" id="{CAF90E04-4235-A743-A203-4785EE1DFBEC}"/>
              </a:ext>
            </a:extLst>
          </p:cNvPr>
          <p:cNvSpPr txBox="1"/>
          <p:nvPr/>
        </p:nvSpPr>
        <p:spPr>
          <a:xfrm>
            <a:off x="144138" y="6614298"/>
            <a:ext cx="2257729" cy="246221"/>
          </a:xfrm>
          <a:prstGeom prst="rect">
            <a:avLst/>
          </a:prstGeom>
          <a:noFill/>
        </p:spPr>
        <p:txBody>
          <a:bodyPr wrap="square" rtlCol="0">
            <a:spAutoFit/>
          </a:bodyPr>
          <a:lstStyle/>
          <a:p>
            <a:pPr algn="ctr"/>
            <a:r>
              <a:rPr lang="en-US" sz="1000" dirty="0">
                <a:solidFill>
                  <a:schemeClr val="bg1"/>
                </a:solidFill>
                <a:latin typeface="Arial" panose="020B0604020202020204" pitchFamily="34" charset="0"/>
                <a:ea typeface="Gotham Medium" pitchFamily="2" charset="-128"/>
                <a:cs typeface="Arial" panose="020B0604020202020204" pitchFamily="34" charset="0"/>
              </a:rPr>
              <a:t>NETWORK MANAGEMENT </a:t>
            </a:r>
          </a:p>
        </p:txBody>
      </p:sp>
      <p:sp>
        <p:nvSpPr>
          <p:cNvPr id="2" name="Slide Number Placeholder 1">
            <a:extLst>
              <a:ext uri="{FF2B5EF4-FFF2-40B4-BE49-F238E27FC236}">
                <a16:creationId xmlns:a16="http://schemas.microsoft.com/office/drawing/2014/main" id="{BFBFC4F0-68C3-7049-99DD-4FAE3FD6C4B1}"/>
              </a:ext>
            </a:extLst>
          </p:cNvPr>
          <p:cNvSpPr>
            <a:spLocks noGrp="1"/>
          </p:cNvSpPr>
          <p:nvPr>
            <p:ph type="sldNum" sz="quarter" idx="12"/>
          </p:nvPr>
        </p:nvSpPr>
        <p:spPr/>
        <p:txBody>
          <a:bodyPr/>
          <a:lstStyle/>
          <a:p>
            <a:fld id="{7CCBA8BA-4C3B-5949-B25F-4D2DB28B89B9}" type="slidenum">
              <a:rPr lang="en-US" smtClean="0"/>
              <a:t>15</a:t>
            </a:fld>
            <a:endParaRPr lang="en-US"/>
          </a:p>
        </p:txBody>
      </p:sp>
      <p:graphicFrame>
        <p:nvGraphicFramePr>
          <p:cNvPr id="8" name="Chart 7">
            <a:extLst>
              <a:ext uri="{FF2B5EF4-FFF2-40B4-BE49-F238E27FC236}">
                <a16:creationId xmlns:a16="http://schemas.microsoft.com/office/drawing/2014/main" id="{2119D81A-40EC-2819-45E2-2185D6E504D0}"/>
              </a:ext>
            </a:extLst>
          </p:cNvPr>
          <p:cNvGraphicFramePr/>
          <p:nvPr>
            <p:extLst>
              <p:ext uri="{D42A27DB-BD31-4B8C-83A1-F6EECF244321}">
                <p14:modId xmlns:p14="http://schemas.microsoft.com/office/powerpoint/2010/main" val="1958326117"/>
              </p:ext>
            </p:extLst>
          </p:nvPr>
        </p:nvGraphicFramePr>
        <p:xfrm>
          <a:off x="2784603" y="1076289"/>
          <a:ext cx="8082319" cy="5418667"/>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69900">
            <a:extLst>
              <a:ext uri="{FF2B5EF4-FFF2-40B4-BE49-F238E27FC236}">
                <a16:creationId xmlns:a16="http://schemas.microsoft.com/office/drawing/2014/main" id="{8A3ACCA2-354F-7A2B-FDC0-292A89DE5B22}"/>
              </a:ext>
            </a:extLst>
          </p:cNvPr>
          <p:cNvSpPr txBox="1"/>
          <p:nvPr>
            <p:custDataLst>
              <p:tags r:id="rId3"/>
            </p:custDataLst>
          </p:nvPr>
        </p:nvSpPr>
        <p:spPr>
          <a:xfrm>
            <a:off x="10730320" y="2439785"/>
            <a:ext cx="730404" cy="307777"/>
          </a:xfrm>
          <a:prstGeom prst="rect">
            <a:avLst/>
          </a:prstGeom>
          <a:noFill/>
        </p:spPr>
        <p:txBody>
          <a:bodyPr wrap="square" lIns="91440" tIns="45720" rIns="91440" bIns="45720" rtlCol="0" anchor="t">
            <a:spAutoFit/>
          </a:bodyPr>
          <a:lstStyle/>
          <a:p>
            <a:pPr algn="ctr"/>
            <a:r>
              <a:rPr lang="en-US" sz="1400" b="1" dirty="0">
                <a:solidFill>
                  <a:srgbClr val="9E1E62"/>
                </a:solidFill>
                <a:highlight>
                  <a:srgbClr val="00FF00"/>
                </a:highlight>
                <a:ea typeface="Calibri"/>
                <a:cs typeface="Calibri"/>
              </a:rPr>
              <a:t>4.4</a:t>
            </a:r>
            <a:endParaRPr lang="en-US" dirty="0"/>
          </a:p>
        </p:txBody>
      </p:sp>
      <p:sp>
        <p:nvSpPr>
          <p:cNvPr id="12" name="Oval 11">
            <a:extLst>
              <a:ext uri="{FF2B5EF4-FFF2-40B4-BE49-F238E27FC236}">
                <a16:creationId xmlns:a16="http://schemas.microsoft.com/office/drawing/2014/main" id="{542AB4CA-AB0F-8533-3A37-547D9EEB9446}"/>
              </a:ext>
            </a:extLst>
          </p:cNvPr>
          <p:cNvSpPr>
            <a:spLocks noChangeAspect="1"/>
          </p:cNvSpPr>
          <p:nvPr/>
        </p:nvSpPr>
        <p:spPr>
          <a:xfrm>
            <a:off x="10866922" y="1442199"/>
            <a:ext cx="457200" cy="457200"/>
          </a:xfrm>
          <a:prstGeom prst="ellipse">
            <a:avLst/>
          </a:prstGeom>
          <a:noFill/>
          <a:ln>
            <a:solidFill>
              <a:srgbClr val="9E1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69900">
            <a:extLst>
              <a:ext uri="{FF2B5EF4-FFF2-40B4-BE49-F238E27FC236}">
                <a16:creationId xmlns:a16="http://schemas.microsoft.com/office/drawing/2014/main" id="{00271837-CB07-C0A7-CA9A-6681C3A26D11}"/>
              </a:ext>
            </a:extLst>
          </p:cNvPr>
          <p:cNvSpPr txBox="1"/>
          <p:nvPr>
            <p:custDataLst>
              <p:tags r:id="rId4"/>
            </p:custDataLst>
          </p:nvPr>
        </p:nvSpPr>
        <p:spPr>
          <a:xfrm>
            <a:off x="10730320" y="1522821"/>
            <a:ext cx="730404" cy="307777"/>
          </a:xfrm>
          <a:prstGeom prst="rect">
            <a:avLst/>
          </a:prstGeom>
          <a:noFill/>
        </p:spPr>
        <p:txBody>
          <a:bodyPr wrap="square" lIns="91440" tIns="45720" rIns="91440" bIns="45720" rtlCol="0" anchor="t">
            <a:spAutoFit/>
          </a:bodyPr>
          <a:lstStyle/>
          <a:p>
            <a:pPr algn="ctr"/>
            <a:r>
              <a:rPr lang="en-US" sz="1400" b="1" dirty="0">
                <a:solidFill>
                  <a:srgbClr val="9E1E62"/>
                </a:solidFill>
                <a:highlight>
                  <a:srgbClr val="00FF00"/>
                </a:highlight>
                <a:ea typeface="Calibri"/>
                <a:cs typeface="Calibri"/>
              </a:rPr>
              <a:t>4.4</a:t>
            </a:r>
            <a:endParaRPr lang="en-US" dirty="0"/>
          </a:p>
        </p:txBody>
      </p:sp>
      <p:sp>
        <p:nvSpPr>
          <p:cNvPr id="21" name="Oval 20">
            <a:extLst>
              <a:ext uri="{FF2B5EF4-FFF2-40B4-BE49-F238E27FC236}">
                <a16:creationId xmlns:a16="http://schemas.microsoft.com/office/drawing/2014/main" id="{9819069B-454F-2B5B-37D4-3CABD66BD992}"/>
              </a:ext>
            </a:extLst>
          </p:cNvPr>
          <p:cNvSpPr/>
          <p:nvPr/>
        </p:nvSpPr>
        <p:spPr>
          <a:xfrm>
            <a:off x="10866922" y="3356749"/>
            <a:ext cx="457200" cy="457200"/>
          </a:xfrm>
          <a:prstGeom prst="ellipse">
            <a:avLst/>
          </a:prstGeom>
          <a:noFill/>
          <a:ln>
            <a:solidFill>
              <a:srgbClr val="9E1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169900">
            <a:hlinkClick r:id="rId12" action="ppaction://hlinksldjump"/>
            <a:extLst>
              <a:ext uri="{FF2B5EF4-FFF2-40B4-BE49-F238E27FC236}">
                <a16:creationId xmlns:a16="http://schemas.microsoft.com/office/drawing/2014/main" id="{CCE5572C-7B4D-48DA-0939-957A55982979}"/>
              </a:ext>
            </a:extLst>
          </p:cNvPr>
          <p:cNvSpPr txBox="1"/>
          <p:nvPr>
            <p:custDataLst>
              <p:tags r:id="rId5"/>
            </p:custDataLst>
          </p:nvPr>
        </p:nvSpPr>
        <p:spPr>
          <a:xfrm>
            <a:off x="10730320" y="3425550"/>
            <a:ext cx="730404" cy="307777"/>
          </a:xfrm>
          <a:prstGeom prst="rect">
            <a:avLst/>
          </a:prstGeom>
          <a:noFill/>
        </p:spPr>
        <p:txBody>
          <a:bodyPr wrap="square" lIns="91440" tIns="45720" rIns="91440" bIns="45720" rtlCol="0" anchor="t">
            <a:spAutoFit/>
          </a:bodyPr>
          <a:lstStyle/>
          <a:p>
            <a:pPr algn="ctr"/>
            <a:r>
              <a:rPr lang="en-US" sz="1400" b="1" dirty="0">
                <a:solidFill>
                  <a:srgbClr val="9E1E62"/>
                </a:solidFill>
                <a:highlight>
                  <a:srgbClr val="00FF00"/>
                </a:highlight>
                <a:ea typeface="Gotham Medium"/>
                <a:cs typeface="Arial"/>
              </a:rPr>
              <a:t>4.4</a:t>
            </a:r>
          </a:p>
        </p:txBody>
      </p:sp>
      <p:sp>
        <p:nvSpPr>
          <p:cNvPr id="23" name="Oval 22">
            <a:extLst>
              <a:ext uri="{FF2B5EF4-FFF2-40B4-BE49-F238E27FC236}">
                <a16:creationId xmlns:a16="http://schemas.microsoft.com/office/drawing/2014/main" id="{D80D39D2-04E1-B30F-D62A-8155B73B0CF4}"/>
              </a:ext>
            </a:extLst>
          </p:cNvPr>
          <p:cNvSpPr/>
          <p:nvPr/>
        </p:nvSpPr>
        <p:spPr>
          <a:xfrm>
            <a:off x="10866922" y="4342514"/>
            <a:ext cx="457200" cy="457200"/>
          </a:xfrm>
          <a:prstGeom prst="ellipse">
            <a:avLst/>
          </a:prstGeom>
          <a:noFill/>
          <a:ln>
            <a:solidFill>
              <a:srgbClr val="9E1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169900">
            <a:hlinkClick r:id="rId13" action="ppaction://hlinksldjump"/>
            <a:extLst>
              <a:ext uri="{FF2B5EF4-FFF2-40B4-BE49-F238E27FC236}">
                <a16:creationId xmlns:a16="http://schemas.microsoft.com/office/drawing/2014/main" id="{4540B035-ADE9-9974-0AD1-AFAE9354674A}"/>
              </a:ext>
            </a:extLst>
          </p:cNvPr>
          <p:cNvSpPr txBox="1"/>
          <p:nvPr>
            <p:custDataLst>
              <p:tags r:id="rId6"/>
            </p:custDataLst>
          </p:nvPr>
        </p:nvSpPr>
        <p:spPr>
          <a:xfrm>
            <a:off x="10730320" y="4411315"/>
            <a:ext cx="730404" cy="307777"/>
          </a:xfrm>
          <a:prstGeom prst="rect">
            <a:avLst/>
          </a:prstGeom>
          <a:noFill/>
        </p:spPr>
        <p:txBody>
          <a:bodyPr wrap="square" lIns="91440" tIns="45720" rIns="91440" bIns="45720" rtlCol="0" anchor="t">
            <a:spAutoFit/>
          </a:bodyPr>
          <a:lstStyle/>
          <a:p>
            <a:pPr algn="ctr"/>
            <a:r>
              <a:rPr lang="en-US" sz="1400" b="1" dirty="0">
                <a:solidFill>
                  <a:srgbClr val="9E1E62"/>
                </a:solidFill>
                <a:highlight>
                  <a:srgbClr val="00FF00"/>
                </a:highlight>
                <a:ea typeface="Gotham Medium"/>
                <a:cs typeface="Arial"/>
              </a:rPr>
              <a:t>4.4</a:t>
            </a:r>
          </a:p>
        </p:txBody>
      </p:sp>
      <p:sp>
        <p:nvSpPr>
          <p:cNvPr id="25" name="Oval 24">
            <a:extLst>
              <a:ext uri="{FF2B5EF4-FFF2-40B4-BE49-F238E27FC236}">
                <a16:creationId xmlns:a16="http://schemas.microsoft.com/office/drawing/2014/main" id="{A1125454-3CBE-A8E7-1FC7-D9A6932C41A6}"/>
              </a:ext>
            </a:extLst>
          </p:cNvPr>
          <p:cNvSpPr/>
          <p:nvPr/>
        </p:nvSpPr>
        <p:spPr>
          <a:xfrm>
            <a:off x="10865440" y="5313442"/>
            <a:ext cx="457200" cy="457200"/>
          </a:xfrm>
          <a:prstGeom prst="ellipse">
            <a:avLst/>
          </a:prstGeom>
          <a:noFill/>
          <a:ln>
            <a:solidFill>
              <a:srgbClr val="9E1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169900">
            <a:hlinkClick r:id="rId14" action="ppaction://hlinksldjump"/>
            <a:extLst>
              <a:ext uri="{FF2B5EF4-FFF2-40B4-BE49-F238E27FC236}">
                <a16:creationId xmlns:a16="http://schemas.microsoft.com/office/drawing/2014/main" id="{26255AA9-EA39-B2DC-89E5-D456A6C85E14}"/>
              </a:ext>
            </a:extLst>
          </p:cNvPr>
          <p:cNvSpPr txBox="1"/>
          <p:nvPr>
            <p:custDataLst>
              <p:tags r:id="rId7"/>
            </p:custDataLst>
          </p:nvPr>
        </p:nvSpPr>
        <p:spPr>
          <a:xfrm>
            <a:off x="10728838" y="5382243"/>
            <a:ext cx="730404" cy="307777"/>
          </a:xfrm>
          <a:prstGeom prst="rect">
            <a:avLst/>
          </a:prstGeom>
          <a:noFill/>
        </p:spPr>
        <p:txBody>
          <a:bodyPr wrap="square" lIns="91440" tIns="45720" rIns="91440" bIns="45720" rtlCol="0" anchor="t">
            <a:spAutoFit/>
          </a:bodyPr>
          <a:lstStyle/>
          <a:p>
            <a:pPr algn="ctr"/>
            <a:r>
              <a:rPr lang="en-US" sz="1400" b="1" dirty="0">
                <a:solidFill>
                  <a:srgbClr val="9E1E62"/>
                </a:solidFill>
                <a:highlight>
                  <a:srgbClr val="00FF00"/>
                </a:highlight>
                <a:ea typeface="Gotham Medium"/>
                <a:cs typeface="Arial"/>
              </a:rPr>
              <a:t>4.4</a:t>
            </a:r>
          </a:p>
        </p:txBody>
      </p:sp>
      <p:sp>
        <p:nvSpPr>
          <p:cNvPr id="3" name="TextBox 2">
            <a:extLst>
              <a:ext uri="{FF2B5EF4-FFF2-40B4-BE49-F238E27FC236}">
                <a16:creationId xmlns:a16="http://schemas.microsoft.com/office/drawing/2014/main" id="{DF7F5298-A40D-9270-9ADE-EF1BEFA82CA2}"/>
              </a:ext>
            </a:extLst>
          </p:cNvPr>
          <p:cNvSpPr txBox="1"/>
          <p:nvPr/>
        </p:nvSpPr>
        <p:spPr>
          <a:xfrm>
            <a:off x="9272809" y="98485"/>
            <a:ext cx="2919190"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Replace this slide with the corresponding slide from the Survey Summary Report. </a:t>
            </a:r>
          </a:p>
        </p:txBody>
      </p:sp>
    </p:spTree>
    <p:extLst>
      <p:ext uri="{BB962C8B-B14F-4D97-AF65-F5344CB8AC3E}">
        <p14:creationId xmlns:p14="http://schemas.microsoft.com/office/powerpoint/2010/main" val="1969358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Rectangle 215">
            <a:extLst>
              <a:ext uri="{FF2B5EF4-FFF2-40B4-BE49-F238E27FC236}">
                <a16:creationId xmlns:a16="http://schemas.microsoft.com/office/drawing/2014/main" id="{A47D3698-0E86-E247-A939-0488237EBBCC}"/>
              </a:ext>
            </a:extLst>
          </p:cNvPr>
          <p:cNvSpPr/>
          <p:nvPr/>
        </p:nvSpPr>
        <p:spPr>
          <a:xfrm>
            <a:off x="140191" y="633082"/>
            <a:ext cx="2257729" cy="5294323"/>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E3D"/>
              </a:solidFill>
            </a:endParaRPr>
          </a:p>
        </p:txBody>
      </p:sp>
      <p:sp>
        <p:nvSpPr>
          <p:cNvPr id="170" name="TextBox 169">
            <a:extLst>
              <a:ext uri="{FF2B5EF4-FFF2-40B4-BE49-F238E27FC236}">
                <a16:creationId xmlns:a16="http://schemas.microsoft.com/office/drawing/2014/main" id="{C3E69464-6313-A549-A12C-FC9512D3D320}"/>
              </a:ext>
            </a:extLst>
          </p:cNvPr>
          <p:cNvSpPr txBox="1"/>
          <p:nvPr/>
        </p:nvSpPr>
        <p:spPr>
          <a:xfrm>
            <a:off x="2526263" y="700676"/>
            <a:ext cx="3605485" cy="307777"/>
          </a:xfrm>
          <a:prstGeom prst="rect">
            <a:avLst/>
          </a:prstGeom>
          <a:noFill/>
        </p:spPr>
        <p:txBody>
          <a:bodyPr wrap="square" lIns="91440" tIns="45720" rIns="91440" bIns="45720" rtlCol="0" anchor="t">
            <a:spAutoFit/>
          </a:bodyPr>
          <a:lstStyle/>
          <a:p>
            <a:r>
              <a:rPr lang="en-US" sz="1400" dirty="0">
                <a:solidFill>
                  <a:srgbClr val="9E1E62"/>
                </a:solidFill>
                <a:latin typeface="Arial"/>
                <a:ea typeface="Gotham Medium"/>
                <a:cs typeface="Arial"/>
              </a:rPr>
              <a:t>STUDENT CENTERED FOCUS</a:t>
            </a:r>
            <a:endParaRPr lang="en-US" sz="1400" dirty="0">
              <a:solidFill>
                <a:srgbClr val="9E1E62"/>
              </a:solidFill>
              <a:latin typeface="Arial" panose="020B0604020202020204" pitchFamily="34" charset="0"/>
              <a:ea typeface="Gotham Medium" pitchFamily="2" charset="-128"/>
              <a:cs typeface="Arial" panose="020B0604020202020204" pitchFamily="34" charset="0"/>
            </a:endParaRPr>
          </a:p>
        </p:txBody>
      </p:sp>
      <p:sp>
        <p:nvSpPr>
          <p:cNvPr id="118" name="TextBox 117">
            <a:extLst>
              <a:ext uri="{FF2B5EF4-FFF2-40B4-BE49-F238E27FC236}">
                <a16:creationId xmlns:a16="http://schemas.microsoft.com/office/drawing/2014/main" id="{82AFDD02-B0C9-C24E-BB06-6977DF2979F7}"/>
              </a:ext>
            </a:extLst>
          </p:cNvPr>
          <p:cNvSpPr txBox="1"/>
          <p:nvPr/>
        </p:nvSpPr>
        <p:spPr>
          <a:xfrm>
            <a:off x="10602694" y="1089941"/>
            <a:ext cx="1045136" cy="230832"/>
          </a:xfrm>
          <a:prstGeom prst="rect">
            <a:avLst/>
          </a:prstGeom>
          <a:solidFill>
            <a:schemeClr val="bg1"/>
          </a:solidFill>
        </p:spPr>
        <p:txBody>
          <a:bodyPr wrap="square" rtlCol="0">
            <a:spAutoFit/>
          </a:bodyPr>
          <a:lstStyle/>
          <a:p>
            <a:pPr algn="ctr"/>
            <a:r>
              <a:rPr lang="en-US" sz="900" dirty="0">
                <a:solidFill>
                  <a:srgbClr val="002E3D">
                    <a:alpha val="67000"/>
                  </a:srgbClr>
                </a:solidFill>
                <a:latin typeface="Arial" panose="020B0604020202020204" pitchFamily="34" charset="0"/>
                <a:ea typeface="Gotham Medium" pitchFamily="2" charset="-128"/>
                <a:cs typeface="Arial" panose="020B0604020202020204" pitchFamily="34" charset="0"/>
              </a:rPr>
              <a:t>AVERAGE</a:t>
            </a:r>
          </a:p>
        </p:txBody>
      </p:sp>
      <p:sp>
        <p:nvSpPr>
          <p:cNvPr id="88" name="Rectangle 87">
            <a:extLst>
              <a:ext uri="{FF2B5EF4-FFF2-40B4-BE49-F238E27FC236}">
                <a16:creationId xmlns:a16="http://schemas.microsoft.com/office/drawing/2014/main" id="{88CE7898-C405-9244-A91C-661D0FEB90A5}"/>
              </a:ext>
            </a:extLst>
          </p:cNvPr>
          <p:cNvSpPr/>
          <p:nvPr/>
        </p:nvSpPr>
        <p:spPr>
          <a:xfrm>
            <a:off x="2" y="2413"/>
            <a:ext cx="2895702" cy="517133"/>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A23D1862-EC52-F346-A832-233416840FDF}"/>
              </a:ext>
            </a:extLst>
          </p:cNvPr>
          <p:cNvSpPr/>
          <p:nvPr/>
        </p:nvSpPr>
        <p:spPr>
          <a:xfrm>
            <a:off x="3059383" y="2413"/>
            <a:ext cx="2895702"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B2FECF9F-6FE6-6341-B677-0C975D02C47D}"/>
              </a:ext>
            </a:extLst>
          </p:cNvPr>
          <p:cNvSpPr/>
          <p:nvPr/>
        </p:nvSpPr>
        <p:spPr>
          <a:xfrm>
            <a:off x="6118765" y="2413"/>
            <a:ext cx="2895702"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01348559-C49F-E54C-B0A1-3B3246796C82}"/>
              </a:ext>
            </a:extLst>
          </p:cNvPr>
          <p:cNvSpPr txBox="1"/>
          <p:nvPr/>
        </p:nvSpPr>
        <p:spPr>
          <a:xfrm>
            <a:off x="19342" y="44291"/>
            <a:ext cx="2895702" cy="430887"/>
          </a:xfrm>
          <a:prstGeom prst="rect">
            <a:avLst/>
          </a:prstGeom>
          <a:noFill/>
        </p:spPr>
        <p:txBody>
          <a:bodyPr wrap="square" rtlCol="0">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Oversee Network Design </a:t>
            </a:r>
            <a:br>
              <a:rPr lang="en-US" sz="1100">
                <a:solidFill>
                  <a:schemeClr val="bg1"/>
                </a:solidFill>
                <a:latin typeface="Arial" panose="020B0604020202020204" pitchFamily="34" charset="0"/>
                <a:ea typeface="Gotham Medium" pitchFamily="2" charset="-128"/>
                <a:cs typeface="Arial" panose="020B0604020202020204" pitchFamily="34" charset="0"/>
              </a:rPr>
            </a:br>
            <a:r>
              <a:rPr lang="en-US" sz="1100">
                <a:solidFill>
                  <a:schemeClr val="bg1"/>
                </a:solidFill>
                <a:latin typeface="Arial" panose="020B0604020202020204" pitchFamily="34" charset="0"/>
                <a:ea typeface="Gotham Medium" pitchFamily="2" charset="-128"/>
                <a:cs typeface="Arial" panose="020B0604020202020204" pitchFamily="34" charset="0"/>
              </a:rPr>
              <a:t>and Operations</a:t>
            </a:r>
          </a:p>
        </p:txBody>
      </p:sp>
      <p:sp>
        <p:nvSpPr>
          <p:cNvPr id="99" name="TextBox 98">
            <a:extLst>
              <a:ext uri="{FF2B5EF4-FFF2-40B4-BE49-F238E27FC236}">
                <a16:creationId xmlns:a16="http://schemas.microsoft.com/office/drawing/2014/main" id="{8D903387-8F80-D442-B9D3-9F74AF105B72}"/>
              </a:ext>
            </a:extLst>
          </p:cNvPr>
          <p:cNvSpPr txBox="1"/>
          <p:nvPr/>
        </p:nvSpPr>
        <p:spPr>
          <a:xfrm>
            <a:off x="3056307" y="132287"/>
            <a:ext cx="2895702" cy="261610"/>
          </a:xfrm>
          <a:prstGeom prst="rect">
            <a:avLst/>
          </a:prstGeom>
          <a:noFill/>
        </p:spPr>
        <p:txBody>
          <a:bodyPr wrap="square" lIns="91440" tIns="45720" rIns="91440" bIns="45720" rtlCol="0" anchor="t">
            <a:spAutoFit/>
          </a:bodyPr>
          <a:lstStyle/>
          <a:p>
            <a:pPr algn="ctr"/>
            <a:r>
              <a:rPr lang="en-US" sz="1100" dirty="0">
                <a:solidFill>
                  <a:srgbClr val="002E3D"/>
                </a:solidFill>
                <a:latin typeface="Arial"/>
                <a:ea typeface="Gotham Medium"/>
                <a:cs typeface="Arial"/>
              </a:rPr>
              <a:t>Motivate and Drive Change</a:t>
            </a:r>
            <a:endParaRPr lang="en-US" sz="1100" dirty="0">
              <a:solidFill>
                <a:srgbClr val="002E3D"/>
              </a:solidFill>
              <a:latin typeface="Arial" panose="020B0604020202020204" pitchFamily="34" charset="0"/>
              <a:ea typeface="Gotham Medium" pitchFamily="2" charset="-128"/>
              <a:cs typeface="Arial" panose="020B0604020202020204" pitchFamily="34" charset="0"/>
            </a:endParaRPr>
          </a:p>
        </p:txBody>
      </p:sp>
      <p:sp>
        <p:nvSpPr>
          <p:cNvPr id="100" name="TextBox 99">
            <a:extLst>
              <a:ext uri="{FF2B5EF4-FFF2-40B4-BE49-F238E27FC236}">
                <a16:creationId xmlns:a16="http://schemas.microsoft.com/office/drawing/2014/main" id="{96080F33-80D6-4445-856B-F67D8B9F5AD0}"/>
              </a:ext>
            </a:extLst>
          </p:cNvPr>
          <p:cNvSpPr txBox="1"/>
          <p:nvPr/>
        </p:nvSpPr>
        <p:spPr>
          <a:xfrm>
            <a:off x="6131749" y="122496"/>
            <a:ext cx="2895702"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
        <p:nvSpPr>
          <p:cNvPr id="178" name="Oval 177">
            <a:extLst>
              <a:ext uri="{FF2B5EF4-FFF2-40B4-BE49-F238E27FC236}">
                <a16:creationId xmlns:a16="http://schemas.microsoft.com/office/drawing/2014/main" id="{6CF60542-E38C-FF4C-8152-F944E05420F1}"/>
              </a:ext>
            </a:extLst>
          </p:cNvPr>
          <p:cNvSpPr/>
          <p:nvPr/>
        </p:nvSpPr>
        <p:spPr>
          <a:xfrm>
            <a:off x="10865440" y="2196348"/>
            <a:ext cx="457200" cy="457200"/>
          </a:xfrm>
          <a:prstGeom prst="ellipse">
            <a:avLst/>
          </a:prstGeom>
          <a:noFill/>
          <a:ln>
            <a:solidFill>
              <a:srgbClr val="9E1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2E3A6536-999F-A940-B4CD-57507D949D72}"/>
              </a:ext>
            </a:extLst>
          </p:cNvPr>
          <p:cNvSpPr/>
          <p:nvPr/>
        </p:nvSpPr>
        <p:spPr>
          <a:xfrm>
            <a:off x="140190" y="5984517"/>
            <a:ext cx="2257729" cy="1154552"/>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2" name="Rectangle 211">
            <a:extLst>
              <a:ext uri="{FF2B5EF4-FFF2-40B4-BE49-F238E27FC236}">
                <a16:creationId xmlns:a16="http://schemas.microsoft.com/office/drawing/2014/main" id="{BF6DAC83-FBAB-2C4E-B948-9E75F9F47A79}"/>
              </a:ext>
            </a:extLst>
          </p:cNvPr>
          <p:cNvSpPr/>
          <p:nvPr>
            <p:custDataLst>
              <p:tags r:id="rId1"/>
            </p:custDataLst>
          </p:nvPr>
        </p:nvSpPr>
        <p:spPr>
          <a:xfrm>
            <a:off x="150130" y="6158855"/>
            <a:ext cx="2247789" cy="523220"/>
          </a:xfrm>
          <a:prstGeom prst="rect">
            <a:avLst/>
          </a:prstGeom>
        </p:spPr>
        <p:txBody>
          <a:bodyPr wrap="square" lIns="91440" tIns="45720" rIns="91440" bIns="45720" anchor="t">
            <a:spAutoFit/>
          </a:bodyPr>
          <a:lstStyle/>
          <a:p>
            <a:pPr algn="ctr"/>
            <a:r>
              <a:rPr lang="en-US" sz="2800" dirty="0">
                <a:solidFill>
                  <a:schemeClr val="bg1"/>
                </a:solidFill>
                <a:highlight>
                  <a:srgbClr val="FF0000"/>
                </a:highlight>
                <a:latin typeface="Arial"/>
                <a:ea typeface="Gotham Medium"/>
                <a:cs typeface="Arial"/>
              </a:rPr>
              <a:t>4.1</a:t>
            </a:r>
          </a:p>
        </p:txBody>
      </p:sp>
      <p:sp>
        <p:nvSpPr>
          <p:cNvPr id="213" name="Rectangle 212">
            <a:extLst>
              <a:ext uri="{FF2B5EF4-FFF2-40B4-BE49-F238E27FC236}">
                <a16:creationId xmlns:a16="http://schemas.microsoft.com/office/drawing/2014/main" id="{FA72E025-F854-C44E-80DB-5105AB773A72}"/>
              </a:ext>
            </a:extLst>
          </p:cNvPr>
          <p:cNvSpPr/>
          <p:nvPr>
            <p:custDataLst>
              <p:tags r:id="rId2"/>
            </p:custDataLst>
          </p:nvPr>
        </p:nvSpPr>
        <p:spPr>
          <a:xfrm>
            <a:off x="140192" y="4903477"/>
            <a:ext cx="2257727" cy="830997"/>
          </a:xfrm>
          <a:prstGeom prst="rect">
            <a:avLst/>
          </a:prstGeom>
        </p:spPr>
        <p:txBody>
          <a:bodyPr wrap="square">
            <a:spAutoFit/>
          </a:bodyPr>
          <a:lstStyle/>
          <a:p>
            <a:pPr algn="ctr"/>
            <a:r>
              <a:rPr lang="en-US" sz="4800" dirty="0">
                <a:solidFill>
                  <a:schemeClr val="bg1"/>
                </a:solidFill>
                <a:highlight>
                  <a:srgbClr val="00FFFF"/>
                </a:highlight>
                <a:latin typeface="Arial" panose="020B0604020202020204" pitchFamily="34" charset="0"/>
                <a:ea typeface="Gotham Medium" pitchFamily="2" charset="-128"/>
                <a:cs typeface="Arial" panose="020B0604020202020204" pitchFamily="34" charset="0"/>
              </a:rPr>
              <a:t>4.0</a:t>
            </a:r>
          </a:p>
        </p:txBody>
      </p:sp>
      <p:sp>
        <p:nvSpPr>
          <p:cNvPr id="214" name="Rectangle 213">
            <a:extLst>
              <a:ext uri="{FF2B5EF4-FFF2-40B4-BE49-F238E27FC236}">
                <a16:creationId xmlns:a16="http://schemas.microsoft.com/office/drawing/2014/main" id="{49201149-4C13-3340-9CEF-513848EABB29}"/>
              </a:ext>
            </a:extLst>
          </p:cNvPr>
          <p:cNvSpPr/>
          <p:nvPr/>
        </p:nvSpPr>
        <p:spPr>
          <a:xfrm>
            <a:off x="150131" y="1971583"/>
            <a:ext cx="2220740" cy="923330"/>
          </a:xfrm>
          <a:prstGeom prst="rect">
            <a:avLst/>
          </a:prstGeom>
        </p:spPr>
        <p:txBody>
          <a:bodyPr wrap="square">
            <a:spAutoFit/>
          </a:bodyPr>
          <a:lstStyle/>
          <a:p>
            <a:pPr algn="ctr"/>
            <a:r>
              <a:rPr lang="en-US" dirty="0">
                <a:solidFill>
                  <a:srgbClr val="009C8E"/>
                </a:solidFill>
                <a:latin typeface="Gotham Medium" pitchFamily="2" charset="-128"/>
                <a:ea typeface="Gotham Medium" pitchFamily="2" charset="-128"/>
                <a:cs typeface="Gotham Medium" pitchFamily="2" charset="-128"/>
              </a:rPr>
              <a:t> </a:t>
            </a:r>
            <a:r>
              <a:rPr lang="en-US" dirty="0">
                <a:solidFill>
                  <a:schemeClr val="bg1"/>
                </a:solidFill>
                <a:latin typeface="Arial" panose="020B0604020202020204" pitchFamily="34" charset="0"/>
                <a:ea typeface="Gotham Medium" pitchFamily="2" charset="-128"/>
                <a:cs typeface="Arial" panose="020B0604020202020204" pitchFamily="34" charset="0"/>
              </a:rPr>
              <a:t>Oversee Network Design and Operations</a:t>
            </a:r>
          </a:p>
        </p:txBody>
      </p:sp>
      <p:pic>
        <p:nvPicPr>
          <p:cNvPr id="215" name="Picture 214">
            <a:extLst>
              <a:ext uri="{FF2B5EF4-FFF2-40B4-BE49-F238E27FC236}">
                <a16:creationId xmlns:a16="http://schemas.microsoft.com/office/drawing/2014/main" id="{CD807FDA-CB10-5441-9FD8-DBB155BBD0E5}"/>
              </a:ext>
            </a:extLst>
          </p:cNvPr>
          <p:cNvPicPr>
            <a:picLocks noChangeAspect="1"/>
          </p:cNvPicPr>
          <p:nvPr/>
        </p:nvPicPr>
        <p:blipFill>
          <a:blip r:embed="rId11"/>
          <a:stretch>
            <a:fillRect/>
          </a:stretch>
        </p:blipFill>
        <p:spPr>
          <a:xfrm>
            <a:off x="924219" y="886110"/>
            <a:ext cx="755745" cy="745101"/>
          </a:xfrm>
          <a:prstGeom prst="rect">
            <a:avLst/>
          </a:prstGeom>
        </p:spPr>
      </p:pic>
      <p:sp>
        <p:nvSpPr>
          <p:cNvPr id="108" name="TextBox 107">
            <a:extLst>
              <a:ext uri="{FF2B5EF4-FFF2-40B4-BE49-F238E27FC236}">
                <a16:creationId xmlns:a16="http://schemas.microsoft.com/office/drawing/2014/main" id="{CAF90E04-4235-A743-A203-4785EE1DFBEC}"/>
              </a:ext>
            </a:extLst>
          </p:cNvPr>
          <p:cNvSpPr txBox="1"/>
          <p:nvPr/>
        </p:nvSpPr>
        <p:spPr>
          <a:xfrm>
            <a:off x="144138" y="6614298"/>
            <a:ext cx="2257729" cy="246221"/>
          </a:xfrm>
          <a:prstGeom prst="rect">
            <a:avLst/>
          </a:prstGeom>
          <a:noFill/>
        </p:spPr>
        <p:txBody>
          <a:bodyPr wrap="square" lIns="91440" tIns="45720" rIns="91440" bIns="45720" rtlCol="0" anchor="t">
            <a:spAutoFit/>
          </a:bodyPr>
          <a:lstStyle/>
          <a:p>
            <a:pPr algn="ctr"/>
            <a:r>
              <a:rPr lang="en-US" sz="1000" dirty="0">
                <a:solidFill>
                  <a:schemeClr val="bg1"/>
                </a:solidFill>
                <a:latin typeface="Arial"/>
                <a:ea typeface="Gotham Medium"/>
                <a:cs typeface="Arial"/>
              </a:rPr>
              <a:t>STUDENT CENTERED FOCUS</a:t>
            </a:r>
            <a:endParaRPr lang="en-US" sz="1000" dirty="0">
              <a:solidFill>
                <a:schemeClr val="bg1"/>
              </a:solidFill>
              <a:latin typeface="Arial" panose="020B0604020202020204" pitchFamily="34" charset="0"/>
              <a:ea typeface="Gotham Medium" pitchFamily="2" charset="-128"/>
              <a:cs typeface="Arial" panose="020B0604020202020204" pitchFamily="34" charset="0"/>
            </a:endParaRPr>
          </a:p>
        </p:txBody>
      </p:sp>
      <p:sp>
        <p:nvSpPr>
          <p:cNvPr id="2" name="Slide Number Placeholder 1">
            <a:extLst>
              <a:ext uri="{FF2B5EF4-FFF2-40B4-BE49-F238E27FC236}">
                <a16:creationId xmlns:a16="http://schemas.microsoft.com/office/drawing/2014/main" id="{BFBFC4F0-68C3-7049-99DD-4FAE3FD6C4B1}"/>
              </a:ext>
            </a:extLst>
          </p:cNvPr>
          <p:cNvSpPr>
            <a:spLocks noGrp="1"/>
          </p:cNvSpPr>
          <p:nvPr>
            <p:ph type="sldNum" sz="quarter" idx="12"/>
          </p:nvPr>
        </p:nvSpPr>
        <p:spPr/>
        <p:txBody>
          <a:bodyPr/>
          <a:lstStyle/>
          <a:p>
            <a:fld id="{7CCBA8BA-4C3B-5949-B25F-4D2DB28B89B9}" type="slidenum">
              <a:rPr lang="en-US" smtClean="0"/>
              <a:t>16</a:t>
            </a:fld>
            <a:endParaRPr lang="en-US"/>
          </a:p>
        </p:txBody>
      </p:sp>
      <p:graphicFrame>
        <p:nvGraphicFramePr>
          <p:cNvPr id="8" name="Chart 7">
            <a:extLst>
              <a:ext uri="{FF2B5EF4-FFF2-40B4-BE49-F238E27FC236}">
                <a16:creationId xmlns:a16="http://schemas.microsoft.com/office/drawing/2014/main" id="{2119D81A-40EC-2819-45E2-2185D6E504D0}"/>
              </a:ext>
            </a:extLst>
          </p:cNvPr>
          <p:cNvGraphicFramePr/>
          <p:nvPr>
            <p:extLst>
              <p:ext uri="{D42A27DB-BD31-4B8C-83A1-F6EECF244321}">
                <p14:modId xmlns:p14="http://schemas.microsoft.com/office/powerpoint/2010/main" val="3300423229"/>
              </p:ext>
            </p:extLst>
          </p:nvPr>
        </p:nvGraphicFramePr>
        <p:xfrm>
          <a:off x="2784603" y="1076289"/>
          <a:ext cx="8082319" cy="5418667"/>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69900">
            <a:hlinkClick r:id="rId13" action="ppaction://hlinksldjump"/>
            <a:extLst>
              <a:ext uri="{FF2B5EF4-FFF2-40B4-BE49-F238E27FC236}">
                <a16:creationId xmlns:a16="http://schemas.microsoft.com/office/drawing/2014/main" id="{8A3ACCA2-354F-7A2B-FDC0-292A89DE5B22}"/>
              </a:ext>
            </a:extLst>
          </p:cNvPr>
          <p:cNvSpPr txBox="1"/>
          <p:nvPr>
            <p:custDataLst>
              <p:tags r:id="rId3"/>
            </p:custDataLst>
          </p:nvPr>
        </p:nvSpPr>
        <p:spPr>
          <a:xfrm>
            <a:off x="10728838" y="2265149"/>
            <a:ext cx="730404" cy="307777"/>
          </a:xfrm>
          <a:prstGeom prst="rect">
            <a:avLst/>
          </a:prstGeom>
          <a:noFill/>
        </p:spPr>
        <p:txBody>
          <a:bodyPr wrap="square" lIns="91440" tIns="45720" rIns="91440" bIns="45720" rtlCol="0" anchor="t">
            <a:spAutoFit/>
          </a:bodyPr>
          <a:lstStyle/>
          <a:p>
            <a:pPr algn="ctr"/>
            <a:r>
              <a:rPr lang="en-US" sz="1400" b="1" dirty="0">
                <a:solidFill>
                  <a:srgbClr val="9E1E62"/>
                </a:solidFill>
                <a:highlight>
                  <a:srgbClr val="00FF00"/>
                </a:highlight>
                <a:ea typeface="Gotham Medium"/>
                <a:cs typeface="Arial"/>
              </a:rPr>
              <a:t>4.4</a:t>
            </a:r>
          </a:p>
        </p:txBody>
      </p:sp>
      <p:sp>
        <p:nvSpPr>
          <p:cNvPr id="12" name="Oval 11">
            <a:extLst>
              <a:ext uri="{FF2B5EF4-FFF2-40B4-BE49-F238E27FC236}">
                <a16:creationId xmlns:a16="http://schemas.microsoft.com/office/drawing/2014/main" id="{542AB4CA-AB0F-8533-3A37-547D9EEB9446}"/>
              </a:ext>
            </a:extLst>
          </p:cNvPr>
          <p:cNvSpPr>
            <a:spLocks noChangeAspect="1"/>
          </p:cNvSpPr>
          <p:nvPr/>
        </p:nvSpPr>
        <p:spPr>
          <a:xfrm>
            <a:off x="10865440" y="1385219"/>
            <a:ext cx="457200" cy="457200"/>
          </a:xfrm>
          <a:prstGeom prst="ellipse">
            <a:avLst/>
          </a:prstGeom>
          <a:noFill/>
          <a:ln>
            <a:solidFill>
              <a:srgbClr val="9E1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69900">
            <a:hlinkClick r:id="rId14" action="ppaction://hlinksldjump"/>
            <a:extLst>
              <a:ext uri="{FF2B5EF4-FFF2-40B4-BE49-F238E27FC236}">
                <a16:creationId xmlns:a16="http://schemas.microsoft.com/office/drawing/2014/main" id="{00271837-CB07-C0A7-CA9A-6681C3A26D11}"/>
              </a:ext>
            </a:extLst>
          </p:cNvPr>
          <p:cNvSpPr txBox="1"/>
          <p:nvPr>
            <p:custDataLst>
              <p:tags r:id="rId4"/>
            </p:custDataLst>
          </p:nvPr>
        </p:nvSpPr>
        <p:spPr>
          <a:xfrm>
            <a:off x="10728838" y="1465841"/>
            <a:ext cx="730404" cy="307777"/>
          </a:xfrm>
          <a:prstGeom prst="rect">
            <a:avLst/>
          </a:prstGeom>
          <a:noFill/>
        </p:spPr>
        <p:txBody>
          <a:bodyPr wrap="square" lIns="91440" tIns="45720" rIns="91440" bIns="45720" rtlCol="0" anchor="t">
            <a:spAutoFit/>
          </a:bodyPr>
          <a:lstStyle/>
          <a:p>
            <a:pPr algn="ctr"/>
            <a:r>
              <a:rPr lang="en-US" sz="1400" b="1" dirty="0">
                <a:solidFill>
                  <a:srgbClr val="9E1E62"/>
                </a:solidFill>
                <a:highlight>
                  <a:srgbClr val="00FF00"/>
                </a:highlight>
                <a:ea typeface="Gotham Medium"/>
                <a:cs typeface="Arial"/>
              </a:rPr>
              <a:t>4.4</a:t>
            </a:r>
          </a:p>
        </p:txBody>
      </p:sp>
      <p:sp>
        <p:nvSpPr>
          <p:cNvPr id="21" name="Oval 20">
            <a:extLst>
              <a:ext uri="{FF2B5EF4-FFF2-40B4-BE49-F238E27FC236}">
                <a16:creationId xmlns:a16="http://schemas.microsoft.com/office/drawing/2014/main" id="{9819069B-454F-2B5B-37D4-3CABD66BD992}"/>
              </a:ext>
            </a:extLst>
          </p:cNvPr>
          <p:cNvSpPr/>
          <p:nvPr/>
        </p:nvSpPr>
        <p:spPr>
          <a:xfrm>
            <a:off x="10865440" y="2942581"/>
            <a:ext cx="457200" cy="457200"/>
          </a:xfrm>
          <a:prstGeom prst="ellipse">
            <a:avLst/>
          </a:prstGeom>
          <a:noFill/>
          <a:ln>
            <a:solidFill>
              <a:srgbClr val="9E1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169900">
            <a:hlinkClick r:id="rId15" action="ppaction://hlinksldjump"/>
            <a:extLst>
              <a:ext uri="{FF2B5EF4-FFF2-40B4-BE49-F238E27FC236}">
                <a16:creationId xmlns:a16="http://schemas.microsoft.com/office/drawing/2014/main" id="{CCE5572C-7B4D-48DA-0939-957A55982979}"/>
              </a:ext>
            </a:extLst>
          </p:cNvPr>
          <p:cNvSpPr txBox="1"/>
          <p:nvPr>
            <p:custDataLst>
              <p:tags r:id="rId5"/>
            </p:custDataLst>
          </p:nvPr>
        </p:nvSpPr>
        <p:spPr>
          <a:xfrm>
            <a:off x="10728838" y="3011382"/>
            <a:ext cx="730404" cy="307777"/>
          </a:xfrm>
          <a:prstGeom prst="rect">
            <a:avLst/>
          </a:prstGeom>
          <a:noFill/>
        </p:spPr>
        <p:txBody>
          <a:bodyPr wrap="square" lIns="91440" tIns="45720" rIns="91440" bIns="45720" rtlCol="0" anchor="t">
            <a:spAutoFit/>
          </a:bodyPr>
          <a:lstStyle/>
          <a:p>
            <a:pPr algn="ctr"/>
            <a:r>
              <a:rPr lang="en-US" sz="1400" b="1" dirty="0">
                <a:solidFill>
                  <a:srgbClr val="9E1E62"/>
                </a:solidFill>
                <a:highlight>
                  <a:srgbClr val="00FF00"/>
                </a:highlight>
                <a:ea typeface="Gotham Medium"/>
                <a:cs typeface="Arial"/>
              </a:rPr>
              <a:t>4.4</a:t>
            </a:r>
          </a:p>
        </p:txBody>
      </p:sp>
      <p:sp>
        <p:nvSpPr>
          <p:cNvPr id="23" name="Oval 22">
            <a:extLst>
              <a:ext uri="{FF2B5EF4-FFF2-40B4-BE49-F238E27FC236}">
                <a16:creationId xmlns:a16="http://schemas.microsoft.com/office/drawing/2014/main" id="{D80D39D2-04E1-B30F-D62A-8155B73B0CF4}"/>
              </a:ext>
            </a:extLst>
          </p:cNvPr>
          <p:cNvSpPr/>
          <p:nvPr/>
        </p:nvSpPr>
        <p:spPr>
          <a:xfrm>
            <a:off x="10865440" y="3782742"/>
            <a:ext cx="457200" cy="457200"/>
          </a:xfrm>
          <a:prstGeom prst="ellipse">
            <a:avLst/>
          </a:prstGeom>
          <a:noFill/>
          <a:ln>
            <a:solidFill>
              <a:srgbClr val="9E1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169900">
            <a:hlinkClick r:id="rId16" action="ppaction://hlinksldjump"/>
            <a:extLst>
              <a:ext uri="{FF2B5EF4-FFF2-40B4-BE49-F238E27FC236}">
                <a16:creationId xmlns:a16="http://schemas.microsoft.com/office/drawing/2014/main" id="{4540B035-ADE9-9974-0AD1-AFAE9354674A}"/>
              </a:ext>
            </a:extLst>
          </p:cNvPr>
          <p:cNvSpPr txBox="1"/>
          <p:nvPr>
            <p:custDataLst>
              <p:tags r:id="rId6"/>
            </p:custDataLst>
          </p:nvPr>
        </p:nvSpPr>
        <p:spPr>
          <a:xfrm>
            <a:off x="10728838" y="3851543"/>
            <a:ext cx="730404" cy="307777"/>
          </a:xfrm>
          <a:prstGeom prst="rect">
            <a:avLst/>
          </a:prstGeom>
          <a:noFill/>
        </p:spPr>
        <p:txBody>
          <a:bodyPr wrap="square" lIns="91440" tIns="45720" rIns="91440" bIns="45720" rtlCol="0" anchor="t">
            <a:spAutoFit/>
          </a:bodyPr>
          <a:lstStyle/>
          <a:p>
            <a:pPr algn="ctr"/>
            <a:r>
              <a:rPr lang="en-US" sz="1400" b="1" dirty="0">
                <a:solidFill>
                  <a:srgbClr val="9E1E62"/>
                </a:solidFill>
                <a:highlight>
                  <a:srgbClr val="00FF00"/>
                </a:highlight>
                <a:ea typeface="Gotham Medium"/>
                <a:cs typeface="Arial"/>
              </a:rPr>
              <a:t>4.4</a:t>
            </a:r>
          </a:p>
        </p:txBody>
      </p:sp>
      <p:sp>
        <p:nvSpPr>
          <p:cNvPr id="25" name="Oval 24">
            <a:extLst>
              <a:ext uri="{FF2B5EF4-FFF2-40B4-BE49-F238E27FC236}">
                <a16:creationId xmlns:a16="http://schemas.microsoft.com/office/drawing/2014/main" id="{A1125454-3CBE-A8E7-1FC7-D9A6932C41A6}"/>
              </a:ext>
            </a:extLst>
          </p:cNvPr>
          <p:cNvSpPr/>
          <p:nvPr/>
        </p:nvSpPr>
        <p:spPr>
          <a:xfrm>
            <a:off x="10865440" y="4543726"/>
            <a:ext cx="457200" cy="457200"/>
          </a:xfrm>
          <a:prstGeom prst="ellipse">
            <a:avLst/>
          </a:prstGeom>
          <a:noFill/>
          <a:ln>
            <a:solidFill>
              <a:srgbClr val="9E1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169900">
            <a:hlinkClick r:id="rId17" action="ppaction://hlinksldjump"/>
            <a:extLst>
              <a:ext uri="{FF2B5EF4-FFF2-40B4-BE49-F238E27FC236}">
                <a16:creationId xmlns:a16="http://schemas.microsoft.com/office/drawing/2014/main" id="{26255AA9-EA39-B2DC-89E5-D456A6C85E14}"/>
              </a:ext>
            </a:extLst>
          </p:cNvPr>
          <p:cNvSpPr txBox="1"/>
          <p:nvPr>
            <p:custDataLst>
              <p:tags r:id="rId7"/>
            </p:custDataLst>
          </p:nvPr>
        </p:nvSpPr>
        <p:spPr>
          <a:xfrm>
            <a:off x="10728838" y="4612527"/>
            <a:ext cx="730404" cy="307777"/>
          </a:xfrm>
          <a:prstGeom prst="rect">
            <a:avLst/>
          </a:prstGeom>
          <a:noFill/>
        </p:spPr>
        <p:txBody>
          <a:bodyPr wrap="square" lIns="91440" tIns="45720" rIns="91440" bIns="45720" rtlCol="0" anchor="t">
            <a:spAutoFit/>
          </a:bodyPr>
          <a:lstStyle/>
          <a:p>
            <a:pPr algn="ctr"/>
            <a:r>
              <a:rPr lang="en-US" sz="1400" b="1" dirty="0">
                <a:solidFill>
                  <a:srgbClr val="9E1E62"/>
                </a:solidFill>
                <a:highlight>
                  <a:srgbClr val="00FF00"/>
                </a:highlight>
                <a:ea typeface="Gotham Medium"/>
                <a:cs typeface="Arial"/>
              </a:rPr>
              <a:t>4.4</a:t>
            </a:r>
          </a:p>
        </p:txBody>
      </p:sp>
      <p:sp>
        <p:nvSpPr>
          <p:cNvPr id="3" name="Oval 2">
            <a:extLst>
              <a:ext uri="{FF2B5EF4-FFF2-40B4-BE49-F238E27FC236}">
                <a16:creationId xmlns:a16="http://schemas.microsoft.com/office/drawing/2014/main" id="{E6D749CB-DC86-9C13-5DB3-DD70442F2B9A}"/>
              </a:ext>
            </a:extLst>
          </p:cNvPr>
          <p:cNvSpPr/>
          <p:nvPr/>
        </p:nvSpPr>
        <p:spPr>
          <a:xfrm>
            <a:off x="10865440" y="5329069"/>
            <a:ext cx="457200" cy="457200"/>
          </a:xfrm>
          <a:prstGeom prst="ellipse">
            <a:avLst/>
          </a:prstGeom>
          <a:noFill/>
          <a:ln>
            <a:solidFill>
              <a:srgbClr val="9E1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69900">
            <a:hlinkClick r:id="rId18" action="ppaction://hlinksldjump"/>
            <a:extLst>
              <a:ext uri="{FF2B5EF4-FFF2-40B4-BE49-F238E27FC236}">
                <a16:creationId xmlns:a16="http://schemas.microsoft.com/office/drawing/2014/main" id="{97EC275C-B766-7525-E62E-DD2222FA9C92}"/>
              </a:ext>
            </a:extLst>
          </p:cNvPr>
          <p:cNvSpPr txBox="1"/>
          <p:nvPr>
            <p:custDataLst>
              <p:tags r:id="rId8"/>
            </p:custDataLst>
          </p:nvPr>
        </p:nvSpPr>
        <p:spPr>
          <a:xfrm>
            <a:off x="10728838" y="5397870"/>
            <a:ext cx="730404" cy="307777"/>
          </a:xfrm>
          <a:prstGeom prst="rect">
            <a:avLst/>
          </a:prstGeom>
          <a:noFill/>
        </p:spPr>
        <p:txBody>
          <a:bodyPr wrap="square" lIns="91440" tIns="45720" rIns="91440" bIns="45720" rtlCol="0" anchor="t">
            <a:spAutoFit/>
          </a:bodyPr>
          <a:lstStyle/>
          <a:p>
            <a:pPr algn="ctr"/>
            <a:r>
              <a:rPr lang="en-US" sz="1400" b="1" dirty="0">
                <a:solidFill>
                  <a:srgbClr val="9E1E62"/>
                </a:solidFill>
                <a:highlight>
                  <a:srgbClr val="00FF00"/>
                </a:highlight>
                <a:ea typeface="Gotham Medium"/>
                <a:cs typeface="Arial"/>
              </a:rPr>
              <a:t>4.4</a:t>
            </a:r>
          </a:p>
        </p:txBody>
      </p:sp>
      <p:sp>
        <p:nvSpPr>
          <p:cNvPr id="5" name="TextBox 4">
            <a:extLst>
              <a:ext uri="{FF2B5EF4-FFF2-40B4-BE49-F238E27FC236}">
                <a16:creationId xmlns:a16="http://schemas.microsoft.com/office/drawing/2014/main" id="{6C1A7900-9C3B-706A-CAB9-490AB6714980}"/>
              </a:ext>
            </a:extLst>
          </p:cNvPr>
          <p:cNvSpPr txBox="1"/>
          <p:nvPr/>
        </p:nvSpPr>
        <p:spPr>
          <a:xfrm>
            <a:off x="9272809" y="98485"/>
            <a:ext cx="2919190"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Replace this slide with the corresponding slide from the Survey Summary Report. </a:t>
            </a:r>
          </a:p>
        </p:txBody>
      </p:sp>
    </p:spTree>
    <p:extLst>
      <p:ext uri="{BB962C8B-B14F-4D97-AF65-F5344CB8AC3E}">
        <p14:creationId xmlns:p14="http://schemas.microsoft.com/office/powerpoint/2010/main" val="2371628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4B5E201D-0484-E44B-AB9D-B0473B058675}"/>
              </a:ext>
            </a:extLst>
          </p:cNvPr>
          <p:cNvSpPr/>
          <p:nvPr/>
        </p:nvSpPr>
        <p:spPr>
          <a:xfrm>
            <a:off x="140191" y="633082"/>
            <a:ext cx="2257729" cy="5294323"/>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E3D"/>
              </a:solidFill>
            </a:endParaRPr>
          </a:p>
        </p:txBody>
      </p:sp>
      <p:sp>
        <p:nvSpPr>
          <p:cNvPr id="100" name="Rectangle 99">
            <a:extLst>
              <a:ext uri="{FF2B5EF4-FFF2-40B4-BE49-F238E27FC236}">
                <a16:creationId xmlns:a16="http://schemas.microsoft.com/office/drawing/2014/main" id="{F1211F8E-47DF-DB41-BA62-B5E481F42308}"/>
              </a:ext>
            </a:extLst>
          </p:cNvPr>
          <p:cNvSpPr/>
          <p:nvPr/>
        </p:nvSpPr>
        <p:spPr>
          <a:xfrm>
            <a:off x="140190" y="5984517"/>
            <a:ext cx="2257729" cy="1154552"/>
          </a:xfrm>
          <a:prstGeom prst="rect">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A7BADFCE-0DAD-944E-997A-FD46D48A236A}"/>
              </a:ext>
            </a:extLst>
          </p:cNvPr>
          <p:cNvSpPr/>
          <p:nvPr>
            <p:custDataLst>
              <p:tags r:id="rId1"/>
            </p:custDataLst>
          </p:nvPr>
        </p:nvSpPr>
        <p:spPr>
          <a:xfrm>
            <a:off x="150130" y="6143357"/>
            <a:ext cx="2247789" cy="523220"/>
          </a:xfrm>
          <a:prstGeom prst="rect">
            <a:avLst/>
          </a:prstGeom>
        </p:spPr>
        <p:txBody>
          <a:bodyPr wrap="square" lIns="91440" tIns="45720" rIns="91440" bIns="45720" anchor="t">
            <a:spAutoFit/>
          </a:bodyPr>
          <a:lstStyle/>
          <a:p>
            <a:pPr algn="ctr"/>
            <a:r>
              <a:rPr lang="en-US" sz="2800" dirty="0">
                <a:solidFill>
                  <a:schemeClr val="bg1"/>
                </a:solidFill>
                <a:highlight>
                  <a:srgbClr val="FF0000"/>
                </a:highlight>
                <a:latin typeface="Arial"/>
                <a:ea typeface="Gotham Medium"/>
                <a:cs typeface="Arial"/>
              </a:rPr>
              <a:t>3.4</a:t>
            </a:r>
          </a:p>
        </p:txBody>
      </p:sp>
      <p:sp>
        <p:nvSpPr>
          <p:cNvPr id="121" name="Rectangle 120">
            <a:extLst>
              <a:ext uri="{FF2B5EF4-FFF2-40B4-BE49-F238E27FC236}">
                <a16:creationId xmlns:a16="http://schemas.microsoft.com/office/drawing/2014/main" id="{3D3CCC6B-E998-5745-AFAE-08CC8850BD70}"/>
              </a:ext>
            </a:extLst>
          </p:cNvPr>
          <p:cNvSpPr/>
          <p:nvPr>
            <p:custDataLst>
              <p:tags r:id="rId2"/>
            </p:custDataLst>
          </p:nvPr>
        </p:nvSpPr>
        <p:spPr>
          <a:xfrm>
            <a:off x="140192" y="4903477"/>
            <a:ext cx="2257727" cy="830997"/>
          </a:xfrm>
          <a:prstGeom prst="rect">
            <a:avLst/>
          </a:prstGeom>
        </p:spPr>
        <p:txBody>
          <a:bodyPr wrap="square">
            <a:spAutoFit/>
          </a:bodyPr>
          <a:lstStyle/>
          <a:p>
            <a:pPr algn="ctr"/>
            <a:r>
              <a:rPr lang="en-US" sz="4800" dirty="0">
                <a:solidFill>
                  <a:schemeClr val="bg1"/>
                </a:solidFill>
                <a:highlight>
                  <a:srgbClr val="00FFFF"/>
                </a:highlight>
                <a:latin typeface="Arial" panose="020B0604020202020204" pitchFamily="34" charset="0"/>
                <a:ea typeface="Gotham Medium" pitchFamily="2" charset="-128"/>
                <a:cs typeface="Arial" panose="020B0604020202020204" pitchFamily="34" charset="0"/>
              </a:rPr>
              <a:t>3.9</a:t>
            </a:r>
          </a:p>
        </p:txBody>
      </p:sp>
      <p:sp>
        <p:nvSpPr>
          <p:cNvPr id="130" name="TextBox 129">
            <a:extLst>
              <a:ext uri="{FF2B5EF4-FFF2-40B4-BE49-F238E27FC236}">
                <a16:creationId xmlns:a16="http://schemas.microsoft.com/office/drawing/2014/main" id="{78A9ED77-D046-DB49-B183-1AFDB23328E1}"/>
              </a:ext>
            </a:extLst>
          </p:cNvPr>
          <p:cNvSpPr txBox="1"/>
          <p:nvPr/>
        </p:nvSpPr>
        <p:spPr>
          <a:xfrm>
            <a:off x="143808" y="6648657"/>
            <a:ext cx="2269609" cy="246221"/>
          </a:xfrm>
          <a:prstGeom prst="rect">
            <a:avLst/>
          </a:prstGeom>
          <a:noFill/>
        </p:spPr>
        <p:txBody>
          <a:bodyPr wrap="square" rtlCol="0">
            <a:spAutoFit/>
          </a:bodyPr>
          <a:lstStyle/>
          <a:p>
            <a:pPr algn="ctr"/>
            <a:r>
              <a:rPr lang="en-US" sz="1000">
                <a:solidFill>
                  <a:schemeClr val="bg1"/>
                </a:solidFill>
                <a:latin typeface="Arial" panose="020B0604020202020204" pitchFamily="34" charset="0"/>
                <a:ea typeface="Gotham Medium" pitchFamily="2" charset="-128"/>
                <a:cs typeface="Arial" panose="020B0604020202020204" pitchFamily="34" charset="0"/>
              </a:rPr>
              <a:t>RECRUITMENT AND MOTIVATION</a:t>
            </a:r>
          </a:p>
        </p:txBody>
      </p:sp>
      <p:sp>
        <p:nvSpPr>
          <p:cNvPr id="170" name="TextBox 169434">
            <a:extLst>
              <a:ext uri="{FF2B5EF4-FFF2-40B4-BE49-F238E27FC236}">
                <a16:creationId xmlns:a16="http://schemas.microsoft.com/office/drawing/2014/main" id="{C3E69464-6313-A549-A12C-FC9512D3D320}"/>
              </a:ext>
            </a:extLst>
          </p:cNvPr>
          <p:cNvSpPr txBox="1"/>
          <p:nvPr/>
        </p:nvSpPr>
        <p:spPr>
          <a:xfrm>
            <a:off x="2436580" y="714767"/>
            <a:ext cx="3192060" cy="307777"/>
          </a:xfrm>
          <a:prstGeom prst="rect">
            <a:avLst/>
          </a:prstGeom>
          <a:noFill/>
        </p:spPr>
        <p:txBody>
          <a:bodyPr wrap="square" rtlCol="0">
            <a:spAutoFit/>
          </a:bodyPr>
          <a:lstStyle/>
          <a:p>
            <a:r>
              <a:rPr lang="en-US" sz="1400">
                <a:solidFill>
                  <a:srgbClr val="008CB2"/>
                </a:solidFill>
                <a:latin typeface="Arial" panose="020B0604020202020204" pitchFamily="34" charset="0"/>
                <a:ea typeface="Gotham Medium" pitchFamily="2" charset="-128"/>
                <a:cs typeface="Arial" panose="020B0604020202020204" pitchFamily="34" charset="0"/>
              </a:rPr>
              <a:t>RECRUITMENT AND MOTIVATION</a:t>
            </a:r>
          </a:p>
        </p:txBody>
      </p:sp>
      <p:sp>
        <p:nvSpPr>
          <p:cNvPr id="122" name="Rectangle 121">
            <a:extLst>
              <a:ext uri="{FF2B5EF4-FFF2-40B4-BE49-F238E27FC236}">
                <a16:creationId xmlns:a16="http://schemas.microsoft.com/office/drawing/2014/main" id="{080611EA-4966-5240-B7F0-4C1936292DE2}"/>
              </a:ext>
            </a:extLst>
          </p:cNvPr>
          <p:cNvSpPr/>
          <p:nvPr/>
        </p:nvSpPr>
        <p:spPr>
          <a:xfrm>
            <a:off x="108431" y="1957736"/>
            <a:ext cx="2289490" cy="923330"/>
          </a:xfrm>
          <a:prstGeom prst="rect">
            <a:avLst/>
          </a:prstGeom>
        </p:spPr>
        <p:txBody>
          <a:bodyPr wrap="square" lIns="91440" tIns="45720" rIns="91440" bIns="45720" anchor="t">
            <a:spAutoFit/>
          </a:bodyPr>
          <a:lstStyle/>
          <a:p>
            <a:pPr algn="ctr"/>
            <a:r>
              <a:rPr lang="en-US" dirty="0">
                <a:solidFill>
                  <a:srgbClr val="009C8E"/>
                </a:solidFill>
                <a:latin typeface="Arial"/>
                <a:ea typeface="Gotham Medium"/>
                <a:cs typeface="Arial"/>
              </a:rPr>
              <a:t> </a:t>
            </a:r>
            <a:r>
              <a:rPr lang="en-US" dirty="0">
                <a:solidFill>
                  <a:schemeClr val="bg1"/>
                </a:solidFill>
                <a:latin typeface="Arial"/>
                <a:ea typeface="Gotham Medium"/>
                <a:cs typeface="Arial"/>
              </a:rPr>
              <a:t>Motivate </a:t>
            </a:r>
            <a:br>
              <a:rPr lang="en-US" dirty="0">
                <a:latin typeface="Arial" panose="020B0604020202020204" pitchFamily="34" charset="0"/>
                <a:ea typeface="Gotham Medium" pitchFamily="2" charset="-128"/>
                <a:cs typeface="Arial" panose="020B0604020202020204" pitchFamily="34" charset="0"/>
              </a:rPr>
            </a:br>
            <a:r>
              <a:rPr lang="en-US" dirty="0">
                <a:solidFill>
                  <a:schemeClr val="bg1"/>
                </a:solidFill>
                <a:latin typeface="Arial"/>
                <a:ea typeface="Gotham Medium"/>
                <a:cs typeface="Arial"/>
              </a:rPr>
              <a:t>and Drive </a:t>
            </a:r>
            <a:endParaRPr lang="en-US">
              <a:solidFill>
                <a:schemeClr val="bg1"/>
              </a:solidFill>
              <a:latin typeface="Arial" panose="020B0604020202020204" pitchFamily="34" charset="0"/>
              <a:ea typeface="Gotham Medium" pitchFamily="2" charset="-128"/>
              <a:cs typeface="Arial" panose="020B0604020202020204" pitchFamily="34" charset="0"/>
            </a:endParaRPr>
          </a:p>
          <a:p>
            <a:pPr algn="ctr"/>
            <a:r>
              <a:rPr lang="en-US" dirty="0">
                <a:solidFill>
                  <a:schemeClr val="bg1"/>
                </a:solidFill>
                <a:latin typeface="Arial"/>
                <a:ea typeface="Gotham Medium"/>
                <a:cs typeface="Arial"/>
              </a:rPr>
              <a:t>Change</a:t>
            </a:r>
            <a:endParaRPr lang="en-US" dirty="0">
              <a:solidFill>
                <a:schemeClr val="bg1"/>
              </a:solidFill>
              <a:latin typeface="Arial" panose="020B0604020202020204" pitchFamily="34" charset="0"/>
              <a:ea typeface="Gotham Medium" pitchFamily="2" charset="-128"/>
              <a:cs typeface="Arial" panose="020B0604020202020204" pitchFamily="34" charset="0"/>
            </a:endParaRPr>
          </a:p>
        </p:txBody>
      </p:sp>
      <p:pic>
        <p:nvPicPr>
          <p:cNvPr id="124" name="Picture 123">
            <a:extLst>
              <a:ext uri="{FF2B5EF4-FFF2-40B4-BE49-F238E27FC236}">
                <a16:creationId xmlns:a16="http://schemas.microsoft.com/office/drawing/2014/main" id="{450C6608-881C-BA47-9707-B0004CD31FDB}"/>
              </a:ext>
            </a:extLst>
          </p:cNvPr>
          <p:cNvPicPr>
            <a:picLocks noChangeAspect="1"/>
          </p:cNvPicPr>
          <p:nvPr/>
        </p:nvPicPr>
        <p:blipFill>
          <a:blip r:embed="rId10"/>
          <a:stretch>
            <a:fillRect/>
          </a:stretch>
        </p:blipFill>
        <p:spPr>
          <a:xfrm>
            <a:off x="902047" y="917747"/>
            <a:ext cx="718411" cy="737568"/>
          </a:xfrm>
          <a:prstGeom prst="rect">
            <a:avLst/>
          </a:prstGeom>
        </p:spPr>
      </p:pic>
      <p:sp>
        <p:nvSpPr>
          <p:cNvPr id="151" name="Rectangle 150">
            <a:extLst>
              <a:ext uri="{FF2B5EF4-FFF2-40B4-BE49-F238E27FC236}">
                <a16:creationId xmlns:a16="http://schemas.microsoft.com/office/drawing/2014/main" id="{456F1DBE-42FC-6143-BEFD-CEE04F5345F6}"/>
              </a:ext>
            </a:extLst>
          </p:cNvPr>
          <p:cNvSpPr/>
          <p:nvPr/>
        </p:nvSpPr>
        <p:spPr>
          <a:xfrm>
            <a:off x="1"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61816AD7-8DAB-EB40-8BC4-2F2E04CCBF2D}"/>
              </a:ext>
            </a:extLst>
          </p:cNvPr>
          <p:cNvSpPr/>
          <p:nvPr/>
        </p:nvSpPr>
        <p:spPr>
          <a:xfrm>
            <a:off x="3059382" y="2413"/>
            <a:ext cx="3000871" cy="517133"/>
          </a:xfrm>
          <a:prstGeom prst="rect">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A74458D4-BB65-5E4C-B902-29A06215B5F8}"/>
              </a:ext>
            </a:extLst>
          </p:cNvPr>
          <p:cNvSpPr/>
          <p:nvPr/>
        </p:nvSpPr>
        <p:spPr>
          <a:xfrm>
            <a:off x="6118764"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extBox 154">
            <a:extLst>
              <a:ext uri="{FF2B5EF4-FFF2-40B4-BE49-F238E27FC236}">
                <a16:creationId xmlns:a16="http://schemas.microsoft.com/office/drawing/2014/main" id="{E1661BF4-60AF-5343-93E7-BC9E3E568DCC}"/>
              </a:ext>
            </a:extLst>
          </p:cNvPr>
          <p:cNvSpPr txBox="1"/>
          <p:nvPr/>
        </p:nvSpPr>
        <p:spPr>
          <a:xfrm>
            <a:off x="19341" y="44291"/>
            <a:ext cx="3000871" cy="430887"/>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Oversee Network Design </a:t>
            </a:r>
            <a:br>
              <a:rPr lang="en-US" sz="1100">
                <a:solidFill>
                  <a:srgbClr val="002E3D"/>
                </a:solidFill>
                <a:latin typeface="Arial" panose="020B0604020202020204" pitchFamily="34" charset="0"/>
                <a:ea typeface="Gotham Medium" pitchFamily="2" charset="-128"/>
                <a:cs typeface="Arial" panose="020B0604020202020204" pitchFamily="34" charset="0"/>
              </a:rPr>
            </a:br>
            <a:r>
              <a:rPr lang="en-US" sz="1100">
                <a:solidFill>
                  <a:srgbClr val="002E3D"/>
                </a:solidFill>
                <a:latin typeface="Arial" panose="020B0604020202020204" pitchFamily="34" charset="0"/>
                <a:ea typeface="Gotham Medium" pitchFamily="2" charset="-128"/>
                <a:cs typeface="Arial" panose="020B0604020202020204" pitchFamily="34" charset="0"/>
              </a:rPr>
              <a:t>and Operations</a:t>
            </a:r>
          </a:p>
        </p:txBody>
      </p:sp>
      <p:sp>
        <p:nvSpPr>
          <p:cNvPr id="156" name="TextBox 155">
            <a:extLst>
              <a:ext uri="{FF2B5EF4-FFF2-40B4-BE49-F238E27FC236}">
                <a16:creationId xmlns:a16="http://schemas.microsoft.com/office/drawing/2014/main" id="{A81E840E-467B-4A41-A19F-076AD37CC243}"/>
              </a:ext>
            </a:extLst>
          </p:cNvPr>
          <p:cNvSpPr txBox="1"/>
          <p:nvPr/>
        </p:nvSpPr>
        <p:spPr>
          <a:xfrm>
            <a:off x="3056306" y="132287"/>
            <a:ext cx="3000871" cy="261610"/>
          </a:xfrm>
          <a:prstGeom prst="rect">
            <a:avLst/>
          </a:prstGeom>
          <a:noFill/>
        </p:spPr>
        <p:txBody>
          <a:bodyPr wrap="square" lIns="91440" tIns="45720" rIns="91440" bIns="45720" rtlCol="0" anchor="t">
            <a:spAutoFit/>
          </a:bodyPr>
          <a:lstStyle/>
          <a:p>
            <a:pPr algn="ctr"/>
            <a:r>
              <a:rPr lang="en-US" sz="1100" dirty="0">
                <a:solidFill>
                  <a:schemeClr val="bg1"/>
                </a:solidFill>
                <a:latin typeface="Arial"/>
                <a:ea typeface="Gotham Medium"/>
                <a:cs typeface="Arial"/>
              </a:rPr>
              <a:t>Motivate and Drive Change</a:t>
            </a:r>
            <a:endParaRPr lang="en-US" sz="1100" dirty="0">
              <a:solidFill>
                <a:schemeClr val="bg1"/>
              </a:solidFill>
              <a:latin typeface="Arial" panose="020B0604020202020204" pitchFamily="34" charset="0"/>
              <a:ea typeface="Gotham Medium" pitchFamily="2" charset="-128"/>
              <a:cs typeface="Arial" panose="020B0604020202020204" pitchFamily="34" charset="0"/>
            </a:endParaRPr>
          </a:p>
        </p:txBody>
      </p:sp>
      <p:sp>
        <p:nvSpPr>
          <p:cNvPr id="157" name="TextBox 156">
            <a:extLst>
              <a:ext uri="{FF2B5EF4-FFF2-40B4-BE49-F238E27FC236}">
                <a16:creationId xmlns:a16="http://schemas.microsoft.com/office/drawing/2014/main" id="{9C42A5AF-FE09-314E-BC16-41B229CF48E6}"/>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
        <p:nvSpPr>
          <p:cNvPr id="161" name="TextBox 5355">
            <a:extLst>
              <a:ext uri="{FF2B5EF4-FFF2-40B4-BE49-F238E27FC236}">
                <a16:creationId xmlns:a16="http://schemas.microsoft.com/office/drawing/2014/main" id="{57B4DED6-57C6-374C-9848-24D55DA10488}"/>
              </a:ext>
            </a:extLst>
          </p:cNvPr>
          <p:cNvSpPr txBox="1"/>
          <p:nvPr/>
        </p:nvSpPr>
        <p:spPr>
          <a:xfrm>
            <a:off x="11726562" y="-135924"/>
            <a:ext cx="184731" cy="369332"/>
          </a:xfrm>
          <a:prstGeom prst="rect">
            <a:avLst/>
          </a:prstGeom>
          <a:noFill/>
        </p:spPr>
        <p:txBody>
          <a:bodyPr wrap="none" rtlCol="0">
            <a:spAutoFit/>
          </a:bodyPr>
          <a:lstStyle/>
          <a:p>
            <a:endParaRPr lang="en-US"/>
          </a:p>
        </p:txBody>
      </p:sp>
      <p:sp>
        <p:nvSpPr>
          <p:cNvPr id="232" name="TextBox 231">
            <a:extLst>
              <a:ext uri="{FF2B5EF4-FFF2-40B4-BE49-F238E27FC236}">
                <a16:creationId xmlns:a16="http://schemas.microsoft.com/office/drawing/2014/main" id="{3C13EA6E-C87A-644E-B9D6-1F02B487C1C1}"/>
              </a:ext>
            </a:extLst>
          </p:cNvPr>
          <p:cNvSpPr txBox="1"/>
          <p:nvPr/>
        </p:nvSpPr>
        <p:spPr>
          <a:xfrm>
            <a:off x="10596474" y="1073218"/>
            <a:ext cx="1045136" cy="230832"/>
          </a:xfrm>
          <a:prstGeom prst="rect">
            <a:avLst/>
          </a:prstGeom>
          <a:solidFill>
            <a:schemeClr val="bg1"/>
          </a:solidFill>
        </p:spPr>
        <p:txBody>
          <a:bodyPr wrap="square" rtlCol="0">
            <a:spAutoFit/>
          </a:bodyPr>
          <a:lstStyle/>
          <a:p>
            <a:pPr algn="ctr"/>
            <a:r>
              <a:rPr lang="en-US" sz="900" dirty="0">
                <a:solidFill>
                  <a:srgbClr val="002E3D">
                    <a:alpha val="67000"/>
                  </a:srgbClr>
                </a:solidFill>
                <a:latin typeface="Arial" panose="020B0604020202020204" pitchFamily="34" charset="0"/>
                <a:ea typeface="Gotham Medium" pitchFamily="2" charset="-128"/>
                <a:cs typeface="Arial" panose="020B0604020202020204" pitchFamily="34" charset="0"/>
              </a:rPr>
              <a:t>AVERAGE</a:t>
            </a:r>
          </a:p>
        </p:txBody>
      </p:sp>
      <p:sp>
        <p:nvSpPr>
          <p:cNvPr id="233" name="Oval 232">
            <a:extLst>
              <a:ext uri="{FF2B5EF4-FFF2-40B4-BE49-F238E27FC236}">
                <a16:creationId xmlns:a16="http://schemas.microsoft.com/office/drawing/2014/main" id="{03888873-3F62-1849-923E-25F3988BBCDA}"/>
              </a:ext>
            </a:extLst>
          </p:cNvPr>
          <p:cNvSpPr>
            <a:spLocks noChangeAspect="1"/>
          </p:cNvSpPr>
          <p:nvPr/>
        </p:nvSpPr>
        <p:spPr>
          <a:xfrm>
            <a:off x="10894525" y="1457601"/>
            <a:ext cx="457200" cy="457200"/>
          </a:xfrm>
          <a:prstGeom prst="ellipse">
            <a:avLst/>
          </a:prstGeom>
          <a:no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TextBox 169900">
            <a:hlinkClick r:id="rId11" action="ppaction://hlinksldjump"/>
            <a:extLst>
              <a:ext uri="{FF2B5EF4-FFF2-40B4-BE49-F238E27FC236}">
                <a16:creationId xmlns:a16="http://schemas.microsoft.com/office/drawing/2014/main" id="{E5E6B00E-244A-3D45-BD11-8F6B550E4922}"/>
              </a:ext>
            </a:extLst>
          </p:cNvPr>
          <p:cNvSpPr txBox="1"/>
          <p:nvPr>
            <p:custDataLst>
              <p:tags r:id="rId3"/>
            </p:custDataLst>
          </p:nvPr>
        </p:nvSpPr>
        <p:spPr>
          <a:xfrm>
            <a:off x="10753840" y="1537376"/>
            <a:ext cx="730404" cy="307777"/>
          </a:xfrm>
          <a:prstGeom prst="rect">
            <a:avLst/>
          </a:prstGeom>
          <a:noFill/>
        </p:spPr>
        <p:txBody>
          <a:bodyPr wrap="square" lIns="91440" tIns="45720" rIns="91440" bIns="45720" rtlCol="0" anchor="t">
            <a:spAutoFit/>
          </a:bodyPr>
          <a:lstStyle/>
          <a:p>
            <a:pPr algn="ctr"/>
            <a:r>
              <a:rPr lang="en-US" sz="1400" b="1" dirty="0">
                <a:solidFill>
                  <a:srgbClr val="008CB2"/>
                </a:solidFill>
                <a:highlight>
                  <a:srgbClr val="00FF00"/>
                </a:highlight>
                <a:ea typeface="Gotham Medium"/>
                <a:cs typeface="Arial"/>
              </a:rPr>
              <a:t>4.4</a:t>
            </a:r>
          </a:p>
        </p:txBody>
      </p:sp>
      <p:sp>
        <p:nvSpPr>
          <p:cNvPr id="235" name="Oval 234">
            <a:extLst>
              <a:ext uri="{FF2B5EF4-FFF2-40B4-BE49-F238E27FC236}">
                <a16:creationId xmlns:a16="http://schemas.microsoft.com/office/drawing/2014/main" id="{F44854A1-5359-7E48-9025-EED93DE79B54}"/>
              </a:ext>
            </a:extLst>
          </p:cNvPr>
          <p:cNvSpPr>
            <a:spLocks noChangeAspect="1"/>
          </p:cNvSpPr>
          <p:nvPr/>
        </p:nvSpPr>
        <p:spPr>
          <a:xfrm>
            <a:off x="10894525" y="2408404"/>
            <a:ext cx="457200" cy="457200"/>
          </a:xfrm>
          <a:prstGeom prst="ellipse">
            <a:avLst/>
          </a:prstGeom>
          <a:no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TextBox 169900">
            <a:hlinkClick r:id="rId12" action="ppaction://hlinksldjump"/>
            <a:extLst>
              <a:ext uri="{FF2B5EF4-FFF2-40B4-BE49-F238E27FC236}">
                <a16:creationId xmlns:a16="http://schemas.microsoft.com/office/drawing/2014/main" id="{D3868CF7-C1DE-6B47-9CA0-420A5960BA2B}"/>
              </a:ext>
            </a:extLst>
          </p:cNvPr>
          <p:cNvSpPr txBox="1"/>
          <p:nvPr>
            <p:custDataLst>
              <p:tags r:id="rId4"/>
            </p:custDataLst>
          </p:nvPr>
        </p:nvSpPr>
        <p:spPr>
          <a:xfrm>
            <a:off x="10753840" y="2486382"/>
            <a:ext cx="730404" cy="307777"/>
          </a:xfrm>
          <a:prstGeom prst="rect">
            <a:avLst/>
          </a:prstGeom>
          <a:noFill/>
        </p:spPr>
        <p:txBody>
          <a:bodyPr wrap="square" lIns="91440" tIns="45720" rIns="91440" bIns="45720" rtlCol="0" anchor="t">
            <a:spAutoFit/>
          </a:bodyPr>
          <a:lstStyle/>
          <a:p>
            <a:pPr algn="ctr"/>
            <a:r>
              <a:rPr lang="en-US" sz="1400" b="1" dirty="0">
                <a:solidFill>
                  <a:srgbClr val="008CB2"/>
                </a:solidFill>
                <a:highlight>
                  <a:srgbClr val="00FF00"/>
                </a:highlight>
                <a:ea typeface="Calibri"/>
                <a:cs typeface="Calibri"/>
              </a:rPr>
              <a:t>4.4</a:t>
            </a:r>
            <a:endParaRPr lang="en-US" dirty="0"/>
          </a:p>
        </p:txBody>
      </p:sp>
      <p:sp>
        <p:nvSpPr>
          <p:cNvPr id="237" name="Oval 236">
            <a:extLst>
              <a:ext uri="{FF2B5EF4-FFF2-40B4-BE49-F238E27FC236}">
                <a16:creationId xmlns:a16="http://schemas.microsoft.com/office/drawing/2014/main" id="{DAB77FDE-C8E1-7547-B35C-5155DE25E17F}"/>
              </a:ext>
            </a:extLst>
          </p:cNvPr>
          <p:cNvSpPr/>
          <p:nvPr/>
        </p:nvSpPr>
        <p:spPr>
          <a:xfrm>
            <a:off x="10894525" y="3355497"/>
            <a:ext cx="457200" cy="457200"/>
          </a:xfrm>
          <a:prstGeom prst="ellipse">
            <a:avLst/>
          </a:prstGeom>
          <a:no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TextBox 169900">
            <a:hlinkClick r:id="rId13" action="ppaction://hlinksldjump"/>
            <a:extLst>
              <a:ext uri="{FF2B5EF4-FFF2-40B4-BE49-F238E27FC236}">
                <a16:creationId xmlns:a16="http://schemas.microsoft.com/office/drawing/2014/main" id="{48725A90-BC81-3849-A2DD-836EA8314F67}"/>
              </a:ext>
            </a:extLst>
          </p:cNvPr>
          <p:cNvSpPr txBox="1"/>
          <p:nvPr>
            <p:custDataLst>
              <p:tags r:id="rId5"/>
            </p:custDataLst>
          </p:nvPr>
        </p:nvSpPr>
        <p:spPr>
          <a:xfrm>
            <a:off x="10753840" y="3437837"/>
            <a:ext cx="730404" cy="307777"/>
          </a:xfrm>
          <a:prstGeom prst="rect">
            <a:avLst/>
          </a:prstGeom>
          <a:noFill/>
        </p:spPr>
        <p:txBody>
          <a:bodyPr wrap="square" lIns="91440" tIns="45720" rIns="91440" bIns="45720" rtlCol="0" anchor="t">
            <a:spAutoFit/>
          </a:bodyPr>
          <a:lstStyle/>
          <a:p>
            <a:pPr algn="ctr"/>
            <a:r>
              <a:rPr lang="en-US" sz="1400" b="1" dirty="0">
                <a:solidFill>
                  <a:srgbClr val="008CB2"/>
                </a:solidFill>
                <a:highlight>
                  <a:srgbClr val="00FF00"/>
                </a:highlight>
                <a:ea typeface="Calibri"/>
                <a:cs typeface="Calibri"/>
              </a:rPr>
              <a:t>4.4</a:t>
            </a:r>
            <a:endParaRPr lang="en-US" dirty="0"/>
          </a:p>
        </p:txBody>
      </p:sp>
      <p:sp>
        <p:nvSpPr>
          <p:cNvPr id="267" name="Oval 266">
            <a:extLst>
              <a:ext uri="{FF2B5EF4-FFF2-40B4-BE49-F238E27FC236}">
                <a16:creationId xmlns:a16="http://schemas.microsoft.com/office/drawing/2014/main" id="{2C99BC1F-9D8B-8248-BA5D-C18B70375A9A}"/>
              </a:ext>
            </a:extLst>
          </p:cNvPr>
          <p:cNvSpPr/>
          <p:nvPr/>
        </p:nvSpPr>
        <p:spPr>
          <a:xfrm>
            <a:off x="10894525" y="5343138"/>
            <a:ext cx="457200" cy="457200"/>
          </a:xfrm>
          <a:prstGeom prst="ellipse">
            <a:avLst/>
          </a:prstGeom>
          <a:no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TextBox 169900">
            <a:hlinkClick r:id="rId14" action="ppaction://hlinksldjump"/>
            <a:extLst>
              <a:ext uri="{FF2B5EF4-FFF2-40B4-BE49-F238E27FC236}">
                <a16:creationId xmlns:a16="http://schemas.microsoft.com/office/drawing/2014/main" id="{85C4DBA8-4C18-EC4E-AF4D-F9BA1F46CDC8}"/>
              </a:ext>
            </a:extLst>
          </p:cNvPr>
          <p:cNvSpPr txBox="1"/>
          <p:nvPr>
            <p:custDataLst>
              <p:tags r:id="rId6"/>
            </p:custDataLst>
          </p:nvPr>
        </p:nvSpPr>
        <p:spPr>
          <a:xfrm>
            <a:off x="10751858" y="5422384"/>
            <a:ext cx="730404" cy="307777"/>
          </a:xfrm>
          <a:prstGeom prst="rect">
            <a:avLst/>
          </a:prstGeom>
          <a:noFill/>
        </p:spPr>
        <p:txBody>
          <a:bodyPr wrap="square" lIns="91440" tIns="45720" rIns="91440" bIns="45720" rtlCol="0" anchor="t">
            <a:spAutoFit/>
          </a:bodyPr>
          <a:lstStyle/>
          <a:p>
            <a:pPr algn="ctr"/>
            <a:r>
              <a:rPr lang="en-US" sz="1400" b="1" dirty="0">
                <a:solidFill>
                  <a:srgbClr val="008CB2"/>
                </a:solidFill>
                <a:highlight>
                  <a:srgbClr val="00FF00"/>
                </a:highlight>
                <a:ea typeface="Calibri"/>
                <a:cs typeface="Calibri"/>
              </a:rPr>
              <a:t>4.4</a:t>
            </a:r>
            <a:endParaRPr lang="en-US" dirty="0"/>
          </a:p>
        </p:txBody>
      </p:sp>
      <p:sp>
        <p:nvSpPr>
          <p:cNvPr id="271" name="Oval 270">
            <a:extLst>
              <a:ext uri="{FF2B5EF4-FFF2-40B4-BE49-F238E27FC236}">
                <a16:creationId xmlns:a16="http://schemas.microsoft.com/office/drawing/2014/main" id="{F2F6CF76-148A-174B-8F32-83CBEE2C1BEB}"/>
              </a:ext>
            </a:extLst>
          </p:cNvPr>
          <p:cNvSpPr/>
          <p:nvPr/>
        </p:nvSpPr>
        <p:spPr>
          <a:xfrm>
            <a:off x="10890442" y="4363388"/>
            <a:ext cx="457200" cy="457200"/>
          </a:xfrm>
          <a:prstGeom prst="ellipse">
            <a:avLst/>
          </a:prstGeom>
          <a:no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TextBox 169900">
            <a:hlinkClick r:id="rId15" action="ppaction://hlinksldjump"/>
            <a:extLst>
              <a:ext uri="{FF2B5EF4-FFF2-40B4-BE49-F238E27FC236}">
                <a16:creationId xmlns:a16="http://schemas.microsoft.com/office/drawing/2014/main" id="{6A58F1D0-82B4-8F46-A4C1-4A6AF05AB819}"/>
              </a:ext>
            </a:extLst>
          </p:cNvPr>
          <p:cNvSpPr txBox="1"/>
          <p:nvPr>
            <p:custDataLst>
              <p:tags r:id="rId7"/>
            </p:custDataLst>
          </p:nvPr>
        </p:nvSpPr>
        <p:spPr>
          <a:xfrm>
            <a:off x="10733151" y="4440663"/>
            <a:ext cx="730404" cy="307777"/>
          </a:xfrm>
          <a:prstGeom prst="rect">
            <a:avLst/>
          </a:prstGeom>
          <a:noFill/>
        </p:spPr>
        <p:txBody>
          <a:bodyPr wrap="square" lIns="91440" tIns="45720" rIns="91440" bIns="45720" rtlCol="0" anchor="t">
            <a:spAutoFit/>
          </a:bodyPr>
          <a:lstStyle/>
          <a:p>
            <a:pPr algn="ctr"/>
            <a:r>
              <a:rPr lang="en-US" sz="1400" b="1" dirty="0">
                <a:solidFill>
                  <a:srgbClr val="008CB2"/>
                </a:solidFill>
                <a:highlight>
                  <a:srgbClr val="00FF00"/>
                </a:highlight>
                <a:ea typeface="Calibri"/>
                <a:cs typeface="Calibri"/>
              </a:rPr>
              <a:t>4.4</a:t>
            </a:r>
            <a:endParaRPr lang="en-US" dirty="0"/>
          </a:p>
        </p:txBody>
      </p:sp>
      <p:sp>
        <p:nvSpPr>
          <p:cNvPr id="2" name="Slide Number Placeholder 1">
            <a:extLst>
              <a:ext uri="{FF2B5EF4-FFF2-40B4-BE49-F238E27FC236}">
                <a16:creationId xmlns:a16="http://schemas.microsoft.com/office/drawing/2014/main" id="{6941F405-E50B-8844-8D89-4BF41B33E490}"/>
              </a:ext>
            </a:extLst>
          </p:cNvPr>
          <p:cNvSpPr>
            <a:spLocks noGrp="1"/>
          </p:cNvSpPr>
          <p:nvPr>
            <p:ph type="sldNum" sz="quarter" idx="12"/>
          </p:nvPr>
        </p:nvSpPr>
        <p:spPr/>
        <p:txBody>
          <a:bodyPr/>
          <a:lstStyle/>
          <a:p>
            <a:fld id="{7CCBA8BA-4C3B-5949-B25F-4D2DB28B89B9}" type="slidenum">
              <a:rPr lang="en-US" smtClean="0"/>
              <a:t>17</a:t>
            </a:fld>
            <a:endParaRPr lang="en-US"/>
          </a:p>
        </p:txBody>
      </p:sp>
      <p:graphicFrame>
        <p:nvGraphicFramePr>
          <p:cNvPr id="3" name="Chart 2">
            <a:extLst>
              <a:ext uri="{FF2B5EF4-FFF2-40B4-BE49-F238E27FC236}">
                <a16:creationId xmlns:a16="http://schemas.microsoft.com/office/drawing/2014/main" id="{8DAA9198-EF89-2CD7-AC03-05BB45CA376E}"/>
              </a:ext>
            </a:extLst>
          </p:cNvPr>
          <p:cNvGraphicFramePr/>
          <p:nvPr>
            <p:extLst>
              <p:ext uri="{D42A27DB-BD31-4B8C-83A1-F6EECF244321}">
                <p14:modId xmlns:p14="http://schemas.microsoft.com/office/powerpoint/2010/main" val="255424533"/>
              </p:ext>
            </p:extLst>
          </p:nvPr>
        </p:nvGraphicFramePr>
        <p:xfrm>
          <a:off x="2784603" y="1076289"/>
          <a:ext cx="8082319" cy="5418667"/>
        </p:xfrm>
        <a:graphic>
          <a:graphicData uri="http://schemas.openxmlformats.org/drawingml/2006/chart">
            <c:chart xmlns:c="http://schemas.openxmlformats.org/drawingml/2006/chart" xmlns:r="http://schemas.openxmlformats.org/officeDocument/2006/relationships" r:id="rId16"/>
          </a:graphicData>
        </a:graphic>
      </p:graphicFrame>
      <p:sp>
        <p:nvSpPr>
          <p:cNvPr id="4" name="TextBox 3">
            <a:extLst>
              <a:ext uri="{FF2B5EF4-FFF2-40B4-BE49-F238E27FC236}">
                <a16:creationId xmlns:a16="http://schemas.microsoft.com/office/drawing/2014/main" id="{08C54E50-621B-94C9-5407-3A6669747086}"/>
              </a:ext>
            </a:extLst>
          </p:cNvPr>
          <p:cNvSpPr txBox="1"/>
          <p:nvPr/>
        </p:nvSpPr>
        <p:spPr>
          <a:xfrm>
            <a:off x="9272809" y="98485"/>
            <a:ext cx="2919190"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Replace this slide with the corresponding slide from the Survey Summary Report. </a:t>
            </a:r>
          </a:p>
        </p:txBody>
      </p:sp>
    </p:spTree>
    <p:extLst>
      <p:ext uri="{BB962C8B-B14F-4D97-AF65-F5344CB8AC3E}">
        <p14:creationId xmlns:p14="http://schemas.microsoft.com/office/powerpoint/2010/main" val="4095217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4B5E201D-0484-E44B-AB9D-B0473B058675}"/>
              </a:ext>
            </a:extLst>
          </p:cNvPr>
          <p:cNvSpPr/>
          <p:nvPr/>
        </p:nvSpPr>
        <p:spPr>
          <a:xfrm>
            <a:off x="140191" y="633082"/>
            <a:ext cx="2257729" cy="5294323"/>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E3D"/>
              </a:solidFill>
            </a:endParaRPr>
          </a:p>
        </p:txBody>
      </p:sp>
      <p:sp>
        <p:nvSpPr>
          <p:cNvPr id="100" name="Rectangle 99">
            <a:extLst>
              <a:ext uri="{FF2B5EF4-FFF2-40B4-BE49-F238E27FC236}">
                <a16:creationId xmlns:a16="http://schemas.microsoft.com/office/drawing/2014/main" id="{F1211F8E-47DF-DB41-BA62-B5E481F42308}"/>
              </a:ext>
            </a:extLst>
          </p:cNvPr>
          <p:cNvSpPr/>
          <p:nvPr/>
        </p:nvSpPr>
        <p:spPr>
          <a:xfrm>
            <a:off x="140190" y="5984517"/>
            <a:ext cx="2257729" cy="1154552"/>
          </a:xfrm>
          <a:prstGeom prst="rect">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A7BADFCE-0DAD-944E-997A-FD46D48A236A}"/>
              </a:ext>
            </a:extLst>
          </p:cNvPr>
          <p:cNvSpPr/>
          <p:nvPr>
            <p:custDataLst>
              <p:tags r:id="rId1"/>
            </p:custDataLst>
          </p:nvPr>
        </p:nvSpPr>
        <p:spPr>
          <a:xfrm>
            <a:off x="150130" y="6143357"/>
            <a:ext cx="2247789" cy="523220"/>
          </a:xfrm>
          <a:prstGeom prst="rect">
            <a:avLst/>
          </a:prstGeom>
        </p:spPr>
        <p:txBody>
          <a:bodyPr wrap="square" lIns="91440" tIns="45720" rIns="91440" bIns="45720" anchor="t">
            <a:spAutoFit/>
          </a:bodyPr>
          <a:lstStyle/>
          <a:p>
            <a:pPr algn="ctr"/>
            <a:r>
              <a:rPr lang="en-US" sz="2800" dirty="0">
                <a:solidFill>
                  <a:schemeClr val="bg1"/>
                </a:solidFill>
                <a:highlight>
                  <a:srgbClr val="FF0000"/>
                </a:highlight>
                <a:latin typeface="Arial"/>
                <a:ea typeface="Gotham Medium"/>
                <a:cs typeface="Arial"/>
              </a:rPr>
              <a:t>3.4</a:t>
            </a:r>
          </a:p>
        </p:txBody>
      </p:sp>
      <p:sp>
        <p:nvSpPr>
          <p:cNvPr id="121" name="Rectangle 120">
            <a:extLst>
              <a:ext uri="{FF2B5EF4-FFF2-40B4-BE49-F238E27FC236}">
                <a16:creationId xmlns:a16="http://schemas.microsoft.com/office/drawing/2014/main" id="{3D3CCC6B-E998-5745-AFAE-08CC8850BD70}"/>
              </a:ext>
            </a:extLst>
          </p:cNvPr>
          <p:cNvSpPr/>
          <p:nvPr>
            <p:custDataLst>
              <p:tags r:id="rId2"/>
            </p:custDataLst>
          </p:nvPr>
        </p:nvSpPr>
        <p:spPr>
          <a:xfrm>
            <a:off x="140192" y="4903477"/>
            <a:ext cx="2257727" cy="830997"/>
          </a:xfrm>
          <a:prstGeom prst="rect">
            <a:avLst/>
          </a:prstGeom>
        </p:spPr>
        <p:txBody>
          <a:bodyPr wrap="square">
            <a:spAutoFit/>
          </a:bodyPr>
          <a:lstStyle/>
          <a:p>
            <a:pPr algn="ctr"/>
            <a:r>
              <a:rPr lang="en-US" sz="4800" dirty="0">
                <a:solidFill>
                  <a:schemeClr val="bg1"/>
                </a:solidFill>
                <a:highlight>
                  <a:srgbClr val="00FFFF"/>
                </a:highlight>
                <a:latin typeface="Arial" panose="020B0604020202020204" pitchFamily="34" charset="0"/>
                <a:ea typeface="Gotham Medium" pitchFamily="2" charset="-128"/>
                <a:cs typeface="Arial" panose="020B0604020202020204" pitchFamily="34" charset="0"/>
              </a:rPr>
              <a:t>3.9</a:t>
            </a:r>
          </a:p>
        </p:txBody>
      </p:sp>
      <p:sp>
        <p:nvSpPr>
          <p:cNvPr id="130" name="TextBox 129">
            <a:extLst>
              <a:ext uri="{FF2B5EF4-FFF2-40B4-BE49-F238E27FC236}">
                <a16:creationId xmlns:a16="http://schemas.microsoft.com/office/drawing/2014/main" id="{78A9ED77-D046-DB49-B183-1AFDB23328E1}"/>
              </a:ext>
            </a:extLst>
          </p:cNvPr>
          <p:cNvSpPr txBox="1"/>
          <p:nvPr/>
        </p:nvSpPr>
        <p:spPr>
          <a:xfrm>
            <a:off x="143808" y="6648657"/>
            <a:ext cx="2269609" cy="246221"/>
          </a:xfrm>
          <a:prstGeom prst="rect">
            <a:avLst/>
          </a:prstGeom>
          <a:noFill/>
        </p:spPr>
        <p:txBody>
          <a:bodyPr wrap="square" rtlCol="0">
            <a:spAutoFit/>
          </a:bodyPr>
          <a:lstStyle/>
          <a:p>
            <a:pPr algn="ctr"/>
            <a:r>
              <a:rPr lang="en-US" sz="1000" dirty="0">
                <a:solidFill>
                  <a:schemeClr val="bg1"/>
                </a:solidFill>
                <a:latin typeface="Arial" panose="020B0604020202020204" pitchFamily="34" charset="0"/>
                <a:ea typeface="Gotham Medium" pitchFamily="2" charset="-128"/>
                <a:cs typeface="Arial" panose="020B0604020202020204" pitchFamily="34" charset="0"/>
              </a:rPr>
              <a:t>NEEDS ASSESSMENT</a:t>
            </a:r>
          </a:p>
        </p:txBody>
      </p:sp>
      <p:sp>
        <p:nvSpPr>
          <p:cNvPr id="170" name="TextBox 169434">
            <a:extLst>
              <a:ext uri="{FF2B5EF4-FFF2-40B4-BE49-F238E27FC236}">
                <a16:creationId xmlns:a16="http://schemas.microsoft.com/office/drawing/2014/main" id="{C3E69464-6313-A549-A12C-FC9512D3D320}"/>
              </a:ext>
            </a:extLst>
          </p:cNvPr>
          <p:cNvSpPr txBox="1"/>
          <p:nvPr/>
        </p:nvSpPr>
        <p:spPr>
          <a:xfrm>
            <a:off x="2436580" y="714767"/>
            <a:ext cx="3192060" cy="307777"/>
          </a:xfrm>
          <a:prstGeom prst="rect">
            <a:avLst/>
          </a:prstGeom>
          <a:noFill/>
        </p:spPr>
        <p:txBody>
          <a:bodyPr wrap="square" rtlCol="0">
            <a:spAutoFit/>
          </a:bodyPr>
          <a:lstStyle/>
          <a:p>
            <a:r>
              <a:rPr lang="en-US" sz="1400" dirty="0">
                <a:solidFill>
                  <a:srgbClr val="008CB2"/>
                </a:solidFill>
                <a:latin typeface="Arial" panose="020B0604020202020204" pitchFamily="34" charset="0"/>
                <a:ea typeface="Gotham Medium" pitchFamily="2" charset="-128"/>
                <a:cs typeface="Arial" panose="020B0604020202020204" pitchFamily="34" charset="0"/>
              </a:rPr>
              <a:t>NEEDS ASSESSMENT</a:t>
            </a:r>
          </a:p>
        </p:txBody>
      </p:sp>
      <p:sp>
        <p:nvSpPr>
          <p:cNvPr id="122" name="Rectangle 121">
            <a:extLst>
              <a:ext uri="{FF2B5EF4-FFF2-40B4-BE49-F238E27FC236}">
                <a16:creationId xmlns:a16="http://schemas.microsoft.com/office/drawing/2014/main" id="{080611EA-4966-5240-B7F0-4C1936292DE2}"/>
              </a:ext>
            </a:extLst>
          </p:cNvPr>
          <p:cNvSpPr/>
          <p:nvPr/>
        </p:nvSpPr>
        <p:spPr>
          <a:xfrm>
            <a:off x="108431" y="1957736"/>
            <a:ext cx="2289490" cy="923330"/>
          </a:xfrm>
          <a:prstGeom prst="rect">
            <a:avLst/>
          </a:prstGeom>
        </p:spPr>
        <p:txBody>
          <a:bodyPr wrap="square" lIns="91440" tIns="45720" rIns="91440" bIns="45720" anchor="t">
            <a:spAutoFit/>
          </a:bodyPr>
          <a:lstStyle/>
          <a:p>
            <a:pPr algn="ctr"/>
            <a:r>
              <a:rPr lang="en-US" dirty="0">
                <a:solidFill>
                  <a:srgbClr val="009C8E"/>
                </a:solidFill>
                <a:latin typeface="Arial"/>
                <a:ea typeface="Gotham Medium"/>
                <a:cs typeface="Arial"/>
              </a:rPr>
              <a:t> </a:t>
            </a:r>
            <a:r>
              <a:rPr lang="en-US" dirty="0">
                <a:solidFill>
                  <a:schemeClr val="bg1"/>
                </a:solidFill>
                <a:latin typeface="Arial"/>
                <a:ea typeface="Gotham Medium"/>
                <a:cs typeface="Arial"/>
              </a:rPr>
              <a:t>Motivate </a:t>
            </a:r>
            <a:br>
              <a:rPr lang="en-US" dirty="0">
                <a:latin typeface="Arial" panose="020B0604020202020204" pitchFamily="34" charset="0"/>
                <a:ea typeface="Gotham Medium" pitchFamily="2" charset="-128"/>
                <a:cs typeface="Arial" panose="020B0604020202020204" pitchFamily="34" charset="0"/>
              </a:rPr>
            </a:br>
            <a:r>
              <a:rPr lang="en-US" dirty="0">
                <a:solidFill>
                  <a:schemeClr val="bg1"/>
                </a:solidFill>
                <a:latin typeface="Arial"/>
                <a:ea typeface="Gotham Medium"/>
                <a:cs typeface="Arial"/>
              </a:rPr>
              <a:t>and Drive </a:t>
            </a:r>
          </a:p>
          <a:p>
            <a:pPr algn="ctr"/>
            <a:r>
              <a:rPr lang="en-US" dirty="0">
                <a:solidFill>
                  <a:schemeClr val="bg1"/>
                </a:solidFill>
                <a:latin typeface="Arial"/>
                <a:ea typeface="Gotham Medium"/>
                <a:cs typeface="Arial"/>
              </a:rPr>
              <a:t>Change</a:t>
            </a:r>
          </a:p>
        </p:txBody>
      </p:sp>
      <p:pic>
        <p:nvPicPr>
          <p:cNvPr id="124" name="Picture 123">
            <a:extLst>
              <a:ext uri="{FF2B5EF4-FFF2-40B4-BE49-F238E27FC236}">
                <a16:creationId xmlns:a16="http://schemas.microsoft.com/office/drawing/2014/main" id="{450C6608-881C-BA47-9707-B0004CD31FDB}"/>
              </a:ext>
            </a:extLst>
          </p:cNvPr>
          <p:cNvPicPr>
            <a:picLocks noChangeAspect="1"/>
          </p:cNvPicPr>
          <p:nvPr/>
        </p:nvPicPr>
        <p:blipFill>
          <a:blip r:embed="rId8"/>
          <a:stretch>
            <a:fillRect/>
          </a:stretch>
        </p:blipFill>
        <p:spPr>
          <a:xfrm>
            <a:off x="902047" y="917747"/>
            <a:ext cx="718411" cy="737568"/>
          </a:xfrm>
          <a:prstGeom prst="rect">
            <a:avLst/>
          </a:prstGeom>
        </p:spPr>
      </p:pic>
      <p:sp>
        <p:nvSpPr>
          <p:cNvPr id="151" name="Rectangle 150">
            <a:extLst>
              <a:ext uri="{FF2B5EF4-FFF2-40B4-BE49-F238E27FC236}">
                <a16:creationId xmlns:a16="http://schemas.microsoft.com/office/drawing/2014/main" id="{456F1DBE-42FC-6143-BEFD-CEE04F5345F6}"/>
              </a:ext>
            </a:extLst>
          </p:cNvPr>
          <p:cNvSpPr/>
          <p:nvPr/>
        </p:nvSpPr>
        <p:spPr>
          <a:xfrm>
            <a:off x="1"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61816AD7-8DAB-EB40-8BC4-2F2E04CCBF2D}"/>
              </a:ext>
            </a:extLst>
          </p:cNvPr>
          <p:cNvSpPr/>
          <p:nvPr/>
        </p:nvSpPr>
        <p:spPr>
          <a:xfrm>
            <a:off x="3059382" y="2413"/>
            <a:ext cx="3000871" cy="517133"/>
          </a:xfrm>
          <a:prstGeom prst="rect">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A74458D4-BB65-5E4C-B902-29A06215B5F8}"/>
              </a:ext>
            </a:extLst>
          </p:cNvPr>
          <p:cNvSpPr/>
          <p:nvPr/>
        </p:nvSpPr>
        <p:spPr>
          <a:xfrm>
            <a:off x="6118764"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extBox 154">
            <a:extLst>
              <a:ext uri="{FF2B5EF4-FFF2-40B4-BE49-F238E27FC236}">
                <a16:creationId xmlns:a16="http://schemas.microsoft.com/office/drawing/2014/main" id="{E1661BF4-60AF-5343-93E7-BC9E3E568DCC}"/>
              </a:ext>
            </a:extLst>
          </p:cNvPr>
          <p:cNvSpPr txBox="1"/>
          <p:nvPr/>
        </p:nvSpPr>
        <p:spPr>
          <a:xfrm>
            <a:off x="19341" y="44291"/>
            <a:ext cx="3000871" cy="430887"/>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Oversee Network Design </a:t>
            </a:r>
            <a:br>
              <a:rPr lang="en-US" sz="1100">
                <a:solidFill>
                  <a:srgbClr val="002E3D"/>
                </a:solidFill>
                <a:latin typeface="Arial" panose="020B0604020202020204" pitchFamily="34" charset="0"/>
                <a:ea typeface="Gotham Medium" pitchFamily="2" charset="-128"/>
                <a:cs typeface="Arial" panose="020B0604020202020204" pitchFamily="34" charset="0"/>
              </a:rPr>
            </a:br>
            <a:r>
              <a:rPr lang="en-US" sz="1100">
                <a:solidFill>
                  <a:srgbClr val="002E3D"/>
                </a:solidFill>
                <a:latin typeface="Arial" panose="020B0604020202020204" pitchFamily="34" charset="0"/>
                <a:ea typeface="Gotham Medium" pitchFamily="2" charset="-128"/>
                <a:cs typeface="Arial" panose="020B0604020202020204" pitchFamily="34" charset="0"/>
              </a:rPr>
              <a:t>and Operations</a:t>
            </a:r>
          </a:p>
        </p:txBody>
      </p:sp>
      <p:sp>
        <p:nvSpPr>
          <p:cNvPr id="156" name="TextBox 155">
            <a:extLst>
              <a:ext uri="{FF2B5EF4-FFF2-40B4-BE49-F238E27FC236}">
                <a16:creationId xmlns:a16="http://schemas.microsoft.com/office/drawing/2014/main" id="{A81E840E-467B-4A41-A19F-076AD37CC243}"/>
              </a:ext>
            </a:extLst>
          </p:cNvPr>
          <p:cNvSpPr txBox="1"/>
          <p:nvPr/>
        </p:nvSpPr>
        <p:spPr>
          <a:xfrm>
            <a:off x="3056306" y="132287"/>
            <a:ext cx="3000871" cy="261610"/>
          </a:xfrm>
          <a:prstGeom prst="rect">
            <a:avLst/>
          </a:prstGeom>
          <a:noFill/>
        </p:spPr>
        <p:txBody>
          <a:bodyPr wrap="square" lIns="91440" tIns="45720" rIns="91440" bIns="45720" rtlCol="0" anchor="t">
            <a:spAutoFit/>
          </a:bodyPr>
          <a:lstStyle/>
          <a:p>
            <a:pPr algn="ctr"/>
            <a:r>
              <a:rPr lang="en-US" sz="1100" dirty="0">
                <a:solidFill>
                  <a:schemeClr val="bg1"/>
                </a:solidFill>
                <a:latin typeface="Arial"/>
                <a:ea typeface="Gotham Medium"/>
                <a:cs typeface="Arial"/>
              </a:rPr>
              <a:t>Motivate and Drive Change</a:t>
            </a:r>
            <a:endParaRPr lang="en-US" sz="1100" dirty="0">
              <a:solidFill>
                <a:schemeClr val="bg1"/>
              </a:solidFill>
              <a:latin typeface="Arial" panose="020B0604020202020204" pitchFamily="34" charset="0"/>
              <a:ea typeface="Gotham Medium" pitchFamily="2" charset="-128"/>
              <a:cs typeface="Arial" panose="020B0604020202020204" pitchFamily="34" charset="0"/>
            </a:endParaRPr>
          </a:p>
        </p:txBody>
      </p:sp>
      <p:sp>
        <p:nvSpPr>
          <p:cNvPr id="157" name="TextBox 156">
            <a:extLst>
              <a:ext uri="{FF2B5EF4-FFF2-40B4-BE49-F238E27FC236}">
                <a16:creationId xmlns:a16="http://schemas.microsoft.com/office/drawing/2014/main" id="{9C42A5AF-FE09-314E-BC16-41B229CF48E6}"/>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
        <p:nvSpPr>
          <p:cNvPr id="161" name="TextBox 5355">
            <a:extLst>
              <a:ext uri="{FF2B5EF4-FFF2-40B4-BE49-F238E27FC236}">
                <a16:creationId xmlns:a16="http://schemas.microsoft.com/office/drawing/2014/main" id="{57B4DED6-57C6-374C-9848-24D55DA10488}"/>
              </a:ext>
            </a:extLst>
          </p:cNvPr>
          <p:cNvSpPr txBox="1"/>
          <p:nvPr/>
        </p:nvSpPr>
        <p:spPr>
          <a:xfrm>
            <a:off x="11726562" y="-135924"/>
            <a:ext cx="184731" cy="369332"/>
          </a:xfrm>
          <a:prstGeom prst="rect">
            <a:avLst/>
          </a:prstGeom>
          <a:noFill/>
        </p:spPr>
        <p:txBody>
          <a:bodyPr wrap="none" rtlCol="0">
            <a:spAutoFit/>
          </a:bodyPr>
          <a:lstStyle/>
          <a:p>
            <a:endParaRPr lang="en-US"/>
          </a:p>
        </p:txBody>
      </p:sp>
      <p:sp>
        <p:nvSpPr>
          <p:cNvPr id="232" name="TextBox 231">
            <a:extLst>
              <a:ext uri="{FF2B5EF4-FFF2-40B4-BE49-F238E27FC236}">
                <a16:creationId xmlns:a16="http://schemas.microsoft.com/office/drawing/2014/main" id="{3C13EA6E-C87A-644E-B9D6-1F02B487C1C1}"/>
              </a:ext>
            </a:extLst>
          </p:cNvPr>
          <p:cNvSpPr txBox="1"/>
          <p:nvPr/>
        </p:nvSpPr>
        <p:spPr>
          <a:xfrm>
            <a:off x="10596474" y="1073218"/>
            <a:ext cx="1045136" cy="230832"/>
          </a:xfrm>
          <a:prstGeom prst="rect">
            <a:avLst/>
          </a:prstGeom>
          <a:solidFill>
            <a:schemeClr val="bg1"/>
          </a:solidFill>
        </p:spPr>
        <p:txBody>
          <a:bodyPr wrap="square" rtlCol="0">
            <a:spAutoFit/>
          </a:bodyPr>
          <a:lstStyle/>
          <a:p>
            <a:pPr algn="ctr"/>
            <a:r>
              <a:rPr lang="en-US" sz="900" dirty="0">
                <a:solidFill>
                  <a:srgbClr val="002E3D">
                    <a:alpha val="67000"/>
                  </a:srgbClr>
                </a:solidFill>
                <a:latin typeface="Arial" panose="020B0604020202020204" pitchFamily="34" charset="0"/>
                <a:ea typeface="Gotham Medium" pitchFamily="2" charset="-128"/>
                <a:cs typeface="Arial" panose="020B0604020202020204" pitchFamily="34" charset="0"/>
              </a:rPr>
              <a:t>AVERAGE</a:t>
            </a:r>
          </a:p>
        </p:txBody>
      </p:sp>
      <p:sp>
        <p:nvSpPr>
          <p:cNvPr id="233" name="Oval 232">
            <a:extLst>
              <a:ext uri="{FF2B5EF4-FFF2-40B4-BE49-F238E27FC236}">
                <a16:creationId xmlns:a16="http://schemas.microsoft.com/office/drawing/2014/main" id="{03888873-3F62-1849-923E-25F3988BBCDA}"/>
              </a:ext>
            </a:extLst>
          </p:cNvPr>
          <p:cNvSpPr/>
          <p:nvPr/>
        </p:nvSpPr>
        <p:spPr>
          <a:xfrm>
            <a:off x="10896600" y="1719122"/>
            <a:ext cx="457200" cy="457199"/>
          </a:xfrm>
          <a:prstGeom prst="ellipse">
            <a:avLst/>
          </a:prstGeom>
          <a:no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TextBox 169900">
            <a:hlinkClick r:id="rId9" action="ppaction://hlinksldjump"/>
            <a:extLst>
              <a:ext uri="{FF2B5EF4-FFF2-40B4-BE49-F238E27FC236}">
                <a16:creationId xmlns:a16="http://schemas.microsoft.com/office/drawing/2014/main" id="{E5E6B00E-244A-3D45-BD11-8F6B550E4922}"/>
              </a:ext>
            </a:extLst>
          </p:cNvPr>
          <p:cNvSpPr txBox="1"/>
          <p:nvPr>
            <p:custDataLst>
              <p:tags r:id="rId3"/>
            </p:custDataLst>
          </p:nvPr>
        </p:nvSpPr>
        <p:spPr>
          <a:xfrm>
            <a:off x="10730882" y="1792144"/>
            <a:ext cx="730404" cy="307777"/>
          </a:xfrm>
          <a:prstGeom prst="rect">
            <a:avLst/>
          </a:prstGeom>
          <a:noFill/>
        </p:spPr>
        <p:txBody>
          <a:bodyPr wrap="square" lIns="91440" tIns="45720" rIns="91440" bIns="45720" rtlCol="0" anchor="t">
            <a:spAutoFit/>
          </a:bodyPr>
          <a:lstStyle/>
          <a:p>
            <a:pPr algn="ctr"/>
            <a:r>
              <a:rPr lang="en-US" sz="1400" b="1" dirty="0">
                <a:solidFill>
                  <a:srgbClr val="008CB2"/>
                </a:solidFill>
                <a:highlight>
                  <a:srgbClr val="00FF00"/>
                </a:highlight>
                <a:ea typeface="Calibri"/>
                <a:cs typeface="Calibri"/>
              </a:rPr>
              <a:t>4.4</a:t>
            </a:r>
            <a:endParaRPr lang="en-US" dirty="0"/>
          </a:p>
        </p:txBody>
      </p:sp>
      <p:sp>
        <p:nvSpPr>
          <p:cNvPr id="235" name="Oval 234">
            <a:extLst>
              <a:ext uri="{FF2B5EF4-FFF2-40B4-BE49-F238E27FC236}">
                <a16:creationId xmlns:a16="http://schemas.microsoft.com/office/drawing/2014/main" id="{F44854A1-5359-7E48-9025-EED93DE79B54}"/>
              </a:ext>
            </a:extLst>
          </p:cNvPr>
          <p:cNvSpPr>
            <a:spLocks noChangeAspect="1"/>
          </p:cNvSpPr>
          <p:nvPr/>
        </p:nvSpPr>
        <p:spPr>
          <a:xfrm>
            <a:off x="10896600" y="3284926"/>
            <a:ext cx="457200" cy="457200"/>
          </a:xfrm>
          <a:prstGeom prst="ellipse">
            <a:avLst/>
          </a:prstGeom>
          <a:no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TextBox 169900">
            <a:hlinkClick r:id="rId10" action="ppaction://hlinksldjump"/>
            <a:extLst>
              <a:ext uri="{FF2B5EF4-FFF2-40B4-BE49-F238E27FC236}">
                <a16:creationId xmlns:a16="http://schemas.microsoft.com/office/drawing/2014/main" id="{D3868CF7-C1DE-6B47-9CA0-420A5960BA2B}"/>
              </a:ext>
            </a:extLst>
          </p:cNvPr>
          <p:cNvSpPr txBox="1"/>
          <p:nvPr>
            <p:custDataLst>
              <p:tags r:id="rId4"/>
            </p:custDataLst>
          </p:nvPr>
        </p:nvSpPr>
        <p:spPr>
          <a:xfrm>
            <a:off x="10732957" y="3366284"/>
            <a:ext cx="730404" cy="307777"/>
          </a:xfrm>
          <a:prstGeom prst="rect">
            <a:avLst/>
          </a:prstGeom>
          <a:noFill/>
        </p:spPr>
        <p:txBody>
          <a:bodyPr wrap="square" lIns="91440" tIns="45720" rIns="91440" bIns="45720" rtlCol="0" anchor="t">
            <a:spAutoFit/>
          </a:bodyPr>
          <a:lstStyle/>
          <a:p>
            <a:pPr algn="ctr"/>
            <a:r>
              <a:rPr lang="en-US" sz="1400" b="1" dirty="0">
                <a:solidFill>
                  <a:srgbClr val="008CB2"/>
                </a:solidFill>
                <a:highlight>
                  <a:srgbClr val="00FF00"/>
                </a:highlight>
                <a:ea typeface="Calibri"/>
                <a:cs typeface="Calibri"/>
              </a:rPr>
              <a:t>4.4</a:t>
            </a:r>
            <a:endParaRPr lang="en-US" dirty="0"/>
          </a:p>
        </p:txBody>
      </p:sp>
      <p:sp>
        <p:nvSpPr>
          <p:cNvPr id="237" name="Oval 236">
            <a:extLst>
              <a:ext uri="{FF2B5EF4-FFF2-40B4-BE49-F238E27FC236}">
                <a16:creationId xmlns:a16="http://schemas.microsoft.com/office/drawing/2014/main" id="{DAB77FDE-C8E1-7547-B35C-5155DE25E17F}"/>
              </a:ext>
            </a:extLst>
          </p:cNvPr>
          <p:cNvSpPr/>
          <p:nvPr/>
        </p:nvSpPr>
        <p:spPr>
          <a:xfrm>
            <a:off x="10866926" y="5011265"/>
            <a:ext cx="457200" cy="457200"/>
          </a:xfrm>
          <a:prstGeom prst="ellipse">
            <a:avLst/>
          </a:prstGeom>
          <a:no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TextBox 169900">
            <a:hlinkClick r:id="rId11" action="ppaction://hlinksldjump"/>
            <a:extLst>
              <a:ext uri="{FF2B5EF4-FFF2-40B4-BE49-F238E27FC236}">
                <a16:creationId xmlns:a16="http://schemas.microsoft.com/office/drawing/2014/main" id="{48725A90-BC81-3849-A2DD-836EA8314F67}"/>
              </a:ext>
            </a:extLst>
          </p:cNvPr>
          <p:cNvSpPr txBox="1"/>
          <p:nvPr>
            <p:custDataLst>
              <p:tags r:id="rId5"/>
            </p:custDataLst>
          </p:nvPr>
        </p:nvSpPr>
        <p:spPr>
          <a:xfrm>
            <a:off x="10729766" y="5102705"/>
            <a:ext cx="731520" cy="307777"/>
          </a:xfrm>
          <a:prstGeom prst="rect">
            <a:avLst/>
          </a:prstGeom>
          <a:noFill/>
        </p:spPr>
        <p:txBody>
          <a:bodyPr wrap="square" lIns="91440" tIns="45720" rIns="91440" bIns="45720" rtlCol="0" anchor="t">
            <a:spAutoFit/>
          </a:bodyPr>
          <a:lstStyle/>
          <a:p>
            <a:pPr algn="ctr"/>
            <a:r>
              <a:rPr lang="en-US" sz="1400" b="1" dirty="0">
                <a:solidFill>
                  <a:srgbClr val="008CB2"/>
                </a:solidFill>
                <a:highlight>
                  <a:srgbClr val="00FF00"/>
                </a:highlight>
                <a:ea typeface="Calibri"/>
                <a:cs typeface="Calibri"/>
              </a:rPr>
              <a:t>4.4</a:t>
            </a:r>
            <a:endParaRPr lang="en-US" dirty="0"/>
          </a:p>
        </p:txBody>
      </p:sp>
      <p:sp>
        <p:nvSpPr>
          <p:cNvPr id="2" name="Slide Number Placeholder 1">
            <a:extLst>
              <a:ext uri="{FF2B5EF4-FFF2-40B4-BE49-F238E27FC236}">
                <a16:creationId xmlns:a16="http://schemas.microsoft.com/office/drawing/2014/main" id="{6941F405-E50B-8844-8D89-4BF41B33E490}"/>
              </a:ext>
            </a:extLst>
          </p:cNvPr>
          <p:cNvSpPr>
            <a:spLocks noGrp="1"/>
          </p:cNvSpPr>
          <p:nvPr>
            <p:ph type="sldNum" sz="quarter" idx="12"/>
          </p:nvPr>
        </p:nvSpPr>
        <p:spPr/>
        <p:txBody>
          <a:bodyPr/>
          <a:lstStyle/>
          <a:p>
            <a:fld id="{7CCBA8BA-4C3B-5949-B25F-4D2DB28B89B9}" type="slidenum">
              <a:rPr lang="en-US" smtClean="0"/>
              <a:t>18</a:t>
            </a:fld>
            <a:endParaRPr lang="en-US"/>
          </a:p>
        </p:txBody>
      </p:sp>
      <p:graphicFrame>
        <p:nvGraphicFramePr>
          <p:cNvPr id="3" name="Chart 2">
            <a:extLst>
              <a:ext uri="{FF2B5EF4-FFF2-40B4-BE49-F238E27FC236}">
                <a16:creationId xmlns:a16="http://schemas.microsoft.com/office/drawing/2014/main" id="{8DAA9198-EF89-2CD7-AC03-05BB45CA376E}"/>
              </a:ext>
            </a:extLst>
          </p:cNvPr>
          <p:cNvGraphicFramePr/>
          <p:nvPr>
            <p:extLst>
              <p:ext uri="{D42A27DB-BD31-4B8C-83A1-F6EECF244321}">
                <p14:modId xmlns:p14="http://schemas.microsoft.com/office/powerpoint/2010/main" val="4223456436"/>
              </p:ext>
            </p:extLst>
          </p:nvPr>
        </p:nvGraphicFramePr>
        <p:xfrm>
          <a:off x="2784603" y="1076289"/>
          <a:ext cx="8082319" cy="5418667"/>
        </p:xfrm>
        <a:graphic>
          <a:graphicData uri="http://schemas.openxmlformats.org/drawingml/2006/chart">
            <c:chart xmlns:c="http://schemas.openxmlformats.org/drawingml/2006/chart" xmlns:r="http://schemas.openxmlformats.org/officeDocument/2006/relationships" r:id="rId12"/>
          </a:graphicData>
        </a:graphic>
      </p:graphicFrame>
      <p:sp>
        <p:nvSpPr>
          <p:cNvPr id="4" name="TextBox 3">
            <a:extLst>
              <a:ext uri="{FF2B5EF4-FFF2-40B4-BE49-F238E27FC236}">
                <a16:creationId xmlns:a16="http://schemas.microsoft.com/office/drawing/2014/main" id="{F0C07471-3EE7-3815-9E59-9E09C3C66A53}"/>
              </a:ext>
            </a:extLst>
          </p:cNvPr>
          <p:cNvSpPr txBox="1"/>
          <p:nvPr/>
        </p:nvSpPr>
        <p:spPr>
          <a:xfrm>
            <a:off x="9272809" y="98485"/>
            <a:ext cx="2919190"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Replace this slide with the corresponding slide from the Survey Summary Report. </a:t>
            </a:r>
          </a:p>
        </p:txBody>
      </p:sp>
    </p:spTree>
    <p:extLst>
      <p:ext uri="{BB962C8B-B14F-4D97-AF65-F5344CB8AC3E}">
        <p14:creationId xmlns:p14="http://schemas.microsoft.com/office/powerpoint/2010/main" val="2547136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4B5E201D-0484-E44B-AB9D-B0473B058675}"/>
              </a:ext>
            </a:extLst>
          </p:cNvPr>
          <p:cNvSpPr/>
          <p:nvPr/>
        </p:nvSpPr>
        <p:spPr>
          <a:xfrm>
            <a:off x="140191" y="633082"/>
            <a:ext cx="2257729" cy="5294323"/>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E3D"/>
              </a:solidFill>
            </a:endParaRPr>
          </a:p>
        </p:txBody>
      </p:sp>
      <p:sp>
        <p:nvSpPr>
          <p:cNvPr id="100" name="Rectangle 99">
            <a:extLst>
              <a:ext uri="{FF2B5EF4-FFF2-40B4-BE49-F238E27FC236}">
                <a16:creationId xmlns:a16="http://schemas.microsoft.com/office/drawing/2014/main" id="{F1211F8E-47DF-DB41-BA62-B5E481F42308}"/>
              </a:ext>
            </a:extLst>
          </p:cNvPr>
          <p:cNvSpPr/>
          <p:nvPr/>
        </p:nvSpPr>
        <p:spPr>
          <a:xfrm>
            <a:off x="140190" y="5984517"/>
            <a:ext cx="2257729" cy="1154552"/>
          </a:xfrm>
          <a:prstGeom prst="rect">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A7BADFCE-0DAD-944E-997A-FD46D48A236A}"/>
              </a:ext>
            </a:extLst>
          </p:cNvPr>
          <p:cNvSpPr/>
          <p:nvPr>
            <p:custDataLst>
              <p:tags r:id="rId1"/>
            </p:custDataLst>
          </p:nvPr>
        </p:nvSpPr>
        <p:spPr>
          <a:xfrm>
            <a:off x="150130" y="6143357"/>
            <a:ext cx="2247789" cy="523220"/>
          </a:xfrm>
          <a:prstGeom prst="rect">
            <a:avLst/>
          </a:prstGeom>
        </p:spPr>
        <p:txBody>
          <a:bodyPr wrap="square" lIns="91440" tIns="45720" rIns="91440" bIns="45720" anchor="t">
            <a:spAutoFit/>
          </a:bodyPr>
          <a:lstStyle/>
          <a:p>
            <a:pPr algn="ctr"/>
            <a:r>
              <a:rPr lang="en-US" sz="2800" dirty="0">
                <a:solidFill>
                  <a:schemeClr val="bg1"/>
                </a:solidFill>
                <a:highlight>
                  <a:srgbClr val="FF0000"/>
                </a:highlight>
                <a:latin typeface="Arial"/>
                <a:ea typeface="Gotham Medium"/>
                <a:cs typeface="Arial"/>
              </a:rPr>
              <a:t>3.4</a:t>
            </a:r>
          </a:p>
        </p:txBody>
      </p:sp>
      <p:sp>
        <p:nvSpPr>
          <p:cNvPr id="121" name="Rectangle 120">
            <a:extLst>
              <a:ext uri="{FF2B5EF4-FFF2-40B4-BE49-F238E27FC236}">
                <a16:creationId xmlns:a16="http://schemas.microsoft.com/office/drawing/2014/main" id="{3D3CCC6B-E998-5745-AFAE-08CC8850BD70}"/>
              </a:ext>
            </a:extLst>
          </p:cNvPr>
          <p:cNvSpPr/>
          <p:nvPr>
            <p:custDataLst>
              <p:tags r:id="rId2"/>
            </p:custDataLst>
          </p:nvPr>
        </p:nvSpPr>
        <p:spPr>
          <a:xfrm>
            <a:off x="140192" y="4903477"/>
            <a:ext cx="2257727" cy="830997"/>
          </a:xfrm>
          <a:prstGeom prst="rect">
            <a:avLst/>
          </a:prstGeom>
        </p:spPr>
        <p:txBody>
          <a:bodyPr wrap="square">
            <a:spAutoFit/>
          </a:bodyPr>
          <a:lstStyle/>
          <a:p>
            <a:pPr algn="ctr"/>
            <a:r>
              <a:rPr lang="en-US" sz="4800" dirty="0">
                <a:solidFill>
                  <a:schemeClr val="bg1"/>
                </a:solidFill>
                <a:highlight>
                  <a:srgbClr val="00FFFF"/>
                </a:highlight>
                <a:latin typeface="Arial" panose="020B0604020202020204" pitchFamily="34" charset="0"/>
                <a:ea typeface="Gotham Medium" pitchFamily="2" charset="-128"/>
                <a:cs typeface="Arial" panose="020B0604020202020204" pitchFamily="34" charset="0"/>
              </a:rPr>
              <a:t>3.9</a:t>
            </a:r>
          </a:p>
        </p:txBody>
      </p:sp>
      <p:sp>
        <p:nvSpPr>
          <p:cNvPr id="130" name="TextBox 129">
            <a:extLst>
              <a:ext uri="{FF2B5EF4-FFF2-40B4-BE49-F238E27FC236}">
                <a16:creationId xmlns:a16="http://schemas.microsoft.com/office/drawing/2014/main" id="{78A9ED77-D046-DB49-B183-1AFDB23328E1}"/>
              </a:ext>
            </a:extLst>
          </p:cNvPr>
          <p:cNvSpPr txBox="1"/>
          <p:nvPr/>
        </p:nvSpPr>
        <p:spPr>
          <a:xfrm>
            <a:off x="143808" y="6648657"/>
            <a:ext cx="2269609" cy="246221"/>
          </a:xfrm>
          <a:prstGeom prst="rect">
            <a:avLst/>
          </a:prstGeom>
          <a:noFill/>
        </p:spPr>
        <p:txBody>
          <a:bodyPr wrap="square" rtlCol="0">
            <a:spAutoFit/>
          </a:bodyPr>
          <a:lstStyle/>
          <a:p>
            <a:pPr algn="ctr"/>
            <a:r>
              <a:rPr lang="en-US" sz="1000" dirty="0">
                <a:solidFill>
                  <a:schemeClr val="bg1"/>
                </a:solidFill>
                <a:latin typeface="Arial" panose="020B0604020202020204" pitchFamily="34" charset="0"/>
                <a:ea typeface="Gotham Medium" pitchFamily="2" charset="-128"/>
                <a:cs typeface="Arial" panose="020B0604020202020204" pitchFamily="34" charset="0"/>
              </a:rPr>
              <a:t>COACHING AND ENGAGEMENT</a:t>
            </a:r>
          </a:p>
        </p:txBody>
      </p:sp>
      <p:sp>
        <p:nvSpPr>
          <p:cNvPr id="170" name="TextBox 169434">
            <a:extLst>
              <a:ext uri="{FF2B5EF4-FFF2-40B4-BE49-F238E27FC236}">
                <a16:creationId xmlns:a16="http://schemas.microsoft.com/office/drawing/2014/main" id="{C3E69464-6313-A549-A12C-FC9512D3D320}"/>
              </a:ext>
            </a:extLst>
          </p:cNvPr>
          <p:cNvSpPr txBox="1"/>
          <p:nvPr/>
        </p:nvSpPr>
        <p:spPr>
          <a:xfrm>
            <a:off x="2436580" y="714767"/>
            <a:ext cx="3192060" cy="307777"/>
          </a:xfrm>
          <a:prstGeom prst="rect">
            <a:avLst/>
          </a:prstGeom>
          <a:noFill/>
        </p:spPr>
        <p:txBody>
          <a:bodyPr wrap="square" rtlCol="0">
            <a:spAutoFit/>
          </a:bodyPr>
          <a:lstStyle/>
          <a:p>
            <a:r>
              <a:rPr lang="en-US" sz="1400" dirty="0">
                <a:solidFill>
                  <a:srgbClr val="008CB2"/>
                </a:solidFill>
                <a:latin typeface="Arial" panose="020B0604020202020204" pitchFamily="34" charset="0"/>
                <a:ea typeface="Gotham Medium" pitchFamily="2" charset="-128"/>
                <a:cs typeface="Arial" panose="020B0604020202020204" pitchFamily="34" charset="0"/>
              </a:rPr>
              <a:t>COACHING AND ENGAGEMENT</a:t>
            </a:r>
          </a:p>
        </p:txBody>
      </p:sp>
      <p:sp>
        <p:nvSpPr>
          <p:cNvPr id="122" name="Rectangle 121">
            <a:extLst>
              <a:ext uri="{FF2B5EF4-FFF2-40B4-BE49-F238E27FC236}">
                <a16:creationId xmlns:a16="http://schemas.microsoft.com/office/drawing/2014/main" id="{080611EA-4966-5240-B7F0-4C1936292DE2}"/>
              </a:ext>
            </a:extLst>
          </p:cNvPr>
          <p:cNvSpPr/>
          <p:nvPr/>
        </p:nvSpPr>
        <p:spPr>
          <a:xfrm>
            <a:off x="108431" y="1957736"/>
            <a:ext cx="2289490" cy="923330"/>
          </a:xfrm>
          <a:prstGeom prst="rect">
            <a:avLst/>
          </a:prstGeom>
        </p:spPr>
        <p:txBody>
          <a:bodyPr wrap="square" lIns="91440" tIns="45720" rIns="91440" bIns="45720" anchor="t">
            <a:spAutoFit/>
          </a:bodyPr>
          <a:lstStyle/>
          <a:p>
            <a:pPr algn="ctr"/>
            <a:r>
              <a:rPr lang="en-US" dirty="0">
                <a:solidFill>
                  <a:srgbClr val="009C8E"/>
                </a:solidFill>
                <a:latin typeface="Arial"/>
                <a:ea typeface="Gotham Medium"/>
                <a:cs typeface="Arial"/>
              </a:rPr>
              <a:t> </a:t>
            </a:r>
            <a:r>
              <a:rPr lang="en-US" dirty="0">
                <a:solidFill>
                  <a:schemeClr val="bg1"/>
                </a:solidFill>
                <a:latin typeface="Arial"/>
                <a:ea typeface="Gotham Medium"/>
                <a:cs typeface="Arial"/>
              </a:rPr>
              <a:t>Motivate </a:t>
            </a:r>
            <a:br>
              <a:rPr lang="en-US" dirty="0">
                <a:latin typeface="Arial" panose="020B0604020202020204" pitchFamily="34" charset="0"/>
                <a:ea typeface="Gotham Medium" pitchFamily="2" charset="-128"/>
                <a:cs typeface="Arial" panose="020B0604020202020204" pitchFamily="34" charset="0"/>
              </a:rPr>
            </a:br>
            <a:r>
              <a:rPr lang="en-US">
                <a:solidFill>
                  <a:schemeClr val="bg1"/>
                </a:solidFill>
                <a:latin typeface="Arial"/>
                <a:ea typeface="Gotham Medium"/>
                <a:cs typeface="Arial"/>
              </a:rPr>
              <a:t>and Drive </a:t>
            </a:r>
          </a:p>
          <a:p>
            <a:pPr algn="ctr"/>
            <a:r>
              <a:rPr lang="en-US" dirty="0">
                <a:solidFill>
                  <a:schemeClr val="bg1"/>
                </a:solidFill>
                <a:latin typeface="Arial"/>
                <a:ea typeface="Gotham Medium"/>
                <a:cs typeface="Arial"/>
              </a:rPr>
              <a:t>Change</a:t>
            </a:r>
          </a:p>
        </p:txBody>
      </p:sp>
      <p:pic>
        <p:nvPicPr>
          <p:cNvPr id="124" name="Picture 123">
            <a:extLst>
              <a:ext uri="{FF2B5EF4-FFF2-40B4-BE49-F238E27FC236}">
                <a16:creationId xmlns:a16="http://schemas.microsoft.com/office/drawing/2014/main" id="{450C6608-881C-BA47-9707-B0004CD31FDB}"/>
              </a:ext>
            </a:extLst>
          </p:cNvPr>
          <p:cNvPicPr>
            <a:picLocks noChangeAspect="1"/>
          </p:cNvPicPr>
          <p:nvPr/>
        </p:nvPicPr>
        <p:blipFill>
          <a:blip r:embed="rId10"/>
          <a:stretch>
            <a:fillRect/>
          </a:stretch>
        </p:blipFill>
        <p:spPr>
          <a:xfrm>
            <a:off x="902047" y="917747"/>
            <a:ext cx="718411" cy="737568"/>
          </a:xfrm>
          <a:prstGeom prst="rect">
            <a:avLst/>
          </a:prstGeom>
        </p:spPr>
      </p:pic>
      <p:sp>
        <p:nvSpPr>
          <p:cNvPr id="151" name="Rectangle 150">
            <a:extLst>
              <a:ext uri="{FF2B5EF4-FFF2-40B4-BE49-F238E27FC236}">
                <a16:creationId xmlns:a16="http://schemas.microsoft.com/office/drawing/2014/main" id="{456F1DBE-42FC-6143-BEFD-CEE04F5345F6}"/>
              </a:ext>
            </a:extLst>
          </p:cNvPr>
          <p:cNvSpPr/>
          <p:nvPr/>
        </p:nvSpPr>
        <p:spPr>
          <a:xfrm>
            <a:off x="1"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61816AD7-8DAB-EB40-8BC4-2F2E04CCBF2D}"/>
              </a:ext>
            </a:extLst>
          </p:cNvPr>
          <p:cNvSpPr/>
          <p:nvPr/>
        </p:nvSpPr>
        <p:spPr>
          <a:xfrm>
            <a:off x="3059382" y="2413"/>
            <a:ext cx="3000871" cy="517133"/>
          </a:xfrm>
          <a:prstGeom prst="rect">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A74458D4-BB65-5E4C-B902-29A06215B5F8}"/>
              </a:ext>
            </a:extLst>
          </p:cNvPr>
          <p:cNvSpPr/>
          <p:nvPr/>
        </p:nvSpPr>
        <p:spPr>
          <a:xfrm>
            <a:off x="6118764"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extBox 154">
            <a:extLst>
              <a:ext uri="{FF2B5EF4-FFF2-40B4-BE49-F238E27FC236}">
                <a16:creationId xmlns:a16="http://schemas.microsoft.com/office/drawing/2014/main" id="{E1661BF4-60AF-5343-93E7-BC9E3E568DCC}"/>
              </a:ext>
            </a:extLst>
          </p:cNvPr>
          <p:cNvSpPr txBox="1"/>
          <p:nvPr/>
        </p:nvSpPr>
        <p:spPr>
          <a:xfrm>
            <a:off x="19341" y="44291"/>
            <a:ext cx="3000871" cy="430887"/>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Oversee Network Design </a:t>
            </a:r>
            <a:br>
              <a:rPr lang="en-US" sz="1100">
                <a:solidFill>
                  <a:srgbClr val="002E3D"/>
                </a:solidFill>
                <a:latin typeface="Arial" panose="020B0604020202020204" pitchFamily="34" charset="0"/>
                <a:ea typeface="Gotham Medium" pitchFamily="2" charset="-128"/>
                <a:cs typeface="Arial" panose="020B0604020202020204" pitchFamily="34" charset="0"/>
              </a:rPr>
            </a:br>
            <a:r>
              <a:rPr lang="en-US" sz="1100">
                <a:solidFill>
                  <a:srgbClr val="002E3D"/>
                </a:solidFill>
                <a:latin typeface="Arial" panose="020B0604020202020204" pitchFamily="34" charset="0"/>
                <a:ea typeface="Gotham Medium" pitchFamily="2" charset="-128"/>
                <a:cs typeface="Arial" panose="020B0604020202020204" pitchFamily="34" charset="0"/>
              </a:rPr>
              <a:t>and Operations</a:t>
            </a:r>
          </a:p>
        </p:txBody>
      </p:sp>
      <p:sp>
        <p:nvSpPr>
          <p:cNvPr id="156" name="TextBox 155">
            <a:extLst>
              <a:ext uri="{FF2B5EF4-FFF2-40B4-BE49-F238E27FC236}">
                <a16:creationId xmlns:a16="http://schemas.microsoft.com/office/drawing/2014/main" id="{A81E840E-467B-4A41-A19F-076AD37CC243}"/>
              </a:ext>
            </a:extLst>
          </p:cNvPr>
          <p:cNvSpPr txBox="1"/>
          <p:nvPr/>
        </p:nvSpPr>
        <p:spPr>
          <a:xfrm>
            <a:off x="3056306" y="132287"/>
            <a:ext cx="3000871" cy="261610"/>
          </a:xfrm>
          <a:prstGeom prst="rect">
            <a:avLst/>
          </a:prstGeom>
          <a:noFill/>
        </p:spPr>
        <p:txBody>
          <a:bodyPr wrap="square" lIns="91440" tIns="45720" rIns="91440" bIns="45720" rtlCol="0" anchor="t">
            <a:spAutoFit/>
          </a:bodyPr>
          <a:lstStyle/>
          <a:p>
            <a:pPr algn="ctr"/>
            <a:r>
              <a:rPr lang="en-US" sz="1100" dirty="0">
                <a:solidFill>
                  <a:schemeClr val="bg1"/>
                </a:solidFill>
                <a:latin typeface="Arial"/>
                <a:ea typeface="Gotham Medium"/>
                <a:cs typeface="Arial"/>
              </a:rPr>
              <a:t>Motivate and Drive Change</a:t>
            </a:r>
            <a:endParaRPr lang="en-US" sz="1100" dirty="0">
              <a:solidFill>
                <a:schemeClr val="bg1"/>
              </a:solidFill>
              <a:latin typeface="Arial" panose="020B0604020202020204" pitchFamily="34" charset="0"/>
              <a:ea typeface="Gotham Medium" pitchFamily="2" charset="-128"/>
              <a:cs typeface="Arial" panose="020B0604020202020204" pitchFamily="34" charset="0"/>
            </a:endParaRPr>
          </a:p>
        </p:txBody>
      </p:sp>
      <p:sp>
        <p:nvSpPr>
          <p:cNvPr id="157" name="TextBox 156">
            <a:extLst>
              <a:ext uri="{FF2B5EF4-FFF2-40B4-BE49-F238E27FC236}">
                <a16:creationId xmlns:a16="http://schemas.microsoft.com/office/drawing/2014/main" id="{9C42A5AF-FE09-314E-BC16-41B229CF48E6}"/>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
        <p:nvSpPr>
          <p:cNvPr id="161" name="TextBox 5355">
            <a:extLst>
              <a:ext uri="{FF2B5EF4-FFF2-40B4-BE49-F238E27FC236}">
                <a16:creationId xmlns:a16="http://schemas.microsoft.com/office/drawing/2014/main" id="{57B4DED6-57C6-374C-9848-24D55DA10488}"/>
              </a:ext>
            </a:extLst>
          </p:cNvPr>
          <p:cNvSpPr txBox="1"/>
          <p:nvPr/>
        </p:nvSpPr>
        <p:spPr>
          <a:xfrm>
            <a:off x="11726562" y="-135924"/>
            <a:ext cx="184731" cy="369332"/>
          </a:xfrm>
          <a:prstGeom prst="rect">
            <a:avLst/>
          </a:prstGeom>
          <a:noFill/>
        </p:spPr>
        <p:txBody>
          <a:bodyPr wrap="none" rtlCol="0">
            <a:spAutoFit/>
          </a:bodyPr>
          <a:lstStyle/>
          <a:p>
            <a:endParaRPr lang="en-US"/>
          </a:p>
        </p:txBody>
      </p:sp>
      <p:sp>
        <p:nvSpPr>
          <p:cNvPr id="232" name="TextBox 231">
            <a:extLst>
              <a:ext uri="{FF2B5EF4-FFF2-40B4-BE49-F238E27FC236}">
                <a16:creationId xmlns:a16="http://schemas.microsoft.com/office/drawing/2014/main" id="{3C13EA6E-C87A-644E-B9D6-1F02B487C1C1}"/>
              </a:ext>
            </a:extLst>
          </p:cNvPr>
          <p:cNvSpPr txBox="1"/>
          <p:nvPr/>
        </p:nvSpPr>
        <p:spPr>
          <a:xfrm>
            <a:off x="10596474" y="1073218"/>
            <a:ext cx="1045136" cy="230832"/>
          </a:xfrm>
          <a:prstGeom prst="rect">
            <a:avLst/>
          </a:prstGeom>
          <a:solidFill>
            <a:schemeClr val="bg1"/>
          </a:solidFill>
        </p:spPr>
        <p:txBody>
          <a:bodyPr wrap="square" rtlCol="0">
            <a:spAutoFit/>
          </a:bodyPr>
          <a:lstStyle/>
          <a:p>
            <a:pPr algn="ctr"/>
            <a:r>
              <a:rPr lang="en-US" sz="900" dirty="0">
                <a:solidFill>
                  <a:srgbClr val="002E3D">
                    <a:alpha val="67000"/>
                  </a:srgbClr>
                </a:solidFill>
                <a:latin typeface="Arial" panose="020B0604020202020204" pitchFamily="34" charset="0"/>
                <a:ea typeface="Gotham Medium" pitchFamily="2" charset="-128"/>
                <a:cs typeface="Arial" panose="020B0604020202020204" pitchFamily="34" charset="0"/>
              </a:rPr>
              <a:t>AVERAGE</a:t>
            </a:r>
          </a:p>
        </p:txBody>
      </p:sp>
      <p:sp>
        <p:nvSpPr>
          <p:cNvPr id="233" name="Oval 232">
            <a:extLst>
              <a:ext uri="{FF2B5EF4-FFF2-40B4-BE49-F238E27FC236}">
                <a16:creationId xmlns:a16="http://schemas.microsoft.com/office/drawing/2014/main" id="{03888873-3F62-1849-923E-25F3988BBCDA}"/>
              </a:ext>
            </a:extLst>
          </p:cNvPr>
          <p:cNvSpPr/>
          <p:nvPr/>
        </p:nvSpPr>
        <p:spPr>
          <a:xfrm>
            <a:off x="10889064" y="1480441"/>
            <a:ext cx="457200" cy="457199"/>
          </a:xfrm>
          <a:prstGeom prst="ellipse">
            <a:avLst/>
          </a:prstGeom>
          <a:no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TextBox 169900">
            <a:hlinkClick r:id="rId11" action="ppaction://hlinksldjump"/>
            <a:extLst>
              <a:ext uri="{FF2B5EF4-FFF2-40B4-BE49-F238E27FC236}">
                <a16:creationId xmlns:a16="http://schemas.microsoft.com/office/drawing/2014/main" id="{E5E6B00E-244A-3D45-BD11-8F6B550E4922}"/>
              </a:ext>
            </a:extLst>
          </p:cNvPr>
          <p:cNvSpPr txBox="1"/>
          <p:nvPr>
            <p:custDataLst>
              <p:tags r:id="rId3"/>
            </p:custDataLst>
          </p:nvPr>
        </p:nvSpPr>
        <p:spPr>
          <a:xfrm>
            <a:off x="10723346" y="1553463"/>
            <a:ext cx="730404" cy="307777"/>
          </a:xfrm>
          <a:prstGeom prst="rect">
            <a:avLst/>
          </a:prstGeom>
          <a:noFill/>
        </p:spPr>
        <p:txBody>
          <a:bodyPr wrap="square" lIns="91440" tIns="45720" rIns="91440" bIns="45720" rtlCol="0" anchor="t">
            <a:spAutoFit/>
          </a:bodyPr>
          <a:lstStyle/>
          <a:p>
            <a:pPr algn="ctr"/>
            <a:r>
              <a:rPr lang="en-US" sz="1400" b="1" dirty="0">
                <a:solidFill>
                  <a:srgbClr val="008CB2"/>
                </a:solidFill>
                <a:highlight>
                  <a:srgbClr val="00FF00"/>
                </a:highlight>
                <a:ea typeface="Calibri"/>
                <a:cs typeface="Calibri"/>
              </a:rPr>
              <a:t>4.4</a:t>
            </a:r>
            <a:endParaRPr lang="en-US" dirty="0"/>
          </a:p>
        </p:txBody>
      </p:sp>
      <p:sp>
        <p:nvSpPr>
          <p:cNvPr id="235" name="Oval 234">
            <a:extLst>
              <a:ext uri="{FF2B5EF4-FFF2-40B4-BE49-F238E27FC236}">
                <a16:creationId xmlns:a16="http://schemas.microsoft.com/office/drawing/2014/main" id="{F44854A1-5359-7E48-9025-EED93DE79B54}"/>
              </a:ext>
            </a:extLst>
          </p:cNvPr>
          <p:cNvSpPr>
            <a:spLocks noChangeAspect="1"/>
          </p:cNvSpPr>
          <p:nvPr/>
        </p:nvSpPr>
        <p:spPr>
          <a:xfrm>
            <a:off x="10896600" y="2429382"/>
            <a:ext cx="457200" cy="457200"/>
          </a:xfrm>
          <a:prstGeom prst="ellipse">
            <a:avLst/>
          </a:prstGeom>
          <a:no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TextBox 169900">
            <a:hlinkClick r:id="rId12" action="ppaction://hlinksldjump"/>
            <a:extLst>
              <a:ext uri="{FF2B5EF4-FFF2-40B4-BE49-F238E27FC236}">
                <a16:creationId xmlns:a16="http://schemas.microsoft.com/office/drawing/2014/main" id="{D3868CF7-C1DE-6B47-9CA0-420A5960BA2B}"/>
              </a:ext>
            </a:extLst>
          </p:cNvPr>
          <p:cNvSpPr txBox="1"/>
          <p:nvPr>
            <p:custDataLst>
              <p:tags r:id="rId4"/>
            </p:custDataLst>
          </p:nvPr>
        </p:nvSpPr>
        <p:spPr>
          <a:xfrm>
            <a:off x="10732957" y="2510740"/>
            <a:ext cx="730404" cy="307777"/>
          </a:xfrm>
          <a:prstGeom prst="rect">
            <a:avLst/>
          </a:prstGeom>
          <a:noFill/>
        </p:spPr>
        <p:txBody>
          <a:bodyPr wrap="square" lIns="91440" tIns="45720" rIns="91440" bIns="45720" rtlCol="0" anchor="t">
            <a:spAutoFit/>
          </a:bodyPr>
          <a:lstStyle/>
          <a:p>
            <a:pPr algn="ctr"/>
            <a:r>
              <a:rPr lang="en-US" sz="1400" b="1" dirty="0">
                <a:solidFill>
                  <a:srgbClr val="008CB2"/>
                </a:solidFill>
                <a:highlight>
                  <a:srgbClr val="00FF00"/>
                </a:highlight>
                <a:ea typeface="Calibri"/>
                <a:cs typeface="Calibri"/>
              </a:rPr>
              <a:t>4.4</a:t>
            </a:r>
            <a:endParaRPr lang="en-US" dirty="0"/>
          </a:p>
        </p:txBody>
      </p:sp>
      <p:sp>
        <p:nvSpPr>
          <p:cNvPr id="237" name="Oval 236">
            <a:extLst>
              <a:ext uri="{FF2B5EF4-FFF2-40B4-BE49-F238E27FC236}">
                <a16:creationId xmlns:a16="http://schemas.microsoft.com/office/drawing/2014/main" id="{DAB77FDE-C8E1-7547-B35C-5155DE25E17F}"/>
              </a:ext>
            </a:extLst>
          </p:cNvPr>
          <p:cNvSpPr/>
          <p:nvPr/>
        </p:nvSpPr>
        <p:spPr>
          <a:xfrm>
            <a:off x="10866922" y="5301951"/>
            <a:ext cx="457200" cy="457200"/>
          </a:xfrm>
          <a:prstGeom prst="ellipse">
            <a:avLst/>
          </a:prstGeom>
          <a:no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TextBox 169900">
            <a:hlinkClick r:id="rId13" action="ppaction://hlinksldjump"/>
            <a:extLst>
              <a:ext uri="{FF2B5EF4-FFF2-40B4-BE49-F238E27FC236}">
                <a16:creationId xmlns:a16="http://schemas.microsoft.com/office/drawing/2014/main" id="{48725A90-BC81-3849-A2DD-836EA8314F67}"/>
              </a:ext>
            </a:extLst>
          </p:cNvPr>
          <p:cNvSpPr txBox="1"/>
          <p:nvPr>
            <p:custDataLst>
              <p:tags r:id="rId5"/>
            </p:custDataLst>
          </p:nvPr>
        </p:nvSpPr>
        <p:spPr>
          <a:xfrm>
            <a:off x="10729762" y="5393391"/>
            <a:ext cx="731520" cy="307777"/>
          </a:xfrm>
          <a:prstGeom prst="rect">
            <a:avLst/>
          </a:prstGeom>
          <a:noFill/>
        </p:spPr>
        <p:txBody>
          <a:bodyPr wrap="square" lIns="91440" tIns="45720" rIns="91440" bIns="45720" rtlCol="0" anchor="t">
            <a:spAutoFit/>
          </a:bodyPr>
          <a:lstStyle/>
          <a:p>
            <a:pPr algn="ctr"/>
            <a:r>
              <a:rPr lang="en-US" sz="1400" b="1" dirty="0">
                <a:solidFill>
                  <a:srgbClr val="008CB2"/>
                </a:solidFill>
                <a:highlight>
                  <a:srgbClr val="00FF00"/>
                </a:highlight>
                <a:ea typeface="Calibri"/>
                <a:cs typeface="Calibri"/>
              </a:rPr>
              <a:t>4.4</a:t>
            </a:r>
            <a:endParaRPr lang="en-US" dirty="0"/>
          </a:p>
        </p:txBody>
      </p:sp>
      <p:sp>
        <p:nvSpPr>
          <p:cNvPr id="2" name="Slide Number Placeholder 1">
            <a:extLst>
              <a:ext uri="{FF2B5EF4-FFF2-40B4-BE49-F238E27FC236}">
                <a16:creationId xmlns:a16="http://schemas.microsoft.com/office/drawing/2014/main" id="{6941F405-E50B-8844-8D89-4BF41B33E490}"/>
              </a:ext>
            </a:extLst>
          </p:cNvPr>
          <p:cNvSpPr>
            <a:spLocks noGrp="1"/>
          </p:cNvSpPr>
          <p:nvPr>
            <p:ph type="sldNum" sz="quarter" idx="12"/>
          </p:nvPr>
        </p:nvSpPr>
        <p:spPr/>
        <p:txBody>
          <a:bodyPr/>
          <a:lstStyle/>
          <a:p>
            <a:fld id="{7CCBA8BA-4C3B-5949-B25F-4D2DB28B89B9}" type="slidenum">
              <a:rPr lang="en-US" smtClean="0"/>
              <a:t>19</a:t>
            </a:fld>
            <a:endParaRPr lang="en-US"/>
          </a:p>
        </p:txBody>
      </p:sp>
      <p:graphicFrame>
        <p:nvGraphicFramePr>
          <p:cNvPr id="3" name="Chart 2">
            <a:extLst>
              <a:ext uri="{FF2B5EF4-FFF2-40B4-BE49-F238E27FC236}">
                <a16:creationId xmlns:a16="http://schemas.microsoft.com/office/drawing/2014/main" id="{8DAA9198-EF89-2CD7-AC03-05BB45CA376E}"/>
              </a:ext>
            </a:extLst>
          </p:cNvPr>
          <p:cNvGraphicFramePr/>
          <p:nvPr>
            <p:extLst>
              <p:ext uri="{D42A27DB-BD31-4B8C-83A1-F6EECF244321}">
                <p14:modId xmlns:p14="http://schemas.microsoft.com/office/powerpoint/2010/main" val="190533459"/>
              </p:ext>
            </p:extLst>
          </p:nvPr>
        </p:nvGraphicFramePr>
        <p:xfrm>
          <a:off x="2784603" y="1076289"/>
          <a:ext cx="8082319" cy="5418667"/>
        </p:xfrm>
        <a:graphic>
          <a:graphicData uri="http://schemas.openxmlformats.org/drawingml/2006/chart">
            <c:chart xmlns:c="http://schemas.openxmlformats.org/drawingml/2006/chart" xmlns:r="http://schemas.openxmlformats.org/officeDocument/2006/relationships" r:id="rId14"/>
          </a:graphicData>
        </a:graphic>
      </p:graphicFrame>
      <p:sp>
        <p:nvSpPr>
          <p:cNvPr id="4" name="Oval 3">
            <a:extLst>
              <a:ext uri="{FF2B5EF4-FFF2-40B4-BE49-F238E27FC236}">
                <a16:creationId xmlns:a16="http://schemas.microsoft.com/office/drawing/2014/main" id="{1646C64C-1A62-8586-241C-B904E5AF21EC}"/>
              </a:ext>
            </a:extLst>
          </p:cNvPr>
          <p:cNvSpPr>
            <a:spLocks noChangeAspect="1"/>
          </p:cNvSpPr>
          <p:nvPr/>
        </p:nvSpPr>
        <p:spPr>
          <a:xfrm>
            <a:off x="10866922" y="3375260"/>
            <a:ext cx="457200" cy="457200"/>
          </a:xfrm>
          <a:prstGeom prst="ellipse">
            <a:avLst/>
          </a:prstGeom>
          <a:no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169900">
            <a:hlinkClick r:id="rId15" action="ppaction://hlinksldjump"/>
            <a:extLst>
              <a:ext uri="{FF2B5EF4-FFF2-40B4-BE49-F238E27FC236}">
                <a16:creationId xmlns:a16="http://schemas.microsoft.com/office/drawing/2014/main" id="{B6FBB2E2-2746-D4DD-102B-2DE90B078E34}"/>
              </a:ext>
            </a:extLst>
          </p:cNvPr>
          <p:cNvSpPr txBox="1"/>
          <p:nvPr>
            <p:custDataLst>
              <p:tags r:id="rId6"/>
            </p:custDataLst>
          </p:nvPr>
        </p:nvSpPr>
        <p:spPr>
          <a:xfrm>
            <a:off x="10703279" y="3456618"/>
            <a:ext cx="730404" cy="307777"/>
          </a:xfrm>
          <a:prstGeom prst="rect">
            <a:avLst/>
          </a:prstGeom>
          <a:noFill/>
        </p:spPr>
        <p:txBody>
          <a:bodyPr wrap="square" lIns="91440" tIns="45720" rIns="91440" bIns="45720" rtlCol="0" anchor="t">
            <a:spAutoFit/>
          </a:bodyPr>
          <a:lstStyle/>
          <a:p>
            <a:pPr algn="ctr"/>
            <a:r>
              <a:rPr lang="en-US" sz="1400" b="1" dirty="0">
                <a:solidFill>
                  <a:srgbClr val="008CB2"/>
                </a:solidFill>
                <a:highlight>
                  <a:srgbClr val="00FF00"/>
                </a:highlight>
                <a:ea typeface="Calibri"/>
                <a:cs typeface="Calibri"/>
              </a:rPr>
              <a:t>4.4</a:t>
            </a:r>
            <a:endParaRPr lang="en-US" dirty="0"/>
          </a:p>
        </p:txBody>
      </p:sp>
      <p:sp>
        <p:nvSpPr>
          <p:cNvPr id="6" name="Oval 5">
            <a:extLst>
              <a:ext uri="{FF2B5EF4-FFF2-40B4-BE49-F238E27FC236}">
                <a16:creationId xmlns:a16="http://schemas.microsoft.com/office/drawing/2014/main" id="{56CDCAD4-E1F8-8CBD-8DAA-300FE924881F}"/>
              </a:ext>
            </a:extLst>
          </p:cNvPr>
          <p:cNvSpPr>
            <a:spLocks noChangeAspect="1"/>
          </p:cNvSpPr>
          <p:nvPr/>
        </p:nvSpPr>
        <p:spPr>
          <a:xfrm>
            <a:off x="10866922" y="4334431"/>
            <a:ext cx="457200" cy="457200"/>
          </a:xfrm>
          <a:prstGeom prst="ellipse">
            <a:avLst/>
          </a:prstGeom>
          <a:no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169900">
            <a:hlinkClick r:id="rId16" action="ppaction://hlinksldjump"/>
            <a:extLst>
              <a:ext uri="{FF2B5EF4-FFF2-40B4-BE49-F238E27FC236}">
                <a16:creationId xmlns:a16="http://schemas.microsoft.com/office/drawing/2014/main" id="{26021078-1CB2-29AE-684F-D425BE04F559}"/>
              </a:ext>
            </a:extLst>
          </p:cNvPr>
          <p:cNvSpPr txBox="1"/>
          <p:nvPr>
            <p:custDataLst>
              <p:tags r:id="rId7"/>
            </p:custDataLst>
          </p:nvPr>
        </p:nvSpPr>
        <p:spPr>
          <a:xfrm>
            <a:off x="10703279" y="4415789"/>
            <a:ext cx="730404" cy="307777"/>
          </a:xfrm>
          <a:prstGeom prst="rect">
            <a:avLst/>
          </a:prstGeom>
          <a:noFill/>
        </p:spPr>
        <p:txBody>
          <a:bodyPr wrap="square" lIns="91440" tIns="45720" rIns="91440" bIns="45720" rtlCol="0" anchor="t">
            <a:spAutoFit/>
          </a:bodyPr>
          <a:lstStyle/>
          <a:p>
            <a:pPr algn="ctr"/>
            <a:r>
              <a:rPr lang="en-US" sz="1400" b="1" dirty="0">
                <a:solidFill>
                  <a:srgbClr val="008CB2"/>
                </a:solidFill>
                <a:highlight>
                  <a:srgbClr val="00FF00"/>
                </a:highlight>
                <a:ea typeface="Calibri"/>
                <a:cs typeface="Calibri"/>
              </a:rPr>
              <a:t>4.4</a:t>
            </a:r>
            <a:endParaRPr lang="en-US" dirty="0"/>
          </a:p>
        </p:txBody>
      </p:sp>
      <p:sp>
        <p:nvSpPr>
          <p:cNvPr id="8" name="TextBox 7">
            <a:extLst>
              <a:ext uri="{FF2B5EF4-FFF2-40B4-BE49-F238E27FC236}">
                <a16:creationId xmlns:a16="http://schemas.microsoft.com/office/drawing/2014/main" id="{D4019C37-57AA-17CC-2654-BC11A7A2B015}"/>
              </a:ext>
            </a:extLst>
          </p:cNvPr>
          <p:cNvSpPr txBox="1"/>
          <p:nvPr/>
        </p:nvSpPr>
        <p:spPr>
          <a:xfrm>
            <a:off x="9272809" y="98485"/>
            <a:ext cx="2919190"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Replace this slide with the corresponding slide from the Survey Summary Report. </a:t>
            </a:r>
          </a:p>
        </p:txBody>
      </p:sp>
    </p:spTree>
    <p:extLst>
      <p:ext uri="{BB962C8B-B14F-4D97-AF65-F5344CB8AC3E}">
        <p14:creationId xmlns:p14="http://schemas.microsoft.com/office/powerpoint/2010/main" val="2095928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5">
            <a:extLst>
              <a:ext uri="{FF2B5EF4-FFF2-40B4-BE49-F238E27FC236}">
                <a16:creationId xmlns:a16="http://schemas.microsoft.com/office/drawing/2014/main" id="{006F7699-FBB1-4851-933C-7906CE680B60}"/>
              </a:ext>
            </a:extLst>
          </p:cNvPr>
          <p:cNvSpPr txBox="1">
            <a:spLocks/>
          </p:cNvSpPr>
          <p:nvPr/>
        </p:nvSpPr>
        <p:spPr>
          <a:xfrm>
            <a:off x="4007660" y="4462187"/>
            <a:ext cx="1915957" cy="1224951"/>
          </a:xfrm>
          <a:prstGeom prst="rect">
            <a:avLst/>
          </a:prstGeom>
        </p:spPr>
        <p:txBody>
          <a:bodyPr/>
          <a:lstStyle>
            <a:lvl1pPr marL="342900" indent="-342900" algn="l" defTabSz="914400" rtl="0" eaLnBrk="1" latinLnBrk="0" hangingPunct="1">
              <a:lnSpc>
                <a:spcPct val="90000"/>
              </a:lnSpc>
              <a:spcBef>
                <a:spcPts val="1000"/>
              </a:spcBef>
              <a:buClr>
                <a:schemeClr val="accent2"/>
              </a:buClr>
              <a:buSzPct val="75000"/>
              <a:buFont typeface="Arial" panose="020B0604020202020204" pitchFamily="34" charset="0"/>
              <a:buChar char="►"/>
              <a:defRPr sz="2400" kern="1200">
                <a:solidFill>
                  <a:schemeClr val="tx1"/>
                </a:solidFill>
                <a:latin typeface="+mj-lt"/>
                <a:ea typeface="+mn-ea"/>
                <a:cs typeface="+mn-cs"/>
              </a:defRPr>
            </a:lvl1pPr>
            <a:lvl2pPr marL="5715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2" name="Rectangle 11">
            <a:extLst>
              <a:ext uri="{FF2B5EF4-FFF2-40B4-BE49-F238E27FC236}">
                <a16:creationId xmlns:a16="http://schemas.microsoft.com/office/drawing/2014/main" id="{78ABD975-2CE5-4188-BF31-0D101D2CE8FF}"/>
              </a:ext>
            </a:extLst>
          </p:cNvPr>
          <p:cNvSpPr/>
          <p:nvPr/>
        </p:nvSpPr>
        <p:spPr>
          <a:xfrm>
            <a:off x="0" y="1630524"/>
            <a:ext cx="12192000" cy="5687138"/>
          </a:xfrm>
          <a:prstGeom prst="rect">
            <a:avLst/>
          </a:prstGeom>
          <a:solidFill>
            <a:srgbClr val="003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71B1577-32AA-40AB-AB67-2454AFFE64B1}"/>
              </a:ext>
            </a:extLst>
          </p:cNvPr>
          <p:cNvSpPr txBox="1"/>
          <p:nvPr/>
        </p:nvSpPr>
        <p:spPr>
          <a:xfrm>
            <a:off x="1464511" y="2022883"/>
            <a:ext cx="7613779" cy="523220"/>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Welcome and Overview</a:t>
            </a:r>
          </a:p>
        </p:txBody>
      </p:sp>
      <p:sp>
        <p:nvSpPr>
          <p:cNvPr id="20" name="TextBox 19">
            <a:extLst>
              <a:ext uri="{FF2B5EF4-FFF2-40B4-BE49-F238E27FC236}">
                <a16:creationId xmlns:a16="http://schemas.microsoft.com/office/drawing/2014/main" id="{CEAECB0D-0736-4C84-B796-06E94B85D760}"/>
              </a:ext>
            </a:extLst>
          </p:cNvPr>
          <p:cNvSpPr txBox="1"/>
          <p:nvPr/>
        </p:nvSpPr>
        <p:spPr>
          <a:xfrm>
            <a:off x="1546806" y="5137211"/>
            <a:ext cx="7613779" cy="523220"/>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Next Steps and Learnings</a:t>
            </a:r>
          </a:p>
        </p:txBody>
      </p:sp>
      <p:sp>
        <p:nvSpPr>
          <p:cNvPr id="21" name="TextBox 20">
            <a:extLst>
              <a:ext uri="{FF2B5EF4-FFF2-40B4-BE49-F238E27FC236}">
                <a16:creationId xmlns:a16="http://schemas.microsoft.com/office/drawing/2014/main" id="{CC2C9021-9ECF-4B4F-89DE-82132D808988}"/>
              </a:ext>
            </a:extLst>
          </p:cNvPr>
          <p:cNvSpPr txBox="1"/>
          <p:nvPr/>
        </p:nvSpPr>
        <p:spPr>
          <a:xfrm>
            <a:off x="1546806" y="3617762"/>
            <a:ext cx="8299250" cy="830997"/>
          </a:xfrm>
          <a:prstGeom prst="rect">
            <a:avLst/>
          </a:prstGeom>
          <a:noFill/>
        </p:spPr>
        <p:txBody>
          <a:bodyPr wrap="square" lIns="91440" tIns="45720" rIns="91440" bIns="45720" rtlCol="0" anchor="t">
            <a:spAutoFit/>
          </a:bodyPr>
          <a:lstStyle/>
          <a:p>
            <a:r>
              <a:rPr lang="en-US" sz="2800" dirty="0">
                <a:solidFill>
                  <a:schemeClr val="bg1"/>
                </a:solidFill>
                <a:latin typeface="Arial"/>
                <a:cs typeface="Arial"/>
              </a:rPr>
              <a:t>ICA Self-Assessment Sensemaking Conversation</a:t>
            </a:r>
            <a:br>
              <a:rPr lang="en-US" sz="2800" b="1" dirty="0">
                <a:latin typeface="Arial" panose="020B0604020202020204" pitchFamily="34" charset="0"/>
                <a:cs typeface="Arial" panose="020B0604020202020204" pitchFamily="34" charset="0"/>
              </a:rPr>
            </a:br>
            <a:endParaRPr lang="en-US" sz="2000" b="1" dirty="0">
              <a:solidFill>
                <a:schemeClr val="bg1"/>
              </a:solidFill>
              <a:latin typeface="Arial"/>
              <a:cs typeface="Arial"/>
            </a:endParaRPr>
          </a:p>
        </p:txBody>
      </p:sp>
      <p:sp>
        <p:nvSpPr>
          <p:cNvPr id="7" name="Title 6">
            <a:extLst>
              <a:ext uri="{FF2B5EF4-FFF2-40B4-BE49-F238E27FC236}">
                <a16:creationId xmlns:a16="http://schemas.microsoft.com/office/drawing/2014/main" id="{9CD6D7F3-7415-442E-A29C-A54D7E57CDFF}"/>
              </a:ext>
            </a:extLst>
          </p:cNvPr>
          <p:cNvSpPr>
            <a:spLocks noGrp="1"/>
          </p:cNvSpPr>
          <p:nvPr>
            <p:ph type="title"/>
          </p:nvPr>
        </p:nvSpPr>
        <p:spPr>
          <a:xfrm>
            <a:off x="627819" y="189734"/>
            <a:ext cx="10515600" cy="1413934"/>
          </a:xfrm>
        </p:spPr>
        <p:txBody>
          <a:bodyPr>
            <a:normAutofit/>
          </a:bodyPr>
          <a:lstStyle/>
          <a:p>
            <a:r>
              <a:rPr lang="en-US" sz="3300" dirty="0">
                <a:solidFill>
                  <a:srgbClr val="002E3D"/>
                </a:solidFill>
                <a:latin typeface="Arial" panose="020B0604020202020204" pitchFamily="34" charset="0"/>
                <a:cs typeface="Arial" panose="020B0604020202020204" pitchFamily="34" charset="0"/>
              </a:rPr>
              <a:t>Agenda</a:t>
            </a:r>
          </a:p>
        </p:txBody>
      </p:sp>
      <p:sp>
        <p:nvSpPr>
          <p:cNvPr id="2" name="Oval 1">
            <a:extLst>
              <a:ext uri="{FF2B5EF4-FFF2-40B4-BE49-F238E27FC236}">
                <a16:creationId xmlns:a16="http://schemas.microsoft.com/office/drawing/2014/main" id="{471E013C-B803-5B42-9FE3-B63CDC1D5712}"/>
              </a:ext>
            </a:extLst>
          </p:cNvPr>
          <p:cNvSpPr/>
          <p:nvPr/>
        </p:nvSpPr>
        <p:spPr>
          <a:xfrm>
            <a:off x="627819" y="2045864"/>
            <a:ext cx="648318" cy="648318"/>
          </a:xfrm>
          <a:prstGeom prst="ellipse">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1</a:t>
            </a:r>
          </a:p>
        </p:txBody>
      </p:sp>
      <p:sp>
        <p:nvSpPr>
          <p:cNvPr id="14" name="Oval 13">
            <a:extLst>
              <a:ext uri="{FF2B5EF4-FFF2-40B4-BE49-F238E27FC236}">
                <a16:creationId xmlns:a16="http://schemas.microsoft.com/office/drawing/2014/main" id="{7FC13EA8-8267-5446-B6BD-1C5FFF8DBBF9}"/>
              </a:ext>
            </a:extLst>
          </p:cNvPr>
          <p:cNvSpPr/>
          <p:nvPr/>
        </p:nvSpPr>
        <p:spPr>
          <a:xfrm>
            <a:off x="627819" y="3560263"/>
            <a:ext cx="648318" cy="648318"/>
          </a:xfrm>
          <a:prstGeom prst="ellipse">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2</a:t>
            </a:r>
          </a:p>
        </p:txBody>
      </p:sp>
      <p:sp>
        <p:nvSpPr>
          <p:cNvPr id="15" name="Oval 14">
            <a:extLst>
              <a:ext uri="{FF2B5EF4-FFF2-40B4-BE49-F238E27FC236}">
                <a16:creationId xmlns:a16="http://schemas.microsoft.com/office/drawing/2014/main" id="{42984A7E-A47E-6E42-9445-873442B03120}"/>
              </a:ext>
            </a:extLst>
          </p:cNvPr>
          <p:cNvSpPr/>
          <p:nvPr/>
        </p:nvSpPr>
        <p:spPr>
          <a:xfrm>
            <a:off x="627819" y="5074662"/>
            <a:ext cx="648318" cy="648318"/>
          </a:xfrm>
          <a:prstGeom prst="ellipse">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3</a:t>
            </a:r>
          </a:p>
        </p:txBody>
      </p:sp>
      <p:sp>
        <p:nvSpPr>
          <p:cNvPr id="18" name="TextBox 17">
            <a:extLst>
              <a:ext uri="{FF2B5EF4-FFF2-40B4-BE49-F238E27FC236}">
                <a16:creationId xmlns:a16="http://schemas.microsoft.com/office/drawing/2014/main" id="{6D94D488-CF49-4BAD-9B96-A381E1A5737C}"/>
              </a:ext>
            </a:extLst>
          </p:cNvPr>
          <p:cNvSpPr txBox="1"/>
          <p:nvPr/>
        </p:nvSpPr>
        <p:spPr>
          <a:xfrm>
            <a:off x="11708521" y="6894786"/>
            <a:ext cx="252248" cy="246221"/>
          </a:xfrm>
          <a:prstGeom prst="rect">
            <a:avLst/>
          </a:prstGeom>
          <a:noFill/>
        </p:spPr>
        <p:txBody>
          <a:bodyPr wrap="square" rtlCol="0">
            <a:spAutoFit/>
          </a:bodyPr>
          <a:lstStyle/>
          <a:p>
            <a:fld id="{29C086FF-29A0-41C7-A33C-B16B5FE507AB}" type="slidenum">
              <a:rPr lang="en-US" sz="1000" smtClean="0">
                <a:solidFill>
                  <a:schemeClr val="bg1"/>
                </a:solidFill>
              </a:rPr>
              <a:t>2</a:t>
            </a:fld>
            <a:endParaRPr lang="en-US" sz="1000" dirty="0">
              <a:solidFill>
                <a:schemeClr val="bg1"/>
              </a:solidFill>
            </a:endParaRPr>
          </a:p>
        </p:txBody>
      </p:sp>
    </p:spTree>
    <p:extLst>
      <p:ext uri="{BB962C8B-B14F-4D97-AF65-F5344CB8AC3E}">
        <p14:creationId xmlns:p14="http://schemas.microsoft.com/office/powerpoint/2010/main" val="2389749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4B5E201D-0484-E44B-AB9D-B0473B058675}"/>
              </a:ext>
            </a:extLst>
          </p:cNvPr>
          <p:cNvSpPr/>
          <p:nvPr/>
        </p:nvSpPr>
        <p:spPr>
          <a:xfrm>
            <a:off x="140191" y="633082"/>
            <a:ext cx="2257729" cy="5294323"/>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E3D"/>
              </a:solidFill>
            </a:endParaRPr>
          </a:p>
        </p:txBody>
      </p:sp>
      <p:sp>
        <p:nvSpPr>
          <p:cNvPr id="100" name="Rectangle 99">
            <a:extLst>
              <a:ext uri="{FF2B5EF4-FFF2-40B4-BE49-F238E27FC236}">
                <a16:creationId xmlns:a16="http://schemas.microsoft.com/office/drawing/2014/main" id="{F1211F8E-47DF-DB41-BA62-B5E481F42308}"/>
              </a:ext>
            </a:extLst>
          </p:cNvPr>
          <p:cNvSpPr/>
          <p:nvPr/>
        </p:nvSpPr>
        <p:spPr>
          <a:xfrm>
            <a:off x="140190" y="5984517"/>
            <a:ext cx="2257729" cy="1154552"/>
          </a:xfrm>
          <a:prstGeom prst="rect">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A7BADFCE-0DAD-944E-997A-FD46D48A236A}"/>
              </a:ext>
            </a:extLst>
          </p:cNvPr>
          <p:cNvSpPr/>
          <p:nvPr>
            <p:custDataLst>
              <p:tags r:id="rId1"/>
            </p:custDataLst>
          </p:nvPr>
        </p:nvSpPr>
        <p:spPr>
          <a:xfrm>
            <a:off x="150130" y="6143357"/>
            <a:ext cx="2247789" cy="523220"/>
          </a:xfrm>
          <a:prstGeom prst="rect">
            <a:avLst/>
          </a:prstGeom>
        </p:spPr>
        <p:txBody>
          <a:bodyPr wrap="square" lIns="91440" tIns="45720" rIns="91440" bIns="45720" anchor="t">
            <a:spAutoFit/>
          </a:bodyPr>
          <a:lstStyle/>
          <a:p>
            <a:pPr algn="ctr"/>
            <a:r>
              <a:rPr lang="en-US" sz="2800" dirty="0">
                <a:solidFill>
                  <a:schemeClr val="bg1"/>
                </a:solidFill>
                <a:highlight>
                  <a:srgbClr val="FF0000"/>
                </a:highlight>
                <a:latin typeface="Arial"/>
                <a:ea typeface="Gotham Medium"/>
                <a:cs typeface="Arial"/>
              </a:rPr>
              <a:t>3.4</a:t>
            </a:r>
          </a:p>
        </p:txBody>
      </p:sp>
      <p:sp>
        <p:nvSpPr>
          <p:cNvPr id="121" name="Rectangle 120">
            <a:extLst>
              <a:ext uri="{FF2B5EF4-FFF2-40B4-BE49-F238E27FC236}">
                <a16:creationId xmlns:a16="http://schemas.microsoft.com/office/drawing/2014/main" id="{3D3CCC6B-E998-5745-AFAE-08CC8850BD70}"/>
              </a:ext>
            </a:extLst>
          </p:cNvPr>
          <p:cNvSpPr/>
          <p:nvPr>
            <p:custDataLst>
              <p:tags r:id="rId2"/>
            </p:custDataLst>
          </p:nvPr>
        </p:nvSpPr>
        <p:spPr>
          <a:xfrm>
            <a:off x="140192" y="4903477"/>
            <a:ext cx="2257727" cy="830997"/>
          </a:xfrm>
          <a:prstGeom prst="rect">
            <a:avLst/>
          </a:prstGeom>
        </p:spPr>
        <p:txBody>
          <a:bodyPr wrap="square">
            <a:spAutoFit/>
          </a:bodyPr>
          <a:lstStyle/>
          <a:p>
            <a:pPr algn="ctr"/>
            <a:r>
              <a:rPr lang="en-US" sz="4800" dirty="0">
                <a:solidFill>
                  <a:schemeClr val="bg1"/>
                </a:solidFill>
                <a:highlight>
                  <a:srgbClr val="00FFFF"/>
                </a:highlight>
                <a:latin typeface="Arial" panose="020B0604020202020204" pitchFamily="34" charset="0"/>
                <a:ea typeface="Gotham Medium" pitchFamily="2" charset="-128"/>
                <a:cs typeface="Arial" panose="020B0604020202020204" pitchFamily="34" charset="0"/>
              </a:rPr>
              <a:t>3.9</a:t>
            </a:r>
          </a:p>
        </p:txBody>
      </p:sp>
      <p:sp>
        <p:nvSpPr>
          <p:cNvPr id="130" name="TextBox 129">
            <a:extLst>
              <a:ext uri="{FF2B5EF4-FFF2-40B4-BE49-F238E27FC236}">
                <a16:creationId xmlns:a16="http://schemas.microsoft.com/office/drawing/2014/main" id="{78A9ED77-D046-DB49-B183-1AFDB23328E1}"/>
              </a:ext>
            </a:extLst>
          </p:cNvPr>
          <p:cNvSpPr txBox="1"/>
          <p:nvPr/>
        </p:nvSpPr>
        <p:spPr>
          <a:xfrm>
            <a:off x="143808" y="6648657"/>
            <a:ext cx="2269609" cy="246221"/>
          </a:xfrm>
          <a:prstGeom prst="rect">
            <a:avLst/>
          </a:prstGeom>
          <a:noFill/>
        </p:spPr>
        <p:txBody>
          <a:bodyPr wrap="square" rtlCol="0">
            <a:spAutoFit/>
          </a:bodyPr>
          <a:lstStyle/>
          <a:p>
            <a:pPr algn="ctr"/>
            <a:r>
              <a:rPr lang="en-US" sz="1000" dirty="0">
                <a:solidFill>
                  <a:schemeClr val="bg1"/>
                </a:solidFill>
                <a:latin typeface="Arial" panose="020B0604020202020204" pitchFamily="34" charset="0"/>
                <a:ea typeface="Gotham Medium" pitchFamily="2" charset="-128"/>
                <a:cs typeface="Arial" panose="020B0604020202020204" pitchFamily="34" charset="0"/>
              </a:rPr>
              <a:t>NETWORK COLLABORATION</a:t>
            </a:r>
          </a:p>
        </p:txBody>
      </p:sp>
      <p:sp>
        <p:nvSpPr>
          <p:cNvPr id="170" name="TextBox 169434">
            <a:extLst>
              <a:ext uri="{FF2B5EF4-FFF2-40B4-BE49-F238E27FC236}">
                <a16:creationId xmlns:a16="http://schemas.microsoft.com/office/drawing/2014/main" id="{C3E69464-6313-A549-A12C-FC9512D3D320}"/>
              </a:ext>
            </a:extLst>
          </p:cNvPr>
          <p:cNvSpPr txBox="1"/>
          <p:nvPr/>
        </p:nvSpPr>
        <p:spPr>
          <a:xfrm>
            <a:off x="2436580" y="714767"/>
            <a:ext cx="3192060" cy="307777"/>
          </a:xfrm>
          <a:prstGeom prst="rect">
            <a:avLst/>
          </a:prstGeom>
          <a:noFill/>
        </p:spPr>
        <p:txBody>
          <a:bodyPr wrap="square" rtlCol="0">
            <a:spAutoFit/>
          </a:bodyPr>
          <a:lstStyle/>
          <a:p>
            <a:r>
              <a:rPr lang="en-US" sz="1400" dirty="0">
                <a:solidFill>
                  <a:srgbClr val="008CB2"/>
                </a:solidFill>
                <a:latin typeface="Arial" panose="020B0604020202020204" pitchFamily="34" charset="0"/>
                <a:ea typeface="Gotham Medium" pitchFamily="2" charset="-128"/>
                <a:cs typeface="Arial" panose="020B0604020202020204" pitchFamily="34" charset="0"/>
              </a:rPr>
              <a:t>NETWORK COLLABORATION</a:t>
            </a:r>
          </a:p>
        </p:txBody>
      </p:sp>
      <p:sp>
        <p:nvSpPr>
          <p:cNvPr id="122" name="Rectangle 121">
            <a:extLst>
              <a:ext uri="{FF2B5EF4-FFF2-40B4-BE49-F238E27FC236}">
                <a16:creationId xmlns:a16="http://schemas.microsoft.com/office/drawing/2014/main" id="{080611EA-4966-5240-B7F0-4C1936292DE2}"/>
              </a:ext>
            </a:extLst>
          </p:cNvPr>
          <p:cNvSpPr/>
          <p:nvPr/>
        </p:nvSpPr>
        <p:spPr>
          <a:xfrm>
            <a:off x="108431" y="1957736"/>
            <a:ext cx="2289490" cy="923330"/>
          </a:xfrm>
          <a:prstGeom prst="rect">
            <a:avLst/>
          </a:prstGeom>
        </p:spPr>
        <p:txBody>
          <a:bodyPr wrap="square" lIns="91440" tIns="45720" rIns="91440" bIns="45720" anchor="t">
            <a:spAutoFit/>
          </a:bodyPr>
          <a:lstStyle/>
          <a:p>
            <a:pPr algn="ctr"/>
            <a:r>
              <a:rPr lang="en-US" dirty="0">
                <a:solidFill>
                  <a:srgbClr val="009C8E"/>
                </a:solidFill>
                <a:latin typeface="Arial"/>
                <a:ea typeface="Gotham Medium"/>
                <a:cs typeface="Arial"/>
              </a:rPr>
              <a:t> </a:t>
            </a:r>
            <a:r>
              <a:rPr lang="en-US" dirty="0">
                <a:solidFill>
                  <a:schemeClr val="bg1"/>
                </a:solidFill>
                <a:latin typeface="Arial"/>
                <a:ea typeface="Gotham Medium"/>
                <a:cs typeface="Arial"/>
              </a:rPr>
              <a:t>Motivate </a:t>
            </a:r>
            <a:br>
              <a:rPr lang="en-US" dirty="0">
                <a:latin typeface="Arial" panose="020B0604020202020204" pitchFamily="34" charset="0"/>
                <a:ea typeface="Gotham Medium" pitchFamily="2" charset="-128"/>
                <a:cs typeface="Arial" panose="020B0604020202020204" pitchFamily="34" charset="0"/>
              </a:rPr>
            </a:br>
            <a:r>
              <a:rPr lang="en-US">
                <a:solidFill>
                  <a:schemeClr val="bg1"/>
                </a:solidFill>
                <a:latin typeface="Arial"/>
                <a:ea typeface="Gotham Medium"/>
                <a:cs typeface="Arial"/>
              </a:rPr>
              <a:t>and Drive </a:t>
            </a:r>
          </a:p>
          <a:p>
            <a:pPr algn="ctr"/>
            <a:r>
              <a:rPr lang="en-US" dirty="0">
                <a:solidFill>
                  <a:schemeClr val="bg1"/>
                </a:solidFill>
                <a:latin typeface="Arial"/>
                <a:ea typeface="Gotham Medium"/>
                <a:cs typeface="Arial"/>
              </a:rPr>
              <a:t>Change</a:t>
            </a:r>
          </a:p>
        </p:txBody>
      </p:sp>
      <p:pic>
        <p:nvPicPr>
          <p:cNvPr id="124" name="Picture 123">
            <a:extLst>
              <a:ext uri="{FF2B5EF4-FFF2-40B4-BE49-F238E27FC236}">
                <a16:creationId xmlns:a16="http://schemas.microsoft.com/office/drawing/2014/main" id="{450C6608-881C-BA47-9707-B0004CD31FDB}"/>
              </a:ext>
            </a:extLst>
          </p:cNvPr>
          <p:cNvPicPr>
            <a:picLocks noChangeAspect="1"/>
          </p:cNvPicPr>
          <p:nvPr/>
        </p:nvPicPr>
        <p:blipFill>
          <a:blip r:embed="rId8"/>
          <a:stretch>
            <a:fillRect/>
          </a:stretch>
        </p:blipFill>
        <p:spPr>
          <a:xfrm>
            <a:off x="902047" y="917747"/>
            <a:ext cx="718411" cy="737568"/>
          </a:xfrm>
          <a:prstGeom prst="rect">
            <a:avLst/>
          </a:prstGeom>
        </p:spPr>
      </p:pic>
      <p:sp>
        <p:nvSpPr>
          <p:cNvPr id="151" name="Rectangle 150">
            <a:extLst>
              <a:ext uri="{FF2B5EF4-FFF2-40B4-BE49-F238E27FC236}">
                <a16:creationId xmlns:a16="http://schemas.microsoft.com/office/drawing/2014/main" id="{456F1DBE-42FC-6143-BEFD-CEE04F5345F6}"/>
              </a:ext>
            </a:extLst>
          </p:cNvPr>
          <p:cNvSpPr/>
          <p:nvPr/>
        </p:nvSpPr>
        <p:spPr>
          <a:xfrm>
            <a:off x="1"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61816AD7-8DAB-EB40-8BC4-2F2E04CCBF2D}"/>
              </a:ext>
            </a:extLst>
          </p:cNvPr>
          <p:cNvSpPr/>
          <p:nvPr/>
        </p:nvSpPr>
        <p:spPr>
          <a:xfrm>
            <a:off x="3059382" y="2413"/>
            <a:ext cx="3000871" cy="517133"/>
          </a:xfrm>
          <a:prstGeom prst="rect">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A74458D4-BB65-5E4C-B902-29A06215B5F8}"/>
              </a:ext>
            </a:extLst>
          </p:cNvPr>
          <p:cNvSpPr/>
          <p:nvPr/>
        </p:nvSpPr>
        <p:spPr>
          <a:xfrm>
            <a:off x="6118764"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extBox 154">
            <a:extLst>
              <a:ext uri="{FF2B5EF4-FFF2-40B4-BE49-F238E27FC236}">
                <a16:creationId xmlns:a16="http://schemas.microsoft.com/office/drawing/2014/main" id="{E1661BF4-60AF-5343-93E7-BC9E3E568DCC}"/>
              </a:ext>
            </a:extLst>
          </p:cNvPr>
          <p:cNvSpPr txBox="1"/>
          <p:nvPr/>
        </p:nvSpPr>
        <p:spPr>
          <a:xfrm>
            <a:off x="19341" y="44291"/>
            <a:ext cx="3000871" cy="430887"/>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Oversee Network Design </a:t>
            </a:r>
            <a:br>
              <a:rPr lang="en-US" sz="1100">
                <a:solidFill>
                  <a:srgbClr val="002E3D"/>
                </a:solidFill>
                <a:latin typeface="Arial" panose="020B0604020202020204" pitchFamily="34" charset="0"/>
                <a:ea typeface="Gotham Medium" pitchFamily="2" charset="-128"/>
                <a:cs typeface="Arial" panose="020B0604020202020204" pitchFamily="34" charset="0"/>
              </a:rPr>
            </a:br>
            <a:r>
              <a:rPr lang="en-US" sz="1100">
                <a:solidFill>
                  <a:srgbClr val="002E3D"/>
                </a:solidFill>
                <a:latin typeface="Arial" panose="020B0604020202020204" pitchFamily="34" charset="0"/>
                <a:ea typeface="Gotham Medium" pitchFamily="2" charset="-128"/>
                <a:cs typeface="Arial" panose="020B0604020202020204" pitchFamily="34" charset="0"/>
              </a:rPr>
              <a:t>and Operations</a:t>
            </a:r>
          </a:p>
        </p:txBody>
      </p:sp>
      <p:sp>
        <p:nvSpPr>
          <p:cNvPr id="156" name="TextBox 155">
            <a:extLst>
              <a:ext uri="{FF2B5EF4-FFF2-40B4-BE49-F238E27FC236}">
                <a16:creationId xmlns:a16="http://schemas.microsoft.com/office/drawing/2014/main" id="{A81E840E-467B-4A41-A19F-076AD37CC243}"/>
              </a:ext>
            </a:extLst>
          </p:cNvPr>
          <p:cNvSpPr txBox="1"/>
          <p:nvPr/>
        </p:nvSpPr>
        <p:spPr>
          <a:xfrm>
            <a:off x="3056306" y="132287"/>
            <a:ext cx="3000871" cy="261610"/>
          </a:xfrm>
          <a:prstGeom prst="rect">
            <a:avLst/>
          </a:prstGeom>
          <a:noFill/>
        </p:spPr>
        <p:txBody>
          <a:bodyPr wrap="square" lIns="91440" tIns="45720" rIns="91440" bIns="45720" rtlCol="0" anchor="t">
            <a:spAutoFit/>
          </a:bodyPr>
          <a:lstStyle/>
          <a:p>
            <a:pPr algn="ctr"/>
            <a:r>
              <a:rPr lang="en-US" sz="1100" dirty="0">
                <a:solidFill>
                  <a:schemeClr val="bg1"/>
                </a:solidFill>
                <a:latin typeface="Arial"/>
                <a:ea typeface="Gotham Medium"/>
                <a:cs typeface="Arial"/>
              </a:rPr>
              <a:t>Motivate and Drive Change</a:t>
            </a:r>
            <a:endParaRPr lang="en-US" sz="1100" dirty="0">
              <a:solidFill>
                <a:schemeClr val="bg1"/>
              </a:solidFill>
              <a:latin typeface="Arial" panose="020B0604020202020204" pitchFamily="34" charset="0"/>
              <a:ea typeface="Gotham Medium" pitchFamily="2" charset="-128"/>
              <a:cs typeface="Arial" panose="020B0604020202020204" pitchFamily="34" charset="0"/>
            </a:endParaRPr>
          </a:p>
        </p:txBody>
      </p:sp>
      <p:sp>
        <p:nvSpPr>
          <p:cNvPr id="157" name="TextBox 156">
            <a:extLst>
              <a:ext uri="{FF2B5EF4-FFF2-40B4-BE49-F238E27FC236}">
                <a16:creationId xmlns:a16="http://schemas.microsoft.com/office/drawing/2014/main" id="{9C42A5AF-FE09-314E-BC16-41B229CF48E6}"/>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
        <p:nvSpPr>
          <p:cNvPr id="161" name="TextBox 5355">
            <a:extLst>
              <a:ext uri="{FF2B5EF4-FFF2-40B4-BE49-F238E27FC236}">
                <a16:creationId xmlns:a16="http://schemas.microsoft.com/office/drawing/2014/main" id="{57B4DED6-57C6-374C-9848-24D55DA10488}"/>
              </a:ext>
            </a:extLst>
          </p:cNvPr>
          <p:cNvSpPr txBox="1"/>
          <p:nvPr/>
        </p:nvSpPr>
        <p:spPr>
          <a:xfrm>
            <a:off x="11726562" y="-135924"/>
            <a:ext cx="184731" cy="369332"/>
          </a:xfrm>
          <a:prstGeom prst="rect">
            <a:avLst/>
          </a:prstGeom>
          <a:noFill/>
        </p:spPr>
        <p:txBody>
          <a:bodyPr wrap="none" rtlCol="0">
            <a:spAutoFit/>
          </a:bodyPr>
          <a:lstStyle/>
          <a:p>
            <a:endParaRPr lang="en-US"/>
          </a:p>
        </p:txBody>
      </p:sp>
      <p:sp>
        <p:nvSpPr>
          <p:cNvPr id="232" name="TextBox 231">
            <a:extLst>
              <a:ext uri="{FF2B5EF4-FFF2-40B4-BE49-F238E27FC236}">
                <a16:creationId xmlns:a16="http://schemas.microsoft.com/office/drawing/2014/main" id="{3C13EA6E-C87A-644E-B9D6-1F02B487C1C1}"/>
              </a:ext>
            </a:extLst>
          </p:cNvPr>
          <p:cNvSpPr txBox="1"/>
          <p:nvPr/>
        </p:nvSpPr>
        <p:spPr>
          <a:xfrm>
            <a:off x="10596474" y="1073218"/>
            <a:ext cx="1045136" cy="230832"/>
          </a:xfrm>
          <a:prstGeom prst="rect">
            <a:avLst/>
          </a:prstGeom>
          <a:solidFill>
            <a:schemeClr val="bg1"/>
          </a:solidFill>
        </p:spPr>
        <p:txBody>
          <a:bodyPr wrap="square" rtlCol="0">
            <a:spAutoFit/>
          </a:bodyPr>
          <a:lstStyle/>
          <a:p>
            <a:pPr algn="ctr"/>
            <a:r>
              <a:rPr lang="en-US" sz="900" dirty="0">
                <a:solidFill>
                  <a:srgbClr val="002E3D">
                    <a:alpha val="67000"/>
                  </a:srgbClr>
                </a:solidFill>
                <a:latin typeface="Arial" panose="020B0604020202020204" pitchFamily="34" charset="0"/>
                <a:ea typeface="Gotham Medium" pitchFamily="2" charset="-128"/>
                <a:cs typeface="Arial" panose="020B0604020202020204" pitchFamily="34" charset="0"/>
              </a:rPr>
              <a:t>AVERAGE</a:t>
            </a:r>
          </a:p>
        </p:txBody>
      </p:sp>
      <p:sp>
        <p:nvSpPr>
          <p:cNvPr id="233" name="Oval 232">
            <a:extLst>
              <a:ext uri="{FF2B5EF4-FFF2-40B4-BE49-F238E27FC236}">
                <a16:creationId xmlns:a16="http://schemas.microsoft.com/office/drawing/2014/main" id="{03888873-3F62-1849-923E-25F3988BBCDA}"/>
              </a:ext>
            </a:extLst>
          </p:cNvPr>
          <p:cNvSpPr/>
          <p:nvPr/>
        </p:nvSpPr>
        <p:spPr>
          <a:xfrm>
            <a:off x="10896600" y="1719122"/>
            <a:ext cx="457200" cy="457199"/>
          </a:xfrm>
          <a:prstGeom prst="ellipse">
            <a:avLst/>
          </a:prstGeom>
          <a:no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TextBox 169900">
            <a:hlinkClick r:id="rId9" action="ppaction://hlinksldjump"/>
            <a:extLst>
              <a:ext uri="{FF2B5EF4-FFF2-40B4-BE49-F238E27FC236}">
                <a16:creationId xmlns:a16="http://schemas.microsoft.com/office/drawing/2014/main" id="{E5E6B00E-244A-3D45-BD11-8F6B550E4922}"/>
              </a:ext>
            </a:extLst>
          </p:cNvPr>
          <p:cNvSpPr txBox="1"/>
          <p:nvPr>
            <p:custDataLst>
              <p:tags r:id="rId3"/>
            </p:custDataLst>
          </p:nvPr>
        </p:nvSpPr>
        <p:spPr>
          <a:xfrm>
            <a:off x="10730882" y="1792144"/>
            <a:ext cx="730404" cy="307777"/>
          </a:xfrm>
          <a:prstGeom prst="rect">
            <a:avLst/>
          </a:prstGeom>
          <a:noFill/>
        </p:spPr>
        <p:txBody>
          <a:bodyPr wrap="square" lIns="91440" tIns="45720" rIns="91440" bIns="45720" rtlCol="0" anchor="t">
            <a:spAutoFit/>
          </a:bodyPr>
          <a:lstStyle/>
          <a:p>
            <a:pPr algn="ctr"/>
            <a:r>
              <a:rPr lang="en-US" sz="1400" b="1" dirty="0">
                <a:solidFill>
                  <a:srgbClr val="008CB2"/>
                </a:solidFill>
                <a:highlight>
                  <a:srgbClr val="00FF00"/>
                </a:highlight>
                <a:ea typeface="Calibri"/>
                <a:cs typeface="Calibri"/>
              </a:rPr>
              <a:t>4.4</a:t>
            </a:r>
            <a:endParaRPr lang="en-US" dirty="0"/>
          </a:p>
        </p:txBody>
      </p:sp>
      <p:sp>
        <p:nvSpPr>
          <p:cNvPr id="235" name="Oval 234">
            <a:extLst>
              <a:ext uri="{FF2B5EF4-FFF2-40B4-BE49-F238E27FC236}">
                <a16:creationId xmlns:a16="http://schemas.microsoft.com/office/drawing/2014/main" id="{F44854A1-5359-7E48-9025-EED93DE79B54}"/>
              </a:ext>
            </a:extLst>
          </p:cNvPr>
          <p:cNvSpPr>
            <a:spLocks noChangeAspect="1"/>
          </p:cNvSpPr>
          <p:nvPr/>
        </p:nvSpPr>
        <p:spPr>
          <a:xfrm>
            <a:off x="10896600" y="3284926"/>
            <a:ext cx="457200" cy="457200"/>
          </a:xfrm>
          <a:prstGeom prst="ellipse">
            <a:avLst/>
          </a:prstGeom>
          <a:no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TextBox 169900">
            <a:hlinkClick r:id="rId10" action="ppaction://hlinksldjump"/>
            <a:extLst>
              <a:ext uri="{FF2B5EF4-FFF2-40B4-BE49-F238E27FC236}">
                <a16:creationId xmlns:a16="http://schemas.microsoft.com/office/drawing/2014/main" id="{D3868CF7-C1DE-6B47-9CA0-420A5960BA2B}"/>
              </a:ext>
            </a:extLst>
          </p:cNvPr>
          <p:cNvSpPr txBox="1"/>
          <p:nvPr>
            <p:custDataLst>
              <p:tags r:id="rId4"/>
            </p:custDataLst>
          </p:nvPr>
        </p:nvSpPr>
        <p:spPr>
          <a:xfrm>
            <a:off x="10732957" y="3366284"/>
            <a:ext cx="730404" cy="307777"/>
          </a:xfrm>
          <a:prstGeom prst="rect">
            <a:avLst/>
          </a:prstGeom>
          <a:noFill/>
        </p:spPr>
        <p:txBody>
          <a:bodyPr wrap="square" lIns="91440" tIns="45720" rIns="91440" bIns="45720" rtlCol="0" anchor="t">
            <a:spAutoFit/>
          </a:bodyPr>
          <a:lstStyle/>
          <a:p>
            <a:pPr algn="ctr"/>
            <a:r>
              <a:rPr lang="en-US" sz="1400" b="1" dirty="0">
                <a:solidFill>
                  <a:srgbClr val="008CB2"/>
                </a:solidFill>
                <a:highlight>
                  <a:srgbClr val="00FF00"/>
                </a:highlight>
                <a:ea typeface="Calibri"/>
                <a:cs typeface="Calibri"/>
              </a:rPr>
              <a:t>4.4</a:t>
            </a:r>
            <a:endParaRPr lang="en-US" dirty="0"/>
          </a:p>
        </p:txBody>
      </p:sp>
      <p:sp>
        <p:nvSpPr>
          <p:cNvPr id="237" name="Oval 236">
            <a:extLst>
              <a:ext uri="{FF2B5EF4-FFF2-40B4-BE49-F238E27FC236}">
                <a16:creationId xmlns:a16="http://schemas.microsoft.com/office/drawing/2014/main" id="{DAB77FDE-C8E1-7547-B35C-5155DE25E17F}"/>
              </a:ext>
            </a:extLst>
          </p:cNvPr>
          <p:cNvSpPr/>
          <p:nvPr/>
        </p:nvSpPr>
        <p:spPr>
          <a:xfrm>
            <a:off x="10866926" y="5011265"/>
            <a:ext cx="457200" cy="457200"/>
          </a:xfrm>
          <a:prstGeom prst="ellipse">
            <a:avLst/>
          </a:prstGeom>
          <a:no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TextBox 169900">
            <a:hlinkClick r:id="rId11" action="ppaction://hlinksldjump"/>
            <a:extLst>
              <a:ext uri="{FF2B5EF4-FFF2-40B4-BE49-F238E27FC236}">
                <a16:creationId xmlns:a16="http://schemas.microsoft.com/office/drawing/2014/main" id="{48725A90-BC81-3849-A2DD-836EA8314F67}"/>
              </a:ext>
            </a:extLst>
          </p:cNvPr>
          <p:cNvSpPr txBox="1"/>
          <p:nvPr>
            <p:custDataLst>
              <p:tags r:id="rId5"/>
            </p:custDataLst>
          </p:nvPr>
        </p:nvSpPr>
        <p:spPr>
          <a:xfrm>
            <a:off x="10729766" y="5102705"/>
            <a:ext cx="731520" cy="307777"/>
          </a:xfrm>
          <a:prstGeom prst="rect">
            <a:avLst/>
          </a:prstGeom>
          <a:noFill/>
        </p:spPr>
        <p:txBody>
          <a:bodyPr wrap="square" lIns="91440" tIns="45720" rIns="91440" bIns="45720" rtlCol="0" anchor="t">
            <a:spAutoFit/>
          </a:bodyPr>
          <a:lstStyle/>
          <a:p>
            <a:pPr algn="ctr"/>
            <a:r>
              <a:rPr lang="en-US" sz="1400" b="1" dirty="0">
                <a:solidFill>
                  <a:srgbClr val="008CB2"/>
                </a:solidFill>
                <a:highlight>
                  <a:srgbClr val="00FF00"/>
                </a:highlight>
                <a:ea typeface="Calibri"/>
                <a:cs typeface="Calibri"/>
              </a:rPr>
              <a:t>4.4</a:t>
            </a:r>
            <a:endParaRPr lang="en-US" dirty="0"/>
          </a:p>
        </p:txBody>
      </p:sp>
      <p:sp>
        <p:nvSpPr>
          <p:cNvPr id="2" name="Slide Number Placeholder 1">
            <a:extLst>
              <a:ext uri="{FF2B5EF4-FFF2-40B4-BE49-F238E27FC236}">
                <a16:creationId xmlns:a16="http://schemas.microsoft.com/office/drawing/2014/main" id="{6941F405-E50B-8844-8D89-4BF41B33E490}"/>
              </a:ext>
            </a:extLst>
          </p:cNvPr>
          <p:cNvSpPr>
            <a:spLocks noGrp="1"/>
          </p:cNvSpPr>
          <p:nvPr>
            <p:ph type="sldNum" sz="quarter" idx="12"/>
          </p:nvPr>
        </p:nvSpPr>
        <p:spPr/>
        <p:txBody>
          <a:bodyPr/>
          <a:lstStyle/>
          <a:p>
            <a:fld id="{7CCBA8BA-4C3B-5949-B25F-4D2DB28B89B9}" type="slidenum">
              <a:rPr lang="en-US" smtClean="0"/>
              <a:t>20</a:t>
            </a:fld>
            <a:endParaRPr lang="en-US"/>
          </a:p>
        </p:txBody>
      </p:sp>
      <p:graphicFrame>
        <p:nvGraphicFramePr>
          <p:cNvPr id="3" name="Chart 2">
            <a:extLst>
              <a:ext uri="{FF2B5EF4-FFF2-40B4-BE49-F238E27FC236}">
                <a16:creationId xmlns:a16="http://schemas.microsoft.com/office/drawing/2014/main" id="{8DAA9198-EF89-2CD7-AC03-05BB45CA376E}"/>
              </a:ext>
            </a:extLst>
          </p:cNvPr>
          <p:cNvGraphicFramePr/>
          <p:nvPr>
            <p:extLst>
              <p:ext uri="{D42A27DB-BD31-4B8C-83A1-F6EECF244321}">
                <p14:modId xmlns:p14="http://schemas.microsoft.com/office/powerpoint/2010/main" val="1765706438"/>
              </p:ext>
            </p:extLst>
          </p:nvPr>
        </p:nvGraphicFramePr>
        <p:xfrm>
          <a:off x="2784603" y="1076289"/>
          <a:ext cx="8082319" cy="5418667"/>
        </p:xfrm>
        <a:graphic>
          <a:graphicData uri="http://schemas.openxmlformats.org/drawingml/2006/chart">
            <c:chart xmlns:c="http://schemas.openxmlformats.org/drawingml/2006/chart" xmlns:r="http://schemas.openxmlformats.org/officeDocument/2006/relationships" r:id="rId12"/>
          </a:graphicData>
        </a:graphic>
      </p:graphicFrame>
      <p:sp>
        <p:nvSpPr>
          <p:cNvPr id="4" name="TextBox 3">
            <a:extLst>
              <a:ext uri="{FF2B5EF4-FFF2-40B4-BE49-F238E27FC236}">
                <a16:creationId xmlns:a16="http://schemas.microsoft.com/office/drawing/2014/main" id="{C1DE6488-365A-65F6-CE93-8A2420608A71}"/>
              </a:ext>
            </a:extLst>
          </p:cNvPr>
          <p:cNvSpPr txBox="1"/>
          <p:nvPr/>
        </p:nvSpPr>
        <p:spPr>
          <a:xfrm>
            <a:off x="9272809" y="98485"/>
            <a:ext cx="2919190"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Replace this slide with the corresponding slide from the Survey Summary Report. </a:t>
            </a:r>
          </a:p>
        </p:txBody>
      </p:sp>
    </p:spTree>
    <p:extLst>
      <p:ext uri="{BB962C8B-B14F-4D97-AF65-F5344CB8AC3E}">
        <p14:creationId xmlns:p14="http://schemas.microsoft.com/office/powerpoint/2010/main" val="1535875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F3B821A3-BBF5-434D-8430-60D73D412D92}"/>
              </a:ext>
            </a:extLst>
          </p:cNvPr>
          <p:cNvSpPr/>
          <p:nvPr/>
        </p:nvSpPr>
        <p:spPr>
          <a:xfrm>
            <a:off x="140191" y="633082"/>
            <a:ext cx="2257729" cy="4136635"/>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E3D"/>
              </a:solidFill>
            </a:endParaRPr>
          </a:p>
        </p:txBody>
      </p:sp>
      <p:sp>
        <p:nvSpPr>
          <p:cNvPr id="127" name="Rectangle 126">
            <a:extLst>
              <a:ext uri="{FF2B5EF4-FFF2-40B4-BE49-F238E27FC236}">
                <a16:creationId xmlns:a16="http://schemas.microsoft.com/office/drawing/2014/main" id="{4B431861-0913-3647-8F63-D914C55444F4}"/>
              </a:ext>
            </a:extLst>
          </p:cNvPr>
          <p:cNvSpPr/>
          <p:nvPr/>
        </p:nvSpPr>
        <p:spPr>
          <a:xfrm>
            <a:off x="1"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BC0580F7-92E4-5B4C-8791-59F6D02AA19F}"/>
              </a:ext>
            </a:extLst>
          </p:cNvPr>
          <p:cNvSpPr/>
          <p:nvPr/>
        </p:nvSpPr>
        <p:spPr>
          <a:xfrm>
            <a:off x="3059382"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9FEB3A96-06F4-AC49-925A-BC174A75567D}"/>
              </a:ext>
            </a:extLst>
          </p:cNvPr>
          <p:cNvSpPr/>
          <p:nvPr/>
        </p:nvSpPr>
        <p:spPr>
          <a:xfrm>
            <a:off x="6118764" y="2413"/>
            <a:ext cx="3000871" cy="51713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a:extLst>
              <a:ext uri="{FF2B5EF4-FFF2-40B4-BE49-F238E27FC236}">
                <a16:creationId xmlns:a16="http://schemas.microsoft.com/office/drawing/2014/main" id="{EADFC31F-C56B-B54A-A9D6-71CF48286B77}"/>
              </a:ext>
            </a:extLst>
          </p:cNvPr>
          <p:cNvSpPr txBox="1"/>
          <p:nvPr/>
        </p:nvSpPr>
        <p:spPr>
          <a:xfrm>
            <a:off x="19341" y="44291"/>
            <a:ext cx="3000871" cy="430887"/>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Oversee Network Design </a:t>
            </a:r>
            <a:br>
              <a:rPr lang="en-US" sz="1100">
                <a:solidFill>
                  <a:srgbClr val="002E3D"/>
                </a:solidFill>
                <a:latin typeface="Arial" panose="020B0604020202020204" pitchFamily="34" charset="0"/>
                <a:ea typeface="Gotham Medium" pitchFamily="2" charset="-128"/>
                <a:cs typeface="Arial" panose="020B0604020202020204" pitchFamily="34" charset="0"/>
              </a:rPr>
            </a:br>
            <a:r>
              <a:rPr lang="en-US" sz="1100">
                <a:solidFill>
                  <a:srgbClr val="002E3D"/>
                </a:solidFill>
                <a:latin typeface="Arial" panose="020B0604020202020204" pitchFamily="34" charset="0"/>
                <a:ea typeface="Gotham Medium" pitchFamily="2" charset="-128"/>
                <a:cs typeface="Arial" panose="020B0604020202020204" pitchFamily="34" charset="0"/>
              </a:rPr>
              <a:t>and Operations</a:t>
            </a:r>
          </a:p>
        </p:txBody>
      </p:sp>
      <p:sp>
        <p:nvSpPr>
          <p:cNvPr id="132" name="TextBox 131">
            <a:extLst>
              <a:ext uri="{FF2B5EF4-FFF2-40B4-BE49-F238E27FC236}">
                <a16:creationId xmlns:a16="http://schemas.microsoft.com/office/drawing/2014/main" id="{5076D371-BD34-CC40-B88E-001F5C8AAEE6}"/>
              </a:ext>
            </a:extLst>
          </p:cNvPr>
          <p:cNvSpPr txBox="1"/>
          <p:nvPr/>
        </p:nvSpPr>
        <p:spPr>
          <a:xfrm>
            <a:off x="3056306" y="132287"/>
            <a:ext cx="3000871" cy="261610"/>
          </a:xfrm>
          <a:prstGeom prst="rect">
            <a:avLst/>
          </a:prstGeom>
          <a:noFill/>
        </p:spPr>
        <p:txBody>
          <a:bodyPr wrap="square" lIns="91440" tIns="45720" rIns="91440" bIns="45720" rtlCol="0" anchor="t">
            <a:spAutoFit/>
          </a:bodyPr>
          <a:lstStyle/>
          <a:p>
            <a:pPr algn="ctr"/>
            <a:r>
              <a:rPr lang="en-US" sz="1100" dirty="0">
                <a:solidFill>
                  <a:srgbClr val="002E3D"/>
                </a:solidFill>
                <a:latin typeface="Arial"/>
                <a:ea typeface="Gotham Medium"/>
                <a:cs typeface="Arial"/>
              </a:rPr>
              <a:t>Motivate and Drive Change</a:t>
            </a:r>
            <a:endParaRPr lang="en-US" sz="1100" dirty="0">
              <a:solidFill>
                <a:srgbClr val="002E3D"/>
              </a:solidFill>
              <a:latin typeface="Arial" panose="020B0604020202020204" pitchFamily="34" charset="0"/>
              <a:ea typeface="Gotham Medium" pitchFamily="2" charset="-128"/>
              <a:cs typeface="Arial" panose="020B0604020202020204" pitchFamily="34" charset="0"/>
            </a:endParaRPr>
          </a:p>
        </p:txBody>
      </p:sp>
      <p:sp>
        <p:nvSpPr>
          <p:cNvPr id="143" name="TextBox 142">
            <a:extLst>
              <a:ext uri="{FF2B5EF4-FFF2-40B4-BE49-F238E27FC236}">
                <a16:creationId xmlns:a16="http://schemas.microsoft.com/office/drawing/2014/main" id="{AB647560-D840-CD47-8D3E-E3C04BCBAE44}"/>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Manage Knowledge</a:t>
            </a:r>
          </a:p>
        </p:txBody>
      </p:sp>
      <p:sp>
        <p:nvSpPr>
          <p:cNvPr id="148" name="Rectangle 110855">
            <a:extLst>
              <a:ext uri="{FF2B5EF4-FFF2-40B4-BE49-F238E27FC236}">
                <a16:creationId xmlns:a16="http://schemas.microsoft.com/office/drawing/2014/main" id="{004FD35E-194E-594F-9498-38E9D4E3498A}"/>
              </a:ext>
            </a:extLst>
          </p:cNvPr>
          <p:cNvSpPr/>
          <p:nvPr>
            <p:custDataLst>
              <p:tags r:id="rId1"/>
            </p:custDataLst>
          </p:nvPr>
        </p:nvSpPr>
        <p:spPr>
          <a:xfrm>
            <a:off x="140190" y="3719138"/>
            <a:ext cx="2237852" cy="832801"/>
          </a:xfrm>
          <a:prstGeom prst="rect">
            <a:avLst/>
          </a:prstGeom>
        </p:spPr>
        <p:txBody>
          <a:bodyPr wrap="square">
            <a:spAutoFit/>
          </a:bodyPr>
          <a:lstStyle/>
          <a:p>
            <a:pPr algn="ctr"/>
            <a:r>
              <a:rPr lang="en-US" sz="4800" dirty="0">
                <a:solidFill>
                  <a:schemeClr val="bg1"/>
                </a:solidFill>
                <a:highlight>
                  <a:srgbClr val="00FFFF"/>
                </a:highlight>
                <a:latin typeface="Arial" panose="020B0604020202020204" pitchFamily="34" charset="0"/>
                <a:ea typeface="Gotham Medium" pitchFamily="2" charset="-128"/>
                <a:cs typeface="Arial" panose="020B0604020202020204" pitchFamily="34" charset="0"/>
              </a:rPr>
              <a:t>3.7</a:t>
            </a:r>
          </a:p>
        </p:txBody>
      </p:sp>
      <p:sp>
        <p:nvSpPr>
          <p:cNvPr id="149" name="Rectangle 148">
            <a:extLst>
              <a:ext uri="{FF2B5EF4-FFF2-40B4-BE49-F238E27FC236}">
                <a16:creationId xmlns:a16="http://schemas.microsoft.com/office/drawing/2014/main" id="{D5E20649-1E74-234C-A5CB-50F84D755E10}"/>
              </a:ext>
            </a:extLst>
          </p:cNvPr>
          <p:cNvSpPr/>
          <p:nvPr/>
        </p:nvSpPr>
        <p:spPr>
          <a:xfrm>
            <a:off x="108431" y="1957736"/>
            <a:ext cx="2289490" cy="646331"/>
          </a:xfrm>
          <a:prstGeom prst="rect">
            <a:avLst/>
          </a:prstGeom>
        </p:spPr>
        <p:txBody>
          <a:bodyPr wrap="square">
            <a:spAutoFit/>
          </a:bodyPr>
          <a:lstStyle/>
          <a:p>
            <a:pPr algn="ctr"/>
            <a:r>
              <a:rPr lang="en-US">
                <a:solidFill>
                  <a:schemeClr val="bg1"/>
                </a:solidFill>
                <a:latin typeface="Arial" panose="020B0604020202020204" pitchFamily="34" charset="0"/>
                <a:ea typeface="Gotham Medium" pitchFamily="2" charset="-128"/>
                <a:cs typeface="Arial" panose="020B0604020202020204" pitchFamily="34" charset="0"/>
              </a:rPr>
              <a:t>Manage </a:t>
            </a:r>
          </a:p>
          <a:p>
            <a:pPr algn="ctr"/>
            <a:r>
              <a:rPr lang="en-US">
                <a:solidFill>
                  <a:schemeClr val="bg1"/>
                </a:solidFill>
                <a:latin typeface="Arial" panose="020B0604020202020204" pitchFamily="34" charset="0"/>
                <a:ea typeface="Gotham Medium" pitchFamily="2" charset="-128"/>
                <a:cs typeface="Arial" panose="020B0604020202020204" pitchFamily="34" charset="0"/>
              </a:rPr>
              <a:t>Knowledge</a:t>
            </a:r>
          </a:p>
        </p:txBody>
      </p:sp>
      <p:sp>
        <p:nvSpPr>
          <p:cNvPr id="30" name="TextBox 29397">
            <a:extLst>
              <a:ext uri="{FF2B5EF4-FFF2-40B4-BE49-F238E27FC236}">
                <a16:creationId xmlns:a16="http://schemas.microsoft.com/office/drawing/2014/main" id="{8F641494-5167-F746-AA08-3DC189CA791D}"/>
              </a:ext>
            </a:extLst>
          </p:cNvPr>
          <p:cNvSpPr txBox="1"/>
          <p:nvPr/>
        </p:nvSpPr>
        <p:spPr>
          <a:xfrm>
            <a:off x="172677" y="6098611"/>
            <a:ext cx="2594339" cy="523220"/>
          </a:xfrm>
          <a:prstGeom prst="rect">
            <a:avLst/>
          </a:prstGeom>
          <a:noFill/>
        </p:spPr>
        <p:txBody>
          <a:bodyPr wrap="square" rtlCol="0">
            <a:spAutoFit/>
          </a:bodyPr>
          <a:lstStyle/>
          <a:p>
            <a:pPr algn="ctr"/>
            <a:r>
              <a:rPr lang="en-US" sz="1400" dirty="0">
                <a:solidFill>
                  <a:schemeClr val="bg1"/>
                </a:solidFill>
                <a:latin typeface="Gotham Medium" pitchFamily="2" charset="-128"/>
                <a:ea typeface="Gotham Medium" pitchFamily="2" charset="-128"/>
                <a:cs typeface="Gotham Medium" pitchFamily="2" charset="-128"/>
              </a:rPr>
              <a:t>COLLABOATIVE AND ADAPTIVE LEARNING</a:t>
            </a:r>
          </a:p>
        </p:txBody>
      </p:sp>
      <p:sp>
        <p:nvSpPr>
          <p:cNvPr id="162" name="TextBox 161414">
            <a:extLst>
              <a:ext uri="{FF2B5EF4-FFF2-40B4-BE49-F238E27FC236}">
                <a16:creationId xmlns:a16="http://schemas.microsoft.com/office/drawing/2014/main" id="{DE93D7E3-75D0-A646-A817-E5192C90FE8D}"/>
              </a:ext>
            </a:extLst>
          </p:cNvPr>
          <p:cNvSpPr txBox="1"/>
          <p:nvPr/>
        </p:nvSpPr>
        <p:spPr>
          <a:xfrm>
            <a:off x="2466271" y="3344574"/>
            <a:ext cx="4752676" cy="307777"/>
          </a:xfrm>
          <a:prstGeom prst="rect">
            <a:avLst/>
          </a:prstGeom>
          <a:noFill/>
        </p:spPr>
        <p:txBody>
          <a:bodyPr wrap="square" rtlCol="0">
            <a:spAutoFit/>
          </a:bodyPr>
          <a:lstStyle/>
          <a:p>
            <a:r>
              <a:rPr lang="en-US" sz="1400" dirty="0">
                <a:solidFill>
                  <a:srgbClr val="1F8455"/>
                </a:solidFill>
                <a:latin typeface="Arial" panose="020B0604020202020204" pitchFamily="34" charset="0"/>
                <a:ea typeface="Gotham Medium" pitchFamily="2" charset="-128"/>
                <a:cs typeface="Arial" panose="020B0604020202020204" pitchFamily="34" charset="0"/>
              </a:rPr>
              <a:t>DATA ANALYSIS AND CONTINUOUS IMPROVEMENT</a:t>
            </a:r>
          </a:p>
        </p:txBody>
      </p:sp>
      <p:sp>
        <p:nvSpPr>
          <p:cNvPr id="170" name="TextBox 169210">
            <a:extLst>
              <a:ext uri="{FF2B5EF4-FFF2-40B4-BE49-F238E27FC236}">
                <a16:creationId xmlns:a16="http://schemas.microsoft.com/office/drawing/2014/main" id="{C3E69464-6313-A549-A12C-FC9512D3D320}"/>
              </a:ext>
            </a:extLst>
          </p:cNvPr>
          <p:cNvSpPr txBox="1"/>
          <p:nvPr/>
        </p:nvSpPr>
        <p:spPr>
          <a:xfrm>
            <a:off x="2475094" y="717387"/>
            <a:ext cx="4426219" cy="307777"/>
          </a:xfrm>
          <a:prstGeom prst="rect">
            <a:avLst/>
          </a:prstGeom>
          <a:noFill/>
        </p:spPr>
        <p:txBody>
          <a:bodyPr wrap="square" rtlCol="0">
            <a:spAutoFit/>
          </a:bodyPr>
          <a:lstStyle/>
          <a:p>
            <a:r>
              <a:rPr lang="en-US" sz="1400" dirty="0">
                <a:solidFill>
                  <a:srgbClr val="1F8455"/>
                </a:solidFill>
                <a:latin typeface="Helvetica" pitchFamily="2" charset="0"/>
                <a:ea typeface="Gotham Medium" pitchFamily="2" charset="-128"/>
                <a:cs typeface="Gotham Medium" pitchFamily="2" charset="-128"/>
              </a:rPr>
              <a:t>BEST </a:t>
            </a:r>
            <a:r>
              <a:rPr lang="en-US" sz="1400" dirty="0">
                <a:solidFill>
                  <a:srgbClr val="1F8455"/>
                </a:solidFill>
                <a:latin typeface="Arial" panose="020B0604020202020204" pitchFamily="34" charset="0"/>
                <a:ea typeface="Gotham Medium" pitchFamily="2" charset="-128"/>
                <a:cs typeface="Arial" panose="020B0604020202020204" pitchFamily="34" charset="0"/>
              </a:rPr>
              <a:t>PRACTICE</a:t>
            </a:r>
            <a:r>
              <a:rPr lang="en-US" sz="1400" dirty="0">
                <a:solidFill>
                  <a:srgbClr val="1F8455"/>
                </a:solidFill>
                <a:latin typeface="Helvetica" pitchFamily="2" charset="0"/>
                <a:ea typeface="Gotham Medium" pitchFamily="2" charset="-128"/>
                <a:cs typeface="Gotham Medium" pitchFamily="2" charset="-128"/>
              </a:rPr>
              <a:t> AGGREGATION AND ACCESS</a:t>
            </a:r>
          </a:p>
        </p:txBody>
      </p:sp>
      <p:sp>
        <p:nvSpPr>
          <p:cNvPr id="84" name="Rectangle 83604">
            <a:extLst>
              <a:ext uri="{FF2B5EF4-FFF2-40B4-BE49-F238E27FC236}">
                <a16:creationId xmlns:a16="http://schemas.microsoft.com/office/drawing/2014/main" id="{D567C77D-1DEE-8E40-8BEF-BDF73135DD2A}"/>
              </a:ext>
            </a:extLst>
          </p:cNvPr>
          <p:cNvSpPr/>
          <p:nvPr/>
        </p:nvSpPr>
        <p:spPr>
          <a:xfrm>
            <a:off x="120311" y="6084106"/>
            <a:ext cx="2277609" cy="1108522"/>
          </a:xfrm>
          <a:prstGeom prst="rect">
            <a:avLst/>
          </a:prstGeom>
          <a:solidFill>
            <a:srgbClr val="89C160">
              <a:alpha val="300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213">
            <a:extLst>
              <a:ext uri="{FF2B5EF4-FFF2-40B4-BE49-F238E27FC236}">
                <a16:creationId xmlns:a16="http://schemas.microsoft.com/office/drawing/2014/main" id="{9C2C3D19-1A07-2F44-8254-B01B24CB4CEC}"/>
              </a:ext>
            </a:extLst>
          </p:cNvPr>
          <p:cNvSpPr/>
          <p:nvPr/>
        </p:nvSpPr>
        <p:spPr>
          <a:xfrm>
            <a:off x="120311" y="4842714"/>
            <a:ext cx="2277609" cy="1154552"/>
          </a:xfrm>
          <a:prstGeom prst="rect">
            <a:avLst/>
          </a:prstGeom>
          <a:solidFill>
            <a:srgbClr val="89C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8455"/>
              </a:solidFill>
            </a:endParaRPr>
          </a:p>
        </p:txBody>
      </p:sp>
      <p:sp>
        <p:nvSpPr>
          <p:cNvPr id="87" name="TextBox 86895">
            <a:extLst>
              <a:ext uri="{FF2B5EF4-FFF2-40B4-BE49-F238E27FC236}">
                <a16:creationId xmlns:a16="http://schemas.microsoft.com/office/drawing/2014/main" id="{0088B54F-3EE5-8144-B8DC-70F5EA0E5EA1}"/>
              </a:ext>
            </a:extLst>
          </p:cNvPr>
          <p:cNvSpPr txBox="1"/>
          <p:nvPr/>
        </p:nvSpPr>
        <p:spPr>
          <a:xfrm>
            <a:off x="108431" y="6681306"/>
            <a:ext cx="2269611" cy="400110"/>
          </a:xfrm>
          <a:prstGeom prst="rect">
            <a:avLst/>
          </a:prstGeom>
          <a:noFill/>
        </p:spPr>
        <p:txBody>
          <a:bodyPr wrap="square" rtlCol="0">
            <a:spAutoFit/>
          </a:bodyPr>
          <a:lstStyle/>
          <a:p>
            <a:pPr algn="ctr"/>
            <a:r>
              <a:rPr lang="en-US" sz="1000" dirty="0">
                <a:solidFill>
                  <a:srgbClr val="1F8455"/>
                </a:solidFill>
                <a:latin typeface="Arial" panose="020B0604020202020204" pitchFamily="34" charset="0"/>
                <a:ea typeface="Gotham Medium" pitchFamily="2" charset="-128"/>
                <a:cs typeface="Arial" panose="020B0604020202020204" pitchFamily="34" charset="0"/>
              </a:rPr>
              <a:t>DATA ANALYSIS AND CONTINUOUS IMPROVEMENT</a:t>
            </a:r>
          </a:p>
        </p:txBody>
      </p:sp>
      <p:sp>
        <p:nvSpPr>
          <p:cNvPr id="108" name="TextBox 107217">
            <a:extLst>
              <a:ext uri="{FF2B5EF4-FFF2-40B4-BE49-F238E27FC236}">
                <a16:creationId xmlns:a16="http://schemas.microsoft.com/office/drawing/2014/main" id="{CAF90E04-4235-A743-A203-4785EE1DFBEC}"/>
              </a:ext>
            </a:extLst>
          </p:cNvPr>
          <p:cNvSpPr txBox="1"/>
          <p:nvPr/>
        </p:nvSpPr>
        <p:spPr>
          <a:xfrm>
            <a:off x="162737" y="5479102"/>
            <a:ext cx="2235183" cy="399927"/>
          </a:xfrm>
          <a:prstGeom prst="rect">
            <a:avLst/>
          </a:prstGeom>
          <a:noFill/>
        </p:spPr>
        <p:txBody>
          <a:bodyPr wrap="square" rtlCol="0">
            <a:spAutoFit/>
          </a:bodyPr>
          <a:lstStyle/>
          <a:p>
            <a:pPr algn="ctr"/>
            <a:r>
              <a:rPr lang="en-US" sz="1000">
                <a:solidFill>
                  <a:schemeClr val="bg1"/>
                </a:solidFill>
                <a:latin typeface="Arial" panose="020B0604020202020204" pitchFamily="34" charset="0"/>
                <a:ea typeface="Gotham Medium" pitchFamily="2" charset="-128"/>
                <a:cs typeface="Arial" panose="020B0604020202020204" pitchFamily="34" charset="0"/>
              </a:rPr>
              <a:t>BEST PRACTICE AGGREGATION </a:t>
            </a:r>
            <a:br>
              <a:rPr lang="en-US" sz="1000">
                <a:solidFill>
                  <a:schemeClr val="bg1"/>
                </a:solidFill>
                <a:latin typeface="Arial" panose="020B0604020202020204" pitchFamily="34" charset="0"/>
                <a:ea typeface="Gotham Medium" pitchFamily="2" charset="-128"/>
                <a:cs typeface="Arial" panose="020B0604020202020204" pitchFamily="34" charset="0"/>
              </a:rPr>
            </a:br>
            <a:r>
              <a:rPr lang="en-US" sz="1000">
                <a:solidFill>
                  <a:schemeClr val="bg1"/>
                </a:solidFill>
                <a:latin typeface="Arial" panose="020B0604020202020204" pitchFamily="34" charset="0"/>
                <a:ea typeface="Gotham Medium" pitchFamily="2" charset="-128"/>
                <a:cs typeface="Arial" panose="020B0604020202020204" pitchFamily="34" charset="0"/>
              </a:rPr>
              <a:t>AND ACCESS</a:t>
            </a:r>
          </a:p>
        </p:txBody>
      </p:sp>
      <p:sp>
        <p:nvSpPr>
          <p:cNvPr id="109" name="Rectangle 108536">
            <a:extLst>
              <a:ext uri="{FF2B5EF4-FFF2-40B4-BE49-F238E27FC236}">
                <a16:creationId xmlns:a16="http://schemas.microsoft.com/office/drawing/2014/main" id="{22517659-116A-5944-8888-FFE13F699D94}"/>
              </a:ext>
            </a:extLst>
          </p:cNvPr>
          <p:cNvSpPr/>
          <p:nvPr>
            <p:custDataLst>
              <p:tags r:id="rId2"/>
            </p:custDataLst>
          </p:nvPr>
        </p:nvSpPr>
        <p:spPr>
          <a:xfrm>
            <a:off x="132180" y="6204295"/>
            <a:ext cx="2257229" cy="523220"/>
          </a:xfrm>
          <a:prstGeom prst="rect">
            <a:avLst/>
          </a:prstGeom>
        </p:spPr>
        <p:txBody>
          <a:bodyPr wrap="square" lIns="91440" tIns="45720" rIns="91440" bIns="45720" anchor="t">
            <a:spAutoFit/>
          </a:bodyPr>
          <a:lstStyle/>
          <a:p>
            <a:pPr algn="ctr"/>
            <a:r>
              <a:rPr lang="en-US" sz="2800" dirty="0">
                <a:solidFill>
                  <a:srgbClr val="1F8455"/>
                </a:solidFill>
                <a:highlight>
                  <a:srgbClr val="FF0000"/>
                </a:highlight>
                <a:latin typeface="Arial"/>
                <a:ea typeface="Geneva" panose="020B0503030404040204" pitchFamily="34" charset="0"/>
                <a:cs typeface="Arial"/>
              </a:rPr>
              <a:t>4.1</a:t>
            </a:r>
          </a:p>
        </p:txBody>
      </p:sp>
      <p:sp>
        <p:nvSpPr>
          <p:cNvPr id="110" name="Rectangle 109892">
            <a:extLst>
              <a:ext uri="{FF2B5EF4-FFF2-40B4-BE49-F238E27FC236}">
                <a16:creationId xmlns:a16="http://schemas.microsoft.com/office/drawing/2014/main" id="{C15CB000-B61B-FD4D-A4D6-A36F5B8CEB68}"/>
              </a:ext>
            </a:extLst>
          </p:cNvPr>
          <p:cNvSpPr/>
          <p:nvPr>
            <p:custDataLst>
              <p:tags r:id="rId3"/>
            </p:custDataLst>
          </p:nvPr>
        </p:nvSpPr>
        <p:spPr>
          <a:xfrm>
            <a:off x="130251" y="5017052"/>
            <a:ext cx="2267669" cy="523220"/>
          </a:xfrm>
          <a:prstGeom prst="rect">
            <a:avLst/>
          </a:prstGeom>
        </p:spPr>
        <p:txBody>
          <a:bodyPr wrap="square" lIns="91440" tIns="45720" rIns="91440" bIns="45720" anchor="t">
            <a:spAutoFit/>
          </a:bodyPr>
          <a:lstStyle/>
          <a:p>
            <a:pPr algn="ctr"/>
            <a:r>
              <a:rPr lang="en-US" sz="2800" dirty="0">
                <a:solidFill>
                  <a:schemeClr val="bg1"/>
                </a:solidFill>
                <a:highlight>
                  <a:srgbClr val="FF0000"/>
                </a:highlight>
                <a:latin typeface="Arial"/>
                <a:ea typeface="Geneva" panose="020B0503030404040204" pitchFamily="34" charset="0"/>
                <a:cs typeface="Arial"/>
              </a:rPr>
              <a:t>3.2</a:t>
            </a:r>
          </a:p>
        </p:txBody>
      </p:sp>
      <p:pic>
        <p:nvPicPr>
          <p:cNvPr id="2" name="Picture 1189">
            <a:extLst>
              <a:ext uri="{FF2B5EF4-FFF2-40B4-BE49-F238E27FC236}">
                <a16:creationId xmlns:a16="http://schemas.microsoft.com/office/drawing/2014/main" id="{E568D3A0-6108-4B41-BB22-A6A6DA6F7E7D}"/>
              </a:ext>
            </a:extLst>
          </p:cNvPr>
          <p:cNvPicPr>
            <a:picLocks noChangeAspect="1"/>
          </p:cNvPicPr>
          <p:nvPr/>
        </p:nvPicPr>
        <p:blipFill>
          <a:blip r:embed="rId11"/>
          <a:stretch>
            <a:fillRect/>
          </a:stretch>
        </p:blipFill>
        <p:spPr>
          <a:xfrm>
            <a:off x="890641" y="883223"/>
            <a:ext cx="756827" cy="756827"/>
          </a:xfrm>
          <a:prstGeom prst="rect">
            <a:avLst/>
          </a:prstGeom>
        </p:spPr>
      </p:pic>
      <p:sp>
        <p:nvSpPr>
          <p:cNvPr id="51" name="TextBox 50">
            <a:extLst>
              <a:ext uri="{FF2B5EF4-FFF2-40B4-BE49-F238E27FC236}">
                <a16:creationId xmlns:a16="http://schemas.microsoft.com/office/drawing/2014/main" id="{0E331396-C593-FA4B-A5A2-AB911688C513}"/>
              </a:ext>
            </a:extLst>
          </p:cNvPr>
          <p:cNvSpPr txBox="1"/>
          <p:nvPr/>
        </p:nvSpPr>
        <p:spPr>
          <a:xfrm>
            <a:off x="10758757" y="1190727"/>
            <a:ext cx="1045136" cy="230832"/>
          </a:xfrm>
          <a:prstGeom prst="rect">
            <a:avLst/>
          </a:prstGeom>
          <a:solidFill>
            <a:schemeClr val="bg1"/>
          </a:solidFill>
        </p:spPr>
        <p:txBody>
          <a:bodyPr wrap="square" rtlCol="0">
            <a:spAutoFit/>
          </a:bodyPr>
          <a:lstStyle/>
          <a:p>
            <a:pPr algn="ctr"/>
            <a:r>
              <a:rPr lang="en-US" sz="900" dirty="0">
                <a:solidFill>
                  <a:srgbClr val="002E3D">
                    <a:alpha val="67000"/>
                  </a:srgbClr>
                </a:solidFill>
                <a:latin typeface="Arial" panose="020B0604020202020204" pitchFamily="34" charset="0"/>
                <a:ea typeface="Gotham Medium" pitchFamily="2" charset="-128"/>
                <a:cs typeface="Arial" panose="020B0604020202020204" pitchFamily="34" charset="0"/>
              </a:rPr>
              <a:t>AVERAGE</a:t>
            </a:r>
          </a:p>
        </p:txBody>
      </p:sp>
      <p:sp>
        <p:nvSpPr>
          <p:cNvPr id="52" name="Oval 51">
            <a:extLst>
              <a:ext uri="{FF2B5EF4-FFF2-40B4-BE49-F238E27FC236}">
                <a16:creationId xmlns:a16="http://schemas.microsoft.com/office/drawing/2014/main" id="{F738E9E6-BE9F-5A48-81D1-8A5CB4AD4DE3}"/>
              </a:ext>
            </a:extLst>
          </p:cNvPr>
          <p:cNvSpPr/>
          <p:nvPr/>
        </p:nvSpPr>
        <p:spPr>
          <a:xfrm>
            <a:off x="11019811" y="1479254"/>
            <a:ext cx="457200" cy="45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169900">
            <a:hlinkClick r:id="rId12" action="ppaction://hlinksldjump"/>
            <a:extLst>
              <a:ext uri="{FF2B5EF4-FFF2-40B4-BE49-F238E27FC236}">
                <a16:creationId xmlns:a16="http://schemas.microsoft.com/office/drawing/2014/main" id="{19FA35DC-4C40-A246-ADB0-44BAC6A04251}"/>
              </a:ext>
            </a:extLst>
          </p:cNvPr>
          <p:cNvSpPr txBox="1"/>
          <p:nvPr>
            <p:custDataLst>
              <p:tags r:id="rId4"/>
            </p:custDataLst>
          </p:nvPr>
        </p:nvSpPr>
        <p:spPr>
          <a:xfrm>
            <a:off x="10883209" y="1566905"/>
            <a:ext cx="730404" cy="307777"/>
          </a:xfrm>
          <a:prstGeom prst="rect">
            <a:avLst/>
          </a:prstGeom>
          <a:noFill/>
        </p:spPr>
        <p:txBody>
          <a:bodyPr wrap="square" lIns="91440" tIns="45720" rIns="91440" bIns="45720" rtlCol="0" anchor="t">
            <a:spAutoFit/>
          </a:bodyPr>
          <a:lstStyle/>
          <a:p>
            <a:pPr algn="ctr"/>
            <a:r>
              <a:rPr lang="en-US" sz="1400" b="1">
                <a:solidFill>
                  <a:schemeClr val="accent6"/>
                </a:solidFill>
                <a:highlight>
                  <a:srgbClr val="00FF00"/>
                </a:highlight>
                <a:ea typeface="Gotham Medium"/>
                <a:cs typeface="Arial"/>
              </a:rPr>
              <a:t>4.4</a:t>
            </a:r>
            <a:endParaRPr lang="en-US" sz="1400" b="1" dirty="0">
              <a:solidFill>
                <a:schemeClr val="accent6"/>
              </a:solidFill>
              <a:highlight>
                <a:srgbClr val="00FF00"/>
              </a:highlight>
              <a:ea typeface="Gotham Medium"/>
              <a:cs typeface="Arial"/>
            </a:endParaRPr>
          </a:p>
        </p:txBody>
      </p:sp>
      <p:sp>
        <p:nvSpPr>
          <p:cNvPr id="4" name="Slide Number Placeholder 3">
            <a:extLst>
              <a:ext uri="{FF2B5EF4-FFF2-40B4-BE49-F238E27FC236}">
                <a16:creationId xmlns:a16="http://schemas.microsoft.com/office/drawing/2014/main" id="{6B2A94FD-9F54-7F44-BFA1-3326B5784FD3}"/>
              </a:ext>
            </a:extLst>
          </p:cNvPr>
          <p:cNvSpPr>
            <a:spLocks noGrp="1"/>
          </p:cNvSpPr>
          <p:nvPr>
            <p:ph type="sldNum" sz="quarter" idx="12"/>
          </p:nvPr>
        </p:nvSpPr>
        <p:spPr/>
        <p:txBody>
          <a:bodyPr/>
          <a:lstStyle/>
          <a:p>
            <a:fld id="{7CCBA8BA-4C3B-5949-B25F-4D2DB28B89B9}" type="slidenum">
              <a:rPr lang="en-US" smtClean="0"/>
              <a:t>21</a:t>
            </a:fld>
            <a:endParaRPr lang="en-US"/>
          </a:p>
        </p:txBody>
      </p:sp>
      <p:cxnSp>
        <p:nvCxnSpPr>
          <p:cNvPr id="5" name="Straight Connector 166149">
            <a:extLst>
              <a:ext uri="{FF2B5EF4-FFF2-40B4-BE49-F238E27FC236}">
                <a16:creationId xmlns:a16="http://schemas.microsoft.com/office/drawing/2014/main" id="{ADDFB82D-5DCD-0A4B-E3C0-5F8BA30D8A35}"/>
              </a:ext>
            </a:extLst>
          </p:cNvPr>
          <p:cNvCxnSpPr>
            <a:cxnSpLocks/>
          </p:cNvCxnSpPr>
          <p:nvPr/>
        </p:nvCxnSpPr>
        <p:spPr>
          <a:xfrm>
            <a:off x="2555600" y="3304944"/>
            <a:ext cx="9438758" cy="0"/>
          </a:xfrm>
          <a:prstGeom prst="line">
            <a:avLst/>
          </a:prstGeom>
          <a:ln w="12700">
            <a:solidFill>
              <a:srgbClr val="002E3D"/>
            </a:solidFill>
          </a:ln>
        </p:spPr>
        <p:style>
          <a:lnRef idx="1">
            <a:schemeClr val="accent1"/>
          </a:lnRef>
          <a:fillRef idx="0">
            <a:schemeClr val="accent1"/>
          </a:fillRef>
          <a:effectRef idx="0">
            <a:schemeClr val="accent1"/>
          </a:effectRef>
          <a:fontRef idx="minor">
            <a:schemeClr val="tx1"/>
          </a:fontRef>
        </p:style>
      </p:cxnSp>
      <p:graphicFrame>
        <p:nvGraphicFramePr>
          <p:cNvPr id="6" name="Chart 5">
            <a:extLst>
              <a:ext uri="{FF2B5EF4-FFF2-40B4-BE49-F238E27FC236}">
                <a16:creationId xmlns:a16="http://schemas.microsoft.com/office/drawing/2014/main" id="{7A1538BF-1145-279B-70CA-8857F3912A8A}"/>
              </a:ext>
            </a:extLst>
          </p:cNvPr>
          <p:cNvGraphicFramePr/>
          <p:nvPr>
            <p:extLst>
              <p:ext uri="{D42A27DB-BD31-4B8C-83A1-F6EECF244321}">
                <p14:modId xmlns:p14="http://schemas.microsoft.com/office/powerpoint/2010/main" val="2528177479"/>
              </p:ext>
            </p:extLst>
          </p:nvPr>
        </p:nvGraphicFramePr>
        <p:xfrm>
          <a:off x="2767016" y="1286096"/>
          <a:ext cx="8082319" cy="1979026"/>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9" name="Chart 8">
            <a:extLst>
              <a:ext uri="{FF2B5EF4-FFF2-40B4-BE49-F238E27FC236}">
                <a16:creationId xmlns:a16="http://schemas.microsoft.com/office/drawing/2014/main" id="{6A498AFA-9F03-CC0C-6B2D-4A82F967216F}"/>
              </a:ext>
            </a:extLst>
          </p:cNvPr>
          <p:cNvGraphicFramePr/>
          <p:nvPr>
            <p:extLst>
              <p:ext uri="{D42A27DB-BD31-4B8C-83A1-F6EECF244321}">
                <p14:modId xmlns:p14="http://schemas.microsoft.com/office/powerpoint/2010/main" val="3782578681"/>
              </p:ext>
            </p:extLst>
          </p:nvPr>
        </p:nvGraphicFramePr>
        <p:xfrm>
          <a:off x="2784603" y="3657600"/>
          <a:ext cx="8082319" cy="3272576"/>
        </p:xfrm>
        <a:graphic>
          <a:graphicData uri="http://schemas.openxmlformats.org/drawingml/2006/chart">
            <c:chart xmlns:c="http://schemas.openxmlformats.org/drawingml/2006/chart" xmlns:r="http://schemas.openxmlformats.org/officeDocument/2006/relationships" r:id="rId14"/>
          </a:graphicData>
        </a:graphic>
      </p:graphicFrame>
      <p:sp>
        <p:nvSpPr>
          <p:cNvPr id="10" name="Oval 9">
            <a:extLst>
              <a:ext uri="{FF2B5EF4-FFF2-40B4-BE49-F238E27FC236}">
                <a16:creationId xmlns:a16="http://schemas.microsoft.com/office/drawing/2014/main" id="{6F56093E-8AA2-2783-4E89-D7D3D51A7ACA}"/>
              </a:ext>
            </a:extLst>
          </p:cNvPr>
          <p:cNvSpPr/>
          <p:nvPr/>
        </p:nvSpPr>
        <p:spPr>
          <a:xfrm>
            <a:off x="11006488" y="2146867"/>
            <a:ext cx="457200" cy="45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69900">
            <a:hlinkClick r:id="rId15" action="ppaction://hlinksldjump"/>
            <a:extLst>
              <a:ext uri="{FF2B5EF4-FFF2-40B4-BE49-F238E27FC236}">
                <a16:creationId xmlns:a16="http://schemas.microsoft.com/office/drawing/2014/main" id="{1C294B65-1186-6924-70C2-7251DDF1C9DF}"/>
              </a:ext>
            </a:extLst>
          </p:cNvPr>
          <p:cNvSpPr txBox="1"/>
          <p:nvPr>
            <p:custDataLst>
              <p:tags r:id="rId5"/>
            </p:custDataLst>
          </p:nvPr>
        </p:nvSpPr>
        <p:spPr>
          <a:xfrm>
            <a:off x="10869886" y="2234518"/>
            <a:ext cx="730404" cy="307777"/>
          </a:xfrm>
          <a:prstGeom prst="rect">
            <a:avLst/>
          </a:prstGeom>
          <a:noFill/>
        </p:spPr>
        <p:txBody>
          <a:bodyPr wrap="square" lIns="91440" tIns="45720" rIns="91440" bIns="45720" rtlCol="0" anchor="t">
            <a:spAutoFit/>
          </a:bodyPr>
          <a:lstStyle/>
          <a:p>
            <a:pPr algn="ctr"/>
            <a:r>
              <a:rPr lang="en-US" sz="1400" b="1" dirty="0">
                <a:solidFill>
                  <a:schemeClr val="accent6"/>
                </a:solidFill>
                <a:highlight>
                  <a:srgbClr val="00FF00"/>
                </a:highlight>
                <a:ea typeface="Calibri"/>
                <a:cs typeface="Calibri"/>
              </a:rPr>
              <a:t>4.4</a:t>
            </a:r>
            <a:endParaRPr lang="en-US" dirty="0">
              <a:solidFill>
                <a:schemeClr val="accent6"/>
              </a:solidFill>
            </a:endParaRPr>
          </a:p>
        </p:txBody>
      </p:sp>
      <p:sp>
        <p:nvSpPr>
          <p:cNvPr id="12" name="TextBox 11">
            <a:extLst>
              <a:ext uri="{FF2B5EF4-FFF2-40B4-BE49-F238E27FC236}">
                <a16:creationId xmlns:a16="http://schemas.microsoft.com/office/drawing/2014/main" id="{105EC1E8-0B4C-773D-4826-BFCD15C5FC04}"/>
              </a:ext>
            </a:extLst>
          </p:cNvPr>
          <p:cNvSpPr txBox="1"/>
          <p:nvPr/>
        </p:nvSpPr>
        <p:spPr>
          <a:xfrm>
            <a:off x="10695600" y="3574479"/>
            <a:ext cx="1045136" cy="230832"/>
          </a:xfrm>
          <a:prstGeom prst="rect">
            <a:avLst/>
          </a:prstGeom>
          <a:solidFill>
            <a:schemeClr val="bg1"/>
          </a:solidFill>
        </p:spPr>
        <p:txBody>
          <a:bodyPr wrap="square" rtlCol="0">
            <a:spAutoFit/>
          </a:bodyPr>
          <a:lstStyle/>
          <a:p>
            <a:pPr algn="ctr"/>
            <a:r>
              <a:rPr lang="en-US" sz="900" dirty="0">
                <a:solidFill>
                  <a:srgbClr val="002E3D">
                    <a:alpha val="67000"/>
                  </a:srgbClr>
                </a:solidFill>
                <a:latin typeface="Arial" panose="020B0604020202020204" pitchFamily="34" charset="0"/>
                <a:ea typeface="Gotham Medium" pitchFamily="2" charset="-128"/>
                <a:cs typeface="Arial" panose="020B0604020202020204" pitchFamily="34" charset="0"/>
              </a:rPr>
              <a:t>AVERAGE</a:t>
            </a:r>
          </a:p>
        </p:txBody>
      </p:sp>
      <p:sp>
        <p:nvSpPr>
          <p:cNvPr id="13" name="Oval 12">
            <a:extLst>
              <a:ext uri="{FF2B5EF4-FFF2-40B4-BE49-F238E27FC236}">
                <a16:creationId xmlns:a16="http://schemas.microsoft.com/office/drawing/2014/main" id="{4ADB97D8-8A1B-456D-A8A2-4B8B15B9D43E}"/>
              </a:ext>
            </a:extLst>
          </p:cNvPr>
          <p:cNvSpPr/>
          <p:nvPr/>
        </p:nvSpPr>
        <p:spPr>
          <a:xfrm>
            <a:off x="10956654" y="3863006"/>
            <a:ext cx="457200" cy="45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69900">
            <a:hlinkClick r:id="rId16" action="ppaction://hlinksldjump"/>
            <a:extLst>
              <a:ext uri="{FF2B5EF4-FFF2-40B4-BE49-F238E27FC236}">
                <a16:creationId xmlns:a16="http://schemas.microsoft.com/office/drawing/2014/main" id="{062EEC63-29B3-A37E-D11F-DE1A296DFAE5}"/>
              </a:ext>
            </a:extLst>
          </p:cNvPr>
          <p:cNvSpPr txBox="1"/>
          <p:nvPr>
            <p:custDataLst>
              <p:tags r:id="rId6"/>
            </p:custDataLst>
          </p:nvPr>
        </p:nvSpPr>
        <p:spPr>
          <a:xfrm>
            <a:off x="10820052" y="3950657"/>
            <a:ext cx="730404" cy="307777"/>
          </a:xfrm>
          <a:prstGeom prst="rect">
            <a:avLst/>
          </a:prstGeom>
          <a:noFill/>
        </p:spPr>
        <p:txBody>
          <a:bodyPr wrap="square" lIns="91440" tIns="45720" rIns="91440" bIns="45720" rtlCol="0" anchor="t">
            <a:spAutoFit/>
          </a:bodyPr>
          <a:lstStyle/>
          <a:p>
            <a:pPr algn="ctr"/>
            <a:r>
              <a:rPr lang="en-US" sz="1400" b="1" dirty="0">
                <a:solidFill>
                  <a:schemeClr val="accent6"/>
                </a:solidFill>
                <a:highlight>
                  <a:srgbClr val="00FF00"/>
                </a:highlight>
                <a:ea typeface="Calibri"/>
                <a:cs typeface="Calibri"/>
              </a:rPr>
              <a:t>4.4</a:t>
            </a:r>
            <a:endParaRPr lang="en-US" dirty="0"/>
          </a:p>
        </p:txBody>
      </p:sp>
      <p:sp>
        <p:nvSpPr>
          <p:cNvPr id="15" name="Oval 14">
            <a:extLst>
              <a:ext uri="{FF2B5EF4-FFF2-40B4-BE49-F238E27FC236}">
                <a16:creationId xmlns:a16="http://schemas.microsoft.com/office/drawing/2014/main" id="{CE1589EC-E68F-1588-75A0-63040421F14F}"/>
              </a:ext>
            </a:extLst>
          </p:cNvPr>
          <p:cNvSpPr/>
          <p:nvPr/>
        </p:nvSpPr>
        <p:spPr>
          <a:xfrm>
            <a:off x="11025005" y="4856838"/>
            <a:ext cx="457200" cy="45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69900">
            <a:hlinkClick r:id="rId17" action="ppaction://hlinksldjump"/>
            <a:extLst>
              <a:ext uri="{FF2B5EF4-FFF2-40B4-BE49-F238E27FC236}">
                <a16:creationId xmlns:a16="http://schemas.microsoft.com/office/drawing/2014/main" id="{1A8E3B88-854B-B350-7852-4076943BCC04}"/>
              </a:ext>
            </a:extLst>
          </p:cNvPr>
          <p:cNvSpPr txBox="1"/>
          <p:nvPr>
            <p:custDataLst>
              <p:tags r:id="rId7"/>
            </p:custDataLst>
          </p:nvPr>
        </p:nvSpPr>
        <p:spPr>
          <a:xfrm>
            <a:off x="10888403" y="4944489"/>
            <a:ext cx="730404" cy="307777"/>
          </a:xfrm>
          <a:prstGeom prst="rect">
            <a:avLst/>
          </a:prstGeom>
          <a:noFill/>
        </p:spPr>
        <p:txBody>
          <a:bodyPr wrap="square" lIns="91440" tIns="45720" rIns="91440" bIns="45720" rtlCol="0" anchor="t">
            <a:spAutoFit/>
          </a:bodyPr>
          <a:lstStyle/>
          <a:p>
            <a:pPr algn="ctr"/>
            <a:r>
              <a:rPr lang="en-US" sz="1400" b="1" dirty="0">
                <a:solidFill>
                  <a:schemeClr val="accent6"/>
                </a:solidFill>
                <a:highlight>
                  <a:srgbClr val="00FF00"/>
                </a:highlight>
                <a:ea typeface="Calibri"/>
                <a:cs typeface="Calibri"/>
              </a:rPr>
              <a:t>4.4</a:t>
            </a:r>
            <a:endParaRPr lang="en-US" dirty="0"/>
          </a:p>
        </p:txBody>
      </p:sp>
      <p:sp>
        <p:nvSpPr>
          <p:cNvPr id="17" name="Oval 16">
            <a:extLst>
              <a:ext uri="{FF2B5EF4-FFF2-40B4-BE49-F238E27FC236}">
                <a16:creationId xmlns:a16="http://schemas.microsoft.com/office/drawing/2014/main" id="{562BBD96-BC7C-C423-CFDC-3E9CA6997062}"/>
              </a:ext>
            </a:extLst>
          </p:cNvPr>
          <p:cNvSpPr/>
          <p:nvPr/>
        </p:nvSpPr>
        <p:spPr>
          <a:xfrm>
            <a:off x="11025005" y="5718064"/>
            <a:ext cx="457200" cy="45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69900">
            <a:hlinkClick r:id="rId18" action="ppaction://hlinksldjump"/>
            <a:extLst>
              <a:ext uri="{FF2B5EF4-FFF2-40B4-BE49-F238E27FC236}">
                <a16:creationId xmlns:a16="http://schemas.microsoft.com/office/drawing/2014/main" id="{7C7D48CF-834A-FF60-EE10-0D657D1E7A47}"/>
              </a:ext>
            </a:extLst>
          </p:cNvPr>
          <p:cNvSpPr txBox="1"/>
          <p:nvPr>
            <p:custDataLst>
              <p:tags r:id="rId8"/>
            </p:custDataLst>
          </p:nvPr>
        </p:nvSpPr>
        <p:spPr>
          <a:xfrm>
            <a:off x="10888403" y="5805715"/>
            <a:ext cx="730404" cy="307777"/>
          </a:xfrm>
          <a:prstGeom prst="rect">
            <a:avLst/>
          </a:prstGeom>
          <a:noFill/>
        </p:spPr>
        <p:txBody>
          <a:bodyPr wrap="square" lIns="91440" tIns="45720" rIns="91440" bIns="45720" rtlCol="0" anchor="t">
            <a:spAutoFit/>
          </a:bodyPr>
          <a:lstStyle/>
          <a:p>
            <a:pPr algn="ctr"/>
            <a:r>
              <a:rPr lang="en-US" sz="1400" b="1">
                <a:solidFill>
                  <a:schemeClr val="accent6"/>
                </a:solidFill>
                <a:highlight>
                  <a:srgbClr val="00FF00"/>
                </a:highlight>
                <a:ea typeface="Calibri"/>
                <a:cs typeface="Calibri"/>
              </a:rPr>
              <a:t>4.4</a:t>
            </a:r>
            <a:endParaRPr lang="en-US"/>
          </a:p>
        </p:txBody>
      </p:sp>
      <p:sp>
        <p:nvSpPr>
          <p:cNvPr id="3" name="TextBox 2">
            <a:extLst>
              <a:ext uri="{FF2B5EF4-FFF2-40B4-BE49-F238E27FC236}">
                <a16:creationId xmlns:a16="http://schemas.microsoft.com/office/drawing/2014/main" id="{9CD5F252-5F5B-9EB2-D3F9-3CFBC7160C27}"/>
              </a:ext>
            </a:extLst>
          </p:cNvPr>
          <p:cNvSpPr txBox="1"/>
          <p:nvPr/>
        </p:nvSpPr>
        <p:spPr>
          <a:xfrm>
            <a:off x="9272809" y="98485"/>
            <a:ext cx="2919190"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Replace this slide with the corresponding slide from the Survey Summary Report. </a:t>
            </a:r>
          </a:p>
        </p:txBody>
      </p:sp>
    </p:spTree>
    <p:extLst>
      <p:ext uri="{BB962C8B-B14F-4D97-AF65-F5344CB8AC3E}">
        <p14:creationId xmlns:p14="http://schemas.microsoft.com/office/powerpoint/2010/main" val="69778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8A05958-8F59-C546-A4C4-8DF807D69ECD}"/>
              </a:ext>
            </a:extLst>
          </p:cNvPr>
          <p:cNvSpPr/>
          <p:nvPr/>
        </p:nvSpPr>
        <p:spPr>
          <a:xfrm>
            <a:off x="-4240" y="600084"/>
            <a:ext cx="12196239" cy="1295888"/>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AD2721B-3263-5847-96D2-F08AF974B7FE}"/>
              </a:ext>
            </a:extLst>
          </p:cNvPr>
          <p:cNvSpPr/>
          <p:nvPr/>
        </p:nvSpPr>
        <p:spPr>
          <a:xfrm>
            <a:off x="4327497" y="1517281"/>
            <a:ext cx="1887081" cy="511895"/>
          </a:xfrm>
          <a:prstGeom prst="rect">
            <a:avLst/>
          </a:prstGeom>
          <a:solidFill>
            <a:srgbClr val="AC447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577C23A-FD50-7742-AF30-9D46C869964D}"/>
              </a:ext>
            </a:extLst>
          </p:cNvPr>
          <p:cNvSpPr/>
          <p:nvPr/>
        </p:nvSpPr>
        <p:spPr>
          <a:xfrm>
            <a:off x="1" y="2358051"/>
            <a:ext cx="2373086" cy="2894687"/>
          </a:xfrm>
          <a:prstGeom prst="rect">
            <a:avLst/>
          </a:prstGeom>
          <a:solidFill>
            <a:srgbClr val="002E3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165FC1E-DEDD-314A-82B9-EBD587D52FEA}"/>
              </a:ext>
            </a:extLst>
          </p:cNvPr>
          <p:cNvGrpSpPr/>
          <p:nvPr/>
        </p:nvGrpSpPr>
        <p:grpSpPr>
          <a:xfrm>
            <a:off x="2373089" y="1517281"/>
            <a:ext cx="9704716" cy="511895"/>
            <a:chOff x="445409" y="2601496"/>
            <a:chExt cx="11335654" cy="3632005"/>
          </a:xfrm>
          <a:solidFill>
            <a:srgbClr val="AC447F">
              <a:alpha val="77000"/>
            </a:srgbClr>
          </a:solidFill>
        </p:grpSpPr>
        <p:sp>
          <p:nvSpPr>
            <p:cNvPr id="7" name="Rectangle 6">
              <a:extLst>
                <a:ext uri="{FF2B5EF4-FFF2-40B4-BE49-F238E27FC236}">
                  <a16:creationId xmlns:a16="http://schemas.microsoft.com/office/drawing/2014/main" id="{5E2B1A23-59E8-9E4C-A17B-4E2E90AD75CB}"/>
                </a:ext>
              </a:extLst>
            </p:cNvPr>
            <p:cNvSpPr/>
            <p:nvPr/>
          </p:nvSpPr>
          <p:spPr>
            <a:xfrm>
              <a:off x="445409" y="2601497"/>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CBF8317-516A-4B48-9652-1419072841EA}"/>
                </a:ext>
              </a:extLst>
            </p:cNvPr>
            <p:cNvSpPr/>
            <p:nvPr/>
          </p:nvSpPr>
          <p:spPr>
            <a:xfrm>
              <a:off x="5011127" y="2601496"/>
              <a:ext cx="2204217" cy="3632004"/>
            </a:xfrm>
            <a:prstGeom prst="rect">
              <a:avLst/>
            </a:prstGeom>
            <a:solidFill>
              <a:srgbClr val="843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5566AD-54D6-2C45-876D-2DF8B08865EC}"/>
                </a:ext>
              </a:extLst>
            </p:cNvPr>
            <p:cNvSpPr/>
            <p:nvPr/>
          </p:nvSpPr>
          <p:spPr>
            <a:xfrm>
              <a:off x="9576846"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DC6835AC-3BAD-B749-B5FD-9DFBDBBA5B40}"/>
              </a:ext>
            </a:extLst>
          </p:cNvPr>
          <p:cNvSpPr txBox="1"/>
          <p:nvPr>
            <p:custDataLst>
              <p:tags r:id="rId1"/>
            </p:custDataLst>
          </p:nvPr>
        </p:nvSpPr>
        <p:spPr>
          <a:xfrm>
            <a:off x="185260" y="3239616"/>
            <a:ext cx="1964746" cy="1569660"/>
          </a:xfrm>
          <a:prstGeom prst="rect">
            <a:avLst/>
          </a:prstGeom>
          <a:noFill/>
        </p:spPr>
        <p:txBody>
          <a:bodyPr wrap="square" lIns="91440" tIns="45720" rIns="91440" bIns="45720" rtlCol="0" anchor="t">
            <a:spAutoFit/>
          </a:bodyPr>
          <a:lstStyle/>
          <a:p>
            <a:r>
              <a:rPr lang="en-US" sz="1200" dirty="0">
                <a:latin typeface="Arial"/>
                <a:ea typeface="+mn-lt"/>
                <a:cs typeface="+mn-lt"/>
              </a:rPr>
              <a:t>Define and use criteria for network membership that prioritize student-centered outcomes for all students, including any prioritized student populations [as identified by the organization]</a:t>
            </a:r>
            <a:endParaRPr lang="en-US" dirty="0">
              <a:latin typeface="Arial"/>
              <a:cs typeface="Arial"/>
            </a:endParaRPr>
          </a:p>
        </p:txBody>
      </p:sp>
      <p:sp>
        <p:nvSpPr>
          <p:cNvPr id="19" name="Rectangle 18">
            <a:extLst>
              <a:ext uri="{FF2B5EF4-FFF2-40B4-BE49-F238E27FC236}">
                <a16:creationId xmlns:a16="http://schemas.microsoft.com/office/drawing/2014/main" id="{830FEE2D-AB8B-F74F-BFD7-84CE4D62DAA4}"/>
              </a:ext>
            </a:extLst>
          </p:cNvPr>
          <p:cNvSpPr/>
          <p:nvPr/>
        </p:nvSpPr>
        <p:spPr>
          <a:xfrm>
            <a:off x="2427816" y="1569755"/>
            <a:ext cx="1746495" cy="261610"/>
          </a:xfrm>
          <a:prstGeom prst="rect">
            <a:avLst/>
          </a:prstGeom>
        </p:spPr>
        <p:txBody>
          <a:bodyPr wrap="square">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NO ACTIVITY</a:t>
            </a:r>
          </a:p>
        </p:txBody>
      </p:sp>
      <p:sp>
        <p:nvSpPr>
          <p:cNvPr id="45" name="Rectangle 44">
            <a:extLst>
              <a:ext uri="{FF2B5EF4-FFF2-40B4-BE49-F238E27FC236}">
                <a16:creationId xmlns:a16="http://schemas.microsoft.com/office/drawing/2014/main" id="{B0D89FB7-499E-664C-9BA3-F7FFB88F8322}"/>
              </a:ext>
            </a:extLst>
          </p:cNvPr>
          <p:cNvSpPr/>
          <p:nvPr/>
        </p:nvSpPr>
        <p:spPr>
          <a:xfrm>
            <a:off x="8236314" y="1517281"/>
            <a:ext cx="1887081" cy="511895"/>
          </a:xfrm>
          <a:prstGeom prst="rect">
            <a:avLst/>
          </a:prstGeom>
          <a:solidFill>
            <a:srgbClr val="AC447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6AA6FFB-F843-FC46-809F-E4B23379C932}"/>
              </a:ext>
            </a:extLst>
          </p:cNvPr>
          <p:cNvSpPr/>
          <p:nvPr/>
        </p:nvSpPr>
        <p:spPr>
          <a:xfrm>
            <a:off x="4366729" y="1569755"/>
            <a:ext cx="1847848"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EMERGING</a:t>
            </a:r>
          </a:p>
        </p:txBody>
      </p:sp>
      <p:sp>
        <p:nvSpPr>
          <p:cNvPr id="22" name="Rectangle 21">
            <a:extLst>
              <a:ext uri="{FF2B5EF4-FFF2-40B4-BE49-F238E27FC236}">
                <a16:creationId xmlns:a16="http://schemas.microsoft.com/office/drawing/2014/main" id="{B4DB6FFD-B628-1D4C-B209-97C95937A165}"/>
              </a:ext>
            </a:extLst>
          </p:cNvPr>
          <p:cNvSpPr/>
          <p:nvPr/>
        </p:nvSpPr>
        <p:spPr>
          <a:xfrm>
            <a:off x="6233408" y="1569755"/>
            <a:ext cx="1935576" cy="261610"/>
          </a:xfrm>
          <a:prstGeom prst="rect">
            <a:avLst/>
          </a:prstGeom>
        </p:spPr>
        <p:txBody>
          <a:bodyPr wrap="square">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DEVELOPING</a:t>
            </a:r>
          </a:p>
        </p:txBody>
      </p:sp>
      <p:sp>
        <p:nvSpPr>
          <p:cNvPr id="23" name="Rectangle 22">
            <a:extLst>
              <a:ext uri="{FF2B5EF4-FFF2-40B4-BE49-F238E27FC236}">
                <a16:creationId xmlns:a16="http://schemas.microsoft.com/office/drawing/2014/main" id="{9D2E4A93-90FF-BF4C-B056-3868568B0406}"/>
              </a:ext>
            </a:extLst>
          </p:cNvPr>
          <p:cNvSpPr/>
          <p:nvPr/>
        </p:nvSpPr>
        <p:spPr>
          <a:xfrm>
            <a:off x="8250625" y="1569755"/>
            <a:ext cx="181575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ACHIEVED</a:t>
            </a:r>
          </a:p>
        </p:txBody>
      </p:sp>
      <p:sp>
        <p:nvSpPr>
          <p:cNvPr id="24" name="Rectangle 23">
            <a:extLst>
              <a:ext uri="{FF2B5EF4-FFF2-40B4-BE49-F238E27FC236}">
                <a16:creationId xmlns:a16="http://schemas.microsoft.com/office/drawing/2014/main" id="{771A9A3A-BF68-B042-8B9E-5A6E6B22ABB5}"/>
              </a:ext>
            </a:extLst>
          </p:cNvPr>
          <p:cNvSpPr/>
          <p:nvPr/>
        </p:nvSpPr>
        <p:spPr>
          <a:xfrm>
            <a:off x="10261043" y="1569755"/>
            <a:ext cx="175144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EXEMPLARY</a:t>
            </a:r>
          </a:p>
        </p:txBody>
      </p:sp>
      <p:sp>
        <p:nvSpPr>
          <p:cNvPr id="26" name="TextBox 25">
            <a:extLst>
              <a:ext uri="{FF2B5EF4-FFF2-40B4-BE49-F238E27FC236}">
                <a16:creationId xmlns:a16="http://schemas.microsoft.com/office/drawing/2014/main" id="{E70D6374-7623-7A4E-802B-3D55D51B2947}"/>
              </a:ext>
            </a:extLst>
          </p:cNvPr>
          <p:cNvSpPr txBox="1"/>
          <p:nvPr>
            <p:custDataLst>
              <p:tags r:id="rId2"/>
            </p:custDataLst>
          </p:nvPr>
        </p:nvSpPr>
        <p:spPr>
          <a:xfrm>
            <a:off x="2449636" y="2611590"/>
            <a:ext cx="1876866" cy="1384995"/>
          </a:xfrm>
          <a:prstGeom prst="rect">
            <a:avLst/>
          </a:prstGeom>
          <a:noFill/>
        </p:spPr>
        <p:txBody>
          <a:bodyPr wrap="square" lIns="91440" tIns="45720" rIns="91440" bIns="45720" rtlCol="0" anchor="t">
            <a:spAutoFit/>
          </a:bodyPr>
          <a:lstStyle/>
          <a:p>
            <a:r>
              <a:rPr lang="en-US" sz="1200" dirty="0">
                <a:latin typeface="Arial"/>
                <a:ea typeface="+mn-lt"/>
                <a:cs typeface="+mn-lt"/>
              </a:rPr>
              <a:t>There is no evidence that the intermediary has developed criteria for network membership that prioritize student-centered outcomes for all student populations. </a:t>
            </a:r>
            <a:endParaRPr lang="en-US" dirty="0">
              <a:latin typeface="Arial"/>
              <a:ea typeface="Calibri"/>
              <a:cs typeface="Calibri"/>
            </a:endParaRPr>
          </a:p>
        </p:txBody>
      </p:sp>
      <p:sp>
        <p:nvSpPr>
          <p:cNvPr id="27" name="TextBox 26">
            <a:extLst>
              <a:ext uri="{FF2B5EF4-FFF2-40B4-BE49-F238E27FC236}">
                <a16:creationId xmlns:a16="http://schemas.microsoft.com/office/drawing/2014/main" id="{229EA118-0786-CD4E-97D8-2A10FCBD6E11}"/>
              </a:ext>
            </a:extLst>
          </p:cNvPr>
          <p:cNvSpPr txBox="1"/>
          <p:nvPr>
            <p:custDataLst>
              <p:tags r:id="rId3"/>
            </p:custDataLst>
          </p:nvPr>
        </p:nvSpPr>
        <p:spPr>
          <a:xfrm>
            <a:off x="4352777" y="2611588"/>
            <a:ext cx="1743224" cy="1569660"/>
          </a:xfrm>
          <a:prstGeom prst="rect">
            <a:avLst/>
          </a:prstGeom>
          <a:noFill/>
        </p:spPr>
        <p:txBody>
          <a:bodyPr wrap="square" lIns="91440" tIns="45720" rIns="91440" bIns="45720" rtlCol="0" anchor="t">
            <a:spAutoFit/>
          </a:bodyPr>
          <a:lstStyle/>
          <a:p>
            <a:r>
              <a:rPr lang="en-US" sz="1200" dirty="0">
                <a:latin typeface="Arial"/>
                <a:ea typeface="+mn-lt"/>
                <a:cs typeface="+mn-lt"/>
              </a:rPr>
              <a:t>The intermediary is </a:t>
            </a:r>
          </a:p>
          <a:p>
            <a:r>
              <a:rPr lang="en-US" sz="1200" dirty="0">
                <a:latin typeface="Arial"/>
                <a:ea typeface="+mn-lt"/>
                <a:cs typeface="+mn-lt"/>
              </a:rPr>
              <a:t>beginning to develop criteria for network membership that prioritize student-centered outcomes for all student </a:t>
            </a:r>
            <a:endParaRPr lang="en-US" dirty="0">
              <a:latin typeface="Arial"/>
              <a:ea typeface="+mn-lt"/>
              <a:cs typeface="+mn-lt"/>
            </a:endParaRPr>
          </a:p>
          <a:p>
            <a:r>
              <a:rPr lang="en-US" sz="1200" dirty="0">
                <a:latin typeface="Arial"/>
                <a:ea typeface="+mn-lt"/>
                <a:cs typeface="+mn-lt"/>
              </a:rPr>
              <a:t>populations.</a:t>
            </a:r>
            <a:endParaRPr lang="en-US" dirty="0">
              <a:latin typeface="Arial"/>
              <a:ea typeface="+mn-lt"/>
              <a:cs typeface="+mn-lt"/>
            </a:endParaRPr>
          </a:p>
        </p:txBody>
      </p:sp>
      <p:sp>
        <p:nvSpPr>
          <p:cNvPr id="28" name="TextBox 27">
            <a:extLst>
              <a:ext uri="{FF2B5EF4-FFF2-40B4-BE49-F238E27FC236}">
                <a16:creationId xmlns:a16="http://schemas.microsoft.com/office/drawing/2014/main" id="{97995F58-B6DC-F547-85F2-E0B649E201E2}"/>
              </a:ext>
            </a:extLst>
          </p:cNvPr>
          <p:cNvSpPr txBox="1"/>
          <p:nvPr>
            <p:custDataLst>
              <p:tags r:id="rId4"/>
            </p:custDataLst>
          </p:nvPr>
        </p:nvSpPr>
        <p:spPr>
          <a:xfrm>
            <a:off x="6292118" y="2611589"/>
            <a:ext cx="1876866" cy="1754326"/>
          </a:xfrm>
          <a:prstGeom prst="rect">
            <a:avLst/>
          </a:prstGeom>
          <a:noFill/>
        </p:spPr>
        <p:txBody>
          <a:bodyPr wrap="square" lIns="91440" tIns="45720" rIns="91440" bIns="45720" rtlCol="0" anchor="t">
            <a:spAutoFit/>
          </a:bodyPr>
          <a:lstStyle/>
          <a:p>
            <a:r>
              <a:rPr lang="en-US" sz="1200" dirty="0">
                <a:latin typeface="Arial"/>
                <a:ea typeface="+mn-lt"/>
                <a:cs typeface="+mn-lt"/>
              </a:rPr>
              <a:t>The intermediary has </a:t>
            </a:r>
          </a:p>
          <a:p>
            <a:r>
              <a:rPr lang="en-US" sz="1200" dirty="0">
                <a:latin typeface="Arial"/>
                <a:ea typeface="+mn-lt"/>
                <a:cs typeface="+mn-lt"/>
              </a:rPr>
              <a:t>developed criteria for </a:t>
            </a:r>
          </a:p>
          <a:p>
            <a:r>
              <a:rPr lang="en-US" sz="1200" dirty="0">
                <a:latin typeface="Arial"/>
                <a:ea typeface="+mn-lt"/>
                <a:cs typeface="+mn-lt"/>
              </a:rPr>
              <a:t>network membership that prioritize all student-centered outcomes for all student populations, but use of the criteria in its recruitment strategy is limited or inconsistent. </a:t>
            </a:r>
            <a:endParaRPr lang="en-US" dirty="0">
              <a:latin typeface="Arial"/>
            </a:endParaRPr>
          </a:p>
        </p:txBody>
      </p:sp>
      <p:sp>
        <p:nvSpPr>
          <p:cNvPr id="29" name="TextBox 28">
            <a:extLst>
              <a:ext uri="{FF2B5EF4-FFF2-40B4-BE49-F238E27FC236}">
                <a16:creationId xmlns:a16="http://schemas.microsoft.com/office/drawing/2014/main" id="{C018F3E7-2115-A84B-B3FC-EF25F8FEAAB7}"/>
              </a:ext>
            </a:extLst>
          </p:cNvPr>
          <p:cNvSpPr txBox="1"/>
          <p:nvPr>
            <p:custDataLst>
              <p:tags r:id="rId5"/>
            </p:custDataLst>
          </p:nvPr>
        </p:nvSpPr>
        <p:spPr>
          <a:xfrm>
            <a:off x="8271810" y="2611589"/>
            <a:ext cx="1810533" cy="1754326"/>
          </a:xfrm>
          <a:prstGeom prst="rect">
            <a:avLst/>
          </a:prstGeom>
          <a:noFill/>
        </p:spPr>
        <p:txBody>
          <a:bodyPr wrap="square" lIns="91440" tIns="45720" rIns="91440" bIns="45720" rtlCol="0" anchor="t">
            <a:spAutoFit/>
          </a:bodyPr>
          <a:lstStyle/>
          <a:p>
            <a:r>
              <a:rPr lang="en-US" sz="1200" dirty="0">
                <a:latin typeface="Arial"/>
                <a:ea typeface="+mn-lt"/>
                <a:cs typeface="+mn-lt"/>
              </a:rPr>
              <a:t>The intermediary </a:t>
            </a:r>
          </a:p>
          <a:p>
            <a:r>
              <a:rPr lang="en-US" sz="1200" dirty="0">
                <a:latin typeface="Arial"/>
                <a:ea typeface="+mn-lt"/>
                <a:cs typeface="+mn-lt"/>
              </a:rPr>
              <a:t>consistently uses criteria for network membership that prioritize all student-centered outcomes for all student populations in their recruitment efforts.</a:t>
            </a:r>
            <a:endParaRPr lang="en-US" dirty="0">
              <a:latin typeface="Arial"/>
              <a:ea typeface="+mn-lt"/>
              <a:cs typeface="+mn-lt"/>
            </a:endParaRPr>
          </a:p>
        </p:txBody>
      </p:sp>
      <p:sp>
        <p:nvSpPr>
          <p:cNvPr id="30" name="TextBox 29">
            <a:extLst>
              <a:ext uri="{FF2B5EF4-FFF2-40B4-BE49-F238E27FC236}">
                <a16:creationId xmlns:a16="http://schemas.microsoft.com/office/drawing/2014/main" id="{639563D2-7D66-D345-A588-A9A3665DEB11}"/>
              </a:ext>
            </a:extLst>
          </p:cNvPr>
          <p:cNvSpPr txBox="1"/>
          <p:nvPr>
            <p:custDataLst>
              <p:tags r:id="rId6"/>
            </p:custDataLst>
          </p:nvPr>
        </p:nvSpPr>
        <p:spPr>
          <a:xfrm>
            <a:off x="10216597" y="2611590"/>
            <a:ext cx="1861208" cy="1785104"/>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consistently applies its criteria for network membership, regularly assesses the effectiveness of its overall recruitment strategy, and monitors the composition of network members to ensure alignment to the criteria.</a:t>
            </a:r>
          </a:p>
        </p:txBody>
      </p:sp>
      <p:sp>
        <p:nvSpPr>
          <p:cNvPr id="35" name="Rectangle 34">
            <a:extLst>
              <a:ext uri="{FF2B5EF4-FFF2-40B4-BE49-F238E27FC236}">
                <a16:creationId xmlns:a16="http://schemas.microsoft.com/office/drawing/2014/main" id="{FE5B9EF4-80E3-E04D-9C9B-871A67C4B696}"/>
              </a:ext>
            </a:extLst>
          </p:cNvPr>
          <p:cNvSpPr/>
          <p:nvPr/>
        </p:nvSpPr>
        <p:spPr>
          <a:xfrm>
            <a:off x="-4239" y="1892455"/>
            <a:ext cx="12200478" cy="391558"/>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B7CD77E-9E9A-1447-8135-4BC4634B9965}"/>
              </a:ext>
            </a:extLst>
          </p:cNvPr>
          <p:cNvSpPr txBox="1"/>
          <p:nvPr/>
        </p:nvSpPr>
        <p:spPr>
          <a:xfrm>
            <a:off x="2286114" y="922936"/>
            <a:ext cx="7437749" cy="369332"/>
          </a:xfrm>
          <a:prstGeom prst="rect">
            <a:avLst/>
          </a:prstGeom>
          <a:noFill/>
        </p:spPr>
        <p:txBody>
          <a:bodyPr wrap="square" rtlCol="0">
            <a:spAutoFit/>
          </a:bodyPr>
          <a:lstStyle/>
          <a:p>
            <a:r>
              <a:rPr lang="en-US" dirty="0">
                <a:solidFill>
                  <a:schemeClr val="bg1"/>
                </a:solidFill>
                <a:latin typeface="Arial" panose="020B0604020202020204" pitchFamily="34" charset="0"/>
                <a:ea typeface="Gotham Medium" pitchFamily="2" charset="-128"/>
                <a:cs typeface="Arial" panose="020B0604020202020204" pitchFamily="34" charset="0"/>
              </a:rPr>
              <a:t>ROLE: </a:t>
            </a:r>
            <a:r>
              <a:rPr lang="en-US" dirty="0">
                <a:solidFill>
                  <a:srgbClr val="AC447F"/>
                </a:solidFill>
                <a:latin typeface="Arial" panose="020B0604020202020204" pitchFamily="34" charset="0"/>
                <a:ea typeface="Gotham Medium" pitchFamily="2" charset="-128"/>
                <a:cs typeface="Arial" panose="020B0604020202020204" pitchFamily="34" charset="0"/>
              </a:rPr>
              <a:t>OVERSEE NETWORK DESIGN AND OPERATIONS</a:t>
            </a:r>
          </a:p>
        </p:txBody>
      </p:sp>
      <p:sp>
        <p:nvSpPr>
          <p:cNvPr id="32" name="TextBox 31">
            <a:hlinkClick r:id="rId11" action="ppaction://hlinksldjump"/>
            <a:extLst>
              <a:ext uri="{FF2B5EF4-FFF2-40B4-BE49-F238E27FC236}">
                <a16:creationId xmlns:a16="http://schemas.microsoft.com/office/drawing/2014/main" id="{185E68C4-9524-C442-853B-3DD2CC59A0C7}"/>
              </a:ext>
            </a:extLst>
          </p:cNvPr>
          <p:cNvSpPr txBox="1"/>
          <p:nvPr>
            <p:custDataLst>
              <p:tags r:id="rId7"/>
            </p:custDataLst>
          </p:nvPr>
        </p:nvSpPr>
        <p:spPr>
          <a:xfrm>
            <a:off x="226900" y="1924069"/>
            <a:ext cx="3457996" cy="307777"/>
          </a:xfrm>
          <a:prstGeom prst="rect">
            <a:avLst/>
          </a:prstGeom>
          <a:noFill/>
        </p:spPr>
        <p:txBody>
          <a:bodyPr wrap="square" lIns="91440" tIns="45720" rIns="91440" bIns="45720" rtlCol="0" anchor="t">
            <a:spAutoFit/>
          </a:bodyPr>
          <a:lstStyle/>
          <a:p>
            <a:r>
              <a:rPr lang="en-US" sz="1400" b="1" dirty="0">
                <a:solidFill>
                  <a:schemeClr val="bg1"/>
                </a:solidFill>
                <a:latin typeface="Arial"/>
                <a:ea typeface="Gotham Medium"/>
                <a:cs typeface="Arial"/>
              </a:rPr>
              <a:t>RELATIONSHIPS AND ENGAGEMENT</a:t>
            </a:r>
            <a:endParaRPr lang="en-US" sz="1400" b="1" dirty="0">
              <a:solidFill>
                <a:schemeClr val="bg1"/>
              </a:solidFill>
              <a:latin typeface="Arial" panose="020B0604020202020204" pitchFamily="34" charset="0"/>
              <a:ea typeface="Gotham Medium" pitchFamily="2" charset="-128"/>
              <a:cs typeface="Arial" panose="020B0604020202020204" pitchFamily="34" charset="0"/>
            </a:endParaRPr>
          </a:p>
        </p:txBody>
      </p:sp>
      <p:sp>
        <p:nvSpPr>
          <p:cNvPr id="34" name="TextBox 33">
            <a:extLst>
              <a:ext uri="{FF2B5EF4-FFF2-40B4-BE49-F238E27FC236}">
                <a16:creationId xmlns:a16="http://schemas.microsoft.com/office/drawing/2014/main" id="{47D5CB72-F38E-F84B-B91E-0BD4D704E8FF}"/>
              </a:ext>
            </a:extLst>
          </p:cNvPr>
          <p:cNvSpPr txBox="1"/>
          <p:nvPr>
            <p:custDataLst>
              <p:tags r:id="rId8"/>
            </p:custDataLst>
          </p:nvPr>
        </p:nvSpPr>
        <p:spPr>
          <a:xfrm>
            <a:off x="188692" y="2606338"/>
            <a:ext cx="1961314" cy="523220"/>
          </a:xfrm>
          <a:prstGeom prst="rect">
            <a:avLst/>
          </a:prstGeom>
          <a:noFill/>
        </p:spPr>
        <p:txBody>
          <a:bodyPr wrap="square" rtlCol="0">
            <a:spAutoFit/>
          </a:bodyPr>
          <a:lstStyle/>
          <a:p>
            <a:r>
              <a:rPr lang="en-US" sz="1400" b="1" dirty="0">
                <a:latin typeface="Arial" panose="020B0604020202020204" pitchFamily="34" charset="0"/>
                <a:ea typeface="Gotham Medium" pitchFamily="2" charset="-128"/>
                <a:cs typeface="Arial" panose="020B0604020202020204" pitchFamily="34" charset="0"/>
              </a:rPr>
              <a:t>Network Membership</a:t>
            </a:r>
          </a:p>
        </p:txBody>
      </p:sp>
      <p:cxnSp>
        <p:nvCxnSpPr>
          <p:cNvPr id="4" name="Straight Connector 3">
            <a:extLst>
              <a:ext uri="{FF2B5EF4-FFF2-40B4-BE49-F238E27FC236}">
                <a16:creationId xmlns:a16="http://schemas.microsoft.com/office/drawing/2014/main" id="{F317C643-163E-B649-A837-65F19AF5709E}"/>
              </a:ext>
            </a:extLst>
          </p:cNvPr>
          <p:cNvCxnSpPr/>
          <p:nvPr/>
        </p:nvCxnSpPr>
        <p:spPr>
          <a:xfrm>
            <a:off x="4260169"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FD4E39-2BFB-F942-8A34-10FDE3831AC1}"/>
              </a:ext>
            </a:extLst>
          </p:cNvPr>
          <p:cNvCxnSpPr/>
          <p:nvPr/>
        </p:nvCxnSpPr>
        <p:spPr>
          <a:xfrm>
            <a:off x="6247713"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716DD2-8DE9-164A-973A-CB989121FB91}"/>
              </a:ext>
            </a:extLst>
          </p:cNvPr>
          <p:cNvCxnSpPr/>
          <p:nvPr/>
        </p:nvCxnSpPr>
        <p:spPr>
          <a:xfrm>
            <a:off x="8174145"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874A25D-CD45-3A48-A4FF-2BA4F0336E0C}"/>
              </a:ext>
            </a:extLst>
          </p:cNvPr>
          <p:cNvCxnSpPr/>
          <p:nvPr/>
        </p:nvCxnSpPr>
        <p:spPr>
          <a:xfrm>
            <a:off x="10168452" y="2676445"/>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A761F99-F9A0-BB41-8B97-1DC78422D596}"/>
              </a:ext>
            </a:extLst>
          </p:cNvPr>
          <p:cNvPicPr>
            <a:picLocks noChangeAspect="1"/>
          </p:cNvPicPr>
          <p:nvPr/>
        </p:nvPicPr>
        <p:blipFill>
          <a:blip r:embed="rId12"/>
          <a:stretch>
            <a:fillRect/>
          </a:stretch>
        </p:blipFill>
        <p:spPr>
          <a:xfrm>
            <a:off x="791736" y="872186"/>
            <a:ext cx="782820" cy="771794"/>
          </a:xfrm>
          <a:prstGeom prst="rect">
            <a:avLst/>
          </a:prstGeom>
        </p:spPr>
      </p:pic>
      <p:sp>
        <p:nvSpPr>
          <p:cNvPr id="46" name="TextBox 45">
            <a:extLst>
              <a:ext uri="{FF2B5EF4-FFF2-40B4-BE49-F238E27FC236}">
                <a16:creationId xmlns:a16="http://schemas.microsoft.com/office/drawing/2014/main" id="{F823D49A-69D5-491B-A55D-057829EB6B5D}"/>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t>22</a:t>
            </a:fld>
            <a:endParaRPr lang="en-US" sz="1000" dirty="0"/>
          </a:p>
        </p:txBody>
      </p:sp>
      <p:sp>
        <p:nvSpPr>
          <p:cNvPr id="6" name="Oval 5">
            <a:extLst>
              <a:ext uri="{FF2B5EF4-FFF2-40B4-BE49-F238E27FC236}">
                <a16:creationId xmlns:a16="http://schemas.microsoft.com/office/drawing/2014/main" id="{9C1692C3-272F-8808-C24E-F2A0DB10CE4E}"/>
              </a:ext>
            </a:extLst>
          </p:cNvPr>
          <p:cNvSpPr/>
          <p:nvPr/>
        </p:nvSpPr>
        <p:spPr>
          <a:xfrm>
            <a:off x="462322" y="5989569"/>
            <a:ext cx="881456" cy="881456"/>
          </a:xfrm>
          <a:prstGeom prst="ellipse">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AEC4DD8-0528-3780-0894-EB1CC57AA7EE}"/>
              </a:ext>
            </a:extLst>
          </p:cNvPr>
          <p:cNvSpPr/>
          <p:nvPr/>
        </p:nvSpPr>
        <p:spPr>
          <a:xfrm>
            <a:off x="650416" y="6245631"/>
            <a:ext cx="505267" cy="369332"/>
          </a:xfrm>
          <a:prstGeom prst="rect">
            <a:avLst/>
          </a:prstGeom>
        </p:spPr>
        <p:txBody>
          <a:bodyPr wrap="none" lIns="91440" tIns="45720" rIns="91440" bIns="45720" anchor="t">
            <a:spAutoFit/>
          </a:bodyPr>
          <a:lstStyle/>
          <a:p>
            <a:r>
              <a:rPr lang="en-US" dirty="0">
                <a:solidFill>
                  <a:schemeClr val="bg1"/>
                </a:solidFill>
                <a:highlight>
                  <a:srgbClr val="FF0000"/>
                </a:highlight>
                <a:latin typeface="Arial"/>
                <a:cs typeface="Arial"/>
              </a:rPr>
              <a:t>3.6</a:t>
            </a:r>
            <a:endParaRPr lang="en-US">
              <a:solidFill>
                <a:schemeClr val="bg1"/>
              </a:solidFill>
              <a:highlight>
                <a:srgbClr val="FF0000"/>
              </a:highlight>
              <a:latin typeface="Arial"/>
              <a:ea typeface="Calibri"/>
              <a:cs typeface="Arial"/>
            </a:endParaRPr>
          </a:p>
        </p:txBody>
      </p:sp>
      <p:sp>
        <p:nvSpPr>
          <p:cNvPr id="11" name="TextBox 10">
            <a:extLst>
              <a:ext uri="{FF2B5EF4-FFF2-40B4-BE49-F238E27FC236}">
                <a16:creationId xmlns:a16="http://schemas.microsoft.com/office/drawing/2014/main" id="{D93D21E5-51B3-5E3E-2CA4-66F3D551FE1C}"/>
              </a:ext>
            </a:extLst>
          </p:cNvPr>
          <p:cNvSpPr txBox="1"/>
          <p:nvPr/>
        </p:nvSpPr>
        <p:spPr>
          <a:xfrm>
            <a:off x="1385501" y="6119848"/>
            <a:ext cx="3677816"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Update this marker with the Element average and reposition it under the correct developmental category (e.g., developing)</a:t>
            </a:r>
          </a:p>
        </p:txBody>
      </p:sp>
      <p:sp>
        <p:nvSpPr>
          <p:cNvPr id="20" name="Rectangle 19">
            <a:extLst>
              <a:ext uri="{FF2B5EF4-FFF2-40B4-BE49-F238E27FC236}">
                <a16:creationId xmlns:a16="http://schemas.microsoft.com/office/drawing/2014/main" id="{34DDD375-BEE4-D1F6-2B6E-25CE70A35F57}"/>
              </a:ext>
            </a:extLst>
          </p:cNvPr>
          <p:cNvSpPr/>
          <p:nvPr/>
        </p:nvSpPr>
        <p:spPr>
          <a:xfrm>
            <a:off x="1" y="2413"/>
            <a:ext cx="3000871" cy="517133"/>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E8061F1-2AC9-225C-D3F1-8B669297C240}"/>
              </a:ext>
            </a:extLst>
          </p:cNvPr>
          <p:cNvSpPr/>
          <p:nvPr/>
        </p:nvSpPr>
        <p:spPr>
          <a:xfrm>
            <a:off x="3059382"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BC70250-68D3-9D0E-AE85-660D9E58AE89}"/>
              </a:ext>
            </a:extLst>
          </p:cNvPr>
          <p:cNvSpPr/>
          <p:nvPr/>
        </p:nvSpPr>
        <p:spPr>
          <a:xfrm>
            <a:off x="6118764"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hlinkClick r:id="rId11" action="ppaction://hlinksldjump"/>
            <a:extLst>
              <a:ext uri="{FF2B5EF4-FFF2-40B4-BE49-F238E27FC236}">
                <a16:creationId xmlns:a16="http://schemas.microsoft.com/office/drawing/2014/main" id="{441A4BB3-E6CD-3EB3-3A2B-00808DF0553C}"/>
              </a:ext>
            </a:extLst>
          </p:cNvPr>
          <p:cNvSpPr txBox="1"/>
          <p:nvPr/>
        </p:nvSpPr>
        <p:spPr>
          <a:xfrm>
            <a:off x="19341" y="44291"/>
            <a:ext cx="3000871" cy="430887"/>
          </a:xfrm>
          <a:prstGeom prst="rect">
            <a:avLst/>
          </a:prstGeom>
          <a:noFill/>
        </p:spPr>
        <p:txBody>
          <a:bodyPr wrap="square" rtlCol="0">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Oversee Network Design </a:t>
            </a:r>
            <a:br>
              <a:rPr lang="en-US" sz="1100" dirty="0">
                <a:solidFill>
                  <a:schemeClr val="bg1"/>
                </a:solidFill>
                <a:latin typeface="Arial" panose="020B0604020202020204" pitchFamily="34" charset="0"/>
                <a:ea typeface="Gotham Medium" pitchFamily="2" charset="-128"/>
                <a:cs typeface="Arial" panose="020B0604020202020204" pitchFamily="34" charset="0"/>
              </a:rPr>
            </a:br>
            <a:r>
              <a:rPr lang="en-US" sz="1100" dirty="0">
                <a:solidFill>
                  <a:schemeClr val="bg1"/>
                </a:solidFill>
                <a:latin typeface="Arial" panose="020B0604020202020204" pitchFamily="34" charset="0"/>
                <a:ea typeface="Gotham Medium" pitchFamily="2" charset="-128"/>
                <a:cs typeface="Arial" panose="020B0604020202020204" pitchFamily="34" charset="0"/>
              </a:rPr>
              <a:t>and Operations</a:t>
            </a:r>
          </a:p>
        </p:txBody>
      </p:sp>
      <p:sp>
        <p:nvSpPr>
          <p:cNvPr id="42" name="TextBox 41">
            <a:extLst>
              <a:ext uri="{FF2B5EF4-FFF2-40B4-BE49-F238E27FC236}">
                <a16:creationId xmlns:a16="http://schemas.microsoft.com/office/drawing/2014/main" id="{C1B70170-854C-1518-E4E0-540C52A2D16B}"/>
              </a:ext>
            </a:extLst>
          </p:cNvPr>
          <p:cNvSpPr txBox="1"/>
          <p:nvPr/>
        </p:nvSpPr>
        <p:spPr>
          <a:xfrm>
            <a:off x="3056306" y="132287"/>
            <a:ext cx="3000871" cy="261610"/>
          </a:xfrm>
          <a:prstGeom prst="rect">
            <a:avLst/>
          </a:prstGeom>
          <a:noFill/>
        </p:spPr>
        <p:txBody>
          <a:bodyPr wrap="square" lIns="91440" tIns="45720" rIns="91440" bIns="45720" rtlCol="0" anchor="t">
            <a:spAutoFit/>
          </a:bodyPr>
          <a:lstStyle/>
          <a:p>
            <a:pPr algn="ctr"/>
            <a:r>
              <a:rPr lang="en-US" sz="1100" dirty="0">
                <a:solidFill>
                  <a:srgbClr val="002E3D"/>
                </a:solidFill>
                <a:latin typeface="Arial"/>
                <a:ea typeface="Gotham Medium"/>
                <a:cs typeface="Arial"/>
              </a:rPr>
              <a:t>Motivate and Drive Change</a:t>
            </a:r>
            <a:endParaRPr lang="en-US" sz="1100" dirty="0">
              <a:solidFill>
                <a:srgbClr val="002E3D"/>
              </a:solidFill>
              <a:latin typeface="Arial" panose="020B0604020202020204" pitchFamily="34" charset="0"/>
              <a:ea typeface="Gotham Medium" pitchFamily="2" charset="-128"/>
              <a:cs typeface="Arial" panose="020B0604020202020204" pitchFamily="34" charset="0"/>
            </a:endParaRPr>
          </a:p>
        </p:txBody>
      </p:sp>
      <p:sp>
        <p:nvSpPr>
          <p:cNvPr id="47" name="TextBox 46">
            <a:extLst>
              <a:ext uri="{FF2B5EF4-FFF2-40B4-BE49-F238E27FC236}">
                <a16:creationId xmlns:a16="http://schemas.microsoft.com/office/drawing/2014/main" id="{383AA005-32C0-49E5-D7E8-5DC6304DB1BC}"/>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Tree>
    <p:extLst>
      <p:ext uri="{BB962C8B-B14F-4D97-AF65-F5344CB8AC3E}">
        <p14:creationId xmlns:p14="http://schemas.microsoft.com/office/powerpoint/2010/main" val="2745770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8A05958-8F59-C546-A4C4-8DF807D69ECD}"/>
              </a:ext>
            </a:extLst>
          </p:cNvPr>
          <p:cNvSpPr/>
          <p:nvPr/>
        </p:nvSpPr>
        <p:spPr>
          <a:xfrm>
            <a:off x="-4240" y="600084"/>
            <a:ext cx="12196239" cy="1295888"/>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2024B36-5E48-BD43-8B9F-297FAC083B98}"/>
              </a:ext>
            </a:extLst>
          </p:cNvPr>
          <p:cNvSpPr/>
          <p:nvPr/>
        </p:nvSpPr>
        <p:spPr>
          <a:xfrm>
            <a:off x="6281906" y="1517281"/>
            <a:ext cx="1887081" cy="511895"/>
          </a:xfrm>
          <a:prstGeom prst="rect">
            <a:avLst/>
          </a:prstGeom>
          <a:solidFill>
            <a:srgbClr val="AC447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165FC1E-DEDD-314A-82B9-EBD587D52FEA}"/>
              </a:ext>
            </a:extLst>
          </p:cNvPr>
          <p:cNvGrpSpPr/>
          <p:nvPr/>
        </p:nvGrpSpPr>
        <p:grpSpPr>
          <a:xfrm>
            <a:off x="2373089" y="1517281"/>
            <a:ext cx="9704716" cy="511895"/>
            <a:chOff x="445409" y="2601496"/>
            <a:chExt cx="11335654" cy="3632005"/>
          </a:xfrm>
          <a:solidFill>
            <a:srgbClr val="AC447F">
              <a:alpha val="77000"/>
            </a:srgbClr>
          </a:solidFill>
        </p:grpSpPr>
        <p:sp>
          <p:nvSpPr>
            <p:cNvPr id="7" name="Rectangle 6">
              <a:extLst>
                <a:ext uri="{FF2B5EF4-FFF2-40B4-BE49-F238E27FC236}">
                  <a16:creationId xmlns:a16="http://schemas.microsoft.com/office/drawing/2014/main" id="{5E2B1A23-59E8-9E4C-A17B-4E2E90AD75CB}"/>
                </a:ext>
              </a:extLst>
            </p:cNvPr>
            <p:cNvSpPr/>
            <p:nvPr/>
          </p:nvSpPr>
          <p:spPr>
            <a:xfrm>
              <a:off x="445409" y="2601497"/>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90313C-B8A0-5242-A9B0-F7B6C4643EE8}"/>
                </a:ext>
              </a:extLst>
            </p:cNvPr>
            <p:cNvSpPr/>
            <p:nvPr/>
          </p:nvSpPr>
          <p:spPr>
            <a:xfrm>
              <a:off x="2728268"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5566AD-54D6-2C45-876D-2DF8B08865EC}"/>
                </a:ext>
              </a:extLst>
            </p:cNvPr>
            <p:cNvSpPr/>
            <p:nvPr/>
          </p:nvSpPr>
          <p:spPr>
            <a:xfrm>
              <a:off x="9576846"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Rectangle 51">
            <a:extLst>
              <a:ext uri="{FF2B5EF4-FFF2-40B4-BE49-F238E27FC236}">
                <a16:creationId xmlns:a16="http://schemas.microsoft.com/office/drawing/2014/main" id="{0228D97B-957D-1A4A-A01E-F840A669C39E}"/>
              </a:ext>
            </a:extLst>
          </p:cNvPr>
          <p:cNvSpPr/>
          <p:nvPr/>
        </p:nvSpPr>
        <p:spPr>
          <a:xfrm>
            <a:off x="8236314" y="1517281"/>
            <a:ext cx="1887081" cy="511895"/>
          </a:xfrm>
          <a:prstGeom prst="rect">
            <a:avLst/>
          </a:prstGeom>
          <a:solidFill>
            <a:srgbClr val="843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30FEE2D-AB8B-F74F-BFD7-84CE4D62DAA4}"/>
              </a:ext>
            </a:extLst>
          </p:cNvPr>
          <p:cNvSpPr/>
          <p:nvPr/>
        </p:nvSpPr>
        <p:spPr>
          <a:xfrm>
            <a:off x="2427816" y="1569755"/>
            <a:ext cx="1746495"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NO ACTIVITY</a:t>
            </a:r>
          </a:p>
        </p:txBody>
      </p:sp>
      <p:sp>
        <p:nvSpPr>
          <p:cNvPr id="21" name="Rectangle 20">
            <a:extLst>
              <a:ext uri="{FF2B5EF4-FFF2-40B4-BE49-F238E27FC236}">
                <a16:creationId xmlns:a16="http://schemas.microsoft.com/office/drawing/2014/main" id="{26AA6FFB-F843-FC46-809F-E4B23379C932}"/>
              </a:ext>
            </a:extLst>
          </p:cNvPr>
          <p:cNvSpPr/>
          <p:nvPr/>
        </p:nvSpPr>
        <p:spPr>
          <a:xfrm>
            <a:off x="4366729" y="1569755"/>
            <a:ext cx="1847848"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EMERGING</a:t>
            </a:r>
          </a:p>
        </p:txBody>
      </p:sp>
      <p:sp>
        <p:nvSpPr>
          <p:cNvPr id="22" name="Rectangle 21">
            <a:extLst>
              <a:ext uri="{FF2B5EF4-FFF2-40B4-BE49-F238E27FC236}">
                <a16:creationId xmlns:a16="http://schemas.microsoft.com/office/drawing/2014/main" id="{B4DB6FFD-B628-1D4C-B209-97C95937A165}"/>
              </a:ext>
            </a:extLst>
          </p:cNvPr>
          <p:cNvSpPr/>
          <p:nvPr/>
        </p:nvSpPr>
        <p:spPr>
          <a:xfrm>
            <a:off x="6233408" y="1569755"/>
            <a:ext cx="1935576"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DEVELOPING</a:t>
            </a:r>
          </a:p>
        </p:txBody>
      </p:sp>
      <p:sp>
        <p:nvSpPr>
          <p:cNvPr id="23" name="Rectangle 22">
            <a:extLst>
              <a:ext uri="{FF2B5EF4-FFF2-40B4-BE49-F238E27FC236}">
                <a16:creationId xmlns:a16="http://schemas.microsoft.com/office/drawing/2014/main" id="{9D2E4A93-90FF-BF4C-B056-3868568B0406}"/>
              </a:ext>
            </a:extLst>
          </p:cNvPr>
          <p:cNvSpPr/>
          <p:nvPr/>
        </p:nvSpPr>
        <p:spPr>
          <a:xfrm>
            <a:off x="8250625" y="1569755"/>
            <a:ext cx="181575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ACHIEVED</a:t>
            </a:r>
          </a:p>
        </p:txBody>
      </p:sp>
      <p:sp>
        <p:nvSpPr>
          <p:cNvPr id="24" name="Rectangle 23">
            <a:extLst>
              <a:ext uri="{FF2B5EF4-FFF2-40B4-BE49-F238E27FC236}">
                <a16:creationId xmlns:a16="http://schemas.microsoft.com/office/drawing/2014/main" id="{771A9A3A-BF68-B042-8B9E-5A6E6B22ABB5}"/>
              </a:ext>
            </a:extLst>
          </p:cNvPr>
          <p:cNvSpPr/>
          <p:nvPr/>
        </p:nvSpPr>
        <p:spPr>
          <a:xfrm>
            <a:off x="10261043" y="1569755"/>
            <a:ext cx="175144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EXEMPLARY</a:t>
            </a:r>
          </a:p>
        </p:txBody>
      </p:sp>
      <p:sp>
        <p:nvSpPr>
          <p:cNvPr id="35" name="Rectangle 34">
            <a:extLst>
              <a:ext uri="{FF2B5EF4-FFF2-40B4-BE49-F238E27FC236}">
                <a16:creationId xmlns:a16="http://schemas.microsoft.com/office/drawing/2014/main" id="{FE5B9EF4-80E3-E04D-9C9B-871A67C4B696}"/>
              </a:ext>
            </a:extLst>
          </p:cNvPr>
          <p:cNvSpPr/>
          <p:nvPr/>
        </p:nvSpPr>
        <p:spPr>
          <a:xfrm>
            <a:off x="-4239" y="1892455"/>
            <a:ext cx="12200478" cy="391558"/>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B7CD77E-9E9A-1447-8135-4BC4634B9965}"/>
              </a:ext>
            </a:extLst>
          </p:cNvPr>
          <p:cNvSpPr txBox="1"/>
          <p:nvPr/>
        </p:nvSpPr>
        <p:spPr>
          <a:xfrm>
            <a:off x="2286114" y="922936"/>
            <a:ext cx="7437749" cy="369332"/>
          </a:xfrm>
          <a:prstGeom prst="rect">
            <a:avLst/>
          </a:prstGeom>
          <a:noFill/>
        </p:spPr>
        <p:txBody>
          <a:bodyPr wrap="square" rtlCol="0">
            <a:spAutoFit/>
          </a:bodyPr>
          <a:lstStyle/>
          <a:p>
            <a:r>
              <a:rPr lang="en-US">
                <a:solidFill>
                  <a:schemeClr val="bg1"/>
                </a:solidFill>
                <a:latin typeface="Arial" panose="020B0604020202020204" pitchFamily="34" charset="0"/>
                <a:ea typeface="Gotham Medium" pitchFamily="2" charset="-128"/>
                <a:cs typeface="Arial" panose="020B0604020202020204" pitchFamily="34" charset="0"/>
              </a:rPr>
              <a:t>ROLE: </a:t>
            </a:r>
            <a:r>
              <a:rPr lang="en-US">
                <a:solidFill>
                  <a:srgbClr val="AC447F"/>
                </a:solidFill>
                <a:latin typeface="Arial" panose="020B0604020202020204" pitchFamily="34" charset="0"/>
                <a:ea typeface="Gotham Medium" pitchFamily="2" charset="-128"/>
                <a:cs typeface="Arial" panose="020B0604020202020204" pitchFamily="34" charset="0"/>
              </a:rPr>
              <a:t>OVERSEE NETWORK DESIGN AND OPERATIONS</a:t>
            </a:r>
          </a:p>
        </p:txBody>
      </p:sp>
      <p:sp>
        <p:nvSpPr>
          <p:cNvPr id="32" name="TextBox 31">
            <a:hlinkClick r:id="rId11" action="ppaction://hlinksldjump"/>
            <a:extLst>
              <a:ext uri="{FF2B5EF4-FFF2-40B4-BE49-F238E27FC236}">
                <a16:creationId xmlns:a16="http://schemas.microsoft.com/office/drawing/2014/main" id="{185E68C4-9524-C442-853B-3DD2CC59A0C7}"/>
              </a:ext>
            </a:extLst>
          </p:cNvPr>
          <p:cNvSpPr txBox="1"/>
          <p:nvPr>
            <p:custDataLst>
              <p:tags r:id="rId1"/>
            </p:custDataLst>
          </p:nvPr>
        </p:nvSpPr>
        <p:spPr>
          <a:xfrm>
            <a:off x="226900" y="1924069"/>
            <a:ext cx="3604307" cy="307777"/>
          </a:xfrm>
          <a:prstGeom prst="rect">
            <a:avLst/>
          </a:prstGeom>
          <a:noFill/>
        </p:spPr>
        <p:txBody>
          <a:bodyPr wrap="square" rtlCol="0">
            <a:spAutoFit/>
          </a:bodyPr>
          <a:lstStyle/>
          <a:p>
            <a:r>
              <a:rPr lang="en-US" sz="1400" b="1" dirty="0">
                <a:solidFill>
                  <a:schemeClr val="bg1"/>
                </a:solidFill>
                <a:latin typeface="Arial" panose="020B0604020202020204" pitchFamily="34" charset="0"/>
                <a:ea typeface="Gotham Medium" pitchFamily="2" charset="-128"/>
                <a:cs typeface="Arial" panose="020B0604020202020204" pitchFamily="34" charset="0"/>
              </a:rPr>
              <a:t>RELATIONSHIPS AND ENGAGEMENT</a:t>
            </a:r>
          </a:p>
        </p:txBody>
      </p:sp>
      <p:pic>
        <p:nvPicPr>
          <p:cNvPr id="5" name="Picture 4">
            <a:extLst>
              <a:ext uri="{FF2B5EF4-FFF2-40B4-BE49-F238E27FC236}">
                <a16:creationId xmlns:a16="http://schemas.microsoft.com/office/drawing/2014/main" id="{5A761F99-F9A0-BB41-8B97-1DC78422D596}"/>
              </a:ext>
            </a:extLst>
          </p:cNvPr>
          <p:cNvPicPr>
            <a:picLocks noChangeAspect="1"/>
          </p:cNvPicPr>
          <p:nvPr/>
        </p:nvPicPr>
        <p:blipFill>
          <a:blip r:embed="rId12"/>
          <a:stretch>
            <a:fillRect/>
          </a:stretch>
        </p:blipFill>
        <p:spPr>
          <a:xfrm>
            <a:off x="791736" y="872186"/>
            <a:ext cx="782820" cy="771794"/>
          </a:xfrm>
          <a:prstGeom prst="rect">
            <a:avLst/>
          </a:prstGeom>
        </p:spPr>
      </p:pic>
      <p:sp>
        <p:nvSpPr>
          <p:cNvPr id="2" name="Rectangle 1">
            <a:extLst>
              <a:ext uri="{FF2B5EF4-FFF2-40B4-BE49-F238E27FC236}">
                <a16:creationId xmlns:a16="http://schemas.microsoft.com/office/drawing/2014/main" id="{0577C23A-FD50-7742-AF30-9D46C869964D}"/>
              </a:ext>
            </a:extLst>
          </p:cNvPr>
          <p:cNvSpPr/>
          <p:nvPr/>
        </p:nvSpPr>
        <p:spPr>
          <a:xfrm>
            <a:off x="1" y="2358051"/>
            <a:ext cx="2373086" cy="2894687"/>
          </a:xfrm>
          <a:prstGeom prst="rect">
            <a:avLst/>
          </a:prstGeom>
          <a:solidFill>
            <a:srgbClr val="002E3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C6835AC-3BAD-B749-B5FD-9DFBDBBA5B40}"/>
              </a:ext>
            </a:extLst>
          </p:cNvPr>
          <p:cNvSpPr txBox="1"/>
          <p:nvPr>
            <p:custDataLst>
              <p:tags r:id="rId2"/>
            </p:custDataLst>
          </p:nvPr>
        </p:nvSpPr>
        <p:spPr>
          <a:xfrm>
            <a:off x="185260" y="3239616"/>
            <a:ext cx="2032458" cy="1015663"/>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Provide opportunities for meaningful engagement in network activities and communicate expectations for participation.</a:t>
            </a:r>
          </a:p>
        </p:txBody>
      </p:sp>
      <p:sp>
        <p:nvSpPr>
          <p:cNvPr id="26" name="TextBox 25">
            <a:extLst>
              <a:ext uri="{FF2B5EF4-FFF2-40B4-BE49-F238E27FC236}">
                <a16:creationId xmlns:a16="http://schemas.microsoft.com/office/drawing/2014/main" id="{E70D6374-7623-7A4E-802B-3D55D51B2947}"/>
              </a:ext>
            </a:extLst>
          </p:cNvPr>
          <p:cNvSpPr txBox="1"/>
          <p:nvPr>
            <p:custDataLst>
              <p:tags r:id="rId3"/>
            </p:custDataLst>
          </p:nvPr>
        </p:nvSpPr>
        <p:spPr>
          <a:xfrm>
            <a:off x="2449636" y="2611590"/>
            <a:ext cx="1876866" cy="1569660"/>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There is no evidence that the intermediary has developed expectations for participation or provides opportunities for meaningful engagement in network activities.</a:t>
            </a:r>
          </a:p>
        </p:txBody>
      </p:sp>
      <p:sp>
        <p:nvSpPr>
          <p:cNvPr id="27" name="TextBox 26">
            <a:extLst>
              <a:ext uri="{FF2B5EF4-FFF2-40B4-BE49-F238E27FC236}">
                <a16:creationId xmlns:a16="http://schemas.microsoft.com/office/drawing/2014/main" id="{229EA118-0786-CD4E-97D8-2A10FCBD6E11}"/>
              </a:ext>
            </a:extLst>
          </p:cNvPr>
          <p:cNvSpPr txBox="1"/>
          <p:nvPr>
            <p:custDataLst>
              <p:tags r:id="rId4"/>
            </p:custDataLst>
          </p:nvPr>
        </p:nvSpPr>
        <p:spPr>
          <a:xfrm>
            <a:off x="4352777" y="2611588"/>
            <a:ext cx="1743224" cy="1015663"/>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The intermediary has developed expectations for participation in network activities.</a:t>
            </a:r>
          </a:p>
        </p:txBody>
      </p:sp>
      <p:sp>
        <p:nvSpPr>
          <p:cNvPr id="28" name="TextBox 27">
            <a:extLst>
              <a:ext uri="{FF2B5EF4-FFF2-40B4-BE49-F238E27FC236}">
                <a16:creationId xmlns:a16="http://schemas.microsoft.com/office/drawing/2014/main" id="{97995F58-B6DC-F547-85F2-E0B649E201E2}"/>
              </a:ext>
            </a:extLst>
          </p:cNvPr>
          <p:cNvSpPr txBox="1"/>
          <p:nvPr>
            <p:custDataLst>
              <p:tags r:id="rId5"/>
            </p:custDataLst>
          </p:nvPr>
        </p:nvSpPr>
        <p:spPr>
          <a:xfrm>
            <a:off x="6292118" y="2611589"/>
            <a:ext cx="1876866" cy="1569660"/>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The intermediary has communicated expectations for participation but provides limited or inconsistent opportunities for meaningful engagement in network activities.</a:t>
            </a:r>
          </a:p>
        </p:txBody>
      </p:sp>
      <p:sp>
        <p:nvSpPr>
          <p:cNvPr id="29" name="TextBox 28">
            <a:extLst>
              <a:ext uri="{FF2B5EF4-FFF2-40B4-BE49-F238E27FC236}">
                <a16:creationId xmlns:a16="http://schemas.microsoft.com/office/drawing/2014/main" id="{C018F3E7-2115-A84B-B3FC-EF25F8FEAAB7}"/>
              </a:ext>
            </a:extLst>
          </p:cNvPr>
          <p:cNvSpPr txBox="1"/>
          <p:nvPr>
            <p:custDataLst>
              <p:tags r:id="rId6"/>
            </p:custDataLst>
          </p:nvPr>
        </p:nvSpPr>
        <p:spPr>
          <a:xfrm>
            <a:off x="8271810" y="2611589"/>
            <a:ext cx="1810533" cy="1569660"/>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The intermediary clearly communicates expectations for participation and consistently provides opportunities for meaningful engagement in the network.</a:t>
            </a:r>
          </a:p>
        </p:txBody>
      </p:sp>
      <p:sp>
        <p:nvSpPr>
          <p:cNvPr id="30" name="TextBox 29">
            <a:extLst>
              <a:ext uri="{FF2B5EF4-FFF2-40B4-BE49-F238E27FC236}">
                <a16:creationId xmlns:a16="http://schemas.microsoft.com/office/drawing/2014/main" id="{639563D2-7D66-D345-A588-A9A3665DEB11}"/>
              </a:ext>
            </a:extLst>
          </p:cNvPr>
          <p:cNvSpPr txBox="1"/>
          <p:nvPr>
            <p:custDataLst>
              <p:tags r:id="rId7"/>
            </p:custDataLst>
          </p:nvPr>
        </p:nvSpPr>
        <p:spPr>
          <a:xfrm>
            <a:off x="10216597" y="2611590"/>
            <a:ext cx="1861208" cy="1569660"/>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The intermediary consistently provides meaningful opportunities for member engagement in network activities and regularly assesses the opportunities to ensure their effectiveness. </a:t>
            </a:r>
          </a:p>
        </p:txBody>
      </p:sp>
      <p:sp>
        <p:nvSpPr>
          <p:cNvPr id="34" name="TextBox 33">
            <a:extLst>
              <a:ext uri="{FF2B5EF4-FFF2-40B4-BE49-F238E27FC236}">
                <a16:creationId xmlns:a16="http://schemas.microsoft.com/office/drawing/2014/main" id="{47D5CB72-F38E-F84B-B91E-0BD4D704E8FF}"/>
              </a:ext>
            </a:extLst>
          </p:cNvPr>
          <p:cNvSpPr txBox="1"/>
          <p:nvPr>
            <p:custDataLst>
              <p:tags r:id="rId8"/>
            </p:custDataLst>
          </p:nvPr>
        </p:nvSpPr>
        <p:spPr>
          <a:xfrm>
            <a:off x="188692" y="2606338"/>
            <a:ext cx="1961314" cy="523220"/>
          </a:xfrm>
          <a:prstGeom prst="rect">
            <a:avLst/>
          </a:prstGeom>
          <a:noFill/>
        </p:spPr>
        <p:txBody>
          <a:bodyPr wrap="square" rtlCol="0">
            <a:spAutoFit/>
          </a:bodyPr>
          <a:lstStyle/>
          <a:p>
            <a:r>
              <a:rPr lang="en-US" sz="1400" b="1" dirty="0">
                <a:latin typeface="Arial" panose="020B0604020202020204" pitchFamily="34" charset="0"/>
                <a:ea typeface="Gotham Medium" pitchFamily="2" charset="-128"/>
                <a:cs typeface="Arial" panose="020B0604020202020204" pitchFamily="34" charset="0"/>
              </a:rPr>
              <a:t>Member Engagement</a:t>
            </a:r>
          </a:p>
        </p:txBody>
      </p:sp>
      <p:cxnSp>
        <p:nvCxnSpPr>
          <p:cNvPr id="4" name="Straight Connector 3">
            <a:extLst>
              <a:ext uri="{FF2B5EF4-FFF2-40B4-BE49-F238E27FC236}">
                <a16:creationId xmlns:a16="http://schemas.microsoft.com/office/drawing/2014/main" id="{F317C643-163E-B649-A837-65F19AF5709E}"/>
              </a:ext>
            </a:extLst>
          </p:cNvPr>
          <p:cNvCxnSpPr/>
          <p:nvPr/>
        </p:nvCxnSpPr>
        <p:spPr>
          <a:xfrm>
            <a:off x="4260169"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FD4E39-2BFB-F942-8A34-10FDE3831AC1}"/>
              </a:ext>
            </a:extLst>
          </p:cNvPr>
          <p:cNvCxnSpPr/>
          <p:nvPr/>
        </p:nvCxnSpPr>
        <p:spPr>
          <a:xfrm>
            <a:off x="6247713"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716DD2-8DE9-164A-973A-CB989121FB91}"/>
              </a:ext>
            </a:extLst>
          </p:cNvPr>
          <p:cNvCxnSpPr/>
          <p:nvPr/>
        </p:nvCxnSpPr>
        <p:spPr>
          <a:xfrm>
            <a:off x="8174145"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874A25D-CD45-3A48-A4FF-2BA4F0336E0C}"/>
              </a:ext>
            </a:extLst>
          </p:cNvPr>
          <p:cNvCxnSpPr/>
          <p:nvPr/>
        </p:nvCxnSpPr>
        <p:spPr>
          <a:xfrm>
            <a:off x="10168452" y="2676445"/>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17B5840E-2986-4C2D-8CC5-189F6DA62100}"/>
              </a:ext>
            </a:extLst>
          </p:cNvPr>
          <p:cNvSpPr txBox="1"/>
          <p:nvPr/>
        </p:nvSpPr>
        <p:spPr>
          <a:xfrm>
            <a:off x="11708520" y="6915806"/>
            <a:ext cx="343105" cy="246221"/>
          </a:xfrm>
          <a:prstGeom prst="rect">
            <a:avLst/>
          </a:prstGeom>
          <a:noFill/>
        </p:spPr>
        <p:txBody>
          <a:bodyPr wrap="square" rtlCol="0">
            <a:spAutoFit/>
          </a:bodyPr>
          <a:lstStyle/>
          <a:p>
            <a:fld id="{29C086FF-29A0-41C7-A33C-B16B5FE507AB}" type="slidenum">
              <a:rPr lang="en-US" sz="1000" smtClean="0"/>
              <a:t>23</a:t>
            </a:fld>
            <a:endParaRPr lang="en-US" sz="1000" dirty="0"/>
          </a:p>
        </p:txBody>
      </p:sp>
      <p:sp>
        <p:nvSpPr>
          <p:cNvPr id="13" name="Oval 12">
            <a:extLst>
              <a:ext uri="{FF2B5EF4-FFF2-40B4-BE49-F238E27FC236}">
                <a16:creationId xmlns:a16="http://schemas.microsoft.com/office/drawing/2014/main" id="{097ADA70-2AC9-B561-C3A4-DAEA29EDAEF5}"/>
              </a:ext>
            </a:extLst>
          </p:cNvPr>
          <p:cNvSpPr/>
          <p:nvPr/>
        </p:nvSpPr>
        <p:spPr>
          <a:xfrm>
            <a:off x="462322" y="5989569"/>
            <a:ext cx="881456" cy="881456"/>
          </a:xfrm>
          <a:prstGeom prst="ellipse">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0B91DBE-9D0A-5B94-EC22-A3D03C4CE939}"/>
              </a:ext>
            </a:extLst>
          </p:cNvPr>
          <p:cNvSpPr/>
          <p:nvPr/>
        </p:nvSpPr>
        <p:spPr>
          <a:xfrm>
            <a:off x="650416" y="6245631"/>
            <a:ext cx="505267" cy="369332"/>
          </a:xfrm>
          <a:prstGeom prst="rect">
            <a:avLst/>
          </a:prstGeom>
        </p:spPr>
        <p:txBody>
          <a:bodyPr wrap="none" lIns="91440" tIns="45720" rIns="91440" bIns="45720" anchor="t">
            <a:spAutoFit/>
          </a:bodyPr>
          <a:lstStyle/>
          <a:p>
            <a:r>
              <a:rPr lang="en-US" dirty="0">
                <a:solidFill>
                  <a:schemeClr val="bg1"/>
                </a:solidFill>
                <a:highlight>
                  <a:srgbClr val="FF0000"/>
                </a:highlight>
                <a:latin typeface="Arial"/>
                <a:cs typeface="Arial"/>
              </a:rPr>
              <a:t>3.6</a:t>
            </a:r>
            <a:endParaRPr lang="en-US">
              <a:solidFill>
                <a:schemeClr val="bg1"/>
              </a:solidFill>
              <a:highlight>
                <a:srgbClr val="FF0000"/>
              </a:highlight>
              <a:latin typeface="Arial"/>
              <a:ea typeface="Calibri"/>
              <a:cs typeface="Arial"/>
            </a:endParaRPr>
          </a:p>
        </p:txBody>
      </p:sp>
      <p:sp>
        <p:nvSpPr>
          <p:cNvPr id="15" name="TextBox 14">
            <a:extLst>
              <a:ext uri="{FF2B5EF4-FFF2-40B4-BE49-F238E27FC236}">
                <a16:creationId xmlns:a16="http://schemas.microsoft.com/office/drawing/2014/main" id="{D2C441AC-ACE4-F8FD-85FA-87E689E5997D}"/>
              </a:ext>
            </a:extLst>
          </p:cNvPr>
          <p:cNvSpPr txBox="1"/>
          <p:nvPr/>
        </p:nvSpPr>
        <p:spPr>
          <a:xfrm>
            <a:off x="1385501" y="6119848"/>
            <a:ext cx="3677816"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Update this marker with the Element average and reposition it under the correct developmental category (e.g., developing)</a:t>
            </a:r>
          </a:p>
        </p:txBody>
      </p:sp>
      <p:sp>
        <p:nvSpPr>
          <p:cNvPr id="44" name="Rectangle 43">
            <a:extLst>
              <a:ext uri="{FF2B5EF4-FFF2-40B4-BE49-F238E27FC236}">
                <a16:creationId xmlns:a16="http://schemas.microsoft.com/office/drawing/2014/main" id="{971AC152-5047-1FCE-D6C3-0740BEEB6A69}"/>
              </a:ext>
            </a:extLst>
          </p:cNvPr>
          <p:cNvSpPr/>
          <p:nvPr/>
        </p:nvSpPr>
        <p:spPr>
          <a:xfrm>
            <a:off x="1" y="2413"/>
            <a:ext cx="3000871" cy="517133"/>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4E0DAB8-A4EB-2DC3-58A0-957D2DB0976F}"/>
              </a:ext>
            </a:extLst>
          </p:cNvPr>
          <p:cNvSpPr/>
          <p:nvPr/>
        </p:nvSpPr>
        <p:spPr>
          <a:xfrm>
            <a:off x="3059382"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625475D3-C509-45E7-E4F9-ED12C23DE235}"/>
              </a:ext>
            </a:extLst>
          </p:cNvPr>
          <p:cNvSpPr/>
          <p:nvPr/>
        </p:nvSpPr>
        <p:spPr>
          <a:xfrm>
            <a:off x="6118764"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hlinkClick r:id="rId11" action="ppaction://hlinksldjump"/>
            <a:extLst>
              <a:ext uri="{FF2B5EF4-FFF2-40B4-BE49-F238E27FC236}">
                <a16:creationId xmlns:a16="http://schemas.microsoft.com/office/drawing/2014/main" id="{7F942D05-50CC-321D-B9BB-E4D7D4179A95}"/>
              </a:ext>
            </a:extLst>
          </p:cNvPr>
          <p:cNvSpPr txBox="1"/>
          <p:nvPr/>
        </p:nvSpPr>
        <p:spPr>
          <a:xfrm>
            <a:off x="19341" y="44291"/>
            <a:ext cx="3000871" cy="430887"/>
          </a:xfrm>
          <a:prstGeom prst="rect">
            <a:avLst/>
          </a:prstGeom>
          <a:noFill/>
        </p:spPr>
        <p:txBody>
          <a:bodyPr wrap="square" rtlCol="0">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Oversee Network Design </a:t>
            </a:r>
            <a:br>
              <a:rPr lang="en-US" sz="1100">
                <a:solidFill>
                  <a:schemeClr val="bg1"/>
                </a:solidFill>
                <a:latin typeface="Arial" panose="020B0604020202020204" pitchFamily="34" charset="0"/>
                <a:ea typeface="Gotham Medium" pitchFamily="2" charset="-128"/>
                <a:cs typeface="Arial" panose="020B0604020202020204" pitchFamily="34" charset="0"/>
              </a:rPr>
            </a:br>
            <a:r>
              <a:rPr lang="en-US" sz="1100">
                <a:solidFill>
                  <a:schemeClr val="bg1"/>
                </a:solidFill>
                <a:latin typeface="Arial" panose="020B0604020202020204" pitchFamily="34" charset="0"/>
                <a:ea typeface="Gotham Medium" pitchFamily="2" charset="-128"/>
                <a:cs typeface="Arial" panose="020B0604020202020204" pitchFamily="34" charset="0"/>
              </a:rPr>
              <a:t>and Operations</a:t>
            </a:r>
          </a:p>
        </p:txBody>
      </p:sp>
      <p:sp>
        <p:nvSpPr>
          <p:cNvPr id="53" name="TextBox 52">
            <a:extLst>
              <a:ext uri="{FF2B5EF4-FFF2-40B4-BE49-F238E27FC236}">
                <a16:creationId xmlns:a16="http://schemas.microsoft.com/office/drawing/2014/main" id="{B9FCD558-00E7-272B-C55B-DF85CB930D6F}"/>
              </a:ext>
            </a:extLst>
          </p:cNvPr>
          <p:cNvSpPr txBox="1"/>
          <p:nvPr/>
        </p:nvSpPr>
        <p:spPr>
          <a:xfrm>
            <a:off x="3056306" y="132287"/>
            <a:ext cx="3000871" cy="261610"/>
          </a:xfrm>
          <a:prstGeom prst="rect">
            <a:avLst/>
          </a:prstGeom>
          <a:noFill/>
        </p:spPr>
        <p:txBody>
          <a:bodyPr wrap="square" lIns="91440" tIns="45720" rIns="91440" bIns="45720" rtlCol="0" anchor="t">
            <a:spAutoFit/>
          </a:bodyPr>
          <a:lstStyle/>
          <a:p>
            <a:pPr algn="ctr"/>
            <a:r>
              <a:rPr lang="en-US" sz="1100" dirty="0">
                <a:solidFill>
                  <a:srgbClr val="002E3D"/>
                </a:solidFill>
                <a:latin typeface="Arial"/>
                <a:ea typeface="Gotham Medium"/>
                <a:cs typeface="Arial"/>
              </a:rPr>
              <a:t>Motivate and Drive Change</a:t>
            </a:r>
            <a:endParaRPr lang="en-US" sz="1100" dirty="0">
              <a:solidFill>
                <a:srgbClr val="002E3D"/>
              </a:solidFill>
              <a:latin typeface="Arial" panose="020B0604020202020204" pitchFamily="34" charset="0"/>
              <a:ea typeface="Gotham Medium"/>
              <a:cs typeface="Arial" panose="020B0604020202020204" pitchFamily="34" charset="0"/>
            </a:endParaRPr>
          </a:p>
        </p:txBody>
      </p:sp>
      <p:sp>
        <p:nvSpPr>
          <p:cNvPr id="54" name="TextBox 53">
            <a:extLst>
              <a:ext uri="{FF2B5EF4-FFF2-40B4-BE49-F238E27FC236}">
                <a16:creationId xmlns:a16="http://schemas.microsoft.com/office/drawing/2014/main" id="{755CF1D0-D7A7-8784-90E5-41ACF93917D2}"/>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Tree>
    <p:extLst>
      <p:ext uri="{BB962C8B-B14F-4D97-AF65-F5344CB8AC3E}">
        <p14:creationId xmlns:p14="http://schemas.microsoft.com/office/powerpoint/2010/main" val="3304704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8A05958-8F59-C546-A4C4-8DF807D69ECD}"/>
              </a:ext>
            </a:extLst>
          </p:cNvPr>
          <p:cNvSpPr/>
          <p:nvPr/>
        </p:nvSpPr>
        <p:spPr>
          <a:xfrm>
            <a:off x="-4240" y="600084"/>
            <a:ext cx="12196239" cy="1295888"/>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B240430-2EDE-9049-B684-59931E849A45}"/>
              </a:ext>
            </a:extLst>
          </p:cNvPr>
          <p:cNvSpPr/>
          <p:nvPr/>
        </p:nvSpPr>
        <p:spPr>
          <a:xfrm>
            <a:off x="4327497" y="1517281"/>
            <a:ext cx="1887081" cy="511895"/>
          </a:xfrm>
          <a:prstGeom prst="rect">
            <a:avLst/>
          </a:prstGeom>
          <a:solidFill>
            <a:srgbClr val="AC447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165FC1E-DEDD-314A-82B9-EBD587D52FEA}"/>
              </a:ext>
            </a:extLst>
          </p:cNvPr>
          <p:cNvGrpSpPr/>
          <p:nvPr/>
        </p:nvGrpSpPr>
        <p:grpSpPr>
          <a:xfrm>
            <a:off x="2373089" y="1517281"/>
            <a:ext cx="9704716" cy="511895"/>
            <a:chOff x="445409" y="2601496"/>
            <a:chExt cx="11335654" cy="3632005"/>
          </a:xfrm>
          <a:solidFill>
            <a:srgbClr val="AC447F">
              <a:alpha val="77000"/>
            </a:srgbClr>
          </a:solidFill>
        </p:grpSpPr>
        <p:sp>
          <p:nvSpPr>
            <p:cNvPr id="7" name="Rectangle 6">
              <a:extLst>
                <a:ext uri="{FF2B5EF4-FFF2-40B4-BE49-F238E27FC236}">
                  <a16:creationId xmlns:a16="http://schemas.microsoft.com/office/drawing/2014/main" id="{5E2B1A23-59E8-9E4C-A17B-4E2E90AD75CB}"/>
                </a:ext>
              </a:extLst>
            </p:cNvPr>
            <p:cNvSpPr/>
            <p:nvPr/>
          </p:nvSpPr>
          <p:spPr>
            <a:xfrm>
              <a:off x="445409" y="2601497"/>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5566AD-54D6-2C45-876D-2DF8B08865EC}"/>
                </a:ext>
              </a:extLst>
            </p:cNvPr>
            <p:cNvSpPr/>
            <p:nvPr/>
          </p:nvSpPr>
          <p:spPr>
            <a:xfrm>
              <a:off x="9576846"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Rectangle 46">
            <a:extLst>
              <a:ext uri="{FF2B5EF4-FFF2-40B4-BE49-F238E27FC236}">
                <a16:creationId xmlns:a16="http://schemas.microsoft.com/office/drawing/2014/main" id="{17D26BFC-EC32-B848-9E3B-50CF89B7B27F}"/>
              </a:ext>
            </a:extLst>
          </p:cNvPr>
          <p:cNvSpPr/>
          <p:nvPr/>
        </p:nvSpPr>
        <p:spPr>
          <a:xfrm>
            <a:off x="6281906" y="1517281"/>
            <a:ext cx="1887081" cy="511895"/>
          </a:xfrm>
          <a:prstGeom prst="rect">
            <a:avLst/>
          </a:prstGeom>
          <a:solidFill>
            <a:srgbClr val="843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Rectangle 18">
            <a:extLst>
              <a:ext uri="{FF2B5EF4-FFF2-40B4-BE49-F238E27FC236}">
                <a16:creationId xmlns:a16="http://schemas.microsoft.com/office/drawing/2014/main" id="{830FEE2D-AB8B-F74F-BFD7-84CE4D62DAA4}"/>
              </a:ext>
            </a:extLst>
          </p:cNvPr>
          <p:cNvSpPr/>
          <p:nvPr/>
        </p:nvSpPr>
        <p:spPr>
          <a:xfrm>
            <a:off x="2427816" y="1569755"/>
            <a:ext cx="1746495"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NO ACTIVITY</a:t>
            </a:r>
          </a:p>
        </p:txBody>
      </p:sp>
      <p:sp>
        <p:nvSpPr>
          <p:cNvPr id="51" name="Rectangle 50">
            <a:extLst>
              <a:ext uri="{FF2B5EF4-FFF2-40B4-BE49-F238E27FC236}">
                <a16:creationId xmlns:a16="http://schemas.microsoft.com/office/drawing/2014/main" id="{20EF80F3-3680-A242-8D1D-5241D7989FEF}"/>
              </a:ext>
            </a:extLst>
          </p:cNvPr>
          <p:cNvSpPr/>
          <p:nvPr/>
        </p:nvSpPr>
        <p:spPr>
          <a:xfrm>
            <a:off x="8236314" y="1517281"/>
            <a:ext cx="1887081" cy="511895"/>
          </a:xfrm>
          <a:prstGeom prst="rect">
            <a:avLst/>
          </a:prstGeom>
          <a:solidFill>
            <a:srgbClr val="AC447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6AA6FFB-F843-FC46-809F-E4B23379C932}"/>
              </a:ext>
            </a:extLst>
          </p:cNvPr>
          <p:cNvSpPr/>
          <p:nvPr/>
        </p:nvSpPr>
        <p:spPr>
          <a:xfrm>
            <a:off x="4366729" y="1569755"/>
            <a:ext cx="1847848"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EMERGING</a:t>
            </a:r>
          </a:p>
        </p:txBody>
      </p:sp>
      <p:sp>
        <p:nvSpPr>
          <p:cNvPr id="23" name="Rectangle 22">
            <a:extLst>
              <a:ext uri="{FF2B5EF4-FFF2-40B4-BE49-F238E27FC236}">
                <a16:creationId xmlns:a16="http://schemas.microsoft.com/office/drawing/2014/main" id="{9D2E4A93-90FF-BF4C-B056-3868568B0406}"/>
              </a:ext>
            </a:extLst>
          </p:cNvPr>
          <p:cNvSpPr/>
          <p:nvPr/>
        </p:nvSpPr>
        <p:spPr>
          <a:xfrm>
            <a:off x="8250625" y="1569755"/>
            <a:ext cx="181575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ACHIEVED</a:t>
            </a:r>
          </a:p>
        </p:txBody>
      </p:sp>
      <p:sp>
        <p:nvSpPr>
          <p:cNvPr id="24" name="Rectangle 23">
            <a:extLst>
              <a:ext uri="{FF2B5EF4-FFF2-40B4-BE49-F238E27FC236}">
                <a16:creationId xmlns:a16="http://schemas.microsoft.com/office/drawing/2014/main" id="{771A9A3A-BF68-B042-8B9E-5A6E6B22ABB5}"/>
              </a:ext>
            </a:extLst>
          </p:cNvPr>
          <p:cNvSpPr/>
          <p:nvPr/>
        </p:nvSpPr>
        <p:spPr>
          <a:xfrm>
            <a:off x="10261043" y="1569755"/>
            <a:ext cx="175144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EXEMPLARY</a:t>
            </a:r>
          </a:p>
        </p:txBody>
      </p:sp>
      <p:sp>
        <p:nvSpPr>
          <p:cNvPr id="35" name="Rectangle 34">
            <a:extLst>
              <a:ext uri="{FF2B5EF4-FFF2-40B4-BE49-F238E27FC236}">
                <a16:creationId xmlns:a16="http://schemas.microsoft.com/office/drawing/2014/main" id="{FE5B9EF4-80E3-E04D-9C9B-871A67C4B696}"/>
              </a:ext>
            </a:extLst>
          </p:cNvPr>
          <p:cNvSpPr/>
          <p:nvPr/>
        </p:nvSpPr>
        <p:spPr>
          <a:xfrm>
            <a:off x="-4239" y="1892455"/>
            <a:ext cx="12200478" cy="391558"/>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B7CD77E-9E9A-1447-8135-4BC4634B9965}"/>
              </a:ext>
            </a:extLst>
          </p:cNvPr>
          <p:cNvSpPr txBox="1"/>
          <p:nvPr/>
        </p:nvSpPr>
        <p:spPr>
          <a:xfrm>
            <a:off x="2286114" y="922936"/>
            <a:ext cx="7437749" cy="369332"/>
          </a:xfrm>
          <a:prstGeom prst="rect">
            <a:avLst/>
          </a:prstGeom>
          <a:noFill/>
        </p:spPr>
        <p:txBody>
          <a:bodyPr wrap="square" rtlCol="0">
            <a:spAutoFit/>
          </a:bodyPr>
          <a:lstStyle/>
          <a:p>
            <a:r>
              <a:rPr lang="en-US">
                <a:solidFill>
                  <a:schemeClr val="bg1"/>
                </a:solidFill>
                <a:latin typeface="Arial" panose="020B0604020202020204" pitchFamily="34" charset="0"/>
                <a:ea typeface="Gotham Medium" pitchFamily="2" charset="-128"/>
                <a:cs typeface="Arial" panose="020B0604020202020204" pitchFamily="34" charset="0"/>
              </a:rPr>
              <a:t>ROLE: </a:t>
            </a:r>
            <a:r>
              <a:rPr lang="en-US">
                <a:solidFill>
                  <a:srgbClr val="AC447F"/>
                </a:solidFill>
                <a:latin typeface="Arial" panose="020B0604020202020204" pitchFamily="34" charset="0"/>
                <a:ea typeface="Gotham Medium" pitchFamily="2" charset="-128"/>
                <a:cs typeface="Arial" panose="020B0604020202020204" pitchFamily="34" charset="0"/>
              </a:rPr>
              <a:t>OVERSEE NETWORK DESIGN AND OPERATIONS</a:t>
            </a:r>
          </a:p>
        </p:txBody>
      </p:sp>
      <p:sp>
        <p:nvSpPr>
          <p:cNvPr id="32" name="TextBox 31">
            <a:hlinkClick r:id="rId11" action="ppaction://hlinksldjump"/>
            <a:extLst>
              <a:ext uri="{FF2B5EF4-FFF2-40B4-BE49-F238E27FC236}">
                <a16:creationId xmlns:a16="http://schemas.microsoft.com/office/drawing/2014/main" id="{185E68C4-9524-C442-853B-3DD2CC59A0C7}"/>
              </a:ext>
            </a:extLst>
          </p:cNvPr>
          <p:cNvSpPr txBox="1"/>
          <p:nvPr>
            <p:custDataLst>
              <p:tags r:id="rId1"/>
            </p:custDataLst>
          </p:nvPr>
        </p:nvSpPr>
        <p:spPr>
          <a:xfrm>
            <a:off x="226900" y="1924069"/>
            <a:ext cx="4304157" cy="307777"/>
          </a:xfrm>
          <a:prstGeom prst="rect">
            <a:avLst/>
          </a:prstGeom>
          <a:noFill/>
        </p:spPr>
        <p:txBody>
          <a:bodyPr wrap="square" rtlCol="0">
            <a:spAutoFit/>
          </a:bodyPr>
          <a:lstStyle/>
          <a:p>
            <a:r>
              <a:rPr lang="en-US" sz="1400" b="1" dirty="0">
                <a:solidFill>
                  <a:schemeClr val="bg1"/>
                </a:solidFill>
                <a:latin typeface="Arial" panose="020B0604020202020204" pitchFamily="34" charset="0"/>
                <a:ea typeface="Gotham Medium" pitchFamily="2" charset="-128"/>
                <a:cs typeface="Arial" panose="020B0604020202020204" pitchFamily="34" charset="0"/>
              </a:rPr>
              <a:t>RELATIONSHIPS AND ENGAGEMENT</a:t>
            </a:r>
          </a:p>
        </p:txBody>
      </p:sp>
      <p:pic>
        <p:nvPicPr>
          <p:cNvPr id="5" name="Picture 4">
            <a:extLst>
              <a:ext uri="{FF2B5EF4-FFF2-40B4-BE49-F238E27FC236}">
                <a16:creationId xmlns:a16="http://schemas.microsoft.com/office/drawing/2014/main" id="{5A761F99-F9A0-BB41-8B97-1DC78422D596}"/>
              </a:ext>
            </a:extLst>
          </p:cNvPr>
          <p:cNvPicPr>
            <a:picLocks noChangeAspect="1"/>
          </p:cNvPicPr>
          <p:nvPr/>
        </p:nvPicPr>
        <p:blipFill>
          <a:blip r:embed="rId12"/>
          <a:stretch>
            <a:fillRect/>
          </a:stretch>
        </p:blipFill>
        <p:spPr>
          <a:xfrm>
            <a:off x="791736" y="872186"/>
            <a:ext cx="782820" cy="771794"/>
          </a:xfrm>
          <a:prstGeom prst="rect">
            <a:avLst/>
          </a:prstGeom>
        </p:spPr>
      </p:pic>
      <p:sp>
        <p:nvSpPr>
          <p:cNvPr id="48" name="Rectangle 47">
            <a:extLst>
              <a:ext uri="{FF2B5EF4-FFF2-40B4-BE49-F238E27FC236}">
                <a16:creationId xmlns:a16="http://schemas.microsoft.com/office/drawing/2014/main" id="{151E6E94-1AAA-E24A-B394-1526654218E3}"/>
              </a:ext>
            </a:extLst>
          </p:cNvPr>
          <p:cNvSpPr/>
          <p:nvPr/>
        </p:nvSpPr>
        <p:spPr>
          <a:xfrm>
            <a:off x="6233408" y="1569755"/>
            <a:ext cx="1935576" cy="261610"/>
          </a:xfrm>
          <a:prstGeom prst="rect">
            <a:avLst/>
          </a:prstGeom>
        </p:spPr>
        <p:txBody>
          <a:bodyPr wrap="square">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DEVELOPING</a:t>
            </a:r>
          </a:p>
        </p:txBody>
      </p:sp>
      <p:sp>
        <p:nvSpPr>
          <p:cNvPr id="2" name="Rectangle 1">
            <a:extLst>
              <a:ext uri="{FF2B5EF4-FFF2-40B4-BE49-F238E27FC236}">
                <a16:creationId xmlns:a16="http://schemas.microsoft.com/office/drawing/2014/main" id="{0577C23A-FD50-7742-AF30-9D46C869964D}"/>
              </a:ext>
            </a:extLst>
          </p:cNvPr>
          <p:cNvSpPr/>
          <p:nvPr/>
        </p:nvSpPr>
        <p:spPr>
          <a:xfrm>
            <a:off x="1" y="2358051"/>
            <a:ext cx="2373086" cy="2894687"/>
          </a:xfrm>
          <a:prstGeom prst="rect">
            <a:avLst/>
          </a:prstGeom>
          <a:solidFill>
            <a:srgbClr val="002E3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C6835AC-3BAD-B749-B5FD-9DFBDBBA5B40}"/>
              </a:ext>
            </a:extLst>
          </p:cNvPr>
          <p:cNvSpPr txBox="1"/>
          <p:nvPr>
            <p:custDataLst>
              <p:tags r:id="rId2"/>
            </p:custDataLst>
          </p:nvPr>
        </p:nvSpPr>
        <p:spPr>
          <a:xfrm>
            <a:off x="185260" y="3239616"/>
            <a:ext cx="1964746" cy="1200329"/>
          </a:xfrm>
          <a:prstGeom prst="rect">
            <a:avLst/>
          </a:prstGeom>
          <a:noFill/>
        </p:spPr>
        <p:txBody>
          <a:bodyPr wrap="square" lIns="91440" tIns="45720" rIns="91440" bIns="45720" rtlCol="0" anchor="t">
            <a:spAutoFit/>
          </a:bodyPr>
          <a:lstStyle/>
          <a:p>
            <a:r>
              <a:rPr lang="en-US" sz="1200" dirty="0">
                <a:latin typeface="Arial"/>
                <a:cs typeface="Arial"/>
              </a:rPr>
              <a:t>Guide network collaboration with a shared vision and common goals to achieve positive student outcomes. </a:t>
            </a:r>
          </a:p>
        </p:txBody>
      </p:sp>
      <p:sp>
        <p:nvSpPr>
          <p:cNvPr id="26" name="TextBox 25">
            <a:extLst>
              <a:ext uri="{FF2B5EF4-FFF2-40B4-BE49-F238E27FC236}">
                <a16:creationId xmlns:a16="http://schemas.microsoft.com/office/drawing/2014/main" id="{E70D6374-7623-7A4E-802B-3D55D51B2947}"/>
              </a:ext>
            </a:extLst>
          </p:cNvPr>
          <p:cNvSpPr txBox="1"/>
          <p:nvPr>
            <p:custDataLst>
              <p:tags r:id="rId3"/>
            </p:custDataLst>
          </p:nvPr>
        </p:nvSpPr>
        <p:spPr>
          <a:xfrm>
            <a:off x="2449636" y="2611590"/>
            <a:ext cx="1876866" cy="1569660"/>
          </a:xfrm>
          <a:prstGeom prst="rect">
            <a:avLst/>
          </a:prstGeom>
          <a:noFill/>
        </p:spPr>
        <p:txBody>
          <a:bodyPr wrap="square" lIns="91440" tIns="45720" rIns="91440" bIns="45720" rtlCol="0" anchor="t">
            <a:spAutoFit/>
          </a:bodyPr>
          <a:lstStyle/>
          <a:p>
            <a:r>
              <a:rPr lang="en-US" sz="1200" dirty="0">
                <a:latin typeface="Arial"/>
                <a:cs typeface="Arial"/>
              </a:rPr>
              <a:t>There is no evidence that the intermediary has developed a shared vision and common goals to guide network collaboration and achieve positive student outcomes.</a:t>
            </a:r>
          </a:p>
        </p:txBody>
      </p:sp>
      <p:sp>
        <p:nvSpPr>
          <p:cNvPr id="27" name="TextBox 26">
            <a:extLst>
              <a:ext uri="{FF2B5EF4-FFF2-40B4-BE49-F238E27FC236}">
                <a16:creationId xmlns:a16="http://schemas.microsoft.com/office/drawing/2014/main" id="{229EA118-0786-CD4E-97D8-2A10FCBD6E11}"/>
              </a:ext>
            </a:extLst>
          </p:cNvPr>
          <p:cNvSpPr txBox="1"/>
          <p:nvPr>
            <p:custDataLst>
              <p:tags r:id="rId4"/>
            </p:custDataLst>
          </p:nvPr>
        </p:nvSpPr>
        <p:spPr>
          <a:xfrm>
            <a:off x="4352777" y="2611588"/>
            <a:ext cx="1743224" cy="1384995"/>
          </a:xfrm>
          <a:prstGeom prst="rect">
            <a:avLst/>
          </a:prstGeom>
          <a:noFill/>
        </p:spPr>
        <p:txBody>
          <a:bodyPr wrap="square" lIns="91440" tIns="45720" rIns="91440" bIns="45720" rtlCol="0" anchor="t">
            <a:spAutoFit/>
          </a:bodyPr>
          <a:lstStyle/>
          <a:p>
            <a:r>
              <a:rPr lang="en-US" sz="1200" dirty="0">
                <a:latin typeface="Arial"/>
                <a:cs typeface="Arial"/>
              </a:rPr>
              <a:t>The intermediary is working with network members to develop or refine a shared vision and common goals to achieve positive student outcomes.</a:t>
            </a:r>
          </a:p>
        </p:txBody>
      </p:sp>
      <p:sp>
        <p:nvSpPr>
          <p:cNvPr id="28" name="TextBox 27">
            <a:extLst>
              <a:ext uri="{FF2B5EF4-FFF2-40B4-BE49-F238E27FC236}">
                <a16:creationId xmlns:a16="http://schemas.microsoft.com/office/drawing/2014/main" id="{97995F58-B6DC-F547-85F2-E0B649E201E2}"/>
              </a:ext>
            </a:extLst>
          </p:cNvPr>
          <p:cNvSpPr txBox="1"/>
          <p:nvPr>
            <p:custDataLst>
              <p:tags r:id="rId5"/>
            </p:custDataLst>
          </p:nvPr>
        </p:nvSpPr>
        <p:spPr>
          <a:xfrm>
            <a:off x="6292118" y="2611589"/>
            <a:ext cx="1876866" cy="1754326"/>
          </a:xfrm>
          <a:prstGeom prst="rect">
            <a:avLst/>
          </a:prstGeom>
          <a:noFill/>
        </p:spPr>
        <p:txBody>
          <a:bodyPr wrap="square" lIns="91440" tIns="45720" rIns="91440" bIns="45720" rtlCol="0" anchor="t">
            <a:spAutoFit/>
          </a:bodyPr>
          <a:lstStyle/>
          <a:p>
            <a:r>
              <a:rPr lang="en-US" sz="1200" dirty="0">
                <a:latin typeface="Arial"/>
                <a:cs typeface="Arial"/>
              </a:rPr>
              <a:t>The intermediary has developed a shared vision and common goals to achieve positive student outcomes but does not yet use them consistently to guide collaboration within the network.</a:t>
            </a:r>
          </a:p>
        </p:txBody>
      </p:sp>
      <p:sp>
        <p:nvSpPr>
          <p:cNvPr id="29" name="TextBox 28">
            <a:extLst>
              <a:ext uri="{FF2B5EF4-FFF2-40B4-BE49-F238E27FC236}">
                <a16:creationId xmlns:a16="http://schemas.microsoft.com/office/drawing/2014/main" id="{C018F3E7-2115-A84B-B3FC-EF25F8FEAAB7}"/>
              </a:ext>
            </a:extLst>
          </p:cNvPr>
          <p:cNvSpPr txBox="1"/>
          <p:nvPr>
            <p:custDataLst>
              <p:tags r:id="rId6"/>
            </p:custDataLst>
          </p:nvPr>
        </p:nvSpPr>
        <p:spPr>
          <a:xfrm>
            <a:off x="8271810" y="2611589"/>
            <a:ext cx="1810533" cy="1754326"/>
          </a:xfrm>
          <a:prstGeom prst="rect">
            <a:avLst/>
          </a:prstGeom>
          <a:noFill/>
        </p:spPr>
        <p:txBody>
          <a:bodyPr wrap="square" lIns="91440" tIns="45720" rIns="91440" bIns="45720" rtlCol="0" anchor="t">
            <a:spAutoFit/>
          </a:bodyPr>
          <a:lstStyle/>
          <a:p>
            <a:r>
              <a:rPr lang="en-US" sz="1200" dirty="0">
                <a:latin typeface="Arial"/>
                <a:cs typeface="Arial"/>
              </a:rPr>
              <a:t>The intermediary has developed a shared vision and common goals with network members to achieve positive student outcomes and guide collaboration within the network.</a:t>
            </a:r>
          </a:p>
        </p:txBody>
      </p:sp>
      <p:sp>
        <p:nvSpPr>
          <p:cNvPr id="30" name="TextBox 29">
            <a:extLst>
              <a:ext uri="{FF2B5EF4-FFF2-40B4-BE49-F238E27FC236}">
                <a16:creationId xmlns:a16="http://schemas.microsoft.com/office/drawing/2014/main" id="{639563D2-7D66-D345-A588-A9A3665DEB11}"/>
              </a:ext>
            </a:extLst>
          </p:cNvPr>
          <p:cNvSpPr txBox="1"/>
          <p:nvPr>
            <p:custDataLst>
              <p:tags r:id="rId7"/>
            </p:custDataLst>
          </p:nvPr>
        </p:nvSpPr>
        <p:spPr>
          <a:xfrm>
            <a:off x="10216597" y="2611590"/>
            <a:ext cx="1861208" cy="2123658"/>
          </a:xfrm>
          <a:prstGeom prst="rect">
            <a:avLst/>
          </a:prstGeom>
          <a:noFill/>
        </p:spPr>
        <p:txBody>
          <a:bodyPr wrap="square" lIns="91440" tIns="45720" rIns="91440" bIns="45720" rtlCol="0" anchor="t">
            <a:spAutoFit/>
          </a:bodyPr>
          <a:lstStyle/>
          <a:p>
            <a:r>
              <a:rPr lang="en-US" sz="1200" dirty="0">
                <a:latin typeface="Arial"/>
                <a:cs typeface="Arial"/>
              </a:rPr>
              <a:t>The intermediary has a shared vision and common goals to achieve positive student outcomes and guide collaboration within the network and regularly assesses alignment and adjusts activities or vision and goals based on assessment.</a:t>
            </a:r>
          </a:p>
        </p:txBody>
      </p:sp>
      <p:sp>
        <p:nvSpPr>
          <p:cNvPr id="34" name="TextBox 33">
            <a:extLst>
              <a:ext uri="{FF2B5EF4-FFF2-40B4-BE49-F238E27FC236}">
                <a16:creationId xmlns:a16="http://schemas.microsoft.com/office/drawing/2014/main" id="{47D5CB72-F38E-F84B-B91E-0BD4D704E8FF}"/>
              </a:ext>
            </a:extLst>
          </p:cNvPr>
          <p:cNvSpPr txBox="1"/>
          <p:nvPr>
            <p:custDataLst>
              <p:tags r:id="rId8"/>
            </p:custDataLst>
          </p:nvPr>
        </p:nvSpPr>
        <p:spPr>
          <a:xfrm>
            <a:off x="188692" y="2606338"/>
            <a:ext cx="1961314" cy="584775"/>
          </a:xfrm>
          <a:prstGeom prst="rect">
            <a:avLst/>
          </a:prstGeom>
          <a:noFill/>
        </p:spPr>
        <p:txBody>
          <a:bodyPr wrap="square" rtlCol="0">
            <a:spAutoFit/>
          </a:bodyPr>
          <a:lstStyle/>
          <a:p>
            <a:r>
              <a:rPr lang="en-US" sz="1400" b="1">
                <a:latin typeface="Arial" panose="020B0604020202020204" pitchFamily="34" charset="0"/>
                <a:cs typeface="Arial" panose="020B0604020202020204" pitchFamily="34" charset="0"/>
              </a:rPr>
              <a:t>Shared Vision and Common Goals</a:t>
            </a:r>
            <a:endParaRPr lang="en-US" sz="140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317C643-163E-B649-A837-65F19AF5709E}"/>
              </a:ext>
            </a:extLst>
          </p:cNvPr>
          <p:cNvCxnSpPr/>
          <p:nvPr/>
        </p:nvCxnSpPr>
        <p:spPr>
          <a:xfrm>
            <a:off x="4260169"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FD4E39-2BFB-F942-8A34-10FDE3831AC1}"/>
              </a:ext>
            </a:extLst>
          </p:cNvPr>
          <p:cNvCxnSpPr/>
          <p:nvPr/>
        </p:nvCxnSpPr>
        <p:spPr>
          <a:xfrm>
            <a:off x="6247713"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716DD2-8DE9-164A-973A-CB989121FB91}"/>
              </a:ext>
            </a:extLst>
          </p:cNvPr>
          <p:cNvCxnSpPr/>
          <p:nvPr/>
        </p:nvCxnSpPr>
        <p:spPr>
          <a:xfrm>
            <a:off x="8174145"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874A25D-CD45-3A48-A4FF-2BA4F0336E0C}"/>
              </a:ext>
            </a:extLst>
          </p:cNvPr>
          <p:cNvCxnSpPr/>
          <p:nvPr/>
        </p:nvCxnSpPr>
        <p:spPr>
          <a:xfrm>
            <a:off x="10168452" y="2676445"/>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99D4C69E-FFD4-42E8-84CF-E3B48D726E30}"/>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t>24</a:t>
            </a:fld>
            <a:endParaRPr lang="en-US" sz="1000" dirty="0"/>
          </a:p>
        </p:txBody>
      </p:sp>
      <p:sp>
        <p:nvSpPr>
          <p:cNvPr id="11" name="Oval 10">
            <a:extLst>
              <a:ext uri="{FF2B5EF4-FFF2-40B4-BE49-F238E27FC236}">
                <a16:creationId xmlns:a16="http://schemas.microsoft.com/office/drawing/2014/main" id="{5C27726B-5332-DA20-C3F0-C03FA0B27E19}"/>
              </a:ext>
            </a:extLst>
          </p:cNvPr>
          <p:cNvSpPr/>
          <p:nvPr/>
        </p:nvSpPr>
        <p:spPr>
          <a:xfrm>
            <a:off x="462322" y="5989569"/>
            <a:ext cx="881456" cy="881456"/>
          </a:xfrm>
          <a:prstGeom prst="ellipse">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7D94DE3-42DE-5F55-B42F-43E66B833F26}"/>
              </a:ext>
            </a:extLst>
          </p:cNvPr>
          <p:cNvSpPr/>
          <p:nvPr/>
        </p:nvSpPr>
        <p:spPr>
          <a:xfrm>
            <a:off x="650416" y="6245631"/>
            <a:ext cx="505267" cy="369332"/>
          </a:xfrm>
          <a:prstGeom prst="rect">
            <a:avLst/>
          </a:prstGeom>
        </p:spPr>
        <p:txBody>
          <a:bodyPr wrap="none" lIns="91440" tIns="45720" rIns="91440" bIns="45720" anchor="t">
            <a:spAutoFit/>
          </a:bodyPr>
          <a:lstStyle/>
          <a:p>
            <a:r>
              <a:rPr lang="en-US" dirty="0">
                <a:solidFill>
                  <a:schemeClr val="bg1"/>
                </a:solidFill>
                <a:highlight>
                  <a:srgbClr val="FF0000"/>
                </a:highlight>
                <a:latin typeface="Arial"/>
                <a:cs typeface="Arial"/>
              </a:rPr>
              <a:t>3.6</a:t>
            </a:r>
            <a:endParaRPr lang="en-US">
              <a:solidFill>
                <a:schemeClr val="bg1"/>
              </a:solidFill>
              <a:highlight>
                <a:srgbClr val="FF0000"/>
              </a:highlight>
              <a:latin typeface="Arial"/>
              <a:ea typeface="Calibri"/>
              <a:cs typeface="Arial"/>
            </a:endParaRPr>
          </a:p>
        </p:txBody>
      </p:sp>
      <p:sp>
        <p:nvSpPr>
          <p:cNvPr id="14" name="TextBox 13">
            <a:extLst>
              <a:ext uri="{FF2B5EF4-FFF2-40B4-BE49-F238E27FC236}">
                <a16:creationId xmlns:a16="http://schemas.microsoft.com/office/drawing/2014/main" id="{44E361A9-952B-5B8F-A132-696E5AD4108E}"/>
              </a:ext>
            </a:extLst>
          </p:cNvPr>
          <p:cNvSpPr txBox="1"/>
          <p:nvPr/>
        </p:nvSpPr>
        <p:spPr>
          <a:xfrm>
            <a:off x="1385501" y="6119848"/>
            <a:ext cx="3677816"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Update this marker with the Element average and reposition it under the correct developmental category (e.g., developing)</a:t>
            </a:r>
          </a:p>
        </p:txBody>
      </p:sp>
      <p:sp>
        <p:nvSpPr>
          <p:cNvPr id="36" name="Rectangle 35">
            <a:extLst>
              <a:ext uri="{FF2B5EF4-FFF2-40B4-BE49-F238E27FC236}">
                <a16:creationId xmlns:a16="http://schemas.microsoft.com/office/drawing/2014/main" id="{0E2AC1AC-114C-1C94-1F59-6BBE01A13979}"/>
              </a:ext>
            </a:extLst>
          </p:cNvPr>
          <p:cNvSpPr/>
          <p:nvPr/>
        </p:nvSpPr>
        <p:spPr>
          <a:xfrm>
            <a:off x="1" y="2413"/>
            <a:ext cx="3000871" cy="517133"/>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E57DAFF-2A82-7E56-4E0B-67DE3B79F8C1}"/>
              </a:ext>
            </a:extLst>
          </p:cNvPr>
          <p:cNvSpPr/>
          <p:nvPr/>
        </p:nvSpPr>
        <p:spPr>
          <a:xfrm>
            <a:off x="3059382"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B7EA64AF-B91D-F5D4-5572-DFD154B07E54}"/>
              </a:ext>
            </a:extLst>
          </p:cNvPr>
          <p:cNvSpPr/>
          <p:nvPr/>
        </p:nvSpPr>
        <p:spPr>
          <a:xfrm>
            <a:off x="6118764"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hlinkClick r:id="rId11" action="ppaction://hlinksldjump"/>
            <a:extLst>
              <a:ext uri="{FF2B5EF4-FFF2-40B4-BE49-F238E27FC236}">
                <a16:creationId xmlns:a16="http://schemas.microsoft.com/office/drawing/2014/main" id="{4262A22D-1549-315D-FD56-BD445B22BDD4}"/>
              </a:ext>
            </a:extLst>
          </p:cNvPr>
          <p:cNvSpPr txBox="1"/>
          <p:nvPr/>
        </p:nvSpPr>
        <p:spPr>
          <a:xfrm>
            <a:off x="19341" y="44291"/>
            <a:ext cx="3000871" cy="430887"/>
          </a:xfrm>
          <a:prstGeom prst="rect">
            <a:avLst/>
          </a:prstGeom>
          <a:noFill/>
        </p:spPr>
        <p:txBody>
          <a:bodyPr wrap="square" rtlCol="0">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Oversee Network Design </a:t>
            </a:r>
            <a:br>
              <a:rPr lang="en-US" sz="1100">
                <a:solidFill>
                  <a:schemeClr val="bg1"/>
                </a:solidFill>
                <a:latin typeface="Arial" panose="020B0604020202020204" pitchFamily="34" charset="0"/>
                <a:ea typeface="Gotham Medium" pitchFamily="2" charset="-128"/>
                <a:cs typeface="Arial" panose="020B0604020202020204" pitchFamily="34" charset="0"/>
              </a:rPr>
            </a:br>
            <a:r>
              <a:rPr lang="en-US" sz="1100">
                <a:solidFill>
                  <a:schemeClr val="bg1"/>
                </a:solidFill>
                <a:latin typeface="Arial" panose="020B0604020202020204" pitchFamily="34" charset="0"/>
                <a:ea typeface="Gotham Medium" pitchFamily="2" charset="-128"/>
                <a:cs typeface="Arial" panose="020B0604020202020204" pitchFamily="34" charset="0"/>
              </a:rPr>
              <a:t>and Operations</a:t>
            </a:r>
          </a:p>
        </p:txBody>
      </p:sp>
      <p:sp>
        <p:nvSpPr>
          <p:cNvPr id="46" name="TextBox 45">
            <a:extLst>
              <a:ext uri="{FF2B5EF4-FFF2-40B4-BE49-F238E27FC236}">
                <a16:creationId xmlns:a16="http://schemas.microsoft.com/office/drawing/2014/main" id="{2C56A90E-3F63-3244-91C7-2BEE6004DB33}"/>
              </a:ext>
            </a:extLst>
          </p:cNvPr>
          <p:cNvSpPr txBox="1"/>
          <p:nvPr/>
        </p:nvSpPr>
        <p:spPr>
          <a:xfrm>
            <a:off x="3056306" y="132287"/>
            <a:ext cx="3000871" cy="261610"/>
          </a:xfrm>
          <a:prstGeom prst="rect">
            <a:avLst/>
          </a:prstGeom>
          <a:noFill/>
        </p:spPr>
        <p:txBody>
          <a:bodyPr wrap="square" lIns="91440" tIns="45720" rIns="91440" bIns="45720" rtlCol="0" anchor="t">
            <a:spAutoFit/>
          </a:bodyPr>
          <a:lstStyle/>
          <a:p>
            <a:pPr algn="ctr"/>
            <a:r>
              <a:rPr lang="en-US" sz="1100" dirty="0">
                <a:solidFill>
                  <a:srgbClr val="002E3D"/>
                </a:solidFill>
                <a:latin typeface="Arial"/>
                <a:ea typeface="Gotham Medium"/>
                <a:cs typeface="Arial"/>
              </a:rPr>
              <a:t>Motivate and Drive Change</a:t>
            </a:r>
            <a:endParaRPr lang="en-US" sz="1100" dirty="0">
              <a:solidFill>
                <a:srgbClr val="002E3D"/>
              </a:solidFill>
              <a:latin typeface="Arial" panose="020B0604020202020204" pitchFamily="34" charset="0"/>
              <a:ea typeface="Gotham Medium"/>
              <a:cs typeface="Arial" panose="020B0604020202020204" pitchFamily="34" charset="0"/>
            </a:endParaRPr>
          </a:p>
        </p:txBody>
      </p:sp>
      <p:sp>
        <p:nvSpPr>
          <p:cNvPr id="53" name="TextBox 52">
            <a:extLst>
              <a:ext uri="{FF2B5EF4-FFF2-40B4-BE49-F238E27FC236}">
                <a16:creationId xmlns:a16="http://schemas.microsoft.com/office/drawing/2014/main" id="{7E69C676-791A-DEF2-2DF5-A1A7FE7264CD}"/>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Tree>
    <p:extLst>
      <p:ext uri="{BB962C8B-B14F-4D97-AF65-F5344CB8AC3E}">
        <p14:creationId xmlns:p14="http://schemas.microsoft.com/office/powerpoint/2010/main" val="1821329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8A05958-8F59-C546-A4C4-8DF807D69ECD}"/>
              </a:ext>
            </a:extLst>
          </p:cNvPr>
          <p:cNvSpPr/>
          <p:nvPr/>
        </p:nvSpPr>
        <p:spPr>
          <a:xfrm>
            <a:off x="-4240" y="600084"/>
            <a:ext cx="12196239" cy="1295888"/>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52AB66A9-3D80-5F43-B78D-00B16AA1BEBB}"/>
              </a:ext>
            </a:extLst>
          </p:cNvPr>
          <p:cNvSpPr/>
          <p:nvPr/>
        </p:nvSpPr>
        <p:spPr>
          <a:xfrm>
            <a:off x="6281906" y="1517281"/>
            <a:ext cx="1887081" cy="511895"/>
          </a:xfrm>
          <a:prstGeom prst="rect">
            <a:avLst/>
          </a:prstGeom>
          <a:solidFill>
            <a:srgbClr val="843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109DABF9-A89A-C347-97A5-8FCAF9E656C3}"/>
              </a:ext>
            </a:extLst>
          </p:cNvPr>
          <p:cNvSpPr/>
          <p:nvPr/>
        </p:nvSpPr>
        <p:spPr>
          <a:xfrm>
            <a:off x="4327497" y="1517281"/>
            <a:ext cx="1887081" cy="511895"/>
          </a:xfrm>
          <a:prstGeom prst="rect">
            <a:avLst/>
          </a:prstGeom>
          <a:solidFill>
            <a:srgbClr val="AC447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165FC1E-DEDD-314A-82B9-EBD587D52FEA}"/>
              </a:ext>
            </a:extLst>
          </p:cNvPr>
          <p:cNvGrpSpPr/>
          <p:nvPr/>
        </p:nvGrpSpPr>
        <p:grpSpPr>
          <a:xfrm>
            <a:off x="2373089" y="1517281"/>
            <a:ext cx="9704716" cy="511895"/>
            <a:chOff x="445409" y="2601496"/>
            <a:chExt cx="11335654" cy="3632005"/>
          </a:xfrm>
          <a:solidFill>
            <a:srgbClr val="AC447F">
              <a:alpha val="77000"/>
            </a:srgbClr>
          </a:solidFill>
        </p:grpSpPr>
        <p:sp>
          <p:nvSpPr>
            <p:cNvPr id="7" name="Rectangle 6">
              <a:extLst>
                <a:ext uri="{FF2B5EF4-FFF2-40B4-BE49-F238E27FC236}">
                  <a16:creationId xmlns:a16="http://schemas.microsoft.com/office/drawing/2014/main" id="{5E2B1A23-59E8-9E4C-A17B-4E2E90AD75CB}"/>
                </a:ext>
              </a:extLst>
            </p:cNvPr>
            <p:cNvSpPr/>
            <p:nvPr/>
          </p:nvSpPr>
          <p:spPr>
            <a:xfrm>
              <a:off x="445409" y="2601497"/>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FC1F73-6458-8A43-90DF-23E78F558432}"/>
                </a:ext>
              </a:extLst>
            </p:cNvPr>
            <p:cNvSpPr/>
            <p:nvPr/>
          </p:nvSpPr>
          <p:spPr>
            <a:xfrm>
              <a:off x="7293986" y="2601496"/>
              <a:ext cx="2204217" cy="3632004"/>
            </a:xfrm>
            <a:prstGeom prst="rect">
              <a:avLst/>
            </a:prstGeom>
            <a:solidFill>
              <a:srgbClr val="AC447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5566AD-54D6-2C45-876D-2DF8B08865EC}"/>
                </a:ext>
              </a:extLst>
            </p:cNvPr>
            <p:cNvSpPr/>
            <p:nvPr/>
          </p:nvSpPr>
          <p:spPr>
            <a:xfrm>
              <a:off x="9576846"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830FEE2D-AB8B-F74F-BFD7-84CE4D62DAA4}"/>
              </a:ext>
            </a:extLst>
          </p:cNvPr>
          <p:cNvSpPr/>
          <p:nvPr/>
        </p:nvSpPr>
        <p:spPr>
          <a:xfrm>
            <a:off x="2427816" y="1569755"/>
            <a:ext cx="1746495"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NO ACTIVITY</a:t>
            </a:r>
          </a:p>
        </p:txBody>
      </p:sp>
      <p:sp>
        <p:nvSpPr>
          <p:cNvPr id="21" name="Rectangle 20">
            <a:extLst>
              <a:ext uri="{FF2B5EF4-FFF2-40B4-BE49-F238E27FC236}">
                <a16:creationId xmlns:a16="http://schemas.microsoft.com/office/drawing/2014/main" id="{26AA6FFB-F843-FC46-809F-E4B23379C932}"/>
              </a:ext>
            </a:extLst>
          </p:cNvPr>
          <p:cNvSpPr/>
          <p:nvPr/>
        </p:nvSpPr>
        <p:spPr>
          <a:xfrm>
            <a:off x="4366729" y="1569755"/>
            <a:ext cx="1847848"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EMERGING</a:t>
            </a:r>
          </a:p>
        </p:txBody>
      </p:sp>
      <p:sp>
        <p:nvSpPr>
          <p:cNvPr id="22" name="Rectangle 21">
            <a:extLst>
              <a:ext uri="{FF2B5EF4-FFF2-40B4-BE49-F238E27FC236}">
                <a16:creationId xmlns:a16="http://schemas.microsoft.com/office/drawing/2014/main" id="{B4DB6FFD-B628-1D4C-B209-97C95937A165}"/>
              </a:ext>
            </a:extLst>
          </p:cNvPr>
          <p:cNvSpPr/>
          <p:nvPr/>
        </p:nvSpPr>
        <p:spPr>
          <a:xfrm>
            <a:off x="6233408" y="1569755"/>
            <a:ext cx="1935576" cy="261610"/>
          </a:xfrm>
          <a:prstGeom prst="rect">
            <a:avLst/>
          </a:prstGeom>
        </p:spPr>
        <p:txBody>
          <a:bodyPr wrap="square">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DEVELOPING</a:t>
            </a:r>
          </a:p>
        </p:txBody>
      </p:sp>
      <p:sp>
        <p:nvSpPr>
          <p:cNvPr id="23" name="Rectangle 22">
            <a:extLst>
              <a:ext uri="{FF2B5EF4-FFF2-40B4-BE49-F238E27FC236}">
                <a16:creationId xmlns:a16="http://schemas.microsoft.com/office/drawing/2014/main" id="{9D2E4A93-90FF-BF4C-B056-3868568B0406}"/>
              </a:ext>
            </a:extLst>
          </p:cNvPr>
          <p:cNvSpPr/>
          <p:nvPr/>
        </p:nvSpPr>
        <p:spPr>
          <a:xfrm>
            <a:off x="8250625" y="1569755"/>
            <a:ext cx="181575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ACHIEVED</a:t>
            </a:r>
          </a:p>
        </p:txBody>
      </p:sp>
      <p:sp>
        <p:nvSpPr>
          <p:cNvPr id="24" name="Rectangle 23">
            <a:extLst>
              <a:ext uri="{FF2B5EF4-FFF2-40B4-BE49-F238E27FC236}">
                <a16:creationId xmlns:a16="http://schemas.microsoft.com/office/drawing/2014/main" id="{771A9A3A-BF68-B042-8B9E-5A6E6B22ABB5}"/>
              </a:ext>
            </a:extLst>
          </p:cNvPr>
          <p:cNvSpPr/>
          <p:nvPr/>
        </p:nvSpPr>
        <p:spPr>
          <a:xfrm>
            <a:off x="10261043" y="1569755"/>
            <a:ext cx="175144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EXEMPLARY</a:t>
            </a:r>
          </a:p>
        </p:txBody>
      </p:sp>
      <p:sp>
        <p:nvSpPr>
          <p:cNvPr id="35" name="Rectangle 34">
            <a:extLst>
              <a:ext uri="{FF2B5EF4-FFF2-40B4-BE49-F238E27FC236}">
                <a16:creationId xmlns:a16="http://schemas.microsoft.com/office/drawing/2014/main" id="{FE5B9EF4-80E3-E04D-9C9B-871A67C4B696}"/>
              </a:ext>
            </a:extLst>
          </p:cNvPr>
          <p:cNvSpPr/>
          <p:nvPr/>
        </p:nvSpPr>
        <p:spPr>
          <a:xfrm>
            <a:off x="-4239" y="1892455"/>
            <a:ext cx="12200478" cy="391558"/>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B7CD77E-9E9A-1447-8135-4BC4634B9965}"/>
              </a:ext>
            </a:extLst>
          </p:cNvPr>
          <p:cNvSpPr txBox="1"/>
          <p:nvPr/>
        </p:nvSpPr>
        <p:spPr>
          <a:xfrm>
            <a:off x="2286114" y="922936"/>
            <a:ext cx="7437749" cy="369332"/>
          </a:xfrm>
          <a:prstGeom prst="rect">
            <a:avLst/>
          </a:prstGeom>
          <a:noFill/>
        </p:spPr>
        <p:txBody>
          <a:bodyPr wrap="square" rtlCol="0">
            <a:spAutoFit/>
          </a:bodyPr>
          <a:lstStyle/>
          <a:p>
            <a:r>
              <a:rPr lang="en-US">
                <a:solidFill>
                  <a:schemeClr val="bg1"/>
                </a:solidFill>
                <a:latin typeface="Arial" panose="020B0604020202020204" pitchFamily="34" charset="0"/>
                <a:ea typeface="Gotham Medium" pitchFamily="2" charset="-128"/>
                <a:cs typeface="Arial" panose="020B0604020202020204" pitchFamily="34" charset="0"/>
              </a:rPr>
              <a:t>ROLE: </a:t>
            </a:r>
            <a:r>
              <a:rPr lang="en-US">
                <a:solidFill>
                  <a:srgbClr val="AC447F"/>
                </a:solidFill>
                <a:latin typeface="Arial" panose="020B0604020202020204" pitchFamily="34" charset="0"/>
                <a:ea typeface="Gotham Medium" pitchFamily="2" charset="-128"/>
                <a:cs typeface="Arial" panose="020B0604020202020204" pitchFamily="34" charset="0"/>
              </a:rPr>
              <a:t>OVERSEE NETWORK DESIGN AND OPERATIONS</a:t>
            </a:r>
          </a:p>
        </p:txBody>
      </p:sp>
      <p:sp>
        <p:nvSpPr>
          <p:cNvPr id="32" name="TextBox 31">
            <a:hlinkClick r:id="rId11" action="ppaction://hlinksldjump"/>
            <a:extLst>
              <a:ext uri="{FF2B5EF4-FFF2-40B4-BE49-F238E27FC236}">
                <a16:creationId xmlns:a16="http://schemas.microsoft.com/office/drawing/2014/main" id="{185E68C4-9524-C442-853B-3DD2CC59A0C7}"/>
              </a:ext>
            </a:extLst>
          </p:cNvPr>
          <p:cNvSpPr txBox="1"/>
          <p:nvPr>
            <p:custDataLst>
              <p:tags r:id="rId1"/>
            </p:custDataLst>
          </p:nvPr>
        </p:nvSpPr>
        <p:spPr>
          <a:xfrm>
            <a:off x="226900" y="1924069"/>
            <a:ext cx="4860568" cy="307777"/>
          </a:xfrm>
          <a:prstGeom prst="rect">
            <a:avLst/>
          </a:prstGeom>
          <a:noFill/>
        </p:spPr>
        <p:txBody>
          <a:bodyPr wrap="square" rtlCol="0">
            <a:spAutoFit/>
          </a:bodyPr>
          <a:lstStyle/>
          <a:p>
            <a:r>
              <a:rPr lang="en-US" sz="1400" b="1" dirty="0">
                <a:solidFill>
                  <a:schemeClr val="bg1"/>
                </a:solidFill>
                <a:latin typeface="Arial" panose="020B0604020202020204" pitchFamily="34" charset="0"/>
                <a:ea typeface="Gotham Medium" pitchFamily="2" charset="-128"/>
                <a:cs typeface="Arial" panose="020B0604020202020204" pitchFamily="34" charset="0"/>
              </a:rPr>
              <a:t>NETWORK MANAGEMENT</a:t>
            </a:r>
          </a:p>
        </p:txBody>
      </p:sp>
      <p:pic>
        <p:nvPicPr>
          <p:cNvPr id="5" name="Picture 4">
            <a:extLst>
              <a:ext uri="{FF2B5EF4-FFF2-40B4-BE49-F238E27FC236}">
                <a16:creationId xmlns:a16="http://schemas.microsoft.com/office/drawing/2014/main" id="{5A761F99-F9A0-BB41-8B97-1DC78422D596}"/>
              </a:ext>
            </a:extLst>
          </p:cNvPr>
          <p:cNvPicPr>
            <a:picLocks noChangeAspect="1"/>
          </p:cNvPicPr>
          <p:nvPr/>
        </p:nvPicPr>
        <p:blipFill>
          <a:blip r:embed="rId12"/>
          <a:stretch>
            <a:fillRect/>
          </a:stretch>
        </p:blipFill>
        <p:spPr>
          <a:xfrm>
            <a:off x="791736" y="872186"/>
            <a:ext cx="782820" cy="771794"/>
          </a:xfrm>
          <a:prstGeom prst="rect">
            <a:avLst/>
          </a:prstGeom>
        </p:spPr>
      </p:pic>
      <p:sp>
        <p:nvSpPr>
          <p:cNvPr id="2" name="Rectangle 1">
            <a:extLst>
              <a:ext uri="{FF2B5EF4-FFF2-40B4-BE49-F238E27FC236}">
                <a16:creationId xmlns:a16="http://schemas.microsoft.com/office/drawing/2014/main" id="{0577C23A-FD50-7742-AF30-9D46C869964D}"/>
              </a:ext>
            </a:extLst>
          </p:cNvPr>
          <p:cNvSpPr/>
          <p:nvPr/>
        </p:nvSpPr>
        <p:spPr>
          <a:xfrm>
            <a:off x="1" y="2358051"/>
            <a:ext cx="2373086" cy="2894687"/>
          </a:xfrm>
          <a:prstGeom prst="rect">
            <a:avLst/>
          </a:prstGeom>
          <a:solidFill>
            <a:srgbClr val="002E3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C6835AC-3BAD-B749-B5FD-9DFBDBBA5B40}"/>
              </a:ext>
            </a:extLst>
          </p:cNvPr>
          <p:cNvSpPr txBox="1"/>
          <p:nvPr>
            <p:custDataLst>
              <p:tags r:id="rId2"/>
            </p:custDataLst>
          </p:nvPr>
        </p:nvSpPr>
        <p:spPr>
          <a:xfrm>
            <a:off x="185260" y="3028602"/>
            <a:ext cx="1964746" cy="120032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Manage the day-to-day operations of the network (e.g., project management, technology, and communication systems).</a:t>
            </a:r>
          </a:p>
        </p:txBody>
      </p:sp>
      <p:sp>
        <p:nvSpPr>
          <p:cNvPr id="26" name="TextBox 25">
            <a:extLst>
              <a:ext uri="{FF2B5EF4-FFF2-40B4-BE49-F238E27FC236}">
                <a16:creationId xmlns:a16="http://schemas.microsoft.com/office/drawing/2014/main" id="{E70D6374-7623-7A4E-802B-3D55D51B2947}"/>
              </a:ext>
            </a:extLst>
          </p:cNvPr>
          <p:cNvSpPr txBox="1"/>
          <p:nvPr>
            <p:custDataLst>
              <p:tags r:id="rId3"/>
            </p:custDataLst>
          </p:nvPr>
        </p:nvSpPr>
        <p:spPr>
          <a:xfrm>
            <a:off x="2449636" y="2611590"/>
            <a:ext cx="1876866" cy="1015663"/>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There is no evidence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that the intermediary has systems to manage the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day-to-day operations of the network.</a:t>
            </a:r>
          </a:p>
        </p:txBody>
      </p:sp>
      <p:sp>
        <p:nvSpPr>
          <p:cNvPr id="27" name="TextBox 26">
            <a:extLst>
              <a:ext uri="{FF2B5EF4-FFF2-40B4-BE49-F238E27FC236}">
                <a16:creationId xmlns:a16="http://schemas.microsoft.com/office/drawing/2014/main" id="{229EA118-0786-CD4E-97D8-2A10FCBD6E11}"/>
              </a:ext>
            </a:extLst>
          </p:cNvPr>
          <p:cNvSpPr txBox="1"/>
          <p:nvPr>
            <p:custDataLst>
              <p:tags r:id="rId4"/>
            </p:custDataLst>
          </p:nvPr>
        </p:nvSpPr>
        <p:spPr>
          <a:xfrm>
            <a:off x="4352777" y="2611588"/>
            <a:ext cx="1743224" cy="120032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is beginning to develop systems to manage the day-to-day operations of the network.</a:t>
            </a:r>
          </a:p>
        </p:txBody>
      </p:sp>
      <p:sp>
        <p:nvSpPr>
          <p:cNvPr id="28" name="TextBox 27">
            <a:extLst>
              <a:ext uri="{FF2B5EF4-FFF2-40B4-BE49-F238E27FC236}">
                <a16:creationId xmlns:a16="http://schemas.microsoft.com/office/drawing/2014/main" id="{97995F58-B6DC-F547-85F2-E0B649E201E2}"/>
              </a:ext>
            </a:extLst>
          </p:cNvPr>
          <p:cNvSpPr txBox="1"/>
          <p:nvPr>
            <p:custDataLst>
              <p:tags r:id="rId5"/>
            </p:custDataLst>
          </p:nvPr>
        </p:nvSpPr>
        <p:spPr>
          <a:xfrm>
            <a:off x="6292118" y="2611589"/>
            <a:ext cx="1876866" cy="138499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has developed some systems to manage the day-to-day operations of the network, but use of them is limited or inconsistent.</a:t>
            </a:r>
          </a:p>
        </p:txBody>
      </p:sp>
      <p:sp>
        <p:nvSpPr>
          <p:cNvPr id="29" name="TextBox 28">
            <a:extLst>
              <a:ext uri="{FF2B5EF4-FFF2-40B4-BE49-F238E27FC236}">
                <a16:creationId xmlns:a16="http://schemas.microsoft.com/office/drawing/2014/main" id="{C018F3E7-2115-A84B-B3FC-EF25F8FEAAB7}"/>
              </a:ext>
            </a:extLst>
          </p:cNvPr>
          <p:cNvSpPr txBox="1"/>
          <p:nvPr>
            <p:custDataLst>
              <p:tags r:id="rId6"/>
            </p:custDataLst>
          </p:nvPr>
        </p:nvSpPr>
        <p:spPr>
          <a:xfrm>
            <a:off x="8271810" y="2611589"/>
            <a:ext cx="1810533" cy="1015663"/>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consistently uses its systems to manage day-to-day operations of the network.</a:t>
            </a:r>
          </a:p>
        </p:txBody>
      </p:sp>
      <p:sp>
        <p:nvSpPr>
          <p:cNvPr id="30" name="TextBox 29">
            <a:extLst>
              <a:ext uri="{FF2B5EF4-FFF2-40B4-BE49-F238E27FC236}">
                <a16:creationId xmlns:a16="http://schemas.microsoft.com/office/drawing/2014/main" id="{639563D2-7D66-D345-A588-A9A3665DEB11}"/>
              </a:ext>
            </a:extLst>
          </p:cNvPr>
          <p:cNvSpPr txBox="1"/>
          <p:nvPr>
            <p:custDataLst>
              <p:tags r:id="rId7"/>
            </p:custDataLst>
          </p:nvPr>
        </p:nvSpPr>
        <p:spPr>
          <a:xfrm>
            <a:off x="10216597" y="2611590"/>
            <a:ext cx="1861208" cy="138499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consistently uses systems to manage day-to-day operations of the network and regularly assesses its systems to improve effectiveness.</a:t>
            </a:r>
          </a:p>
        </p:txBody>
      </p:sp>
      <p:sp>
        <p:nvSpPr>
          <p:cNvPr id="34" name="TextBox 33">
            <a:extLst>
              <a:ext uri="{FF2B5EF4-FFF2-40B4-BE49-F238E27FC236}">
                <a16:creationId xmlns:a16="http://schemas.microsoft.com/office/drawing/2014/main" id="{47D5CB72-F38E-F84B-B91E-0BD4D704E8FF}"/>
              </a:ext>
            </a:extLst>
          </p:cNvPr>
          <p:cNvSpPr txBox="1"/>
          <p:nvPr>
            <p:custDataLst>
              <p:tags r:id="rId8"/>
            </p:custDataLst>
          </p:nvPr>
        </p:nvSpPr>
        <p:spPr>
          <a:xfrm>
            <a:off x="188692" y="2606338"/>
            <a:ext cx="1961314" cy="646331"/>
          </a:xfrm>
          <a:prstGeom prst="rect">
            <a:avLst/>
          </a:prstGeom>
          <a:noFill/>
        </p:spPr>
        <p:txBody>
          <a:bodyPr wrap="square" rtlCol="0">
            <a:spAutoFit/>
          </a:bodyPr>
          <a:lstStyle/>
          <a:p>
            <a:r>
              <a:rPr lang="en-US" sz="1400" b="1">
                <a:latin typeface="Arial" panose="020B0604020202020204" pitchFamily="34" charset="0"/>
                <a:cs typeface="Arial" panose="020B0604020202020204" pitchFamily="34" charset="0"/>
              </a:rPr>
              <a:t>Network Operations</a:t>
            </a:r>
            <a:endParaRPr lang="en-US" sz="140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317C643-163E-B649-A837-65F19AF5709E}"/>
              </a:ext>
            </a:extLst>
          </p:cNvPr>
          <p:cNvCxnSpPr/>
          <p:nvPr/>
        </p:nvCxnSpPr>
        <p:spPr>
          <a:xfrm>
            <a:off x="4260169"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FD4E39-2BFB-F942-8A34-10FDE3831AC1}"/>
              </a:ext>
            </a:extLst>
          </p:cNvPr>
          <p:cNvCxnSpPr/>
          <p:nvPr/>
        </p:nvCxnSpPr>
        <p:spPr>
          <a:xfrm>
            <a:off x="6247713"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716DD2-8DE9-164A-973A-CB989121FB91}"/>
              </a:ext>
            </a:extLst>
          </p:cNvPr>
          <p:cNvCxnSpPr/>
          <p:nvPr/>
        </p:nvCxnSpPr>
        <p:spPr>
          <a:xfrm>
            <a:off x="8174145"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874A25D-CD45-3A48-A4FF-2BA4F0336E0C}"/>
              </a:ext>
            </a:extLst>
          </p:cNvPr>
          <p:cNvCxnSpPr/>
          <p:nvPr/>
        </p:nvCxnSpPr>
        <p:spPr>
          <a:xfrm>
            <a:off x="10168452" y="2676445"/>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0BCE0240-07FA-4248-B79C-B93AB326BE84}"/>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t>25</a:t>
            </a:fld>
            <a:endParaRPr lang="en-US" sz="1000" dirty="0"/>
          </a:p>
        </p:txBody>
      </p:sp>
      <p:sp>
        <p:nvSpPr>
          <p:cNvPr id="13" name="Oval 12">
            <a:extLst>
              <a:ext uri="{FF2B5EF4-FFF2-40B4-BE49-F238E27FC236}">
                <a16:creationId xmlns:a16="http://schemas.microsoft.com/office/drawing/2014/main" id="{977D4195-E28F-89D9-11C4-9BC75F4BFA92}"/>
              </a:ext>
            </a:extLst>
          </p:cNvPr>
          <p:cNvSpPr/>
          <p:nvPr/>
        </p:nvSpPr>
        <p:spPr>
          <a:xfrm>
            <a:off x="462322" y="5989569"/>
            <a:ext cx="881456" cy="881456"/>
          </a:xfrm>
          <a:prstGeom prst="ellipse">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39C6D65-727F-1F12-7F37-954DAD81C34E}"/>
              </a:ext>
            </a:extLst>
          </p:cNvPr>
          <p:cNvSpPr/>
          <p:nvPr/>
        </p:nvSpPr>
        <p:spPr>
          <a:xfrm>
            <a:off x="650416" y="6245631"/>
            <a:ext cx="505267" cy="369332"/>
          </a:xfrm>
          <a:prstGeom prst="rect">
            <a:avLst/>
          </a:prstGeom>
        </p:spPr>
        <p:txBody>
          <a:bodyPr wrap="none" lIns="91440" tIns="45720" rIns="91440" bIns="45720" anchor="t">
            <a:spAutoFit/>
          </a:bodyPr>
          <a:lstStyle/>
          <a:p>
            <a:r>
              <a:rPr lang="en-US" dirty="0">
                <a:solidFill>
                  <a:schemeClr val="bg1"/>
                </a:solidFill>
                <a:highlight>
                  <a:srgbClr val="FF0000"/>
                </a:highlight>
                <a:latin typeface="Arial"/>
                <a:cs typeface="Arial"/>
              </a:rPr>
              <a:t>3.6</a:t>
            </a:r>
            <a:endParaRPr lang="en-US">
              <a:solidFill>
                <a:schemeClr val="bg1"/>
              </a:solidFill>
              <a:highlight>
                <a:srgbClr val="FF0000"/>
              </a:highlight>
              <a:ea typeface="Calibri"/>
              <a:cs typeface="Calibri"/>
            </a:endParaRPr>
          </a:p>
        </p:txBody>
      </p:sp>
      <p:sp>
        <p:nvSpPr>
          <p:cNvPr id="15" name="TextBox 14">
            <a:extLst>
              <a:ext uri="{FF2B5EF4-FFF2-40B4-BE49-F238E27FC236}">
                <a16:creationId xmlns:a16="http://schemas.microsoft.com/office/drawing/2014/main" id="{14D07AE8-31A9-47A5-2C36-F7EDE616FE2D}"/>
              </a:ext>
            </a:extLst>
          </p:cNvPr>
          <p:cNvSpPr txBox="1"/>
          <p:nvPr/>
        </p:nvSpPr>
        <p:spPr>
          <a:xfrm>
            <a:off x="1385501" y="6119848"/>
            <a:ext cx="3677816"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Update this marker with the Element average and reposition it under the correct developmental category (e.g., developing)</a:t>
            </a:r>
          </a:p>
        </p:txBody>
      </p:sp>
      <p:sp>
        <p:nvSpPr>
          <p:cNvPr id="55" name="Rectangle 54">
            <a:extLst>
              <a:ext uri="{FF2B5EF4-FFF2-40B4-BE49-F238E27FC236}">
                <a16:creationId xmlns:a16="http://schemas.microsoft.com/office/drawing/2014/main" id="{C291FE25-3511-4333-C45B-AFB199804EC1}"/>
              </a:ext>
            </a:extLst>
          </p:cNvPr>
          <p:cNvSpPr/>
          <p:nvPr/>
        </p:nvSpPr>
        <p:spPr>
          <a:xfrm>
            <a:off x="1" y="2413"/>
            <a:ext cx="3000871" cy="517133"/>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C258313-14AF-D9C3-1999-3012CF9E4466}"/>
              </a:ext>
            </a:extLst>
          </p:cNvPr>
          <p:cNvSpPr/>
          <p:nvPr/>
        </p:nvSpPr>
        <p:spPr>
          <a:xfrm>
            <a:off x="3059382"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9AD170A1-950D-AC8E-0D35-A2284536A324}"/>
              </a:ext>
            </a:extLst>
          </p:cNvPr>
          <p:cNvSpPr/>
          <p:nvPr/>
        </p:nvSpPr>
        <p:spPr>
          <a:xfrm>
            <a:off x="6118764"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hlinkClick r:id="rId13" action="ppaction://hlinksldjump"/>
            <a:extLst>
              <a:ext uri="{FF2B5EF4-FFF2-40B4-BE49-F238E27FC236}">
                <a16:creationId xmlns:a16="http://schemas.microsoft.com/office/drawing/2014/main" id="{B689021F-38E9-00FE-6473-7BFFBEAC593F}"/>
              </a:ext>
            </a:extLst>
          </p:cNvPr>
          <p:cNvSpPr txBox="1"/>
          <p:nvPr/>
        </p:nvSpPr>
        <p:spPr>
          <a:xfrm>
            <a:off x="19341" y="44291"/>
            <a:ext cx="3000871" cy="430887"/>
          </a:xfrm>
          <a:prstGeom prst="rect">
            <a:avLst/>
          </a:prstGeom>
          <a:noFill/>
        </p:spPr>
        <p:txBody>
          <a:bodyPr wrap="square" rtlCol="0">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Oversee Network Design </a:t>
            </a:r>
            <a:br>
              <a:rPr lang="en-US" sz="1100">
                <a:solidFill>
                  <a:schemeClr val="bg1"/>
                </a:solidFill>
                <a:latin typeface="Arial" panose="020B0604020202020204" pitchFamily="34" charset="0"/>
                <a:ea typeface="Gotham Medium" pitchFamily="2" charset="-128"/>
                <a:cs typeface="Arial" panose="020B0604020202020204" pitchFamily="34" charset="0"/>
              </a:rPr>
            </a:br>
            <a:r>
              <a:rPr lang="en-US" sz="1100">
                <a:solidFill>
                  <a:schemeClr val="bg1"/>
                </a:solidFill>
                <a:latin typeface="Arial" panose="020B0604020202020204" pitchFamily="34" charset="0"/>
                <a:ea typeface="Gotham Medium" pitchFamily="2" charset="-128"/>
                <a:cs typeface="Arial" panose="020B0604020202020204" pitchFamily="34" charset="0"/>
              </a:rPr>
              <a:t>and Operations</a:t>
            </a:r>
          </a:p>
        </p:txBody>
      </p:sp>
      <p:sp>
        <p:nvSpPr>
          <p:cNvPr id="60" name="TextBox 59">
            <a:extLst>
              <a:ext uri="{FF2B5EF4-FFF2-40B4-BE49-F238E27FC236}">
                <a16:creationId xmlns:a16="http://schemas.microsoft.com/office/drawing/2014/main" id="{568DAEA3-E790-CCB8-EFBC-97745D3A4648}"/>
              </a:ext>
            </a:extLst>
          </p:cNvPr>
          <p:cNvSpPr txBox="1"/>
          <p:nvPr/>
        </p:nvSpPr>
        <p:spPr>
          <a:xfrm>
            <a:off x="3056306" y="132287"/>
            <a:ext cx="3000871" cy="261610"/>
          </a:xfrm>
          <a:prstGeom prst="rect">
            <a:avLst/>
          </a:prstGeom>
          <a:noFill/>
        </p:spPr>
        <p:txBody>
          <a:bodyPr wrap="square" lIns="91440" tIns="45720" rIns="91440" bIns="45720" rtlCol="0" anchor="t">
            <a:spAutoFit/>
          </a:bodyPr>
          <a:lstStyle/>
          <a:p>
            <a:pPr algn="ctr"/>
            <a:r>
              <a:rPr lang="en-US" sz="1100" dirty="0">
                <a:solidFill>
                  <a:srgbClr val="002E3D"/>
                </a:solidFill>
                <a:latin typeface="Arial"/>
                <a:ea typeface="Gotham Medium"/>
                <a:cs typeface="Arial"/>
              </a:rPr>
              <a:t>Motivate and Drive Change</a:t>
            </a:r>
            <a:endParaRPr lang="en-US" sz="1100" dirty="0">
              <a:solidFill>
                <a:srgbClr val="002E3D"/>
              </a:solidFill>
              <a:latin typeface="Arial" panose="020B0604020202020204" pitchFamily="34" charset="0"/>
              <a:ea typeface="Gotham Medium"/>
              <a:cs typeface="Arial" panose="020B0604020202020204" pitchFamily="34" charset="0"/>
            </a:endParaRPr>
          </a:p>
        </p:txBody>
      </p:sp>
      <p:sp>
        <p:nvSpPr>
          <p:cNvPr id="61" name="TextBox 60">
            <a:extLst>
              <a:ext uri="{FF2B5EF4-FFF2-40B4-BE49-F238E27FC236}">
                <a16:creationId xmlns:a16="http://schemas.microsoft.com/office/drawing/2014/main" id="{4F91F94C-1374-1CED-C5B7-6C8257E2B779}"/>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Tree>
    <p:extLst>
      <p:ext uri="{BB962C8B-B14F-4D97-AF65-F5344CB8AC3E}">
        <p14:creationId xmlns:p14="http://schemas.microsoft.com/office/powerpoint/2010/main" val="1260612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8A05958-8F59-C546-A4C4-8DF807D69ECD}"/>
              </a:ext>
            </a:extLst>
          </p:cNvPr>
          <p:cNvSpPr/>
          <p:nvPr/>
        </p:nvSpPr>
        <p:spPr>
          <a:xfrm>
            <a:off x="-4240" y="600084"/>
            <a:ext cx="12196239" cy="1295888"/>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165FC1E-DEDD-314A-82B9-EBD587D52FEA}"/>
              </a:ext>
            </a:extLst>
          </p:cNvPr>
          <p:cNvGrpSpPr/>
          <p:nvPr/>
        </p:nvGrpSpPr>
        <p:grpSpPr>
          <a:xfrm>
            <a:off x="2373089" y="1517281"/>
            <a:ext cx="9704716" cy="511895"/>
            <a:chOff x="445409" y="2601496"/>
            <a:chExt cx="11335654" cy="3632005"/>
          </a:xfrm>
          <a:solidFill>
            <a:srgbClr val="AC447F">
              <a:alpha val="77000"/>
            </a:srgbClr>
          </a:solidFill>
        </p:grpSpPr>
        <p:sp>
          <p:nvSpPr>
            <p:cNvPr id="7" name="Rectangle 6">
              <a:extLst>
                <a:ext uri="{FF2B5EF4-FFF2-40B4-BE49-F238E27FC236}">
                  <a16:creationId xmlns:a16="http://schemas.microsoft.com/office/drawing/2014/main" id="{5E2B1A23-59E8-9E4C-A17B-4E2E90AD75CB}"/>
                </a:ext>
              </a:extLst>
            </p:cNvPr>
            <p:cNvSpPr/>
            <p:nvPr/>
          </p:nvSpPr>
          <p:spPr>
            <a:xfrm>
              <a:off x="445409" y="2601497"/>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90313C-B8A0-5242-A9B0-F7B6C4643EE8}"/>
                </a:ext>
              </a:extLst>
            </p:cNvPr>
            <p:cNvSpPr/>
            <p:nvPr/>
          </p:nvSpPr>
          <p:spPr>
            <a:xfrm>
              <a:off x="2728268"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5566AD-54D6-2C45-876D-2DF8B08865EC}"/>
                </a:ext>
              </a:extLst>
            </p:cNvPr>
            <p:cNvSpPr/>
            <p:nvPr/>
          </p:nvSpPr>
          <p:spPr>
            <a:xfrm>
              <a:off x="9576846"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830FEE2D-AB8B-F74F-BFD7-84CE4D62DAA4}"/>
              </a:ext>
            </a:extLst>
          </p:cNvPr>
          <p:cNvSpPr/>
          <p:nvPr/>
        </p:nvSpPr>
        <p:spPr>
          <a:xfrm>
            <a:off x="2427816" y="1569755"/>
            <a:ext cx="1746495"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NO ACTIVITY</a:t>
            </a:r>
          </a:p>
        </p:txBody>
      </p:sp>
      <p:sp>
        <p:nvSpPr>
          <p:cNvPr id="21" name="Rectangle 20">
            <a:extLst>
              <a:ext uri="{FF2B5EF4-FFF2-40B4-BE49-F238E27FC236}">
                <a16:creationId xmlns:a16="http://schemas.microsoft.com/office/drawing/2014/main" id="{26AA6FFB-F843-FC46-809F-E4B23379C932}"/>
              </a:ext>
            </a:extLst>
          </p:cNvPr>
          <p:cNvSpPr/>
          <p:nvPr/>
        </p:nvSpPr>
        <p:spPr>
          <a:xfrm>
            <a:off x="4366729" y="1569755"/>
            <a:ext cx="1847848"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EMERGING</a:t>
            </a:r>
          </a:p>
        </p:txBody>
      </p:sp>
      <p:sp>
        <p:nvSpPr>
          <p:cNvPr id="57" name="Rectangle 56">
            <a:extLst>
              <a:ext uri="{FF2B5EF4-FFF2-40B4-BE49-F238E27FC236}">
                <a16:creationId xmlns:a16="http://schemas.microsoft.com/office/drawing/2014/main" id="{453D9138-B1E1-B349-B522-FCD2D365EDD6}"/>
              </a:ext>
            </a:extLst>
          </p:cNvPr>
          <p:cNvSpPr/>
          <p:nvPr/>
        </p:nvSpPr>
        <p:spPr>
          <a:xfrm>
            <a:off x="8236314" y="1517281"/>
            <a:ext cx="1887081" cy="511895"/>
          </a:xfrm>
          <a:prstGeom prst="rect">
            <a:avLst/>
          </a:prstGeom>
          <a:solidFill>
            <a:srgbClr val="AC447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D2E4A93-90FF-BF4C-B056-3868568B0406}"/>
              </a:ext>
            </a:extLst>
          </p:cNvPr>
          <p:cNvSpPr/>
          <p:nvPr/>
        </p:nvSpPr>
        <p:spPr>
          <a:xfrm>
            <a:off x="8250625" y="1569755"/>
            <a:ext cx="181575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ACHIEVED</a:t>
            </a:r>
          </a:p>
        </p:txBody>
      </p:sp>
      <p:sp>
        <p:nvSpPr>
          <p:cNvPr id="24" name="Rectangle 23">
            <a:extLst>
              <a:ext uri="{FF2B5EF4-FFF2-40B4-BE49-F238E27FC236}">
                <a16:creationId xmlns:a16="http://schemas.microsoft.com/office/drawing/2014/main" id="{771A9A3A-BF68-B042-8B9E-5A6E6B22ABB5}"/>
              </a:ext>
            </a:extLst>
          </p:cNvPr>
          <p:cNvSpPr/>
          <p:nvPr/>
        </p:nvSpPr>
        <p:spPr>
          <a:xfrm>
            <a:off x="10261043" y="1569755"/>
            <a:ext cx="175144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EXEMPLARY</a:t>
            </a:r>
          </a:p>
        </p:txBody>
      </p:sp>
      <p:sp>
        <p:nvSpPr>
          <p:cNvPr id="53" name="Rectangle 52">
            <a:extLst>
              <a:ext uri="{FF2B5EF4-FFF2-40B4-BE49-F238E27FC236}">
                <a16:creationId xmlns:a16="http://schemas.microsoft.com/office/drawing/2014/main" id="{73252040-3DDB-604A-A875-44F474C2929F}"/>
              </a:ext>
            </a:extLst>
          </p:cNvPr>
          <p:cNvSpPr/>
          <p:nvPr/>
        </p:nvSpPr>
        <p:spPr>
          <a:xfrm>
            <a:off x="6281906" y="1517281"/>
            <a:ext cx="1887081" cy="511895"/>
          </a:xfrm>
          <a:prstGeom prst="rect">
            <a:avLst/>
          </a:prstGeom>
          <a:solidFill>
            <a:srgbClr val="843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FE5B9EF4-80E3-E04D-9C9B-871A67C4B696}"/>
              </a:ext>
            </a:extLst>
          </p:cNvPr>
          <p:cNvSpPr/>
          <p:nvPr/>
        </p:nvSpPr>
        <p:spPr>
          <a:xfrm>
            <a:off x="-4239" y="1892455"/>
            <a:ext cx="12200478" cy="391558"/>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B7CD77E-9E9A-1447-8135-4BC4634B9965}"/>
              </a:ext>
            </a:extLst>
          </p:cNvPr>
          <p:cNvSpPr txBox="1"/>
          <p:nvPr/>
        </p:nvSpPr>
        <p:spPr>
          <a:xfrm>
            <a:off x="2286114" y="922936"/>
            <a:ext cx="7437749" cy="369332"/>
          </a:xfrm>
          <a:prstGeom prst="rect">
            <a:avLst/>
          </a:prstGeom>
          <a:noFill/>
        </p:spPr>
        <p:txBody>
          <a:bodyPr wrap="square" rtlCol="0">
            <a:spAutoFit/>
          </a:bodyPr>
          <a:lstStyle/>
          <a:p>
            <a:r>
              <a:rPr lang="en-US">
                <a:solidFill>
                  <a:schemeClr val="bg1"/>
                </a:solidFill>
                <a:latin typeface="Arial" panose="020B0604020202020204" pitchFamily="34" charset="0"/>
                <a:ea typeface="Gotham Medium" pitchFamily="2" charset="-128"/>
                <a:cs typeface="Arial" panose="020B0604020202020204" pitchFamily="34" charset="0"/>
              </a:rPr>
              <a:t>ROLE: </a:t>
            </a:r>
            <a:r>
              <a:rPr lang="en-US">
                <a:solidFill>
                  <a:srgbClr val="AC447F"/>
                </a:solidFill>
                <a:latin typeface="Arial" panose="020B0604020202020204" pitchFamily="34" charset="0"/>
                <a:ea typeface="Gotham Medium" pitchFamily="2" charset="-128"/>
                <a:cs typeface="Arial" panose="020B0604020202020204" pitchFamily="34" charset="0"/>
              </a:rPr>
              <a:t>OVERSEE NETWORK DESIGN AND OPERATIONS</a:t>
            </a:r>
          </a:p>
        </p:txBody>
      </p:sp>
      <p:pic>
        <p:nvPicPr>
          <p:cNvPr id="5" name="Picture 4">
            <a:extLst>
              <a:ext uri="{FF2B5EF4-FFF2-40B4-BE49-F238E27FC236}">
                <a16:creationId xmlns:a16="http://schemas.microsoft.com/office/drawing/2014/main" id="{5A761F99-F9A0-BB41-8B97-1DC78422D596}"/>
              </a:ext>
            </a:extLst>
          </p:cNvPr>
          <p:cNvPicPr>
            <a:picLocks noChangeAspect="1"/>
          </p:cNvPicPr>
          <p:nvPr/>
        </p:nvPicPr>
        <p:blipFill>
          <a:blip r:embed="rId11"/>
          <a:stretch>
            <a:fillRect/>
          </a:stretch>
        </p:blipFill>
        <p:spPr>
          <a:xfrm>
            <a:off x="791736" y="872186"/>
            <a:ext cx="782820" cy="771794"/>
          </a:xfrm>
          <a:prstGeom prst="rect">
            <a:avLst/>
          </a:prstGeom>
        </p:spPr>
      </p:pic>
      <p:sp>
        <p:nvSpPr>
          <p:cNvPr id="54" name="Rectangle 53">
            <a:extLst>
              <a:ext uri="{FF2B5EF4-FFF2-40B4-BE49-F238E27FC236}">
                <a16:creationId xmlns:a16="http://schemas.microsoft.com/office/drawing/2014/main" id="{B0C3FCB7-DE59-854E-998B-7B91ECB8B8F1}"/>
              </a:ext>
            </a:extLst>
          </p:cNvPr>
          <p:cNvSpPr/>
          <p:nvPr/>
        </p:nvSpPr>
        <p:spPr>
          <a:xfrm>
            <a:off x="6233408" y="1569755"/>
            <a:ext cx="1935576" cy="261610"/>
          </a:xfrm>
          <a:prstGeom prst="rect">
            <a:avLst/>
          </a:prstGeom>
        </p:spPr>
        <p:txBody>
          <a:bodyPr wrap="square">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DEVELOPING</a:t>
            </a:r>
          </a:p>
        </p:txBody>
      </p:sp>
      <p:sp>
        <p:nvSpPr>
          <p:cNvPr id="2" name="Rectangle 1">
            <a:extLst>
              <a:ext uri="{FF2B5EF4-FFF2-40B4-BE49-F238E27FC236}">
                <a16:creationId xmlns:a16="http://schemas.microsoft.com/office/drawing/2014/main" id="{0577C23A-FD50-7742-AF30-9D46C869964D}"/>
              </a:ext>
            </a:extLst>
          </p:cNvPr>
          <p:cNvSpPr/>
          <p:nvPr/>
        </p:nvSpPr>
        <p:spPr>
          <a:xfrm>
            <a:off x="1" y="2358051"/>
            <a:ext cx="2373086" cy="2894687"/>
          </a:xfrm>
          <a:prstGeom prst="rect">
            <a:avLst/>
          </a:prstGeom>
          <a:solidFill>
            <a:srgbClr val="002E3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C6835AC-3BAD-B749-B5FD-9DFBDBBA5B40}"/>
              </a:ext>
            </a:extLst>
          </p:cNvPr>
          <p:cNvSpPr txBox="1"/>
          <p:nvPr>
            <p:custDataLst>
              <p:tags r:id="rId1"/>
            </p:custDataLst>
          </p:nvPr>
        </p:nvSpPr>
        <p:spPr>
          <a:xfrm>
            <a:off x="185260" y="3239616"/>
            <a:ext cx="1964746" cy="138499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Determine skills, knowledge, or experience required, and recruit qualified candidates to build, support, and grow the network through intermediary staff.</a:t>
            </a:r>
          </a:p>
        </p:txBody>
      </p:sp>
      <p:sp>
        <p:nvSpPr>
          <p:cNvPr id="26" name="TextBox 25">
            <a:extLst>
              <a:ext uri="{FF2B5EF4-FFF2-40B4-BE49-F238E27FC236}">
                <a16:creationId xmlns:a16="http://schemas.microsoft.com/office/drawing/2014/main" id="{E70D6374-7623-7A4E-802B-3D55D51B2947}"/>
              </a:ext>
            </a:extLst>
          </p:cNvPr>
          <p:cNvSpPr txBox="1"/>
          <p:nvPr>
            <p:custDataLst>
              <p:tags r:id="rId2"/>
            </p:custDataLst>
          </p:nvPr>
        </p:nvSpPr>
        <p:spPr>
          <a:xfrm>
            <a:off x="2449636" y="2611590"/>
            <a:ext cx="1876866" cy="1569660"/>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There is no evidence that the intermediary identifies necessary skills, knowledge, or experience to build, support, and grow the network through intermediary staff.</a:t>
            </a:r>
          </a:p>
        </p:txBody>
      </p:sp>
      <p:sp>
        <p:nvSpPr>
          <p:cNvPr id="27" name="TextBox 26">
            <a:extLst>
              <a:ext uri="{FF2B5EF4-FFF2-40B4-BE49-F238E27FC236}">
                <a16:creationId xmlns:a16="http://schemas.microsoft.com/office/drawing/2014/main" id="{229EA118-0786-CD4E-97D8-2A10FCBD6E11}"/>
              </a:ext>
            </a:extLst>
          </p:cNvPr>
          <p:cNvSpPr txBox="1"/>
          <p:nvPr>
            <p:custDataLst>
              <p:tags r:id="rId3"/>
            </p:custDataLst>
          </p:nvPr>
        </p:nvSpPr>
        <p:spPr>
          <a:xfrm>
            <a:off x="4352777" y="2611588"/>
            <a:ext cx="1743224" cy="1569660"/>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is beginning to identify necessary skills, knowledge, or experience to build, support, and grow the network through intermediary staff.</a:t>
            </a:r>
          </a:p>
        </p:txBody>
      </p:sp>
      <p:sp>
        <p:nvSpPr>
          <p:cNvPr id="28" name="TextBox 27">
            <a:extLst>
              <a:ext uri="{FF2B5EF4-FFF2-40B4-BE49-F238E27FC236}">
                <a16:creationId xmlns:a16="http://schemas.microsoft.com/office/drawing/2014/main" id="{97995F58-B6DC-F547-85F2-E0B649E201E2}"/>
              </a:ext>
            </a:extLst>
          </p:cNvPr>
          <p:cNvSpPr txBox="1"/>
          <p:nvPr>
            <p:custDataLst>
              <p:tags r:id="rId4"/>
            </p:custDataLst>
          </p:nvPr>
        </p:nvSpPr>
        <p:spPr>
          <a:xfrm>
            <a:off x="6292118" y="2611589"/>
            <a:ext cx="1876866" cy="1938992"/>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identifies necessary skills, knowledge, or experience needed to build, support, and grow the network through intermediary staff, but use of this information for recruitment is limited or inconsistent.</a:t>
            </a:r>
          </a:p>
        </p:txBody>
      </p:sp>
      <p:sp>
        <p:nvSpPr>
          <p:cNvPr id="29" name="TextBox 28">
            <a:extLst>
              <a:ext uri="{FF2B5EF4-FFF2-40B4-BE49-F238E27FC236}">
                <a16:creationId xmlns:a16="http://schemas.microsoft.com/office/drawing/2014/main" id="{C018F3E7-2115-A84B-B3FC-EF25F8FEAAB7}"/>
              </a:ext>
            </a:extLst>
          </p:cNvPr>
          <p:cNvSpPr txBox="1"/>
          <p:nvPr>
            <p:custDataLst>
              <p:tags r:id="rId5"/>
            </p:custDataLst>
          </p:nvPr>
        </p:nvSpPr>
        <p:spPr>
          <a:xfrm>
            <a:off x="8271810" y="2611589"/>
            <a:ext cx="1810533" cy="1569660"/>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consistently uses the identified skills, knowledge, or experience in its recruitment strategies to address intermediary capacity needs.</a:t>
            </a:r>
          </a:p>
        </p:txBody>
      </p:sp>
      <p:sp>
        <p:nvSpPr>
          <p:cNvPr id="30" name="TextBox 29">
            <a:extLst>
              <a:ext uri="{FF2B5EF4-FFF2-40B4-BE49-F238E27FC236}">
                <a16:creationId xmlns:a16="http://schemas.microsoft.com/office/drawing/2014/main" id="{639563D2-7D66-D345-A588-A9A3665DEB11}"/>
              </a:ext>
            </a:extLst>
          </p:cNvPr>
          <p:cNvSpPr txBox="1"/>
          <p:nvPr>
            <p:custDataLst>
              <p:tags r:id="rId6"/>
            </p:custDataLst>
          </p:nvPr>
        </p:nvSpPr>
        <p:spPr>
          <a:xfrm>
            <a:off x="10216597" y="2611590"/>
            <a:ext cx="1861208" cy="2308324"/>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consistently uses the identified skills, knowledge, or experience in its recruitment strategies, regularly evaluates intermediary staffing capacity, and implements short- and long-term recruitment strategies.</a:t>
            </a:r>
          </a:p>
        </p:txBody>
      </p:sp>
      <p:sp>
        <p:nvSpPr>
          <p:cNvPr id="34" name="TextBox 33">
            <a:extLst>
              <a:ext uri="{FF2B5EF4-FFF2-40B4-BE49-F238E27FC236}">
                <a16:creationId xmlns:a16="http://schemas.microsoft.com/office/drawing/2014/main" id="{47D5CB72-F38E-F84B-B91E-0BD4D704E8FF}"/>
              </a:ext>
            </a:extLst>
          </p:cNvPr>
          <p:cNvSpPr txBox="1"/>
          <p:nvPr>
            <p:custDataLst>
              <p:tags r:id="rId7"/>
            </p:custDataLst>
          </p:nvPr>
        </p:nvSpPr>
        <p:spPr>
          <a:xfrm>
            <a:off x="188692" y="2606338"/>
            <a:ext cx="1961314" cy="646331"/>
          </a:xfrm>
          <a:prstGeom prst="rect">
            <a:avLst/>
          </a:prstGeom>
          <a:noFill/>
        </p:spPr>
        <p:txBody>
          <a:bodyPr wrap="square" rtlCol="0">
            <a:spAutoFit/>
          </a:bodyPr>
          <a:lstStyle/>
          <a:p>
            <a:r>
              <a:rPr lang="en-US" sz="1400" b="1">
                <a:latin typeface="Arial" panose="020B0604020202020204" pitchFamily="34" charset="0"/>
                <a:cs typeface="Arial" panose="020B0604020202020204" pitchFamily="34" charset="0"/>
              </a:rPr>
              <a:t>Strategic Talent Recruitment</a:t>
            </a:r>
            <a:endParaRPr lang="en-US" sz="140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317C643-163E-B649-A837-65F19AF5709E}"/>
              </a:ext>
            </a:extLst>
          </p:cNvPr>
          <p:cNvCxnSpPr/>
          <p:nvPr/>
        </p:nvCxnSpPr>
        <p:spPr>
          <a:xfrm>
            <a:off x="4260169"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FD4E39-2BFB-F942-8A34-10FDE3831AC1}"/>
              </a:ext>
            </a:extLst>
          </p:cNvPr>
          <p:cNvCxnSpPr/>
          <p:nvPr/>
        </p:nvCxnSpPr>
        <p:spPr>
          <a:xfrm>
            <a:off x="6247713"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716DD2-8DE9-164A-973A-CB989121FB91}"/>
              </a:ext>
            </a:extLst>
          </p:cNvPr>
          <p:cNvCxnSpPr/>
          <p:nvPr/>
        </p:nvCxnSpPr>
        <p:spPr>
          <a:xfrm>
            <a:off x="8174145"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874A25D-CD45-3A48-A4FF-2BA4F0336E0C}"/>
              </a:ext>
            </a:extLst>
          </p:cNvPr>
          <p:cNvCxnSpPr/>
          <p:nvPr/>
        </p:nvCxnSpPr>
        <p:spPr>
          <a:xfrm>
            <a:off x="10168452" y="2676445"/>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36E86C36-5E30-4806-AABB-8C46A744B54C}"/>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t>26</a:t>
            </a:fld>
            <a:endParaRPr lang="en-US" sz="1000" dirty="0"/>
          </a:p>
        </p:txBody>
      </p:sp>
      <p:sp>
        <p:nvSpPr>
          <p:cNvPr id="13" name="Oval 12">
            <a:extLst>
              <a:ext uri="{FF2B5EF4-FFF2-40B4-BE49-F238E27FC236}">
                <a16:creationId xmlns:a16="http://schemas.microsoft.com/office/drawing/2014/main" id="{89FDB39A-8C88-9D9B-DFFA-673237245708}"/>
              </a:ext>
            </a:extLst>
          </p:cNvPr>
          <p:cNvSpPr/>
          <p:nvPr/>
        </p:nvSpPr>
        <p:spPr>
          <a:xfrm>
            <a:off x="462322" y="5989569"/>
            <a:ext cx="881456" cy="881456"/>
          </a:xfrm>
          <a:prstGeom prst="ellipse">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279186F-6EEC-52EF-F447-BD8ED2855B3B}"/>
              </a:ext>
            </a:extLst>
          </p:cNvPr>
          <p:cNvSpPr/>
          <p:nvPr/>
        </p:nvSpPr>
        <p:spPr>
          <a:xfrm>
            <a:off x="650416" y="6245631"/>
            <a:ext cx="505267" cy="369332"/>
          </a:xfrm>
          <a:prstGeom prst="rect">
            <a:avLst/>
          </a:prstGeom>
        </p:spPr>
        <p:txBody>
          <a:bodyPr wrap="none" lIns="91440" tIns="45720" rIns="91440" bIns="45720" anchor="t">
            <a:spAutoFit/>
          </a:bodyPr>
          <a:lstStyle/>
          <a:p>
            <a:r>
              <a:rPr lang="en-US" dirty="0">
                <a:solidFill>
                  <a:schemeClr val="bg1"/>
                </a:solidFill>
                <a:highlight>
                  <a:srgbClr val="FF0000"/>
                </a:highlight>
                <a:latin typeface="Arial"/>
                <a:cs typeface="Arial"/>
              </a:rPr>
              <a:t>3.6</a:t>
            </a:r>
            <a:endParaRPr lang="en-US">
              <a:solidFill>
                <a:schemeClr val="bg1"/>
              </a:solidFill>
              <a:highlight>
                <a:srgbClr val="FF0000"/>
              </a:highlight>
              <a:latin typeface="Arial"/>
              <a:ea typeface="Calibri"/>
              <a:cs typeface="Arial"/>
            </a:endParaRPr>
          </a:p>
        </p:txBody>
      </p:sp>
      <p:sp>
        <p:nvSpPr>
          <p:cNvPr id="15" name="TextBox 14">
            <a:extLst>
              <a:ext uri="{FF2B5EF4-FFF2-40B4-BE49-F238E27FC236}">
                <a16:creationId xmlns:a16="http://schemas.microsoft.com/office/drawing/2014/main" id="{B0A894ED-8B06-779D-91CC-1C1C5E197D35}"/>
              </a:ext>
            </a:extLst>
          </p:cNvPr>
          <p:cNvSpPr txBox="1"/>
          <p:nvPr/>
        </p:nvSpPr>
        <p:spPr>
          <a:xfrm>
            <a:off x="1385501" y="6119848"/>
            <a:ext cx="3677816"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Update this marker with the Element average and reposition it under the correct developmental category (e.g., developing)</a:t>
            </a:r>
          </a:p>
        </p:txBody>
      </p:sp>
      <p:sp>
        <p:nvSpPr>
          <p:cNvPr id="43" name="Rectangle 42">
            <a:extLst>
              <a:ext uri="{FF2B5EF4-FFF2-40B4-BE49-F238E27FC236}">
                <a16:creationId xmlns:a16="http://schemas.microsoft.com/office/drawing/2014/main" id="{7B100532-A5B4-615C-E3F5-E2730047FC79}"/>
              </a:ext>
            </a:extLst>
          </p:cNvPr>
          <p:cNvSpPr/>
          <p:nvPr/>
        </p:nvSpPr>
        <p:spPr>
          <a:xfrm>
            <a:off x="1" y="2413"/>
            <a:ext cx="3000871" cy="517133"/>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468DB6E-2281-3312-1430-B069BA7D0D23}"/>
              </a:ext>
            </a:extLst>
          </p:cNvPr>
          <p:cNvSpPr/>
          <p:nvPr/>
        </p:nvSpPr>
        <p:spPr>
          <a:xfrm>
            <a:off x="3059382"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6087E96F-2CD9-D530-5A34-D5F63DED1F4F}"/>
              </a:ext>
            </a:extLst>
          </p:cNvPr>
          <p:cNvSpPr/>
          <p:nvPr/>
        </p:nvSpPr>
        <p:spPr>
          <a:xfrm>
            <a:off x="6118764"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hlinkClick r:id="rId12" action="ppaction://hlinksldjump"/>
            <a:extLst>
              <a:ext uri="{FF2B5EF4-FFF2-40B4-BE49-F238E27FC236}">
                <a16:creationId xmlns:a16="http://schemas.microsoft.com/office/drawing/2014/main" id="{945E2C81-B88B-802C-BDC6-47B8EEA895BC}"/>
              </a:ext>
            </a:extLst>
          </p:cNvPr>
          <p:cNvSpPr txBox="1"/>
          <p:nvPr/>
        </p:nvSpPr>
        <p:spPr>
          <a:xfrm>
            <a:off x="19341" y="44291"/>
            <a:ext cx="3000871" cy="430887"/>
          </a:xfrm>
          <a:prstGeom prst="rect">
            <a:avLst/>
          </a:prstGeom>
          <a:noFill/>
        </p:spPr>
        <p:txBody>
          <a:bodyPr wrap="square" rtlCol="0">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Oversee Network Design </a:t>
            </a:r>
            <a:br>
              <a:rPr lang="en-US" sz="1100">
                <a:solidFill>
                  <a:schemeClr val="bg1"/>
                </a:solidFill>
                <a:latin typeface="Arial" panose="020B0604020202020204" pitchFamily="34" charset="0"/>
                <a:ea typeface="Gotham Medium" pitchFamily="2" charset="-128"/>
                <a:cs typeface="Arial" panose="020B0604020202020204" pitchFamily="34" charset="0"/>
              </a:rPr>
            </a:br>
            <a:r>
              <a:rPr lang="en-US" sz="1100">
                <a:solidFill>
                  <a:schemeClr val="bg1"/>
                </a:solidFill>
                <a:latin typeface="Arial" panose="020B0604020202020204" pitchFamily="34" charset="0"/>
                <a:ea typeface="Gotham Medium" pitchFamily="2" charset="-128"/>
                <a:cs typeface="Arial" panose="020B0604020202020204" pitchFamily="34" charset="0"/>
              </a:rPr>
              <a:t>and Operations</a:t>
            </a:r>
          </a:p>
        </p:txBody>
      </p:sp>
      <p:sp>
        <p:nvSpPr>
          <p:cNvPr id="50" name="TextBox 49">
            <a:extLst>
              <a:ext uri="{FF2B5EF4-FFF2-40B4-BE49-F238E27FC236}">
                <a16:creationId xmlns:a16="http://schemas.microsoft.com/office/drawing/2014/main" id="{15017141-34BC-C440-7222-C26EC8932006}"/>
              </a:ext>
            </a:extLst>
          </p:cNvPr>
          <p:cNvSpPr txBox="1"/>
          <p:nvPr/>
        </p:nvSpPr>
        <p:spPr>
          <a:xfrm>
            <a:off x="3056306" y="132287"/>
            <a:ext cx="3000871" cy="261610"/>
          </a:xfrm>
          <a:prstGeom prst="rect">
            <a:avLst/>
          </a:prstGeom>
          <a:noFill/>
        </p:spPr>
        <p:txBody>
          <a:bodyPr wrap="square" lIns="91440" tIns="45720" rIns="91440" bIns="45720" rtlCol="0" anchor="t">
            <a:spAutoFit/>
          </a:bodyPr>
          <a:lstStyle/>
          <a:p>
            <a:pPr algn="ctr"/>
            <a:r>
              <a:rPr lang="en-US" sz="1100" dirty="0">
                <a:solidFill>
                  <a:srgbClr val="002E3D"/>
                </a:solidFill>
                <a:latin typeface="Arial"/>
                <a:ea typeface="Gotham Medium"/>
                <a:cs typeface="Arial"/>
              </a:rPr>
              <a:t>Motivate and Drive Change</a:t>
            </a:r>
            <a:endParaRPr lang="en-US" sz="1100" dirty="0">
              <a:solidFill>
                <a:srgbClr val="002E3D"/>
              </a:solidFill>
              <a:latin typeface="Arial" panose="020B0604020202020204" pitchFamily="34" charset="0"/>
              <a:ea typeface="Gotham Medium"/>
              <a:cs typeface="Arial" panose="020B0604020202020204" pitchFamily="34" charset="0"/>
            </a:endParaRPr>
          </a:p>
        </p:txBody>
      </p:sp>
      <p:sp>
        <p:nvSpPr>
          <p:cNvPr id="51" name="TextBox 50">
            <a:extLst>
              <a:ext uri="{FF2B5EF4-FFF2-40B4-BE49-F238E27FC236}">
                <a16:creationId xmlns:a16="http://schemas.microsoft.com/office/drawing/2014/main" id="{E766B860-3E7A-9034-9E64-B9BD12350CB1}"/>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
        <p:nvSpPr>
          <p:cNvPr id="52" name="TextBox 51">
            <a:hlinkClick r:id="rId13" action="ppaction://hlinksldjump"/>
            <a:extLst>
              <a:ext uri="{FF2B5EF4-FFF2-40B4-BE49-F238E27FC236}">
                <a16:creationId xmlns:a16="http://schemas.microsoft.com/office/drawing/2014/main" id="{A00D367B-59F8-C1F7-64D8-6ED6931243B5}"/>
              </a:ext>
            </a:extLst>
          </p:cNvPr>
          <p:cNvSpPr txBox="1"/>
          <p:nvPr>
            <p:custDataLst>
              <p:tags r:id="rId8"/>
            </p:custDataLst>
          </p:nvPr>
        </p:nvSpPr>
        <p:spPr>
          <a:xfrm>
            <a:off x="226900" y="1924069"/>
            <a:ext cx="4860568" cy="307777"/>
          </a:xfrm>
          <a:prstGeom prst="rect">
            <a:avLst/>
          </a:prstGeom>
          <a:noFill/>
        </p:spPr>
        <p:txBody>
          <a:bodyPr wrap="square" rtlCol="0">
            <a:spAutoFit/>
          </a:bodyPr>
          <a:lstStyle/>
          <a:p>
            <a:r>
              <a:rPr lang="en-US" sz="1400" b="1" dirty="0">
                <a:solidFill>
                  <a:schemeClr val="bg1"/>
                </a:solidFill>
                <a:latin typeface="Arial" panose="020B0604020202020204" pitchFamily="34" charset="0"/>
                <a:ea typeface="Gotham Medium" pitchFamily="2" charset="-128"/>
                <a:cs typeface="Arial" panose="020B0604020202020204" pitchFamily="34" charset="0"/>
              </a:rPr>
              <a:t>NETWORK MANAGEMENT</a:t>
            </a:r>
          </a:p>
        </p:txBody>
      </p:sp>
    </p:spTree>
    <p:extLst>
      <p:ext uri="{BB962C8B-B14F-4D97-AF65-F5344CB8AC3E}">
        <p14:creationId xmlns:p14="http://schemas.microsoft.com/office/powerpoint/2010/main" val="25958819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8A05958-8F59-C546-A4C4-8DF807D69ECD}"/>
              </a:ext>
            </a:extLst>
          </p:cNvPr>
          <p:cNvSpPr/>
          <p:nvPr/>
        </p:nvSpPr>
        <p:spPr>
          <a:xfrm>
            <a:off x="-4240" y="600084"/>
            <a:ext cx="12196239" cy="1295888"/>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625F12D5-1215-F346-A945-5D5BDDF00693}"/>
              </a:ext>
            </a:extLst>
          </p:cNvPr>
          <p:cNvSpPr/>
          <p:nvPr/>
        </p:nvSpPr>
        <p:spPr>
          <a:xfrm>
            <a:off x="4327497" y="1517281"/>
            <a:ext cx="1887081" cy="511895"/>
          </a:xfrm>
          <a:prstGeom prst="rect">
            <a:avLst/>
          </a:prstGeom>
          <a:solidFill>
            <a:srgbClr val="AC447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165FC1E-DEDD-314A-82B9-EBD587D52FEA}"/>
              </a:ext>
            </a:extLst>
          </p:cNvPr>
          <p:cNvGrpSpPr/>
          <p:nvPr/>
        </p:nvGrpSpPr>
        <p:grpSpPr>
          <a:xfrm>
            <a:off x="2373089" y="1517281"/>
            <a:ext cx="9704716" cy="511895"/>
            <a:chOff x="445409" y="2601496"/>
            <a:chExt cx="11335654" cy="3632005"/>
          </a:xfrm>
          <a:solidFill>
            <a:srgbClr val="AC447F">
              <a:alpha val="77000"/>
            </a:srgbClr>
          </a:solidFill>
        </p:grpSpPr>
        <p:sp>
          <p:nvSpPr>
            <p:cNvPr id="7" name="Rectangle 6">
              <a:extLst>
                <a:ext uri="{FF2B5EF4-FFF2-40B4-BE49-F238E27FC236}">
                  <a16:creationId xmlns:a16="http://schemas.microsoft.com/office/drawing/2014/main" id="{5E2B1A23-59E8-9E4C-A17B-4E2E90AD75CB}"/>
                </a:ext>
              </a:extLst>
            </p:cNvPr>
            <p:cNvSpPr/>
            <p:nvPr/>
          </p:nvSpPr>
          <p:spPr>
            <a:xfrm>
              <a:off x="445409" y="2601497"/>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CBF8317-516A-4B48-9652-1419072841EA}"/>
                </a:ext>
              </a:extLst>
            </p:cNvPr>
            <p:cNvSpPr/>
            <p:nvPr/>
          </p:nvSpPr>
          <p:spPr>
            <a:xfrm>
              <a:off x="5011127" y="2601496"/>
              <a:ext cx="2204217" cy="3632004"/>
            </a:xfrm>
            <a:prstGeom prst="rect">
              <a:avLst/>
            </a:prstGeom>
            <a:solidFill>
              <a:srgbClr val="843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5566AD-54D6-2C45-876D-2DF8B08865EC}"/>
                </a:ext>
              </a:extLst>
            </p:cNvPr>
            <p:cNvSpPr/>
            <p:nvPr/>
          </p:nvSpPr>
          <p:spPr>
            <a:xfrm>
              <a:off x="9576846"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Rectangle 52">
            <a:extLst>
              <a:ext uri="{FF2B5EF4-FFF2-40B4-BE49-F238E27FC236}">
                <a16:creationId xmlns:a16="http://schemas.microsoft.com/office/drawing/2014/main" id="{6D83AA9D-CE21-BE4E-B377-354168192991}"/>
              </a:ext>
            </a:extLst>
          </p:cNvPr>
          <p:cNvSpPr/>
          <p:nvPr/>
        </p:nvSpPr>
        <p:spPr>
          <a:xfrm>
            <a:off x="8236314" y="1517281"/>
            <a:ext cx="1887081" cy="511895"/>
          </a:xfrm>
          <a:prstGeom prst="rect">
            <a:avLst/>
          </a:prstGeom>
          <a:solidFill>
            <a:srgbClr val="AC447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30FEE2D-AB8B-F74F-BFD7-84CE4D62DAA4}"/>
              </a:ext>
            </a:extLst>
          </p:cNvPr>
          <p:cNvSpPr/>
          <p:nvPr/>
        </p:nvSpPr>
        <p:spPr>
          <a:xfrm>
            <a:off x="2427816" y="1569755"/>
            <a:ext cx="1746495"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NO ACTIVITY</a:t>
            </a:r>
          </a:p>
        </p:txBody>
      </p:sp>
      <p:sp>
        <p:nvSpPr>
          <p:cNvPr id="21" name="Rectangle 20">
            <a:extLst>
              <a:ext uri="{FF2B5EF4-FFF2-40B4-BE49-F238E27FC236}">
                <a16:creationId xmlns:a16="http://schemas.microsoft.com/office/drawing/2014/main" id="{26AA6FFB-F843-FC46-809F-E4B23379C932}"/>
              </a:ext>
            </a:extLst>
          </p:cNvPr>
          <p:cNvSpPr/>
          <p:nvPr/>
        </p:nvSpPr>
        <p:spPr>
          <a:xfrm>
            <a:off x="4366729" y="1569755"/>
            <a:ext cx="1847848"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EMERGING</a:t>
            </a:r>
          </a:p>
        </p:txBody>
      </p:sp>
      <p:sp>
        <p:nvSpPr>
          <p:cNvPr id="22" name="Rectangle 21">
            <a:extLst>
              <a:ext uri="{FF2B5EF4-FFF2-40B4-BE49-F238E27FC236}">
                <a16:creationId xmlns:a16="http://schemas.microsoft.com/office/drawing/2014/main" id="{B4DB6FFD-B628-1D4C-B209-97C95937A165}"/>
              </a:ext>
            </a:extLst>
          </p:cNvPr>
          <p:cNvSpPr/>
          <p:nvPr/>
        </p:nvSpPr>
        <p:spPr>
          <a:xfrm>
            <a:off x="6233408" y="1569755"/>
            <a:ext cx="1935576" cy="261610"/>
          </a:xfrm>
          <a:prstGeom prst="rect">
            <a:avLst/>
          </a:prstGeom>
        </p:spPr>
        <p:txBody>
          <a:bodyPr wrap="square">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DEVELOPING</a:t>
            </a:r>
          </a:p>
        </p:txBody>
      </p:sp>
      <p:sp>
        <p:nvSpPr>
          <p:cNvPr id="23" name="Rectangle 22">
            <a:extLst>
              <a:ext uri="{FF2B5EF4-FFF2-40B4-BE49-F238E27FC236}">
                <a16:creationId xmlns:a16="http://schemas.microsoft.com/office/drawing/2014/main" id="{9D2E4A93-90FF-BF4C-B056-3868568B0406}"/>
              </a:ext>
            </a:extLst>
          </p:cNvPr>
          <p:cNvSpPr/>
          <p:nvPr/>
        </p:nvSpPr>
        <p:spPr>
          <a:xfrm>
            <a:off x="8250625" y="1569755"/>
            <a:ext cx="181575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ACHIEVED</a:t>
            </a:r>
          </a:p>
        </p:txBody>
      </p:sp>
      <p:sp>
        <p:nvSpPr>
          <p:cNvPr id="24" name="Rectangle 23">
            <a:extLst>
              <a:ext uri="{FF2B5EF4-FFF2-40B4-BE49-F238E27FC236}">
                <a16:creationId xmlns:a16="http://schemas.microsoft.com/office/drawing/2014/main" id="{771A9A3A-BF68-B042-8B9E-5A6E6B22ABB5}"/>
              </a:ext>
            </a:extLst>
          </p:cNvPr>
          <p:cNvSpPr/>
          <p:nvPr/>
        </p:nvSpPr>
        <p:spPr>
          <a:xfrm>
            <a:off x="10261043" y="1569755"/>
            <a:ext cx="175144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EXEMPLARY</a:t>
            </a:r>
          </a:p>
        </p:txBody>
      </p:sp>
      <p:sp>
        <p:nvSpPr>
          <p:cNvPr id="35" name="Rectangle 34">
            <a:extLst>
              <a:ext uri="{FF2B5EF4-FFF2-40B4-BE49-F238E27FC236}">
                <a16:creationId xmlns:a16="http://schemas.microsoft.com/office/drawing/2014/main" id="{FE5B9EF4-80E3-E04D-9C9B-871A67C4B696}"/>
              </a:ext>
            </a:extLst>
          </p:cNvPr>
          <p:cNvSpPr/>
          <p:nvPr/>
        </p:nvSpPr>
        <p:spPr>
          <a:xfrm>
            <a:off x="-4239" y="1892455"/>
            <a:ext cx="12200478" cy="391558"/>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B7CD77E-9E9A-1447-8135-4BC4634B9965}"/>
              </a:ext>
            </a:extLst>
          </p:cNvPr>
          <p:cNvSpPr txBox="1"/>
          <p:nvPr/>
        </p:nvSpPr>
        <p:spPr>
          <a:xfrm>
            <a:off x="2286114" y="922936"/>
            <a:ext cx="7437749" cy="369332"/>
          </a:xfrm>
          <a:prstGeom prst="rect">
            <a:avLst/>
          </a:prstGeom>
          <a:noFill/>
        </p:spPr>
        <p:txBody>
          <a:bodyPr wrap="square" rtlCol="0">
            <a:spAutoFit/>
          </a:bodyPr>
          <a:lstStyle/>
          <a:p>
            <a:r>
              <a:rPr lang="en-US">
                <a:solidFill>
                  <a:schemeClr val="bg1"/>
                </a:solidFill>
                <a:latin typeface="Arial" panose="020B0604020202020204" pitchFamily="34" charset="0"/>
                <a:ea typeface="Gotham Medium" pitchFamily="2" charset="-128"/>
                <a:cs typeface="Arial" panose="020B0604020202020204" pitchFamily="34" charset="0"/>
              </a:rPr>
              <a:t>ROLE: </a:t>
            </a:r>
            <a:r>
              <a:rPr lang="en-US">
                <a:solidFill>
                  <a:srgbClr val="AC447F"/>
                </a:solidFill>
                <a:latin typeface="Arial" panose="020B0604020202020204" pitchFamily="34" charset="0"/>
                <a:ea typeface="Gotham Medium" pitchFamily="2" charset="-128"/>
                <a:cs typeface="Arial" panose="020B0604020202020204" pitchFamily="34" charset="0"/>
              </a:rPr>
              <a:t>OVERSEE NETWORK DESIGN AND OPERATIONS</a:t>
            </a:r>
          </a:p>
        </p:txBody>
      </p:sp>
      <p:pic>
        <p:nvPicPr>
          <p:cNvPr id="5" name="Picture 4">
            <a:extLst>
              <a:ext uri="{FF2B5EF4-FFF2-40B4-BE49-F238E27FC236}">
                <a16:creationId xmlns:a16="http://schemas.microsoft.com/office/drawing/2014/main" id="{5A761F99-F9A0-BB41-8B97-1DC78422D596}"/>
              </a:ext>
            </a:extLst>
          </p:cNvPr>
          <p:cNvPicPr>
            <a:picLocks noChangeAspect="1"/>
          </p:cNvPicPr>
          <p:nvPr/>
        </p:nvPicPr>
        <p:blipFill>
          <a:blip r:embed="rId11"/>
          <a:stretch>
            <a:fillRect/>
          </a:stretch>
        </p:blipFill>
        <p:spPr>
          <a:xfrm>
            <a:off x="791736" y="872186"/>
            <a:ext cx="782820" cy="771794"/>
          </a:xfrm>
          <a:prstGeom prst="rect">
            <a:avLst/>
          </a:prstGeom>
        </p:spPr>
      </p:pic>
      <p:sp>
        <p:nvSpPr>
          <p:cNvPr id="2" name="Rectangle 1">
            <a:extLst>
              <a:ext uri="{FF2B5EF4-FFF2-40B4-BE49-F238E27FC236}">
                <a16:creationId xmlns:a16="http://schemas.microsoft.com/office/drawing/2014/main" id="{0577C23A-FD50-7742-AF30-9D46C869964D}"/>
              </a:ext>
            </a:extLst>
          </p:cNvPr>
          <p:cNvSpPr/>
          <p:nvPr/>
        </p:nvSpPr>
        <p:spPr>
          <a:xfrm>
            <a:off x="1" y="2358051"/>
            <a:ext cx="2373086" cy="2894687"/>
          </a:xfrm>
          <a:prstGeom prst="rect">
            <a:avLst/>
          </a:prstGeom>
          <a:solidFill>
            <a:srgbClr val="002E3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C6835AC-3BAD-B749-B5FD-9DFBDBBA5B40}"/>
              </a:ext>
            </a:extLst>
          </p:cNvPr>
          <p:cNvSpPr txBox="1"/>
          <p:nvPr>
            <p:custDataLst>
              <p:tags r:id="rId1"/>
            </p:custDataLst>
          </p:nvPr>
        </p:nvSpPr>
        <p:spPr>
          <a:xfrm>
            <a:off x="200596" y="2990705"/>
            <a:ext cx="1964746" cy="646331"/>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Train, develop, and retain intermediary talent through formal processes.</a:t>
            </a:r>
          </a:p>
        </p:txBody>
      </p:sp>
      <p:sp>
        <p:nvSpPr>
          <p:cNvPr id="26" name="TextBox 25">
            <a:extLst>
              <a:ext uri="{FF2B5EF4-FFF2-40B4-BE49-F238E27FC236}">
                <a16:creationId xmlns:a16="http://schemas.microsoft.com/office/drawing/2014/main" id="{E70D6374-7623-7A4E-802B-3D55D51B2947}"/>
              </a:ext>
            </a:extLst>
          </p:cNvPr>
          <p:cNvSpPr txBox="1"/>
          <p:nvPr>
            <p:custDataLst>
              <p:tags r:id="rId2"/>
            </p:custDataLst>
          </p:nvPr>
        </p:nvSpPr>
        <p:spPr>
          <a:xfrm>
            <a:off x="2449636" y="2611590"/>
            <a:ext cx="1876866" cy="1015663"/>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There is no evidence that the intermediary trains, develops, and retains talent through formal processes.</a:t>
            </a:r>
          </a:p>
        </p:txBody>
      </p:sp>
      <p:sp>
        <p:nvSpPr>
          <p:cNvPr id="27" name="TextBox 26">
            <a:extLst>
              <a:ext uri="{FF2B5EF4-FFF2-40B4-BE49-F238E27FC236}">
                <a16:creationId xmlns:a16="http://schemas.microsoft.com/office/drawing/2014/main" id="{229EA118-0786-CD4E-97D8-2A10FCBD6E11}"/>
              </a:ext>
            </a:extLst>
          </p:cNvPr>
          <p:cNvSpPr txBox="1"/>
          <p:nvPr>
            <p:custDataLst>
              <p:tags r:id="rId3"/>
            </p:custDataLst>
          </p:nvPr>
        </p:nvSpPr>
        <p:spPr>
          <a:xfrm>
            <a:off x="4352777" y="2611588"/>
            <a:ext cx="1743224" cy="1015663"/>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The intermediary is </a:t>
            </a:r>
            <a:br>
              <a:rPr lang="en-US" sz="120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rPr>
              <a:t>beginning to train, develop, and retain talent through formal processes. </a:t>
            </a:r>
          </a:p>
        </p:txBody>
      </p:sp>
      <p:sp>
        <p:nvSpPr>
          <p:cNvPr id="28" name="TextBox 27">
            <a:extLst>
              <a:ext uri="{FF2B5EF4-FFF2-40B4-BE49-F238E27FC236}">
                <a16:creationId xmlns:a16="http://schemas.microsoft.com/office/drawing/2014/main" id="{97995F58-B6DC-F547-85F2-E0B649E201E2}"/>
              </a:ext>
            </a:extLst>
          </p:cNvPr>
          <p:cNvSpPr txBox="1"/>
          <p:nvPr>
            <p:custDataLst>
              <p:tags r:id="rId4"/>
            </p:custDataLst>
          </p:nvPr>
        </p:nvSpPr>
        <p:spPr>
          <a:xfrm>
            <a:off x="6292118" y="2611589"/>
            <a:ext cx="1876866" cy="1015663"/>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The intermediary trains, develops, and retains talent, but use of formal processes to do this is limited or inconsistent.</a:t>
            </a:r>
          </a:p>
        </p:txBody>
      </p:sp>
      <p:sp>
        <p:nvSpPr>
          <p:cNvPr id="29" name="TextBox 28">
            <a:extLst>
              <a:ext uri="{FF2B5EF4-FFF2-40B4-BE49-F238E27FC236}">
                <a16:creationId xmlns:a16="http://schemas.microsoft.com/office/drawing/2014/main" id="{C018F3E7-2115-A84B-B3FC-EF25F8FEAAB7}"/>
              </a:ext>
            </a:extLst>
          </p:cNvPr>
          <p:cNvSpPr txBox="1"/>
          <p:nvPr>
            <p:custDataLst>
              <p:tags r:id="rId5"/>
            </p:custDataLst>
          </p:nvPr>
        </p:nvSpPr>
        <p:spPr>
          <a:xfrm>
            <a:off x="8271810" y="2611589"/>
            <a:ext cx="1810533" cy="1015663"/>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The intermediary consistently trains, develops, and retains talent through formal processes.</a:t>
            </a:r>
          </a:p>
        </p:txBody>
      </p:sp>
      <p:sp>
        <p:nvSpPr>
          <p:cNvPr id="30" name="TextBox 29">
            <a:extLst>
              <a:ext uri="{FF2B5EF4-FFF2-40B4-BE49-F238E27FC236}">
                <a16:creationId xmlns:a16="http://schemas.microsoft.com/office/drawing/2014/main" id="{639563D2-7D66-D345-A588-A9A3665DEB11}"/>
              </a:ext>
            </a:extLst>
          </p:cNvPr>
          <p:cNvSpPr txBox="1"/>
          <p:nvPr>
            <p:custDataLst>
              <p:tags r:id="rId6"/>
            </p:custDataLst>
          </p:nvPr>
        </p:nvSpPr>
        <p:spPr>
          <a:xfrm>
            <a:off x="10216597" y="2611590"/>
            <a:ext cx="1861208" cy="830997"/>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consistently uses as well as evaluates its talent development processes.</a:t>
            </a:r>
          </a:p>
        </p:txBody>
      </p:sp>
      <p:sp>
        <p:nvSpPr>
          <p:cNvPr id="34" name="TextBox 33">
            <a:extLst>
              <a:ext uri="{FF2B5EF4-FFF2-40B4-BE49-F238E27FC236}">
                <a16:creationId xmlns:a16="http://schemas.microsoft.com/office/drawing/2014/main" id="{47D5CB72-F38E-F84B-B91E-0BD4D704E8FF}"/>
              </a:ext>
            </a:extLst>
          </p:cNvPr>
          <p:cNvSpPr txBox="1"/>
          <p:nvPr>
            <p:custDataLst>
              <p:tags r:id="rId7"/>
            </p:custDataLst>
          </p:nvPr>
        </p:nvSpPr>
        <p:spPr>
          <a:xfrm>
            <a:off x="188692" y="2606338"/>
            <a:ext cx="1961314" cy="307777"/>
          </a:xfrm>
          <a:prstGeom prst="rect">
            <a:avLst/>
          </a:prstGeom>
          <a:noFill/>
        </p:spPr>
        <p:txBody>
          <a:bodyPr wrap="square" rtlCol="0">
            <a:spAutoFit/>
          </a:bodyPr>
          <a:lstStyle/>
          <a:p>
            <a:r>
              <a:rPr lang="en-US" sz="1400" b="1">
                <a:latin typeface="Arial" panose="020B0604020202020204" pitchFamily="34" charset="0"/>
                <a:cs typeface="Arial" panose="020B0604020202020204" pitchFamily="34" charset="0"/>
              </a:rPr>
              <a:t>Talent Development</a:t>
            </a:r>
            <a:endParaRPr lang="en-US" sz="140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317C643-163E-B649-A837-65F19AF5709E}"/>
              </a:ext>
            </a:extLst>
          </p:cNvPr>
          <p:cNvCxnSpPr/>
          <p:nvPr/>
        </p:nvCxnSpPr>
        <p:spPr>
          <a:xfrm>
            <a:off x="4260169"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FD4E39-2BFB-F942-8A34-10FDE3831AC1}"/>
              </a:ext>
            </a:extLst>
          </p:cNvPr>
          <p:cNvCxnSpPr/>
          <p:nvPr/>
        </p:nvCxnSpPr>
        <p:spPr>
          <a:xfrm>
            <a:off x="6247713"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716DD2-8DE9-164A-973A-CB989121FB91}"/>
              </a:ext>
            </a:extLst>
          </p:cNvPr>
          <p:cNvCxnSpPr/>
          <p:nvPr/>
        </p:nvCxnSpPr>
        <p:spPr>
          <a:xfrm>
            <a:off x="8174145"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874A25D-CD45-3A48-A4FF-2BA4F0336E0C}"/>
              </a:ext>
            </a:extLst>
          </p:cNvPr>
          <p:cNvCxnSpPr/>
          <p:nvPr/>
        </p:nvCxnSpPr>
        <p:spPr>
          <a:xfrm>
            <a:off x="10168452" y="2676445"/>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689BBB28-1BF3-49C8-8D65-A2B20AE6115B}"/>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t>27</a:t>
            </a:fld>
            <a:endParaRPr lang="en-US" sz="1000" dirty="0"/>
          </a:p>
        </p:txBody>
      </p:sp>
      <p:sp>
        <p:nvSpPr>
          <p:cNvPr id="13" name="Oval 12">
            <a:extLst>
              <a:ext uri="{FF2B5EF4-FFF2-40B4-BE49-F238E27FC236}">
                <a16:creationId xmlns:a16="http://schemas.microsoft.com/office/drawing/2014/main" id="{86A484C3-E95B-7D6D-46C6-474D0D92AF2A}"/>
              </a:ext>
            </a:extLst>
          </p:cNvPr>
          <p:cNvSpPr/>
          <p:nvPr/>
        </p:nvSpPr>
        <p:spPr>
          <a:xfrm>
            <a:off x="462322" y="5989569"/>
            <a:ext cx="881456" cy="881456"/>
          </a:xfrm>
          <a:prstGeom prst="ellipse">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878B1EF-1ECD-36C8-51F5-FE27317C976C}"/>
              </a:ext>
            </a:extLst>
          </p:cNvPr>
          <p:cNvSpPr/>
          <p:nvPr/>
        </p:nvSpPr>
        <p:spPr>
          <a:xfrm>
            <a:off x="650416" y="6245631"/>
            <a:ext cx="505267" cy="369332"/>
          </a:xfrm>
          <a:prstGeom prst="rect">
            <a:avLst/>
          </a:prstGeom>
        </p:spPr>
        <p:txBody>
          <a:bodyPr wrap="none" lIns="91440" tIns="45720" rIns="91440" bIns="45720" anchor="t">
            <a:spAutoFit/>
          </a:bodyPr>
          <a:lstStyle/>
          <a:p>
            <a:r>
              <a:rPr lang="en-US" dirty="0">
                <a:solidFill>
                  <a:schemeClr val="bg1"/>
                </a:solidFill>
                <a:highlight>
                  <a:srgbClr val="FF0000"/>
                </a:highlight>
                <a:latin typeface="Arial"/>
                <a:cs typeface="Arial"/>
              </a:rPr>
              <a:t>3.6</a:t>
            </a:r>
            <a:endParaRPr lang="en-US">
              <a:solidFill>
                <a:schemeClr val="bg1"/>
              </a:solidFill>
              <a:highlight>
                <a:srgbClr val="FF0000"/>
              </a:highlight>
              <a:latin typeface="Arial"/>
              <a:ea typeface="Calibri"/>
              <a:cs typeface="Arial"/>
            </a:endParaRPr>
          </a:p>
        </p:txBody>
      </p:sp>
      <p:sp>
        <p:nvSpPr>
          <p:cNvPr id="15" name="TextBox 14">
            <a:extLst>
              <a:ext uri="{FF2B5EF4-FFF2-40B4-BE49-F238E27FC236}">
                <a16:creationId xmlns:a16="http://schemas.microsoft.com/office/drawing/2014/main" id="{61437741-A134-0EF2-85B2-5E6434656FEB}"/>
              </a:ext>
            </a:extLst>
          </p:cNvPr>
          <p:cNvSpPr txBox="1"/>
          <p:nvPr/>
        </p:nvSpPr>
        <p:spPr>
          <a:xfrm>
            <a:off x="1385501" y="6119848"/>
            <a:ext cx="3677816"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Update this marker with the Element average and reposition it under the correct developmental category (e.g., developing)</a:t>
            </a:r>
          </a:p>
        </p:txBody>
      </p:sp>
      <p:sp>
        <p:nvSpPr>
          <p:cNvPr id="44" name="Rectangle 43">
            <a:extLst>
              <a:ext uri="{FF2B5EF4-FFF2-40B4-BE49-F238E27FC236}">
                <a16:creationId xmlns:a16="http://schemas.microsoft.com/office/drawing/2014/main" id="{378D53B8-1C22-468C-5247-3A2E18BF1DE9}"/>
              </a:ext>
            </a:extLst>
          </p:cNvPr>
          <p:cNvSpPr/>
          <p:nvPr/>
        </p:nvSpPr>
        <p:spPr>
          <a:xfrm>
            <a:off x="1" y="2413"/>
            <a:ext cx="3000871" cy="517133"/>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F0DC07F-69DC-12C4-2E66-394315F4C2CB}"/>
              </a:ext>
            </a:extLst>
          </p:cNvPr>
          <p:cNvSpPr/>
          <p:nvPr/>
        </p:nvSpPr>
        <p:spPr>
          <a:xfrm>
            <a:off x="3059382"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08223167-403C-DD1F-DDFA-EA1B96DF3B1B}"/>
              </a:ext>
            </a:extLst>
          </p:cNvPr>
          <p:cNvSpPr/>
          <p:nvPr/>
        </p:nvSpPr>
        <p:spPr>
          <a:xfrm>
            <a:off x="6118764"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hlinkClick r:id="rId12" action="ppaction://hlinksldjump"/>
            <a:extLst>
              <a:ext uri="{FF2B5EF4-FFF2-40B4-BE49-F238E27FC236}">
                <a16:creationId xmlns:a16="http://schemas.microsoft.com/office/drawing/2014/main" id="{46633A71-009C-EDED-A1B0-81D4064D3F98}"/>
              </a:ext>
            </a:extLst>
          </p:cNvPr>
          <p:cNvSpPr txBox="1"/>
          <p:nvPr/>
        </p:nvSpPr>
        <p:spPr>
          <a:xfrm>
            <a:off x="19341" y="44291"/>
            <a:ext cx="3000871" cy="430887"/>
          </a:xfrm>
          <a:prstGeom prst="rect">
            <a:avLst/>
          </a:prstGeom>
          <a:noFill/>
        </p:spPr>
        <p:txBody>
          <a:bodyPr wrap="square" rtlCol="0">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Oversee Network Design </a:t>
            </a:r>
            <a:br>
              <a:rPr lang="en-US" sz="1100">
                <a:solidFill>
                  <a:schemeClr val="bg1"/>
                </a:solidFill>
                <a:latin typeface="Arial" panose="020B0604020202020204" pitchFamily="34" charset="0"/>
                <a:ea typeface="Gotham Medium" pitchFamily="2" charset="-128"/>
                <a:cs typeface="Arial" panose="020B0604020202020204" pitchFamily="34" charset="0"/>
              </a:rPr>
            </a:br>
            <a:r>
              <a:rPr lang="en-US" sz="1100">
                <a:solidFill>
                  <a:schemeClr val="bg1"/>
                </a:solidFill>
                <a:latin typeface="Arial" panose="020B0604020202020204" pitchFamily="34" charset="0"/>
                <a:ea typeface="Gotham Medium" pitchFamily="2" charset="-128"/>
                <a:cs typeface="Arial" panose="020B0604020202020204" pitchFamily="34" charset="0"/>
              </a:rPr>
              <a:t>and Operations</a:t>
            </a:r>
          </a:p>
        </p:txBody>
      </p:sp>
      <p:sp>
        <p:nvSpPr>
          <p:cNvPr id="51" name="TextBox 50">
            <a:extLst>
              <a:ext uri="{FF2B5EF4-FFF2-40B4-BE49-F238E27FC236}">
                <a16:creationId xmlns:a16="http://schemas.microsoft.com/office/drawing/2014/main" id="{92BDD608-F67C-5816-C2B0-5ECE465B83C1}"/>
              </a:ext>
            </a:extLst>
          </p:cNvPr>
          <p:cNvSpPr txBox="1"/>
          <p:nvPr/>
        </p:nvSpPr>
        <p:spPr>
          <a:xfrm>
            <a:off x="3056306" y="132287"/>
            <a:ext cx="3000871" cy="261610"/>
          </a:xfrm>
          <a:prstGeom prst="rect">
            <a:avLst/>
          </a:prstGeom>
          <a:noFill/>
        </p:spPr>
        <p:txBody>
          <a:bodyPr wrap="square" lIns="91440" tIns="45720" rIns="91440" bIns="45720" rtlCol="0" anchor="t">
            <a:spAutoFit/>
          </a:bodyPr>
          <a:lstStyle/>
          <a:p>
            <a:pPr algn="ctr"/>
            <a:r>
              <a:rPr lang="en-US" sz="1100" dirty="0">
                <a:solidFill>
                  <a:srgbClr val="002E3D"/>
                </a:solidFill>
                <a:latin typeface="Arial"/>
                <a:ea typeface="Gotham Medium"/>
                <a:cs typeface="Arial"/>
              </a:rPr>
              <a:t>Motivate and Drive Change</a:t>
            </a:r>
            <a:endParaRPr lang="en-US" sz="1100" dirty="0">
              <a:solidFill>
                <a:srgbClr val="002E3D"/>
              </a:solidFill>
              <a:latin typeface="Arial" panose="020B0604020202020204" pitchFamily="34" charset="0"/>
              <a:ea typeface="Gotham Medium"/>
              <a:cs typeface="Arial" panose="020B0604020202020204" pitchFamily="34" charset="0"/>
            </a:endParaRPr>
          </a:p>
        </p:txBody>
      </p:sp>
      <p:sp>
        <p:nvSpPr>
          <p:cNvPr id="54" name="TextBox 53">
            <a:extLst>
              <a:ext uri="{FF2B5EF4-FFF2-40B4-BE49-F238E27FC236}">
                <a16:creationId xmlns:a16="http://schemas.microsoft.com/office/drawing/2014/main" id="{B4A73B5C-4695-9254-75D0-B37BBB521396}"/>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
        <p:nvSpPr>
          <p:cNvPr id="62" name="TextBox 61">
            <a:hlinkClick r:id="rId13" action="ppaction://hlinksldjump"/>
            <a:extLst>
              <a:ext uri="{FF2B5EF4-FFF2-40B4-BE49-F238E27FC236}">
                <a16:creationId xmlns:a16="http://schemas.microsoft.com/office/drawing/2014/main" id="{DA605B8E-E0B2-A6BE-BDB1-DBA1A4CACF0B}"/>
              </a:ext>
            </a:extLst>
          </p:cNvPr>
          <p:cNvSpPr txBox="1"/>
          <p:nvPr>
            <p:custDataLst>
              <p:tags r:id="rId8"/>
            </p:custDataLst>
          </p:nvPr>
        </p:nvSpPr>
        <p:spPr>
          <a:xfrm>
            <a:off x="226900" y="1924069"/>
            <a:ext cx="4860568" cy="307777"/>
          </a:xfrm>
          <a:prstGeom prst="rect">
            <a:avLst/>
          </a:prstGeom>
          <a:noFill/>
        </p:spPr>
        <p:txBody>
          <a:bodyPr wrap="square" rtlCol="0">
            <a:spAutoFit/>
          </a:bodyPr>
          <a:lstStyle/>
          <a:p>
            <a:r>
              <a:rPr lang="en-US" sz="1400" b="1" dirty="0">
                <a:solidFill>
                  <a:schemeClr val="bg1"/>
                </a:solidFill>
                <a:latin typeface="Arial" panose="020B0604020202020204" pitchFamily="34" charset="0"/>
                <a:ea typeface="Gotham Medium" pitchFamily="2" charset="-128"/>
                <a:cs typeface="Arial" panose="020B0604020202020204" pitchFamily="34" charset="0"/>
              </a:rPr>
              <a:t>NETWORK MANAGEMENT</a:t>
            </a:r>
          </a:p>
        </p:txBody>
      </p:sp>
    </p:spTree>
    <p:extLst>
      <p:ext uri="{BB962C8B-B14F-4D97-AF65-F5344CB8AC3E}">
        <p14:creationId xmlns:p14="http://schemas.microsoft.com/office/powerpoint/2010/main" val="2449771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8A05958-8F59-C546-A4C4-8DF807D69ECD}"/>
              </a:ext>
            </a:extLst>
          </p:cNvPr>
          <p:cNvSpPr/>
          <p:nvPr/>
        </p:nvSpPr>
        <p:spPr>
          <a:xfrm>
            <a:off x="-4240" y="600084"/>
            <a:ext cx="12196239" cy="1295888"/>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E2B1A23-59E8-9E4C-A17B-4E2E90AD75CB}"/>
              </a:ext>
            </a:extLst>
          </p:cNvPr>
          <p:cNvSpPr/>
          <p:nvPr/>
        </p:nvSpPr>
        <p:spPr>
          <a:xfrm>
            <a:off x="2373089" y="1517281"/>
            <a:ext cx="1887081" cy="511895"/>
          </a:xfrm>
          <a:prstGeom prst="rect">
            <a:avLst/>
          </a:prstGeom>
          <a:solidFill>
            <a:srgbClr val="AC447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5D51CEAC-EBBB-2946-8EEF-9AC4760AEDA0}"/>
              </a:ext>
            </a:extLst>
          </p:cNvPr>
          <p:cNvSpPr/>
          <p:nvPr/>
        </p:nvSpPr>
        <p:spPr>
          <a:xfrm>
            <a:off x="8236314" y="1517281"/>
            <a:ext cx="1887081" cy="511895"/>
          </a:xfrm>
          <a:prstGeom prst="rect">
            <a:avLst/>
          </a:prstGeom>
          <a:solidFill>
            <a:srgbClr val="843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C3823E2-94CD-454B-9A77-B201F3A693AC}"/>
              </a:ext>
            </a:extLst>
          </p:cNvPr>
          <p:cNvSpPr/>
          <p:nvPr/>
        </p:nvSpPr>
        <p:spPr>
          <a:xfrm>
            <a:off x="6281906" y="1517281"/>
            <a:ext cx="1887081" cy="511895"/>
          </a:xfrm>
          <a:prstGeom prst="rect">
            <a:avLst/>
          </a:prstGeom>
          <a:solidFill>
            <a:srgbClr val="AC447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BE5E768E-6DE2-8D4B-8E07-5126D03C1199}"/>
              </a:ext>
            </a:extLst>
          </p:cNvPr>
          <p:cNvSpPr/>
          <p:nvPr/>
        </p:nvSpPr>
        <p:spPr>
          <a:xfrm>
            <a:off x="4327497" y="1517281"/>
            <a:ext cx="1887081" cy="511895"/>
          </a:xfrm>
          <a:prstGeom prst="rect">
            <a:avLst/>
          </a:prstGeom>
          <a:solidFill>
            <a:srgbClr val="AC447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089AC9AA-2346-624A-A6E4-CB3A0133B1E6}"/>
              </a:ext>
            </a:extLst>
          </p:cNvPr>
          <p:cNvSpPr/>
          <p:nvPr/>
        </p:nvSpPr>
        <p:spPr>
          <a:xfrm>
            <a:off x="10190724" y="1517281"/>
            <a:ext cx="1887081" cy="511895"/>
          </a:xfrm>
          <a:prstGeom prst="rect">
            <a:avLst/>
          </a:prstGeom>
          <a:solidFill>
            <a:srgbClr val="AC447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30FEE2D-AB8B-F74F-BFD7-84CE4D62DAA4}"/>
              </a:ext>
            </a:extLst>
          </p:cNvPr>
          <p:cNvSpPr/>
          <p:nvPr/>
        </p:nvSpPr>
        <p:spPr>
          <a:xfrm>
            <a:off x="2427816" y="1569755"/>
            <a:ext cx="1746495"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NO ACTIVITY</a:t>
            </a:r>
          </a:p>
        </p:txBody>
      </p:sp>
      <p:sp>
        <p:nvSpPr>
          <p:cNvPr id="21" name="Rectangle 20">
            <a:extLst>
              <a:ext uri="{FF2B5EF4-FFF2-40B4-BE49-F238E27FC236}">
                <a16:creationId xmlns:a16="http://schemas.microsoft.com/office/drawing/2014/main" id="{26AA6FFB-F843-FC46-809F-E4B23379C932}"/>
              </a:ext>
            </a:extLst>
          </p:cNvPr>
          <p:cNvSpPr/>
          <p:nvPr/>
        </p:nvSpPr>
        <p:spPr>
          <a:xfrm>
            <a:off x="4366729" y="1569755"/>
            <a:ext cx="1847848"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EMERGING</a:t>
            </a:r>
          </a:p>
        </p:txBody>
      </p:sp>
      <p:sp>
        <p:nvSpPr>
          <p:cNvPr id="23" name="Rectangle 22">
            <a:extLst>
              <a:ext uri="{FF2B5EF4-FFF2-40B4-BE49-F238E27FC236}">
                <a16:creationId xmlns:a16="http://schemas.microsoft.com/office/drawing/2014/main" id="{9D2E4A93-90FF-BF4C-B056-3868568B0406}"/>
              </a:ext>
            </a:extLst>
          </p:cNvPr>
          <p:cNvSpPr/>
          <p:nvPr/>
        </p:nvSpPr>
        <p:spPr>
          <a:xfrm>
            <a:off x="8250625" y="1569755"/>
            <a:ext cx="1815753" cy="261610"/>
          </a:xfrm>
          <a:prstGeom prst="rect">
            <a:avLst/>
          </a:prstGeom>
        </p:spPr>
        <p:txBody>
          <a:bodyPr wrap="square">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ACHIEVED</a:t>
            </a:r>
          </a:p>
        </p:txBody>
      </p:sp>
      <p:sp>
        <p:nvSpPr>
          <p:cNvPr id="24" name="Rectangle 23">
            <a:extLst>
              <a:ext uri="{FF2B5EF4-FFF2-40B4-BE49-F238E27FC236}">
                <a16:creationId xmlns:a16="http://schemas.microsoft.com/office/drawing/2014/main" id="{771A9A3A-BF68-B042-8B9E-5A6E6B22ABB5}"/>
              </a:ext>
            </a:extLst>
          </p:cNvPr>
          <p:cNvSpPr/>
          <p:nvPr/>
        </p:nvSpPr>
        <p:spPr>
          <a:xfrm>
            <a:off x="10261043" y="1569755"/>
            <a:ext cx="175144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EXEMPLARY</a:t>
            </a:r>
          </a:p>
        </p:txBody>
      </p:sp>
      <p:sp>
        <p:nvSpPr>
          <p:cNvPr id="35" name="Rectangle 34">
            <a:extLst>
              <a:ext uri="{FF2B5EF4-FFF2-40B4-BE49-F238E27FC236}">
                <a16:creationId xmlns:a16="http://schemas.microsoft.com/office/drawing/2014/main" id="{FE5B9EF4-80E3-E04D-9C9B-871A67C4B696}"/>
              </a:ext>
            </a:extLst>
          </p:cNvPr>
          <p:cNvSpPr/>
          <p:nvPr/>
        </p:nvSpPr>
        <p:spPr>
          <a:xfrm>
            <a:off x="-4239" y="1892455"/>
            <a:ext cx="12200478" cy="391558"/>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B7CD77E-9E9A-1447-8135-4BC4634B9965}"/>
              </a:ext>
            </a:extLst>
          </p:cNvPr>
          <p:cNvSpPr txBox="1"/>
          <p:nvPr/>
        </p:nvSpPr>
        <p:spPr>
          <a:xfrm>
            <a:off x="2286114" y="922936"/>
            <a:ext cx="7437749" cy="369332"/>
          </a:xfrm>
          <a:prstGeom prst="rect">
            <a:avLst/>
          </a:prstGeom>
          <a:noFill/>
        </p:spPr>
        <p:txBody>
          <a:bodyPr wrap="square" rtlCol="0">
            <a:spAutoFit/>
          </a:bodyPr>
          <a:lstStyle/>
          <a:p>
            <a:r>
              <a:rPr lang="en-US">
                <a:solidFill>
                  <a:schemeClr val="bg1"/>
                </a:solidFill>
                <a:latin typeface="Arial" panose="020B0604020202020204" pitchFamily="34" charset="0"/>
                <a:ea typeface="Gotham Medium" pitchFamily="2" charset="-128"/>
                <a:cs typeface="Arial" panose="020B0604020202020204" pitchFamily="34" charset="0"/>
              </a:rPr>
              <a:t>ROLE: </a:t>
            </a:r>
            <a:r>
              <a:rPr lang="en-US">
                <a:solidFill>
                  <a:srgbClr val="AC447F"/>
                </a:solidFill>
                <a:latin typeface="Arial" panose="020B0604020202020204" pitchFamily="34" charset="0"/>
                <a:ea typeface="Gotham Medium" pitchFamily="2" charset="-128"/>
                <a:cs typeface="Arial" panose="020B0604020202020204" pitchFamily="34" charset="0"/>
              </a:rPr>
              <a:t>OVERSEE NETWORK DESIGN AND OPERATIONS</a:t>
            </a:r>
          </a:p>
        </p:txBody>
      </p:sp>
      <p:pic>
        <p:nvPicPr>
          <p:cNvPr id="5" name="Picture 4">
            <a:extLst>
              <a:ext uri="{FF2B5EF4-FFF2-40B4-BE49-F238E27FC236}">
                <a16:creationId xmlns:a16="http://schemas.microsoft.com/office/drawing/2014/main" id="{5A761F99-F9A0-BB41-8B97-1DC78422D596}"/>
              </a:ext>
            </a:extLst>
          </p:cNvPr>
          <p:cNvPicPr>
            <a:picLocks noChangeAspect="1"/>
          </p:cNvPicPr>
          <p:nvPr/>
        </p:nvPicPr>
        <p:blipFill>
          <a:blip r:embed="rId11"/>
          <a:stretch>
            <a:fillRect/>
          </a:stretch>
        </p:blipFill>
        <p:spPr>
          <a:xfrm>
            <a:off x="791736" y="872186"/>
            <a:ext cx="782820" cy="771794"/>
          </a:xfrm>
          <a:prstGeom prst="rect">
            <a:avLst/>
          </a:prstGeom>
        </p:spPr>
      </p:pic>
      <p:sp>
        <p:nvSpPr>
          <p:cNvPr id="55" name="Rectangle 54">
            <a:extLst>
              <a:ext uri="{FF2B5EF4-FFF2-40B4-BE49-F238E27FC236}">
                <a16:creationId xmlns:a16="http://schemas.microsoft.com/office/drawing/2014/main" id="{5247D368-74B1-2E4A-B02D-89DF06CE4815}"/>
              </a:ext>
            </a:extLst>
          </p:cNvPr>
          <p:cNvSpPr/>
          <p:nvPr/>
        </p:nvSpPr>
        <p:spPr>
          <a:xfrm>
            <a:off x="6233408" y="1569755"/>
            <a:ext cx="1935576"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DEVELOPING</a:t>
            </a:r>
          </a:p>
        </p:txBody>
      </p:sp>
      <p:sp>
        <p:nvSpPr>
          <p:cNvPr id="2" name="Rectangle 1">
            <a:extLst>
              <a:ext uri="{FF2B5EF4-FFF2-40B4-BE49-F238E27FC236}">
                <a16:creationId xmlns:a16="http://schemas.microsoft.com/office/drawing/2014/main" id="{0577C23A-FD50-7742-AF30-9D46C869964D}"/>
              </a:ext>
            </a:extLst>
          </p:cNvPr>
          <p:cNvSpPr/>
          <p:nvPr/>
        </p:nvSpPr>
        <p:spPr>
          <a:xfrm>
            <a:off x="1" y="2358051"/>
            <a:ext cx="2373086" cy="2894687"/>
          </a:xfrm>
          <a:prstGeom prst="rect">
            <a:avLst/>
          </a:prstGeom>
          <a:solidFill>
            <a:srgbClr val="002E3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C6835AC-3BAD-B749-B5FD-9DFBDBBA5B40}"/>
              </a:ext>
            </a:extLst>
          </p:cNvPr>
          <p:cNvSpPr txBox="1"/>
          <p:nvPr>
            <p:custDataLst>
              <p:tags r:id="rId1"/>
            </p:custDataLst>
          </p:nvPr>
        </p:nvSpPr>
        <p:spPr>
          <a:xfrm>
            <a:off x="185260" y="3239616"/>
            <a:ext cx="1964746" cy="646331"/>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Manage network funds and monitor budget decisions. </a:t>
            </a:r>
          </a:p>
        </p:txBody>
      </p:sp>
      <p:sp>
        <p:nvSpPr>
          <p:cNvPr id="26" name="TextBox 25">
            <a:extLst>
              <a:ext uri="{FF2B5EF4-FFF2-40B4-BE49-F238E27FC236}">
                <a16:creationId xmlns:a16="http://schemas.microsoft.com/office/drawing/2014/main" id="{E70D6374-7623-7A4E-802B-3D55D51B2947}"/>
              </a:ext>
            </a:extLst>
          </p:cNvPr>
          <p:cNvSpPr txBox="1"/>
          <p:nvPr>
            <p:custDataLst>
              <p:tags r:id="rId2"/>
            </p:custDataLst>
          </p:nvPr>
        </p:nvSpPr>
        <p:spPr>
          <a:xfrm>
            <a:off x="2449636" y="2611590"/>
            <a:ext cx="1876866" cy="1015663"/>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There is no evidence that the intermediary has systems to manage network funds or monitor budget decisions. </a:t>
            </a:r>
          </a:p>
        </p:txBody>
      </p:sp>
      <p:sp>
        <p:nvSpPr>
          <p:cNvPr id="27" name="TextBox 26">
            <a:extLst>
              <a:ext uri="{FF2B5EF4-FFF2-40B4-BE49-F238E27FC236}">
                <a16:creationId xmlns:a16="http://schemas.microsoft.com/office/drawing/2014/main" id="{229EA118-0786-CD4E-97D8-2A10FCBD6E11}"/>
              </a:ext>
            </a:extLst>
          </p:cNvPr>
          <p:cNvSpPr txBox="1"/>
          <p:nvPr>
            <p:custDataLst>
              <p:tags r:id="rId3"/>
            </p:custDataLst>
          </p:nvPr>
        </p:nvSpPr>
        <p:spPr>
          <a:xfrm>
            <a:off x="4352777" y="2611588"/>
            <a:ext cx="1743224" cy="120032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is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beginning to develop systems to manage network funds and monitor budget decisions. </a:t>
            </a:r>
          </a:p>
        </p:txBody>
      </p:sp>
      <p:sp>
        <p:nvSpPr>
          <p:cNvPr id="28" name="TextBox 27">
            <a:extLst>
              <a:ext uri="{FF2B5EF4-FFF2-40B4-BE49-F238E27FC236}">
                <a16:creationId xmlns:a16="http://schemas.microsoft.com/office/drawing/2014/main" id="{97995F58-B6DC-F547-85F2-E0B649E201E2}"/>
              </a:ext>
            </a:extLst>
          </p:cNvPr>
          <p:cNvSpPr txBox="1"/>
          <p:nvPr>
            <p:custDataLst>
              <p:tags r:id="rId4"/>
            </p:custDataLst>
          </p:nvPr>
        </p:nvSpPr>
        <p:spPr>
          <a:xfrm>
            <a:off x="6292118" y="2611589"/>
            <a:ext cx="1876866" cy="120032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has developed systems to manage network funds and monitor budget decisions, but their use is limited or inconsistent.</a:t>
            </a:r>
          </a:p>
        </p:txBody>
      </p:sp>
      <p:sp>
        <p:nvSpPr>
          <p:cNvPr id="29" name="TextBox 28">
            <a:extLst>
              <a:ext uri="{FF2B5EF4-FFF2-40B4-BE49-F238E27FC236}">
                <a16:creationId xmlns:a16="http://schemas.microsoft.com/office/drawing/2014/main" id="{C018F3E7-2115-A84B-B3FC-EF25F8FEAAB7}"/>
              </a:ext>
            </a:extLst>
          </p:cNvPr>
          <p:cNvSpPr txBox="1"/>
          <p:nvPr>
            <p:custDataLst>
              <p:tags r:id="rId5"/>
            </p:custDataLst>
          </p:nvPr>
        </p:nvSpPr>
        <p:spPr>
          <a:xfrm>
            <a:off x="8271810" y="2611589"/>
            <a:ext cx="1810533" cy="120032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consistently uses systems to manage network funds and monitor budget decisions. </a:t>
            </a:r>
          </a:p>
        </p:txBody>
      </p:sp>
      <p:sp>
        <p:nvSpPr>
          <p:cNvPr id="30" name="TextBox 29">
            <a:extLst>
              <a:ext uri="{FF2B5EF4-FFF2-40B4-BE49-F238E27FC236}">
                <a16:creationId xmlns:a16="http://schemas.microsoft.com/office/drawing/2014/main" id="{639563D2-7D66-D345-A588-A9A3665DEB11}"/>
              </a:ext>
            </a:extLst>
          </p:cNvPr>
          <p:cNvSpPr txBox="1"/>
          <p:nvPr>
            <p:custDataLst>
              <p:tags r:id="rId6"/>
            </p:custDataLst>
          </p:nvPr>
        </p:nvSpPr>
        <p:spPr>
          <a:xfrm>
            <a:off x="10216597" y="2611590"/>
            <a:ext cx="1861208" cy="1569660"/>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proactively manages network funds and monitors budget decisions to include financial considerations in programmatic decision making.</a:t>
            </a:r>
          </a:p>
        </p:txBody>
      </p:sp>
      <p:sp>
        <p:nvSpPr>
          <p:cNvPr id="34" name="TextBox 33">
            <a:extLst>
              <a:ext uri="{FF2B5EF4-FFF2-40B4-BE49-F238E27FC236}">
                <a16:creationId xmlns:a16="http://schemas.microsoft.com/office/drawing/2014/main" id="{47D5CB72-F38E-F84B-B91E-0BD4D704E8FF}"/>
              </a:ext>
            </a:extLst>
          </p:cNvPr>
          <p:cNvSpPr txBox="1"/>
          <p:nvPr>
            <p:custDataLst>
              <p:tags r:id="rId7"/>
            </p:custDataLst>
          </p:nvPr>
        </p:nvSpPr>
        <p:spPr>
          <a:xfrm>
            <a:off x="188692" y="2606338"/>
            <a:ext cx="1961314" cy="646331"/>
          </a:xfrm>
          <a:prstGeom prst="rect">
            <a:avLst/>
          </a:prstGeom>
          <a:noFill/>
        </p:spPr>
        <p:txBody>
          <a:bodyPr wrap="square" rtlCol="0">
            <a:spAutoFit/>
          </a:bodyPr>
          <a:lstStyle/>
          <a:p>
            <a:r>
              <a:rPr lang="en-US" sz="1400" b="1">
                <a:latin typeface="Arial" panose="020B0604020202020204" pitchFamily="34" charset="0"/>
                <a:cs typeface="Arial" panose="020B0604020202020204" pitchFamily="34" charset="0"/>
              </a:rPr>
              <a:t>Financial Management</a:t>
            </a:r>
            <a:endParaRPr lang="en-US" sz="140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317C643-163E-B649-A837-65F19AF5709E}"/>
              </a:ext>
            </a:extLst>
          </p:cNvPr>
          <p:cNvCxnSpPr/>
          <p:nvPr/>
        </p:nvCxnSpPr>
        <p:spPr>
          <a:xfrm>
            <a:off x="4260169"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FD4E39-2BFB-F942-8A34-10FDE3831AC1}"/>
              </a:ext>
            </a:extLst>
          </p:cNvPr>
          <p:cNvCxnSpPr/>
          <p:nvPr/>
        </p:nvCxnSpPr>
        <p:spPr>
          <a:xfrm>
            <a:off x="6247713"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716DD2-8DE9-164A-973A-CB989121FB91}"/>
              </a:ext>
            </a:extLst>
          </p:cNvPr>
          <p:cNvCxnSpPr/>
          <p:nvPr/>
        </p:nvCxnSpPr>
        <p:spPr>
          <a:xfrm>
            <a:off x="8174145"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874A25D-CD45-3A48-A4FF-2BA4F0336E0C}"/>
              </a:ext>
            </a:extLst>
          </p:cNvPr>
          <p:cNvCxnSpPr/>
          <p:nvPr/>
        </p:nvCxnSpPr>
        <p:spPr>
          <a:xfrm>
            <a:off x="10168452" y="2676445"/>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80B93174-20D9-49FB-BA39-6BEBDEEFA18A}"/>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t>28</a:t>
            </a:fld>
            <a:endParaRPr lang="en-US" sz="1000" dirty="0"/>
          </a:p>
        </p:txBody>
      </p:sp>
      <p:sp>
        <p:nvSpPr>
          <p:cNvPr id="10" name="Oval 9">
            <a:extLst>
              <a:ext uri="{FF2B5EF4-FFF2-40B4-BE49-F238E27FC236}">
                <a16:creationId xmlns:a16="http://schemas.microsoft.com/office/drawing/2014/main" id="{B4375220-4D3E-6BEA-B4F9-B5B0EEB7B40C}"/>
              </a:ext>
            </a:extLst>
          </p:cNvPr>
          <p:cNvSpPr/>
          <p:nvPr/>
        </p:nvSpPr>
        <p:spPr>
          <a:xfrm>
            <a:off x="462322" y="5989569"/>
            <a:ext cx="881456" cy="881456"/>
          </a:xfrm>
          <a:prstGeom prst="ellipse">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4A0CDDC-35E4-8204-A2C8-E71BEC7E4030}"/>
              </a:ext>
            </a:extLst>
          </p:cNvPr>
          <p:cNvSpPr/>
          <p:nvPr/>
        </p:nvSpPr>
        <p:spPr>
          <a:xfrm>
            <a:off x="650416" y="6245631"/>
            <a:ext cx="505267" cy="369332"/>
          </a:xfrm>
          <a:prstGeom prst="rect">
            <a:avLst/>
          </a:prstGeom>
        </p:spPr>
        <p:txBody>
          <a:bodyPr wrap="none" lIns="91440" tIns="45720" rIns="91440" bIns="45720" anchor="t">
            <a:spAutoFit/>
          </a:bodyPr>
          <a:lstStyle/>
          <a:p>
            <a:r>
              <a:rPr lang="en-US" dirty="0">
                <a:solidFill>
                  <a:schemeClr val="bg1"/>
                </a:solidFill>
                <a:highlight>
                  <a:srgbClr val="FF0000"/>
                </a:highlight>
                <a:latin typeface="Arial"/>
                <a:cs typeface="Arial"/>
              </a:rPr>
              <a:t>3.6</a:t>
            </a:r>
            <a:endParaRPr lang="en-US">
              <a:solidFill>
                <a:schemeClr val="bg1"/>
              </a:solidFill>
              <a:highlight>
                <a:srgbClr val="FF0000"/>
              </a:highlight>
              <a:latin typeface="Arial"/>
              <a:ea typeface="Calibri"/>
              <a:cs typeface="Arial"/>
            </a:endParaRPr>
          </a:p>
        </p:txBody>
      </p:sp>
      <p:sp>
        <p:nvSpPr>
          <p:cNvPr id="12" name="TextBox 11">
            <a:extLst>
              <a:ext uri="{FF2B5EF4-FFF2-40B4-BE49-F238E27FC236}">
                <a16:creationId xmlns:a16="http://schemas.microsoft.com/office/drawing/2014/main" id="{23E59796-21BF-3607-6056-D16E3CB43BEE}"/>
              </a:ext>
            </a:extLst>
          </p:cNvPr>
          <p:cNvSpPr txBox="1"/>
          <p:nvPr/>
        </p:nvSpPr>
        <p:spPr>
          <a:xfrm>
            <a:off x="1385501" y="6119848"/>
            <a:ext cx="3677816"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Update this marker with the Element average and reposition it under the correct developmental category (e.g., developing)</a:t>
            </a:r>
          </a:p>
        </p:txBody>
      </p:sp>
      <p:sp>
        <p:nvSpPr>
          <p:cNvPr id="45" name="Rectangle 44">
            <a:extLst>
              <a:ext uri="{FF2B5EF4-FFF2-40B4-BE49-F238E27FC236}">
                <a16:creationId xmlns:a16="http://schemas.microsoft.com/office/drawing/2014/main" id="{7848C7A3-34FF-FF0E-A894-383DF9C1D479}"/>
              </a:ext>
            </a:extLst>
          </p:cNvPr>
          <p:cNvSpPr/>
          <p:nvPr/>
        </p:nvSpPr>
        <p:spPr>
          <a:xfrm>
            <a:off x="1" y="2413"/>
            <a:ext cx="3000871" cy="517133"/>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86BDC78C-6736-0EE0-5E00-3C483196DD87}"/>
              </a:ext>
            </a:extLst>
          </p:cNvPr>
          <p:cNvSpPr/>
          <p:nvPr/>
        </p:nvSpPr>
        <p:spPr>
          <a:xfrm>
            <a:off x="3059382"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300EEECC-4941-8E4B-41BE-D43B2C6C8AB7}"/>
              </a:ext>
            </a:extLst>
          </p:cNvPr>
          <p:cNvSpPr/>
          <p:nvPr/>
        </p:nvSpPr>
        <p:spPr>
          <a:xfrm>
            <a:off x="6118764"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hlinkClick r:id="rId12" action="ppaction://hlinksldjump"/>
            <a:extLst>
              <a:ext uri="{FF2B5EF4-FFF2-40B4-BE49-F238E27FC236}">
                <a16:creationId xmlns:a16="http://schemas.microsoft.com/office/drawing/2014/main" id="{09DD79CF-DAC3-930C-9AD6-60A3B2C647EB}"/>
              </a:ext>
            </a:extLst>
          </p:cNvPr>
          <p:cNvSpPr txBox="1"/>
          <p:nvPr/>
        </p:nvSpPr>
        <p:spPr>
          <a:xfrm>
            <a:off x="19341" y="44291"/>
            <a:ext cx="3000871" cy="430887"/>
          </a:xfrm>
          <a:prstGeom prst="rect">
            <a:avLst/>
          </a:prstGeom>
          <a:noFill/>
        </p:spPr>
        <p:txBody>
          <a:bodyPr wrap="square" rtlCol="0">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Oversee Network Design </a:t>
            </a:r>
            <a:br>
              <a:rPr lang="en-US" sz="1100">
                <a:solidFill>
                  <a:schemeClr val="bg1"/>
                </a:solidFill>
                <a:latin typeface="Arial" panose="020B0604020202020204" pitchFamily="34" charset="0"/>
                <a:ea typeface="Gotham Medium" pitchFamily="2" charset="-128"/>
                <a:cs typeface="Arial" panose="020B0604020202020204" pitchFamily="34" charset="0"/>
              </a:rPr>
            </a:br>
            <a:r>
              <a:rPr lang="en-US" sz="1100">
                <a:solidFill>
                  <a:schemeClr val="bg1"/>
                </a:solidFill>
                <a:latin typeface="Arial" panose="020B0604020202020204" pitchFamily="34" charset="0"/>
                <a:ea typeface="Gotham Medium" pitchFamily="2" charset="-128"/>
                <a:cs typeface="Arial" panose="020B0604020202020204" pitchFamily="34" charset="0"/>
              </a:rPr>
              <a:t>and Operations</a:t>
            </a:r>
          </a:p>
        </p:txBody>
      </p:sp>
      <p:sp>
        <p:nvSpPr>
          <p:cNvPr id="59" name="TextBox 58">
            <a:extLst>
              <a:ext uri="{FF2B5EF4-FFF2-40B4-BE49-F238E27FC236}">
                <a16:creationId xmlns:a16="http://schemas.microsoft.com/office/drawing/2014/main" id="{B7940B9D-88CC-904F-0338-2C5357EBA781}"/>
              </a:ext>
            </a:extLst>
          </p:cNvPr>
          <p:cNvSpPr txBox="1"/>
          <p:nvPr/>
        </p:nvSpPr>
        <p:spPr>
          <a:xfrm>
            <a:off x="3056306" y="132287"/>
            <a:ext cx="3000871" cy="261610"/>
          </a:xfrm>
          <a:prstGeom prst="rect">
            <a:avLst/>
          </a:prstGeom>
          <a:noFill/>
        </p:spPr>
        <p:txBody>
          <a:bodyPr wrap="square" lIns="91440" tIns="45720" rIns="91440" bIns="45720" rtlCol="0" anchor="t">
            <a:spAutoFit/>
          </a:bodyPr>
          <a:lstStyle/>
          <a:p>
            <a:pPr algn="ctr"/>
            <a:r>
              <a:rPr lang="en-US" sz="1100" dirty="0">
                <a:solidFill>
                  <a:srgbClr val="002E3D"/>
                </a:solidFill>
                <a:latin typeface="Arial"/>
                <a:ea typeface="Gotham Medium"/>
                <a:cs typeface="Arial"/>
              </a:rPr>
              <a:t>Motivate and Drive Change</a:t>
            </a:r>
            <a:endParaRPr lang="en-US" sz="1100" dirty="0">
              <a:solidFill>
                <a:srgbClr val="002E3D"/>
              </a:solidFill>
              <a:latin typeface="Arial" panose="020B0604020202020204" pitchFamily="34" charset="0"/>
              <a:ea typeface="Gotham Medium"/>
              <a:cs typeface="Arial" panose="020B0604020202020204" pitchFamily="34" charset="0"/>
            </a:endParaRPr>
          </a:p>
        </p:txBody>
      </p:sp>
      <p:sp>
        <p:nvSpPr>
          <p:cNvPr id="60" name="TextBox 59">
            <a:extLst>
              <a:ext uri="{FF2B5EF4-FFF2-40B4-BE49-F238E27FC236}">
                <a16:creationId xmlns:a16="http://schemas.microsoft.com/office/drawing/2014/main" id="{36B47722-3C4B-C8C1-CAF3-9FB6CADC1BD5}"/>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
        <p:nvSpPr>
          <p:cNvPr id="61" name="TextBox 60">
            <a:hlinkClick r:id="rId13" action="ppaction://hlinksldjump"/>
            <a:extLst>
              <a:ext uri="{FF2B5EF4-FFF2-40B4-BE49-F238E27FC236}">
                <a16:creationId xmlns:a16="http://schemas.microsoft.com/office/drawing/2014/main" id="{690B0A4E-57A5-E426-61A9-9E5C6C77EC33}"/>
              </a:ext>
            </a:extLst>
          </p:cNvPr>
          <p:cNvSpPr txBox="1"/>
          <p:nvPr>
            <p:custDataLst>
              <p:tags r:id="rId8"/>
            </p:custDataLst>
          </p:nvPr>
        </p:nvSpPr>
        <p:spPr>
          <a:xfrm>
            <a:off x="226900" y="1924069"/>
            <a:ext cx="4860568" cy="307777"/>
          </a:xfrm>
          <a:prstGeom prst="rect">
            <a:avLst/>
          </a:prstGeom>
          <a:noFill/>
        </p:spPr>
        <p:txBody>
          <a:bodyPr wrap="square" rtlCol="0">
            <a:spAutoFit/>
          </a:bodyPr>
          <a:lstStyle/>
          <a:p>
            <a:r>
              <a:rPr lang="en-US" sz="1400" b="1" dirty="0">
                <a:solidFill>
                  <a:schemeClr val="bg1"/>
                </a:solidFill>
                <a:latin typeface="Arial" panose="020B0604020202020204" pitchFamily="34" charset="0"/>
                <a:ea typeface="Gotham Medium" pitchFamily="2" charset="-128"/>
                <a:cs typeface="Arial" panose="020B0604020202020204" pitchFamily="34" charset="0"/>
              </a:rPr>
              <a:t>NETWORK MANAGEMENT</a:t>
            </a:r>
          </a:p>
        </p:txBody>
      </p:sp>
    </p:spTree>
    <p:extLst>
      <p:ext uri="{BB962C8B-B14F-4D97-AF65-F5344CB8AC3E}">
        <p14:creationId xmlns:p14="http://schemas.microsoft.com/office/powerpoint/2010/main" val="1171579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8A05958-8F59-C546-A4C4-8DF807D69ECD}"/>
              </a:ext>
            </a:extLst>
          </p:cNvPr>
          <p:cNvSpPr/>
          <p:nvPr/>
        </p:nvSpPr>
        <p:spPr>
          <a:xfrm>
            <a:off x="-4240" y="600084"/>
            <a:ext cx="12196239" cy="1295888"/>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91568802-9058-324C-9434-3087D8FA0110}"/>
              </a:ext>
            </a:extLst>
          </p:cNvPr>
          <p:cNvSpPr/>
          <p:nvPr/>
        </p:nvSpPr>
        <p:spPr>
          <a:xfrm>
            <a:off x="8236314" y="1517281"/>
            <a:ext cx="1887081" cy="511895"/>
          </a:xfrm>
          <a:prstGeom prst="rect">
            <a:avLst/>
          </a:prstGeom>
          <a:solidFill>
            <a:srgbClr val="843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165FC1E-DEDD-314A-82B9-EBD587D52FEA}"/>
              </a:ext>
            </a:extLst>
          </p:cNvPr>
          <p:cNvGrpSpPr/>
          <p:nvPr/>
        </p:nvGrpSpPr>
        <p:grpSpPr>
          <a:xfrm>
            <a:off x="2373089" y="1517281"/>
            <a:ext cx="9704716" cy="511895"/>
            <a:chOff x="445409" y="2601496"/>
            <a:chExt cx="11335654" cy="3632005"/>
          </a:xfrm>
          <a:solidFill>
            <a:srgbClr val="AC447F">
              <a:alpha val="77000"/>
            </a:srgbClr>
          </a:solidFill>
        </p:grpSpPr>
        <p:sp>
          <p:nvSpPr>
            <p:cNvPr id="7" name="Rectangle 6">
              <a:extLst>
                <a:ext uri="{FF2B5EF4-FFF2-40B4-BE49-F238E27FC236}">
                  <a16:creationId xmlns:a16="http://schemas.microsoft.com/office/drawing/2014/main" id="{5E2B1A23-59E8-9E4C-A17B-4E2E90AD75CB}"/>
                </a:ext>
              </a:extLst>
            </p:cNvPr>
            <p:cNvSpPr/>
            <p:nvPr/>
          </p:nvSpPr>
          <p:spPr>
            <a:xfrm>
              <a:off x="445409" y="2601497"/>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5566AD-54D6-2C45-876D-2DF8B08865EC}"/>
                </a:ext>
              </a:extLst>
            </p:cNvPr>
            <p:cNvSpPr/>
            <p:nvPr/>
          </p:nvSpPr>
          <p:spPr>
            <a:xfrm>
              <a:off x="9576846"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Rectangle 46">
            <a:extLst>
              <a:ext uri="{FF2B5EF4-FFF2-40B4-BE49-F238E27FC236}">
                <a16:creationId xmlns:a16="http://schemas.microsoft.com/office/drawing/2014/main" id="{B84889A4-BA4E-ED45-BEF3-FB23EDFE5BF1}"/>
              </a:ext>
            </a:extLst>
          </p:cNvPr>
          <p:cNvSpPr/>
          <p:nvPr/>
        </p:nvSpPr>
        <p:spPr>
          <a:xfrm>
            <a:off x="6281906" y="1517281"/>
            <a:ext cx="1887081" cy="511895"/>
          </a:xfrm>
          <a:prstGeom prst="rect">
            <a:avLst/>
          </a:prstGeom>
          <a:solidFill>
            <a:srgbClr val="AC447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BE5E768E-6DE2-8D4B-8E07-5126D03C1199}"/>
              </a:ext>
            </a:extLst>
          </p:cNvPr>
          <p:cNvSpPr/>
          <p:nvPr/>
        </p:nvSpPr>
        <p:spPr>
          <a:xfrm>
            <a:off x="4327497" y="1517281"/>
            <a:ext cx="1887081" cy="511895"/>
          </a:xfrm>
          <a:prstGeom prst="rect">
            <a:avLst/>
          </a:prstGeom>
          <a:solidFill>
            <a:srgbClr val="AC447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30FEE2D-AB8B-F74F-BFD7-84CE4D62DAA4}"/>
              </a:ext>
            </a:extLst>
          </p:cNvPr>
          <p:cNvSpPr/>
          <p:nvPr/>
        </p:nvSpPr>
        <p:spPr>
          <a:xfrm>
            <a:off x="2427816" y="1569755"/>
            <a:ext cx="1746495"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NO ACTIVITY</a:t>
            </a:r>
          </a:p>
        </p:txBody>
      </p:sp>
      <p:sp>
        <p:nvSpPr>
          <p:cNvPr id="21" name="Rectangle 20">
            <a:extLst>
              <a:ext uri="{FF2B5EF4-FFF2-40B4-BE49-F238E27FC236}">
                <a16:creationId xmlns:a16="http://schemas.microsoft.com/office/drawing/2014/main" id="{26AA6FFB-F843-FC46-809F-E4B23379C932}"/>
              </a:ext>
            </a:extLst>
          </p:cNvPr>
          <p:cNvSpPr/>
          <p:nvPr/>
        </p:nvSpPr>
        <p:spPr>
          <a:xfrm>
            <a:off x="4366729" y="1569755"/>
            <a:ext cx="1847848"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EMERGING</a:t>
            </a:r>
          </a:p>
        </p:txBody>
      </p:sp>
      <p:sp>
        <p:nvSpPr>
          <p:cNvPr id="23" name="Rectangle 22">
            <a:extLst>
              <a:ext uri="{FF2B5EF4-FFF2-40B4-BE49-F238E27FC236}">
                <a16:creationId xmlns:a16="http://schemas.microsoft.com/office/drawing/2014/main" id="{9D2E4A93-90FF-BF4C-B056-3868568B0406}"/>
              </a:ext>
            </a:extLst>
          </p:cNvPr>
          <p:cNvSpPr/>
          <p:nvPr/>
        </p:nvSpPr>
        <p:spPr>
          <a:xfrm>
            <a:off x="8250625" y="1569755"/>
            <a:ext cx="1815753" cy="261610"/>
          </a:xfrm>
          <a:prstGeom prst="rect">
            <a:avLst/>
          </a:prstGeom>
        </p:spPr>
        <p:txBody>
          <a:bodyPr wrap="square">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ACHIEVED</a:t>
            </a:r>
          </a:p>
        </p:txBody>
      </p:sp>
      <p:sp>
        <p:nvSpPr>
          <p:cNvPr id="24" name="Rectangle 23">
            <a:extLst>
              <a:ext uri="{FF2B5EF4-FFF2-40B4-BE49-F238E27FC236}">
                <a16:creationId xmlns:a16="http://schemas.microsoft.com/office/drawing/2014/main" id="{771A9A3A-BF68-B042-8B9E-5A6E6B22ABB5}"/>
              </a:ext>
            </a:extLst>
          </p:cNvPr>
          <p:cNvSpPr/>
          <p:nvPr/>
        </p:nvSpPr>
        <p:spPr>
          <a:xfrm>
            <a:off x="10261043" y="1569755"/>
            <a:ext cx="175144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EXEMPLARY</a:t>
            </a:r>
          </a:p>
        </p:txBody>
      </p:sp>
      <p:sp>
        <p:nvSpPr>
          <p:cNvPr id="35" name="Rectangle 34">
            <a:extLst>
              <a:ext uri="{FF2B5EF4-FFF2-40B4-BE49-F238E27FC236}">
                <a16:creationId xmlns:a16="http://schemas.microsoft.com/office/drawing/2014/main" id="{FE5B9EF4-80E3-E04D-9C9B-871A67C4B696}"/>
              </a:ext>
            </a:extLst>
          </p:cNvPr>
          <p:cNvSpPr/>
          <p:nvPr/>
        </p:nvSpPr>
        <p:spPr>
          <a:xfrm>
            <a:off x="-4239" y="1892455"/>
            <a:ext cx="12200478" cy="391558"/>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B7CD77E-9E9A-1447-8135-4BC4634B9965}"/>
              </a:ext>
            </a:extLst>
          </p:cNvPr>
          <p:cNvSpPr txBox="1"/>
          <p:nvPr/>
        </p:nvSpPr>
        <p:spPr>
          <a:xfrm>
            <a:off x="2286114" y="922936"/>
            <a:ext cx="7437749" cy="369332"/>
          </a:xfrm>
          <a:prstGeom prst="rect">
            <a:avLst/>
          </a:prstGeom>
          <a:noFill/>
        </p:spPr>
        <p:txBody>
          <a:bodyPr wrap="square" rtlCol="0">
            <a:spAutoFit/>
          </a:bodyPr>
          <a:lstStyle/>
          <a:p>
            <a:r>
              <a:rPr lang="en-US">
                <a:solidFill>
                  <a:schemeClr val="bg1"/>
                </a:solidFill>
                <a:latin typeface="Arial" panose="020B0604020202020204" pitchFamily="34" charset="0"/>
                <a:ea typeface="Gotham Medium" pitchFamily="2" charset="-128"/>
                <a:cs typeface="Arial" panose="020B0604020202020204" pitchFamily="34" charset="0"/>
              </a:rPr>
              <a:t>ROLE: </a:t>
            </a:r>
            <a:r>
              <a:rPr lang="en-US">
                <a:solidFill>
                  <a:srgbClr val="AC447F"/>
                </a:solidFill>
                <a:latin typeface="Arial" panose="020B0604020202020204" pitchFamily="34" charset="0"/>
                <a:ea typeface="Gotham Medium" pitchFamily="2" charset="-128"/>
                <a:cs typeface="Arial" panose="020B0604020202020204" pitchFamily="34" charset="0"/>
              </a:rPr>
              <a:t>OVERSEE NETWORK DESIGN AND OPERATIONS</a:t>
            </a:r>
          </a:p>
        </p:txBody>
      </p:sp>
      <p:pic>
        <p:nvPicPr>
          <p:cNvPr id="5" name="Picture 4">
            <a:extLst>
              <a:ext uri="{FF2B5EF4-FFF2-40B4-BE49-F238E27FC236}">
                <a16:creationId xmlns:a16="http://schemas.microsoft.com/office/drawing/2014/main" id="{5A761F99-F9A0-BB41-8B97-1DC78422D596}"/>
              </a:ext>
            </a:extLst>
          </p:cNvPr>
          <p:cNvPicPr>
            <a:picLocks noChangeAspect="1"/>
          </p:cNvPicPr>
          <p:nvPr/>
        </p:nvPicPr>
        <p:blipFill>
          <a:blip r:embed="rId11"/>
          <a:stretch>
            <a:fillRect/>
          </a:stretch>
        </p:blipFill>
        <p:spPr>
          <a:xfrm>
            <a:off x="791736" y="872186"/>
            <a:ext cx="782820" cy="771794"/>
          </a:xfrm>
          <a:prstGeom prst="rect">
            <a:avLst/>
          </a:prstGeom>
        </p:spPr>
      </p:pic>
      <p:sp>
        <p:nvSpPr>
          <p:cNvPr id="55" name="Rectangle 54">
            <a:extLst>
              <a:ext uri="{FF2B5EF4-FFF2-40B4-BE49-F238E27FC236}">
                <a16:creationId xmlns:a16="http://schemas.microsoft.com/office/drawing/2014/main" id="{417D64D2-0DE5-C640-9E11-D45BA8FD2FA9}"/>
              </a:ext>
            </a:extLst>
          </p:cNvPr>
          <p:cNvSpPr/>
          <p:nvPr/>
        </p:nvSpPr>
        <p:spPr>
          <a:xfrm>
            <a:off x="6233408" y="1569755"/>
            <a:ext cx="1935576"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DEVELOPING</a:t>
            </a:r>
          </a:p>
        </p:txBody>
      </p:sp>
      <p:sp>
        <p:nvSpPr>
          <p:cNvPr id="2" name="Rectangle 1">
            <a:extLst>
              <a:ext uri="{FF2B5EF4-FFF2-40B4-BE49-F238E27FC236}">
                <a16:creationId xmlns:a16="http://schemas.microsoft.com/office/drawing/2014/main" id="{0577C23A-FD50-7742-AF30-9D46C869964D}"/>
              </a:ext>
            </a:extLst>
          </p:cNvPr>
          <p:cNvSpPr/>
          <p:nvPr/>
        </p:nvSpPr>
        <p:spPr>
          <a:xfrm>
            <a:off x="1" y="2358051"/>
            <a:ext cx="2373086" cy="2894687"/>
          </a:xfrm>
          <a:prstGeom prst="rect">
            <a:avLst/>
          </a:prstGeom>
          <a:solidFill>
            <a:srgbClr val="002E3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C6835AC-3BAD-B749-B5FD-9DFBDBBA5B40}"/>
              </a:ext>
            </a:extLst>
          </p:cNvPr>
          <p:cNvSpPr txBox="1"/>
          <p:nvPr>
            <p:custDataLst>
              <p:tags r:id="rId1"/>
            </p:custDataLst>
          </p:nvPr>
        </p:nvSpPr>
        <p:spPr>
          <a:xfrm>
            <a:off x="185260" y="3016879"/>
            <a:ext cx="1964746" cy="830997"/>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Develop business/revenue plan that provides for long-term sustainability.</a:t>
            </a:r>
          </a:p>
        </p:txBody>
      </p:sp>
      <p:sp>
        <p:nvSpPr>
          <p:cNvPr id="26" name="TextBox 25">
            <a:extLst>
              <a:ext uri="{FF2B5EF4-FFF2-40B4-BE49-F238E27FC236}">
                <a16:creationId xmlns:a16="http://schemas.microsoft.com/office/drawing/2014/main" id="{E70D6374-7623-7A4E-802B-3D55D51B2947}"/>
              </a:ext>
            </a:extLst>
          </p:cNvPr>
          <p:cNvSpPr txBox="1"/>
          <p:nvPr>
            <p:custDataLst>
              <p:tags r:id="rId2"/>
            </p:custDataLst>
          </p:nvPr>
        </p:nvSpPr>
        <p:spPr>
          <a:xfrm>
            <a:off x="2449636" y="2611590"/>
            <a:ext cx="1876866" cy="830997"/>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There is no evidence that the intermediary has developed a business/revenue plan.</a:t>
            </a:r>
          </a:p>
        </p:txBody>
      </p:sp>
      <p:sp>
        <p:nvSpPr>
          <p:cNvPr id="27" name="TextBox 26">
            <a:extLst>
              <a:ext uri="{FF2B5EF4-FFF2-40B4-BE49-F238E27FC236}">
                <a16:creationId xmlns:a16="http://schemas.microsoft.com/office/drawing/2014/main" id="{229EA118-0786-CD4E-97D8-2A10FCBD6E11}"/>
              </a:ext>
            </a:extLst>
          </p:cNvPr>
          <p:cNvSpPr txBox="1"/>
          <p:nvPr>
            <p:custDataLst>
              <p:tags r:id="rId3"/>
            </p:custDataLst>
          </p:nvPr>
        </p:nvSpPr>
        <p:spPr>
          <a:xfrm>
            <a:off x="4352777" y="2611588"/>
            <a:ext cx="1743224" cy="830997"/>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The intermediary is </a:t>
            </a:r>
            <a:br>
              <a:rPr lang="en-US" sz="120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rPr>
              <a:t>beginning to develop a business/revenue plan.</a:t>
            </a:r>
          </a:p>
        </p:txBody>
      </p:sp>
      <p:sp>
        <p:nvSpPr>
          <p:cNvPr id="28" name="TextBox 27">
            <a:extLst>
              <a:ext uri="{FF2B5EF4-FFF2-40B4-BE49-F238E27FC236}">
                <a16:creationId xmlns:a16="http://schemas.microsoft.com/office/drawing/2014/main" id="{97995F58-B6DC-F547-85F2-E0B649E201E2}"/>
              </a:ext>
            </a:extLst>
          </p:cNvPr>
          <p:cNvSpPr txBox="1"/>
          <p:nvPr>
            <p:custDataLst>
              <p:tags r:id="rId4"/>
            </p:custDataLst>
          </p:nvPr>
        </p:nvSpPr>
        <p:spPr>
          <a:xfrm>
            <a:off x="6292118" y="2611589"/>
            <a:ext cx="1876866" cy="120032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The intermediary has developed a business/revenue plan, but it does not provide for long-term sustainability.</a:t>
            </a:r>
          </a:p>
        </p:txBody>
      </p:sp>
      <p:sp>
        <p:nvSpPr>
          <p:cNvPr id="29" name="TextBox 28">
            <a:extLst>
              <a:ext uri="{FF2B5EF4-FFF2-40B4-BE49-F238E27FC236}">
                <a16:creationId xmlns:a16="http://schemas.microsoft.com/office/drawing/2014/main" id="{C018F3E7-2115-A84B-B3FC-EF25F8FEAAB7}"/>
              </a:ext>
            </a:extLst>
          </p:cNvPr>
          <p:cNvSpPr txBox="1"/>
          <p:nvPr>
            <p:custDataLst>
              <p:tags r:id="rId5"/>
            </p:custDataLst>
          </p:nvPr>
        </p:nvSpPr>
        <p:spPr>
          <a:xfrm>
            <a:off x="8271810" y="2611589"/>
            <a:ext cx="1810533" cy="830997"/>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The intermediary </a:t>
            </a:r>
            <a:br>
              <a:rPr lang="en-US" sz="120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rPr>
              <a:t>has a business/revenue plan that includes a plan for sustainability. </a:t>
            </a:r>
          </a:p>
        </p:txBody>
      </p:sp>
      <p:sp>
        <p:nvSpPr>
          <p:cNvPr id="30" name="TextBox 29">
            <a:extLst>
              <a:ext uri="{FF2B5EF4-FFF2-40B4-BE49-F238E27FC236}">
                <a16:creationId xmlns:a16="http://schemas.microsoft.com/office/drawing/2014/main" id="{639563D2-7D66-D345-A588-A9A3665DEB11}"/>
              </a:ext>
            </a:extLst>
          </p:cNvPr>
          <p:cNvSpPr txBox="1"/>
          <p:nvPr>
            <p:custDataLst>
              <p:tags r:id="rId6"/>
            </p:custDataLst>
          </p:nvPr>
        </p:nvSpPr>
        <p:spPr>
          <a:xfrm>
            <a:off x="10216597" y="2611590"/>
            <a:ext cx="1861208" cy="1384995"/>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The intermediary has a business/revenue plan that includes a plan for sustainability and regularly reviews and revises plans for improvement.</a:t>
            </a:r>
          </a:p>
        </p:txBody>
      </p:sp>
      <p:sp>
        <p:nvSpPr>
          <p:cNvPr id="34" name="TextBox 33">
            <a:extLst>
              <a:ext uri="{FF2B5EF4-FFF2-40B4-BE49-F238E27FC236}">
                <a16:creationId xmlns:a16="http://schemas.microsoft.com/office/drawing/2014/main" id="{47D5CB72-F38E-F84B-B91E-0BD4D704E8FF}"/>
              </a:ext>
            </a:extLst>
          </p:cNvPr>
          <p:cNvSpPr txBox="1"/>
          <p:nvPr>
            <p:custDataLst>
              <p:tags r:id="rId7"/>
            </p:custDataLst>
          </p:nvPr>
        </p:nvSpPr>
        <p:spPr>
          <a:xfrm>
            <a:off x="188692" y="2606338"/>
            <a:ext cx="1961314"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Financial Stability </a:t>
            </a:r>
            <a:endParaRPr lang="en-US" sz="1400" dirty="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317C643-163E-B649-A837-65F19AF5709E}"/>
              </a:ext>
            </a:extLst>
          </p:cNvPr>
          <p:cNvCxnSpPr/>
          <p:nvPr/>
        </p:nvCxnSpPr>
        <p:spPr>
          <a:xfrm>
            <a:off x="4260169"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FD4E39-2BFB-F942-8A34-10FDE3831AC1}"/>
              </a:ext>
            </a:extLst>
          </p:cNvPr>
          <p:cNvCxnSpPr/>
          <p:nvPr/>
        </p:nvCxnSpPr>
        <p:spPr>
          <a:xfrm>
            <a:off x="6247713"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716DD2-8DE9-164A-973A-CB989121FB91}"/>
              </a:ext>
            </a:extLst>
          </p:cNvPr>
          <p:cNvCxnSpPr/>
          <p:nvPr/>
        </p:nvCxnSpPr>
        <p:spPr>
          <a:xfrm>
            <a:off x="8174145"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874A25D-CD45-3A48-A4FF-2BA4F0336E0C}"/>
              </a:ext>
            </a:extLst>
          </p:cNvPr>
          <p:cNvCxnSpPr/>
          <p:nvPr/>
        </p:nvCxnSpPr>
        <p:spPr>
          <a:xfrm>
            <a:off x="10168452" y="2676445"/>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F9EF1EB5-3B63-4961-B420-14BCD641CE5D}"/>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t>29</a:t>
            </a:fld>
            <a:endParaRPr lang="en-US" sz="1000" dirty="0"/>
          </a:p>
        </p:txBody>
      </p:sp>
      <p:sp>
        <p:nvSpPr>
          <p:cNvPr id="15" name="Oval 14">
            <a:extLst>
              <a:ext uri="{FF2B5EF4-FFF2-40B4-BE49-F238E27FC236}">
                <a16:creationId xmlns:a16="http://schemas.microsoft.com/office/drawing/2014/main" id="{989DCF5B-189A-F17F-6B7C-A7F1C6D227E9}"/>
              </a:ext>
            </a:extLst>
          </p:cNvPr>
          <p:cNvSpPr/>
          <p:nvPr/>
        </p:nvSpPr>
        <p:spPr>
          <a:xfrm>
            <a:off x="462322" y="5989569"/>
            <a:ext cx="881456" cy="881456"/>
          </a:xfrm>
          <a:prstGeom prst="ellipse">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9DEB3C0-45B1-DBBF-F347-32F2B3434411}"/>
              </a:ext>
            </a:extLst>
          </p:cNvPr>
          <p:cNvSpPr/>
          <p:nvPr/>
        </p:nvSpPr>
        <p:spPr>
          <a:xfrm>
            <a:off x="650416" y="6245631"/>
            <a:ext cx="505267" cy="369332"/>
          </a:xfrm>
          <a:prstGeom prst="rect">
            <a:avLst/>
          </a:prstGeom>
        </p:spPr>
        <p:txBody>
          <a:bodyPr wrap="none" lIns="91440" tIns="45720" rIns="91440" bIns="45720" anchor="t">
            <a:spAutoFit/>
          </a:bodyPr>
          <a:lstStyle/>
          <a:p>
            <a:r>
              <a:rPr lang="en-US" dirty="0">
                <a:solidFill>
                  <a:schemeClr val="bg1"/>
                </a:solidFill>
                <a:highlight>
                  <a:srgbClr val="FF0000"/>
                </a:highlight>
                <a:latin typeface="Arial"/>
                <a:cs typeface="Arial"/>
              </a:rPr>
              <a:t>3.6</a:t>
            </a:r>
            <a:endParaRPr lang="en-US">
              <a:solidFill>
                <a:schemeClr val="bg1"/>
              </a:solidFill>
              <a:highlight>
                <a:srgbClr val="FF0000"/>
              </a:highlight>
              <a:latin typeface="Arial"/>
              <a:ea typeface="Calibri"/>
              <a:cs typeface="Arial"/>
            </a:endParaRPr>
          </a:p>
        </p:txBody>
      </p:sp>
      <p:sp>
        <p:nvSpPr>
          <p:cNvPr id="17" name="TextBox 16">
            <a:extLst>
              <a:ext uri="{FF2B5EF4-FFF2-40B4-BE49-F238E27FC236}">
                <a16:creationId xmlns:a16="http://schemas.microsoft.com/office/drawing/2014/main" id="{B95EDF78-146B-F76A-9857-F432D0128A83}"/>
              </a:ext>
            </a:extLst>
          </p:cNvPr>
          <p:cNvSpPr txBox="1"/>
          <p:nvPr/>
        </p:nvSpPr>
        <p:spPr>
          <a:xfrm>
            <a:off x="1385501" y="6119848"/>
            <a:ext cx="3677816"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Update this marker with the Element average and reposition it under the correct developmental category (e.g., developing)</a:t>
            </a:r>
          </a:p>
        </p:txBody>
      </p:sp>
      <p:sp>
        <p:nvSpPr>
          <p:cNvPr id="44" name="Rectangle 43">
            <a:extLst>
              <a:ext uri="{FF2B5EF4-FFF2-40B4-BE49-F238E27FC236}">
                <a16:creationId xmlns:a16="http://schemas.microsoft.com/office/drawing/2014/main" id="{A88A6C57-1638-F2F1-0240-3933FC002E8E}"/>
              </a:ext>
            </a:extLst>
          </p:cNvPr>
          <p:cNvSpPr/>
          <p:nvPr/>
        </p:nvSpPr>
        <p:spPr>
          <a:xfrm>
            <a:off x="1" y="2413"/>
            <a:ext cx="3000871" cy="517133"/>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A0258D0-33CB-26A5-3577-0A173072B103}"/>
              </a:ext>
            </a:extLst>
          </p:cNvPr>
          <p:cNvSpPr/>
          <p:nvPr/>
        </p:nvSpPr>
        <p:spPr>
          <a:xfrm>
            <a:off x="3059382"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A35118C-3D5A-B510-6F5B-44026556700F}"/>
              </a:ext>
            </a:extLst>
          </p:cNvPr>
          <p:cNvSpPr/>
          <p:nvPr/>
        </p:nvSpPr>
        <p:spPr>
          <a:xfrm>
            <a:off x="6118764"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hlinkClick r:id="rId12" action="ppaction://hlinksldjump"/>
            <a:extLst>
              <a:ext uri="{FF2B5EF4-FFF2-40B4-BE49-F238E27FC236}">
                <a16:creationId xmlns:a16="http://schemas.microsoft.com/office/drawing/2014/main" id="{B17F86D4-FA5A-C492-8091-6C11E66DACBA}"/>
              </a:ext>
            </a:extLst>
          </p:cNvPr>
          <p:cNvSpPr txBox="1"/>
          <p:nvPr/>
        </p:nvSpPr>
        <p:spPr>
          <a:xfrm>
            <a:off x="19341" y="44291"/>
            <a:ext cx="3000871" cy="430887"/>
          </a:xfrm>
          <a:prstGeom prst="rect">
            <a:avLst/>
          </a:prstGeom>
          <a:noFill/>
        </p:spPr>
        <p:txBody>
          <a:bodyPr wrap="square" rtlCol="0">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Oversee Network Design </a:t>
            </a:r>
            <a:br>
              <a:rPr lang="en-US" sz="1100">
                <a:solidFill>
                  <a:schemeClr val="bg1"/>
                </a:solidFill>
                <a:latin typeface="Arial" panose="020B0604020202020204" pitchFamily="34" charset="0"/>
                <a:ea typeface="Gotham Medium" pitchFamily="2" charset="-128"/>
                <a:cs typeface="Arial" panose="020B0604020202020204" pitchFamily="34" charset="0"/>
              </a:rPr>
            </a:br>
            <a:r>
              <a:rPr lang="en-US" sz="1100">
                <a:solidFill>
                  <a:schemeClr val="bg1"/>
                </a:solidFill>
                <a:latin typeface="Arial" panose="020B0604020202020204" pitchFamily="34" charset="0"/>
                <a:ea typeface="Gotham Medium" pitchFamily="2" charset="-128"/>
                <a:cs typeface="Arial" panose="020B0604020202020204" pitchFamily="34" charset="0"/>
              </a:rPr>
              <a:t>and Operations</a:t>
            </a:r>
          </a:p>
        </p:txBody>
      </p:sp>
      <p:sp>
        <p:nvSpPr>
          <p:cNvPr id="54" name="TextBox 53">
            <a:extLst>
              <a:ext uri="{FF2B5EF4-FFF2-40B4-BE49-F238E27FC236}">
                <a16:creationId xmlns:a16="http://schemas.microsoft.com/office/drawing/2014/main" id="{20E41D5B-0CDD-B22B-51F3-73C178D69FD5}"/>
              </a:ext>
            </a:extLst>
          </p:cNvPr>
          <p:cNvSpPr txBox="1"/>
          <p:nvPr/>
        </p:nvSpPr>
        <p:spPr>
          <a:xfrm>
            <a:off x="3056306" y="132287"/>
            <a:ext cx="3000871" cy="261610"/>
          </a:xfrm>
          <a:prstGeom prst="rect">
            <a:avLst/>
          </a:prstGeom>
          <a:noFill/>
        </p:spPr>
        <p:txBody>
          <a:bodyPr wrap="square" lIns="91440" tIns="45720" rIns="91440" bIns="45720" rtlCol="0" anchor="t">
            <a:spAutoFit/>
          </a:bodyPr>
          <a:lstStyle/>
          <a:p>
            <a:pPr algn="ctr"/>
            <a:r>
              <a:rPr lang="en-US" sz="1100" dirty="0">
                <a:solidFill>
                  <a:srgbClr val="002E3D"/>
                </a:solidFill>
                <a:latin typeface="Arial"/>
                <a:ea typeface="Gotham Medium"/>
                <a:cs typeface="Arial"/>
              </a:rPr>
              <a:t>Motivate and Drive Change</a:t>
            </a:r>
            <a:endParaRPr lang="en-US" sz="1100" dirty="0">
              <a:solidFill>
                <a:srgbClr val="002E3D"/>
              </a:solidFill>
              <a:latin typeface="Arial" panose="020B0604020202020204" pitchFamily="34" charset="0"/>
              <a:ea typeface="Gotham Medium"/>
              <a:cs typeface="Arial" panose="020B0604020202020204" pitchFamily="34" charset="0"/>
            </a:endParaRPr>
          </a:p>
        </p:txBody>
      </p:sp>
      <p:sp>
        <p:nvSpPr>
          <p:cNvPr id="58" name="TextBox 57">
            <a:extLst>
              <a:ext uri="{FF2B5EF4-FFF2-40B4-BE49-F238E27FC236}">
                <a16:creationId xmlns:a16="http://schemas.microsoft.com/office/drawing/2014/main" id="{FBB08984-BD08-B455-3D75-777C12AF903B}"/>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
        <p:nvSpPr>
          <p:cNvPr id="59" name="TextBox 58">
            <a:hlinkClick r:id="rId13" action="ppaction://hlinksldjump"/>
            <a:extLst>
              <a:ext uri="{FF2B5EF4-FFF2-40B4-BE49-F238E27FC236}">
                <a16:creationId xmlns:a16="http://schemas.microsoft.com/office/drawing/2014/main" id="{B588D968-E25B-95D6-5A7C-FD85C39607BC}"/>
              </a:ext>
            </a:extLst>
          </p:cNvPr>
          <p:cNvSpPr txBox="1"/>
          <p:nvPr>
            <p:custDataLst>
              <p:tags r:id="rId8"/>
            </p:custDataLst>
          </p:nvPr>
        </p:nvSpPr>
        <p:spPr>
          <a:xfrm>
            <a:off x="226900" y="1924069"/>
            <a:ext cx="4860568" cy="307777"/>
          </a:xfrm>
          <a:prstGeom prst="rect">
            <a:avLst/>
          </a:prstGeom>
          <a:noFill/>
        </p:spPr>
        <p:txBody>
          <a:bodyPr wrap="square" rtlCol="0">
            <a:spAutoFit/>
          </a:bodyPr>
          <a:lstStyle/>
          <a:p>
            <a:r>
              <a:rPr lang="en-US" sz="1400" b="1" dirty="0">
                <a:solidFill>
                  <a:schemeClr val="bg1"/>
                </a:solidFill>
                <a:latin typeface="Arial" panose="020B0604020202020204" pitchFamily="34" charset="0"/>
                <a:ea typeface="Gotham Medium" pitchFamily="2" charset="-128"/>
                <a:cs typeface="Arial" panose="020B0604020202020204" pitchFamily="34" charset="0"/>
              </a:rPr>
              <a:t>NETWORK MANAGEMENT</a:t>
            </a:r>
          </a:p>
        </p:txBody>
      </p:sp>
    </p:spTree>
    <p:extLst>
      <p:ext uri="{BB962C8B-B14F-4D97-AF65-F5344CB8AC3E}">
        <p14:creationId xmlns:p14="http://schemas.microsoft.com/office/powerpoint/2010/main" val="2468726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5">
            <a:extLst>
              <a:ext uri="{FF2B5EF4-FFF2-40B4-BE49-F238E27FC236}">
                <a16:creationId xmlns:a16="http://schemas.microsoft.com/office/drawing/2014/main" id="{006F7699-FBB1-4851-933C-7906CE680B60}"/>
              </a:ext>
            </a:extLst>
          </p:cNvPr>
          <p:cNvSpPr txBox="1">
            <a:spLocks/>
          </p:cNvSpPr>
          <p:nvPr/>
        </p:nvSpPr>
        <p:spPr>
          <a:xfrm>
            <a:off x="4007660" y="4462187"/>
            <a:ext cx="1915957" cy="1224951"/>
          </a:xfrm>
          <a:prstGeom prst="rect">
            <a:avLst/>
          </a:prstGeom>
        </p:spPr>
        <p:txBody>
          <a:bodyPr/>
          <a:lstStyle>
            <a:lvl1pPr marL="342900" indent="-342900" algn="l" defTabSz="914400" rtl="0" eaLnBrk="1" latinLnBrk="0" hangingPunct="1">
              <a:lnSpc>
                <a:spcPct val="90000"/>
              </a:lnSpc>
              <a:spcBef>
                <a:spcPts val="1000"/>
              </a:spcBef>
              <a:buClr>
                <a:schemeClr val="accent2"/>
              </a:buClr>
              <a:buSzPct val="75000"/>
              <a:buFont typeface="Arial" panose="020B0604020202020204" pitchFamily="34" charset="0"/>
              <a:buChar char="►"/>
              <a:defRPr sz="2400" kern="1200">
                <a:solidFill>
                  <a:schemeClr val="tx1"/>
                </a:solidFill>
                <a:latin typeface="+mj-lt"/>
                <a:ea typeface="+mn-ea"/>
                <a:cs typeface="+mn-cs"/>
              </a:defRPr>
            </a:lvl1pPr>
            <a:lvl2pPr marL="5715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2" name="Rectangle 11">
            <a:extLst>
              <a:ext uri="{FF2B5EF4-FFF2-40B4-BE49-F238E27FC236}">
                <a16:creationId xmlns:a16="http://schemas.microsoft.com/office/drawing/2014/main" id="{78ABD975-2CE5-4188-BF31-0D101D2CE8FF}"/>
              </a:ext>
            </a:extLst>
          </p:cNvPr>
          <p:cNvSpPr/>
          <p:nvPr/>
        </p:nvSpPr>
        <p:spPr>
          <a:xfrm>
            <a:off x="0" y="1761214"/>
            <a:ext cx="12192000" cy="5553986"/>
          </a:xfrm>
          <a:prstGeom prst="rect">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71B1577-32AA-40AB-AB67-2454AFFE64B1}"/>
              </a:ext>
            </a:extLst>
          </p:cNvPr>
          <p:cNvSpPr txBox="1"/>
          <p:nvPr/>
        </p:nvSpPr>
        <p:spPr>
          <a:xfrm>
            <a:off x="1464511" y="2460714"/>
            <a:ext cx="8437478" cy="830997"/>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Increase staff’s understanding and perceptions </a:t>
            </a:r>
            <a:br>
              <a:rPr lang="en-US" sz="2400"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of current organizational capabilities.</a:t>
            </a:r>
          </a:p>
        </p:txBody>
      </p:sp>
      <p:sp>
        <p:nvSpPr>
          <p:cNvPr id="21" name="TextBox 20">
            <a:extLst>
              <a:ext uri="{FF2B5EF4-FFF2-40B4-BE49-F238E27FC236}">
                <a16:creationId xmlns:a16="http://schemas.microsoft.com/office/drawing/2014/main" id="{CC2C9021-9ECF-4B4F-89DE-82132D808988}"/>
              </a:ext>
            </a:extLst>
          </p:cNvPr>
          <p:cNvSpPr txBox="1"/>
          <p:nvPr/>
        </p:nvSpPr>
        <p:spPr>
          <a:xfrm>
            <a:off x="1464511" y="3748051"/>
            <a:ext cx="7613779" cy="830997"/>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Determine an overall organizational self-rating for prioritized capabilities and elements. </a:t>
            </a:r>
          </a:p>
        </p:txBody>
      </p:sp>
      <p:sp>
        <p:nvSpPr>
          <p:cNvPr id="2" name="Oval 1">
            <a:extLst>
              <a:ext uri="{FF2B5EF4-FFF2-40B4-BE49-F238E27FC236}">
                <a16:creationId xmlns:a16="http://schemas.microsoft.com/office/drawing/2014/main" id="{471E013C-B803-5B42-9FE3-B63CDC1D5712}"/>
              </a:ext>
            </a:extLst>
          </p:cNvPr>
          <p:cNvSpPr/>
          <p:nvPr/>
        </p:nvSpPr>
        <p:spPr>
          <a:xfrm>
            <a:off x="627819" y="2483547"/>
            <a:ext cx="648318" cy="6483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8CB2"/>
                </a:solidFill>
                <a:latin typeface="Arial" panose="020B0604020202020204" pitchFamily="34" charset="0"/>
                <a:cs typeface="Arial" panose="020B0604020202020204" pitchFamily="34" charset="0"/>
              </a:rPr>
              <a:t>1</a:t>
            </a:r>
          </a:p>
        </p:txBody>
      </p:sp>
      <p:sp>
        <p:nvSpPr>
          <p:cNvPr id="14" name="Oval 13">
            <a:extLst>
              <a:ext uri="{FF2B5EF4-FFF2-40B4-BE49-F238E27FC236}">
                <a16:creationId xmlns:a16="http://schemas.microsoft.com/office/drawing/2014/main" id="{7FC13EA8-8267-5446-B6BD-1C5FFF8DBBF9}"/>
              </a:ext>
            </a:extLst>
          </p:cNvPr>
          <p:cNvSpPr/>
          <p:nvPr/>
        </p:nvSpPr>
        <p:spPr>
          <a:xfrm>
            <a:off x="627819" y="3748051"/>
            <a:ext cx="648318" cy="6483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8CB2"/>
                </a:solidFill>
                <a:latin typeface="Arial" panose="020B0604020202020204" pitchFamily="34" charset="0"/>
                <a:cs typeface="Arial" panose="020B0604020202020204" pitchFamily="34" charset="0"/>
              </a:rPr>
              <a:t>2</a:t>
            </a:r>
          </a:p>
        </p:txBody>
      </p:sp>
      <p:sp>
        <p:nvSpPr>
          <p:cNvPr id="15" name="Title 6">
            <a:extLst>
              <a:ext uri="{FF2B5EF4-FFF2-40B4-BE49-F238E27FC236}">
                <a16:creationId xmlns:a16="http://schemas.microsoft.com/office/drawing/2014/main" id="{673E165F-90C0-B046-B3BB-69050548AD5E}"/>
              </a:ext>
            </a:extLst>
          </p:cNvPr>
          <p:cNvSpPr txBox="1">
            <a:spLocks/>
          </p:cNvSpPr>
          <p:nvPr/>
        </p:nvSpPr>
        <p:spPr>
          <a:xfrm>
            <a:off x="627819" y="189734"/>
            <a:ext cx="10515600" cy="14139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002E3D"/>
                </a:solidFill>
                <a:latin typeface="Arial" panose="020B0604020202020204" pitchFamily="34" charset="0"/>
                <a:cs typeface="Arial" panose="020B0604020202020204" pitchFamily="34" charset="0"/>
              </a:rPr>
              <a:t>Today’s Objectives</a:t>
            </a:r>
          </a:p>
        </p:txBody>
      </p:sp>
      <p:sp>
        <p:nvSpPr>
          <p:cNvPr id="11" name="TextBox 10">
            <a:extLst>
              <a:ext uri="{FF2B5EF4-FFF2-40B4-BE49-F238E27FC236}">
                <a16:creationId xmlns:a16="http://schemas.microsoft.com/office/drawing/2014/main" id="{BAE95924-C934-490C-857C-4F60D78E908E}"/>
              </a:ext>
            </a:extLst>
          </p:cNvPr>
          <p:cNvSpPr txBox="1"/>
          <p:nvPr/>
        </p:nvSpPr>
        <p:spPr>
          <a:xfrm>
            <a:off x="11708521" y="6894786"/>
            <a:ext cx="252248" cy="246221"/>
          </a:xfrm>
          <a:prstGeom prst="rect">
            <a:avLst/>
          </a:prstGeom>
          <a:noFill/>
        </p:spPr>
        <p:txBody>
          <a:bodyPr wrap="square" rtlCol="0">
            <a:spAutoFit/>
          </a:bodyPr>
          <a:lstStyle/>
          <a:p>
            <a:fld id="{29C086FF-29A0-41C7-A33C-B16B5FE507AB}" type="slidenum">
              <a:rPr lang="en-US" sz="1000" smtClean="0">
                <a:solidFill>
                  <a:schemeClr val="bg1"/>
                </a:solidFill>
              </a:rPr>
              <a:t>3</a:t>
            </a:fld>
            <a:endParaRPr lang="en-US" sz="1000" dirty="0">
              <a:solidFill>
                <a:schemeClr val="bg1"/>
              </a:solidFill>
            </a:endParaRPr>
          </a:p>
        </p:txBody>
      </p:sp>
    </p:spTree>
    <p:extLst>
      <p:ext uri="{BB962C8B-B14F-4D97-AF65-F5344CB8AC3E}">
        <p14:creationId xmlns:p14="http://schemas.microsoft.com/office/powerpoint/2010/main" val="15368846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8A05958-8F59-C546-A4C4-8DF807D69ECD}"/>
              </a:ext>
            </a:extLst>
          </p:cNvPr>
          <p:cNvSpPr/>
          <p:nvPr/>
        </p:nvSpPr>
        <p:spPr>
          <a:xfrm>
            <a:off x="-4240" y="600084"/>
            <a:ext cx="12196239" cy="1295888"/>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C4082CFC-EA88-904E-B757-C0C5085317B4}"/>
              </a:ext>
            </a:extLst>
          </p:cNvPr>
          <p:cNvSpPr/>
          <p:nvPr/>
        </p:nvSpPr>
        <p:spPr>
          <a:xfrm>
            <a:off x="6281906" y="1517281"/>
            <a:ext cx="1887081" cy="511895"/>
          </a:xfrm>
          <a:prstGeom prst="rect">
            <a:avLst/>
          </a:prstGeom>
          <a:solidFill>
            <a:srgbClr val="843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5A71D27E-6D7D-4B49-989D-7119CC46BDBA}"/>
              </a:ext>
            </a:extLst>
          </p:cNvPr>
          <p:cNvGrpSpPr/>
          <p:nvPr/>
        </p:nvGrpSpPr>
        <p:grpSpPr>
          <a:xfrm>
            <a:off x="2373089" y="1517281"/>
            <a:ext cx="9704716" cy="511895"/>
            <a:chOff x="445409" y="2601496"/>
            <a:chExt cx="11335654" cy="3632005"/>
          </a:xfrm>
          <a:solidFill>
            <a:srgbClr val="AC447F">
              <a:alpha val="77000"/>
            </a:srgbClr>
          </a:solidFill>
        </p:grpSpPr>
        <p:sp>
          <p:nvSpPr>
            <p:cNvPr id="50" name="Rectangle 49">
              <a:extLst>
                <a:ext uri="{FF2B5EF4-FFF2-40B4-BE49-F238E27FC236}">
                  <a16:creationId xmlns:a16="http://schemas.microsoft.com/office/drawing/2014/main" id="{E8AB84EE-508D-8B44-885E-5A11D9386677}"/>
                </a:ext>
              </a:extLst>
            </p:cNvPr>
            <p:cNvSpPr/>
            <p:nvPr/>
          </p:nvSpPr>
          <p:spPr>
            <a:xfrm>
              <a:off x="445409" y="2601497"/>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1A89464B-1D93-154A-9F28-539EDB87D171}"/>
                </a:ext>
              </a:extLst>
            </p:cNvPr>
            <p:cNvSpPr/>
            <p:nvPr/>
          </p:nvSpPr>
          <p:spPr>
            <a:xfrm>
              <a:off x="9576846"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Rectangle 56">
            <a:extLst>
              <a:ext uri="{FF2B5EF4-FFF2-40B4-BE49-F238E27FC236}">
                <a16:creationId xmlns:a16="http://schemas.microsoft.com/office/drawing/2014/main" id="{30F6E461-CFAD-6F4F-8DB7-32EDE2758516}"/>
              </a:ext>
            </a:extLst>
          </p:cNvPr>
          <p:cNvSpPr/>
          <p:nvPr/>
        </p:nvSpPr>
        <p:spPr>
          <a:xfrm>
            <a:off x="8236314" y="1517281"/>
            <a:ext cx="1887081" cy="511895"/>
          </a:xfrm>
          <a:prstGeom prst="rect">
            <a:avLst/>
          </a:prstGeom>
          <a:solidFill>
            <a:srgbClr val="AC447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30FEE2D-AB8B-F74F-BFD7-84CE4D62DAA4}"/>
              </a:ext>
            </a:extLst>
          </p:cNvPr>
          <p:cNvSpPr/>
          <p:nvPr/>
        </p:nvSpPr>
        <p:spPr>
          <a:xfrm>
            <a:off x="2427816" y="1569755"/>
            <a:ext cx="1746495"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NO ACTIVITY</a:t>
            </a:r>
          </a:p>
        </p:txBody>
      </p:sp>
      <p:sp>
        <p:nvSpPr>
          <p:cNvPr id="52" name="Rectangle 51">
            <a:extLst>
              <a:ext uri="{FF2B5EF4-FFF2-40B4-BE49-F238E27FC236}">
                <a16:creationId xmlns:a16="http://schemas.microsoft.com/office/drawing/2014/main" id="{C2039D22-25BD-AE4C-842D-FF8CA0582A2B}"/>
              </a:ext>
            </a:extLst>
          </p:cNvPr>
          <p:cNvSpPr/>
          <p:nvPr/>
        </p:nvSpPr>
        <p:spPr>
          <a:xfrm>
            <a:off x="4327497" y="1517281"/>
            <a:ext cx="1887081" cy="511895"/>
          </a:xfrm>
          <a:prstGeom prst="rect">
            <a:avLst/>
          </a:prstGeom>
          <a:solidFill>
            <a:srgbClr val="AC447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6AA6FFB-F843-FC46-809F-E4B23379C932}"/>
              </a:ext>
            </a:extLst>
          </p:cNvPr>
          <p:cNvSpPr/>
          <p:nvPr/>
        </p:nvSpPr>
        <p:spPr>
          <a:xfrm>
            <a:off x="4366729" y="1569755"/>
            <a:ext cx="1847848"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EMERGING</a:t>
            </a:r>
          </a:p>
        </p:txBody>
      </p:sp>
      <p:sp>
        <p:nvSpPr>
          <p:cNvPr id="22" name="Rectangle 21">
            <a:extLst>
              <a:ext uri="{FF2B5EF4-FFF2-40B4-BE49-F238E27FC236}">
                <a16:creationId xmlns:a16="http://schemas.microsoft.com/office/drawing/2014/main" id="{B4DB6FFD-B628-1D4C-B209-97C95937A165}"/>
              </a:ext>
            </a:extLst>
          </p:cNvPr>
          <p:cNvSpPr/>
          <p:nvPr/>
        </p:nvSpPr>
        <p:spPr>
          <a:xfrm>
            <a:off x="6233408" y="1569755"/>
            <a:ext cx="1935576" cy="261610"/>
          </a:xfrm>
          <a:prstGeom prst="rect">
            <a:avLst/>
          </a:prstGeom>
        </p:spPr>
        <p:txBody>
          <a:bodyPr wrap="square">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DEVELOPING</a:t>
            </a:r>
          </a:p>
        </p:txBody>
      </p:sp>
      <p:sp>
        <p:nvSpPr>
          <p:cNvPr id="23" name="Rectangle 22">
            <a:extLst>
              <a:ext uri="{FF2B5EF4-FFF2-40B4-BE49-F238E27FC236}">
                <a16:creationId xmlns:a16="http://schemas.microsoft.com/office/drawing/2014/main" id="{9D2E4A93-90FF-BF4C-B056-3868568B0406}"/>
              </a:ext>
            </a:extLst>
          </p:cNvPr>
          <p:cNvSpPr/>
          <p:nvPr/>
        </p:nvSpPr>
        <p:spPr>
          <a:xfrm>
            <a:off x="8250625" y="1569755"/>
            <a:ext cx="181575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ACHIEVED</a:t>
            </a:r>
          </a:p>
        </p:txBody>
      </p:sp>
      <p:sp>
        <p:nvSpPr>
          <p:cNvPr id="24" name="Rectangle 23">
            <a:extLst>
              <a:ext uri="{FF2B5EF4-FFF2-40B4-BE49-F238E27FC236}">
                <a16:creationId xmlns:a16="http://schemas.microsoft.com/office/drawing/2014/main" id="{771A9A3A-BF68-B042-8B9E-5A6E6B22ABB5}"/>
              </a:ext>
            </a:extLst>
          </p:cNvPr>
          <p:cNvSpPr/>
          <p:nvPr/>
        </p:nvSpPr>
        <p:spPr>
          <a:xfrm>
            <a:off x="10261043" y="1569755"/>
            <a:ext cx="175144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EXEMPLARY</a:t>
            </a:r>
          </a:p>
        </p:txBody>
      </p:sp>
      <p:sp>
        <p:nvSpPr>
          <p:cNvPr id="35" name="Rectangle 34">
            <a:extLst>
              <a:ext uri="{FF2B5EF4-FFF2-40B4-BE49-F238E27FC236}">
                <a16:creationId xmlns:a16="http://schemas.microsoft.com/office/drawing/2014/main" id="{FE5B9EF4-80E3-E04D-9C9B-871A67C4B696}"/>
              </a:ext>
            </a:extLst>
          </p:cNvPr>
          <p:cNvSpPr/>
          <p:nvPr/>
        </p:nvSpPr>
        <p:spPr>
          <a:xfrm>
            <a:off x="-4239" y="1892455"/>
            <a:ext cx="12200478" cy="391558"/>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B7CD77E-9E9A-1447-8135-4BC4634B9965}"/>
              </a:ext>
            </a:extLst>
          </p:cNvPr>
          <p:cNvSpPr txBox="1"/>
          <p:nvPr/>
        </p:nvSpPr>
        <p:spPr>
          <a:xfrm>
            <a:off x="2286114" y="922936"/>
            <a:ext cx="7437749" cy="369332"/>
          </a:xfrm>
          <a:prstGeom prst="rect">
            <a:avLst/>
          </a:prstGeom>
          <a:noFill/>
        </p:spPr>
        <p:txBody>
          <a:bodyPr wrap="square" rtlCol="0">
            <a:spAutoFit/>
          </a:bodyPr>
          <a:lstStyle/>
          <a:p>
            <a:r>
              <a:rPr lang="en-US">
                <a:solidFill>
                  <a:schemeClr val="bg1"/>
                </a:solidFill>
                <a:latin typeface="Arial" panose="020B0604020202020204" pitchFamily="34" charset="0"/>
                <a:ea typeface="Gotham Medium" pitchFamily="2" charset="-128"/>
                <a:cs typeface="Arial" panose="020B0604020202020204" pitchFamily="34" charset="0"/>
              </a:rPr>
              <a:t>ROLE: </a:t>
            </a:r>
            <a:r>
              <a:rPr lang="en-US">
                <a:solidFill>
                  <a:srgbClr val="AC447F"/>
                </a:solidFill>
                <a:latin typeface="Arial" panose="020B0604020202020204" pitchFamily="34" charset="0"/>
                <a:ea typeface="Gotham Medium" pitchFamily="2" charset="-128"/>
                <a:cs typeface="Arial" panose="020B0604020202020204" pitchFamily="34" charset="0"/>
              </a:rPr>
              <a:t>OVERSEE NETWORK DESIGN AND OPERATIONS</a:t>
            </a:r>
          </a:p>
        </p:txBody>
      </p:sp>
      <p:pic>
        <p:nvPicPr>
          <p:cNvPr id="5" name="Picture 4">
            <a:extLst>
              <a:ext uri="{FF2B5EF4-FFF2-40B4-BE49-F238E27FC236}">
                <a16:creationId xmlns:a16="http://schemas.microsoft.com/office/drawing/2014/main" id="{5A761F99-F9A0-BB41-8B97-1DC78422D596}"/>
              </a:ext>
            </a:extLst>
          </p:cNvPr>
          <p:cNvPicPr>
            <a:picLocks noChangeAspect="1"/>
          </p:cNvPicPr>
          <p:nvPr/>
        </p:nvPicPr>
        <p:blipFill>
          <a:blip r:embed="rId11"/>
          <a:stretch>
            <a:fillRect/>
          </a:stretch>
        </p:blipFill>
        <p:spPr>
          <a:xfrm>
            <a:off x="791736" y="872186"/>
            <a:ext cx="782820" cy="771794"/>
          </a:xfrm>
          <a:prstGeom prst="rect">
            <a:avLst/>
          </a:prstGeom>
        </p:spPr>
      </p:pic>
      <p:sp>
        <p:nvSpPr>
          <p:cNvPr id="62" name="TextBox 61">
            <a:hlinkClick r:id="rId12" action="ppaction://hlinksldjump"/>
            <a:extLst>
              <a:ext uri="{FF2B5EF4-FFF2-40B4-BE49-F238E27FC236}">
                <a16:creationId xmlns:a16="http://schemas.microsoft.com/office/drawing/2014/main" id="{5DA0D104-F724-344E-ADEF-45BDECF5A3D6}"/>
              </a:ext>
            </a:extLst>
          </p:cNvPr>
          <p:cNvSpPr txBox="1"/>
          <p:nvPr>
            <p:custDataLst>
              <p:tags r:id="rId1"/>
            </p:custDataLst>
          </p:nvPr>
        </p:nvSpPr>
        <p:spPr>
          <a:xfrm>
            <a:off x="212967" y="1914780"/>
            <a:ext cx="5067383" cy="307777"/>
          </a:xfrm>
          <a:prstGeom prst="rect">
            <a:avLst/>
          </a:prstGeom>
          <a:noFill/>
        </p:spPr>
        <p:txBody>
          <a:bodyPr wrap="square" lIns="91440" tIns="45720" rIns="91440" bIns="45720" rtlCol="0" anchor="t">
            <a:spAutoFit/>
          </a:bodyPr>
          <a:lstStyle/>
          <a:p>
            <a:r>
              <a:rPr lang="en-US" sz="1400" b="1" dirty="0">
                <a:solidFill>
                  <a:schemeClr val="bg1"/>
                </a:solidFill>
                <a:latin typeface="Arial"/>
                <a:ea typeface="Gotham Medium"/>
                <a:cs typeface="Arial"/>
              </a:rPr>
              <a:t>STUDENT CENTERED FOCUS </a:t>
            </a:r>
            <a:endParaRPr lang="en-US" sz="1400" b="1" dirty="0">
              <a:solidFill>
                <a:schemeClr val="bg1"/>
              </a:solidFill>
              <a:latin typeface="Arial" panose="020B0604020202020204" pitchFamily="34" charset="0"/>
              <a:ea typeface="Gotham Medium" pitchFamily="2" charset="-128"/>
              <a:cs typeface="Arial" panose="020B0604020202020204" pitchFamily="34" charset="0"/>
            </a:endParaRPr>
          </a:p>
        </p:txBody>
      </p:sp>
      <p:sp>
        <p:nvSpPr>
          <p:cNvPr id="2" name="Rectangle 1">
            <a:extLst>
              <a:ext uri="{FF2B5EF4-FFF2-40B4-BE49-F238E27FC236}">
                <a16:creationId xmlns:a16="http://schemas.microsoft.com/office/drawing/2014/main" id="{0577C23A-FD50-7742-AF30-9D46C869964D}"/>
              </a:ext>
            </a:extLst>
          </p:cNvPr>
          <p:cNvSpPr/>
          <p:nvPr/>
        </p:nvSpPr>
        <p:spPr>
          <a:xfrm>
            <a:off x="1" y="2358051"/>
            <a:ext cx="2373086" cy="2894687"/>
          </a:xfrm>
          <a:prstGeom prst="rect">
            <a:avLst/>
          </a:prstGeom>
          <a:solidFill>
            <a:srgbClr val="002E3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C6835AC-3BAD-B749-B5FD-9DFBDBBA5B40}"/>
              </a:ext>
            </a:extLst>
          </p:cNvPr>
          <p:cNvSpPr txBox="1"/>
          <p:nvPr>
            <p:custDataLst>
              <p:tags r:id="rId2"/>
            </p:custDataLst>
          </p:nvPr>
        </p:nvSpPr>
        <p:spPr>
          <a:xfrm>
            <a:off x="188692" y="3345462"/>
            <a:ext cx="1964746" cy="1569660"/>
          </a:xfrm>
          <a:prstGeom prst="rect">
            <a:avLst/>
          </a:prstGeom>
          <a:noFill/>
        </p:spPr>
        <p:txBody>
          <a:bodyPr wrap="square" lIns="91440" tIns="45720" rIns="91440" bIns="45720" rtlCol="0" anchor="t">
            <a:spAutoFit/>
          </a:bodyPr>
          <a:lstStyle/>
          <a:p>
            <a:r>
              <a:rPr lang="en-US" sz="1200" dirty="0">
                <a:latin typeface="Arial" panose="020B0604020202020204" pitchFamily="34" charset="0"/>
                <a:ea typeface="+mn-lt"/>
                <a:cs typeface="Arial" panose="020B0604020202020204" pitchFamily="34" charset="0"/>
              </a:rPr>
              <a:t>Design and apply policies, procedures, and professional development opportunities that result in more respectful </a:t>
            </a:r>
            <a:endParaRPr lang="en-US" dirty="0">
              <a:latin typeface="Arial" panose="020B0604020202020204" pitchFamily="34" charset="0"/>
              <a:cs typeface="Arial" panose="020B0604020202020204" pitchFamily="34" charset="0"/>
            </a:endParaRPr>
          </a:p>
          <a:p>
            <a:r>
              <a:rPr lang="en-US" sz="1200" dirty="0">
                <a:latin typeface="Arial" panose="020B0604020202020204" pitchFamily="34" charset="0"/>
                <a:ea typeface="+mn-lt"/>
                <a:cs typeface="Arial" panose="020B0604020202020204" pitchFamily="34" charset="0"/>
              </a:rPr>
              <a:t>working environment practices.</a:t>
            </a:r>
            <a:endParaRPr lang="en-US"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70D6374-7623-7A4E-802B-3D55D51B2947}"/>
              </a:ext>
            </a:extLst>
          </p:cNvPr>
          <p:cNvSpPr txBox="1"/>
          <p:nvPr>
            <p:custDataLst>
              <p:tags r:id="rId3"/>
            </p:custDataLst>
          </p:nvPr>
        </p:nvSpPr>
        <p:spPr>
          <a:xfrm>
            <a:off x="2449636" y="2611590"/>
            <a:ext cx="1876866" cy="1938992"/>
          </a:xfrm>
          <a:prstGeom prst="rect">
            <a:avLst/>
          </a:prstGeom>
          <a:noFill/>
        </p:spPr>
        <p:txBody>
          <a:bodyPr wrap="square" lIns="91440" tIns="45720" rIns="91440" bIns="45720" rtlCol="0" anchor="t">
            <a:spAutoFit/>
          </a:bodyPr>
          <a:lstStyle/>
          <a:p>
            <a:r>
              <a:rPr lang="en-US" sz="1200" dirty="0">
                <a:latin typeface="Arial" panose="020B0604020202020204" pitchFamily="34" charset="0"/>
                <a:ea typeface="+mn-lt"/>
                <a:cs typeface="Arial" panose="020B0604020202020204" pitchFamily="34" charset="0"/>
              </a:rPr>
              <a:t>There is no evidence that the intermediary has policies, procedures, and professional </a:t>
            </a:r>
          </a:p>
          <a:p>
            <a:r>
              <a:rPr lang="en-US" sz="1200" dirty="0">
                <a:latin typeface="Arial" panose="020B0604020202020204" pitchFamily="34" charset="0"/>
                <a:ea typeface="+mn-lt"/>
                <a:cs typeface="Arial" panose="020B0604020202020204" pitchFamily="34" charset="0"/>
              </a:rPr>
              <a:t>development opportunities that result in more respectful </a:t>
            </a:r>
            <a:endParaRPr lang="en-US" dirty="0">
              <a:latin typeface="Arial" panose="020B0604020202020204" pitchFamily="34" charset="0"/>
              <a:cs typeface="Arial" panose="020B0604020202020204" pitchFamily="34" charset="0"/>
            </a:endParaRPr>
          </a:p>
          <a:p>
            <a:r>
              <a:rPr lang="en-US" sz="1200" dirty="0">
                <a:latin typeface="Arial" panose="020B0604020202020204" pitchFamily="34" charset="0"/>
                <a:ea typeface="+mn-lt"/>
                <a:cs typeface="Arial" panose="020B0604020202020204" pitchFamily="34" charset="0"/>
              </a:rPr>
              <a:t>working environment </a:t>
            </a:r>
            <a:endParaRPr lang="en-US" dirty="0">
              <a:latin typeface="Arial" panose="020B0604020202020204" pitchFamily="34" charset="0"/>
              <a:cs typeface="Arial" panose="020B0604020202020204" pitchFamily="34" charset="0"/>
            </a:endParaRPr>
          </a:p>
          <a:p>
            <a:r>
              <a:rPr lang="en-US" sz="1200" dirty="0">
                <a:latin typeface="Arial" panose="020B0604020202020204" pitchFamily="34" charset="0"/>
                <a:ea typeface="+mn-lt"/>
                <a:cs typeface="Arial" panose="020B0604020202020204" pitchFamily="34" charset="0"/>
              </a:rPr>
              <a:t>practices.</a:t>
            </a:r>
            <a:endParaRPr lang="en-US"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229EA118-0786-CD4E-97D8-2A10FCBD6E11}"/>
              </a:ext>
            </a:extLst>
          </p:cNvPr>
          <p:cNvSpPr txBox="1"/>
          <p:nvPr>
            <p:custDataLst>
              <p:tags r:id="rId4"/>
            </p:custDataLst>
          </p:nvPr>
        </p:nvSpPr>
        <p:spPr>
          <a:xfrm>
            <a:off x="4357421" y="2611588"/>
            <a:ext cx="1856162" cy="1754326"/>
          </a:xfrm>
          <a:prstGeom prst="rect">
            <a:avLst/>
          </a:prstGeom>
          <a:noFill/>
        </p:spPr>
        <p:txBody>
          <a:bodyPr wrap="square" lIns="91440" tIns="45720" rIns="91440" bIns="45720" rtlCol="0" anchor="t">
            <a:spAutoFit/>
          </a:bodyPr>
          <a:lstStyle/>
          <a:p>
            <a:r>
              <a:rPr lang="en-US" sz="1200" dirty="0">
                <a:latin typeface="Arial" panose="020B0604020202020204" pitchFamily="34" charset="0"/>
                <a:ea typeface="+mn-lt"/>
                <a:cs typeface="Arial" panose="020B0604020202020204" pitchFamily="34" charset="0"/>
              </a:rPr>
              <a:t>The intermediary is </a:t>
            </a:r>
            <a:endParaRPr lang="en-US" dirty="0">
              <a:latin typeface="Arial" panose="020B0604020202020204" pitchFamily="34" charset="0"/>
              <a:ea typeface="+mn-lt"/>
              <a:cs typeface="Arial" panose="020B0604020202020204" pitchFamily="34" charset="0"/>
            </a:endParaRPr>
          </a:p>
          <a:p>
            <a:r>
              <a:rPr lang="en-US" sz="1200" dirty="0">
                <a:latin typeface="Arial" panose="020B0604020202020204" pitchFamily="34" charset="0"/>
                <a:ea typeface="+mn-lt"/>
                <a:cs typeface="Arial" panose="020B0604020202020204" pitchFamily="34" charset="0"/>
              </a:rPr>
              <a:t>beginning to design </a:t>
            </a:r>
          </a:p>
          <a:p>
            <a:r>
              <a:rPr lang="en-US" sz="1200" dirty="0">
                <a:latin typeface="Arial" panose="020B0604020202020204" pitchFamily="34" charset="0"/>
                <a:ea typeface="+mn-lt"/>
                <a:cs typeface="Arial" panose="020B0604020202020204" pitchFamily="34" charset="0"/>
              </a:rPr>
              <a:t>policies, procedures, and professional development opportunities aimed to develop more respectful working environment practices. </a:t>
            </a:r>
            <a:endParaRPr lang="en-US"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97995F58-B6DC-F547-85F2-E0B649E201E2}"/>
              </a:ext>
            </a:extLst>
          </p:cNvPr>
          <p:cNvSpPr txBox="1"/>
          <p:nvPr>
            <p:custDataLst>
              <p:tags r:id="rId5"/>
            </p:custDataLst>
          </p:nvPr>
        </p:nvSpPr>
        <p:spPr>
          <a:xfrm>
            <a:off x="6292118" y="2611589"/>
            <a:ext cx="1876866" cy="1384995"/>
          </a:xfrm>
          <a:prstGeom prst="rect">
            <a:avLst/>
          </a:prstGeom>
          <a:noFill/>
        </p:spPr>
        <p:txBody>
          <a:bodyPr wrap="square" lIns="91440" tIns="45720" rIns="91440" bIns="45720" rtlCol="0" anchor="t">
            <a:spAutoFit/>
          </a:bodyPr>
          <a:lstStyle/>
          <a:p>
            <a:r>
              <a:rPr lang="en-US" sz="1200" dirty="0">
                <a:latin typeface="Arial" panose="020B0604020202020204" pitchFamily="34" charset="0"/>
                <a:ea typeface="+mn-lt"/>
                <a:cs typeface="Arial" panose="020B0604020202020204" pitchFamily="34" charset="0"/>
              </a:rPr>
              <a:t>The intermediary has </a:t>
            </a:r>
            <a:endParaRPr lang="en-US" dirty="0">
              <a:latin typeface="Arial" panose="020B0604020202020204" pitchFamily="34" charset="0"/>
              <a:ea typeface="+mn-lt"/>
              <a:cs typeface="Arial" panose="020B0604020202020204" pitchFamily="34" charset="0"/>
            </a:endParaRPr>
          </a:p>
          <a:p>
            <a:r>
              <a:rPr lang="en-US" sz="1200" dirty="0">
                <a:latin typeface="Arial" panose="020B0604020202020204" pitchFamily="34" charset="0"/>
                <a:ea typeface="+mn-lt"/>
                <a:cs typeface="Arial" panose="020B0604020202020204" pitchFamily="34" charset="0"/>
              </a:rPr>
              <a:t>designed some policies, </a:t>
            </a:r>
            <a:endParaRPr lang="en-US" dirty="0">
              <a:latin typeface="Arial" panose="020B0604020202020204" pitchFamily="34" charset="0"/>
              <a:cs typeface="Arial" panose="020B0604020202020204" pitchFamily="34" charset="0"/>
            </a:endParaRPr>
          </a:p>
          <a:p>
            <a:r>
              <a:rPr lang="en-US" sz="1200" dirty="0">
                <a:latin typeface="Arial" panose="020B0604020202020204" pitchFamily="34" charset="0"/>
                <a:ea typeface="+mn-lt"/>
                <a:cs typeface="Arial" panose="020B0604020202020204" pitchFamily="34" charset="0"/>
              </a:rPr>
              <a:t>procedures, and </a:t>
            </a:r>
          </a:p>
          <a:p>
            <a:r>
              <a:rPr lang="en-US" sz="1200" dirty="0">
                <a:latin typeface="Arial" panose="020B0604020202020204" pitchFamily="34" charset="0"/>
                <a:ea typeface="+mn-lt"/>
                <a:cs typeface="Arial" panose="020B0604020202020204" pitchFamily="34" charset="0"/>
              </a:rPr>
              <a:t>professional development opportunities but application of them is inconsistent.</a:t>
            </a:r>
            <a:endParaRPr lang="en-US" dirty="0">
              <a:latin typeface="Arial" panose="020B0604020202020204" pitchFamily="34" charset="0"/>
              <a:ea typeface="+mn-lt"/>
              <a:cs typeface="Arial" panose="020B0604020202020204" pitchFamily="34" charset="0"/>
            </a:endParaRPr>
          </a:p>
        </p:txBody>
      </p:sp>
      <p:sp>
        <p:nvSpPr>
          <p:cNvPr id="29" name="TextBox 28">
            <a:extLst>
              <a:ext uri="{FF2B5EF4-FFF2-40B4-BE49-F238E27FC236}">
                <a16:creationId xmlns:a16="http://schemas.microsoft.com/office/drawing/2014/main" id="{C018F3E7-2115-A84B-B3FC-EF25F8FEAAB7}"/>
              </a:ext>
            </a:extLst>
          </p:cNvPr>
          <p:cNvSpPr txBox="1"/>
          <p:nvPr>
            <p:custDataLst>
              <p:tags r:id="rId6"/>
            </p:custDataLst>
          </p:nvPr>
        </p:nvSpPr>
        <p:spPr>
          <a:xfrm>
            <a:off x="8271810" y="2611589"/>
            <a:ext cx="1810533" cy="1569660"/>
          </a:xfrm>
          <a:prstGeom prst="rect">
            <a:avLst/>
          </a:prstGeom>
          <a:noFill/>
        </p:spPr>
        <p:txBody>
          <a:bodyPr wrap="square" lIns="91440" tIns="45720" rIns="91440" bIns="45720" rtlCol="0" anchor="t">
            <a:spAutoFit/>
          </a:bodyPr>
          <a:lstStyle/>
          <a:p>
            <a:r>
              <a:rPr lang="en-US" sz="1200" dirty="0">
                <a:latin typeface="Arial" panose="020B0604020202020204" pitchFamily="34" charset="0"/>
                <a:ea typeface="+mn-lt"/>
                <a:cs typeface="Arial" panose="020B0604020202020204" pitchFamily="34" charset="0"/>
              </a:rPr>
              <a:t>The intermediary consistently applies policies, procedures, and professional development opportunities that result in a more respectful working environment practices.</a:t>
            </a:r>
            <a:endParaRPr lang="en-US" dirty="0">
              <a:latin typeface="Arial" panose="020B0604020202020204" pitchFamily="34" charset="0"/>
              <a:ea typeface="Calibri"/>
              <a:cs typeface="Arial" panose="020B0604020202020204" pitchFamily="34" charset="0"/>
            </a:endParaRPr>
          </a:p>
        </p:txBody>
      </p:sp>
      <p:sp>
        <p:nvSpPr>
          <p:cNvPr id="30" name="TextBox 29">
            <a:extLst>
              <a:ext uri="{FF2B5EF4-FFF2-40B4-BE49-F238E27FC236}">
                <a16:creationId xmlns:a16="http://schemas.microsoft.com/office/drawing/2014/main" id="{639563D2-7D66-D345-A588-A9A3665DEB11}"/>
              </a:ext>
            </a:extLst>
          </p:cNvPr>
          <p:cNvSpPr txBox="1"/>
          <p:nvPr>
            <p:custDataLst>
              <p:tags r:id="rId7"/>
            </p:custDataLst>
          </p:nvPr>
        </p:nvSpPr>
        <p:spPr>
          <a:xfrm>
            <a:off x="10216597" y="2611590"/>
            <a:ext cx="1861208" cy="2123658"/>
          </a:xfrm>
          <a:prstGeom prst="rect">
            <a:avLst/>
          </a:prstGeom>
          <a:noFill/>
        </p:spPr>
        <p:txBody>
          <a:bodyPr wrap="square" lIns="91440" tIns="45720" rIns="91440" bIns="45720" rtlCol="0" anchor="t">
            <a:spAutoFit/>
          </a:bodyPr>
          <a:lstStyle/>
          <a:p>
            <a:r>
              <a:rPr lang="en-US" sz="1200" dirty="0">
                <a:latin typeface="Arial" panose="020B0604020202020204" pitchFamily="34" charset="0"/>
                <a:ea typeface="+mn-lt"/>
                <a:cs typeface="Arial" panose="020B0604020202020204" pitchFamily="34" charset="0"/>
              </a:rPr>
              <a:t>The intermediary has processes in place to assess the effectiveness of its policies, procedures, and professional development opportunities and to adjust as needed to increase their effectiveness.</a:t>
            </a:r>
            <a:endParaRPr lang="en-US" dirty="0">
              <a:latin typeface="Arial" panose="020B0604020202020204" pitchFamily="34" charset="0"/>
              <a:ea typeface="+mn-lt"/>
              <a:cs typeface="Arial" panose="020B0604020202020204" pitchFamily="34" charset="0"/>
            </a:endParaRPr>
          </a:p>
        </p:txBody>
      </p:sp>
      <p:sp>
        <p:nvSpPr>
          <p:cNvPr id="34" name="TextBox 33">
            <a:extLst>
              <a:ext uri="{FF2B5EF4-FFF2-40B4-BE49-F238E27FC236}">
                <a16:creationId xmlns:a16="http://schemas.microsoft.com/office/drawing/2014/main" id="{47D5CB72-F38E-F84B-B91E-0BD4D704E8FF}"/>
              </a:ext>
            </a:extLst>
          </p:cNvPr>
          <p:cNvSpPr txBox="1"/>
          <p:nvPr>
            <p:custDataLst>
              <p:tags r:id="rId8"/>
            </p:custDataLst>
          </p:nvPr>
        </p:nvSpPr>
        <p:spPr>
          <a:xfrm>
            <a:off x="188692" y="2606338"/>
            <a:ext cx="1961314" cy="954107"/>
          </a:xfrm>
          <a:prstGeom prst="rect">
            <a:avLst/>
          </a:prstGeom>
          <a:noFill/>
        </p:spPr>
        <p:txBody>
          <a:bodyPr wrap="square" lIns="91440" tIns="45720" rIns="91440" bIns="45720" rtlCol="0" anchor="t">
            <a:spAutoFit/>
          </a:bodyPr>
          <a:lstStyle/>
          <a:p>
            <a:r>
              <a:rPr lang="en-US" sz="1400" b="1" dirty="0">
                <a:latin typeface="Arial" panose="020B0604020202020204" pitchFamily="34" charset="0"/>
                <a:ea typeface="+mn-lt"/>
                <a:cs typeface="Arial" panose="020B0604020202020204" pitchFamily="34" charset="0"/>
              </a:rPr>
              <a:t>Respectful Working Environment Practices</a:t>
            </a:r>
            <a:endParaRPr lang="en-US" b="1" dirty="0">
              <a:latin typeface="Arial" panose="020B0604020202020204" pitchFamily="34" charset="0"/>
              <a:ea typeface="+mn-lt"/>
              <a:cs typeface="Arial" panose="020B0604020202020204" pitchFamily="34" charset="0"/>
            </a:endParaRPr>
          </a:p>
          <a:p>
            <a:endParaRPr lang="en-US" sz="1400" b="1" dirty="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317C643-163E-B649-A837-65F19AF5709E}"/>
              </a:ext>
            </a:extLst>
          </p:cNvPr>
          <p:cNvCxnSpPr/>
          <p:nvPr/>
        </p:nvCxnSpPr>
        <p:spPr>
          <a:xfrm>
            <a:off x="4260169"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FD4E39-2BFB-F942-8A34-10FDE3831AC1}"/>
              </a:ext>
            </a:extLst>
          </p:cNvPr>
          <p:cNvCxnSpPr/>
          <p:nvPr/>
        </p:nvCxnSpPr>
        <p:spPr>
          <a:xfrm>
            <a:off x="6247713"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716DD2-8DE9-164A-973A-CB989121FB91}"/>
              </a:ext>
            </a:extLst>
          </p:cNvPr>
          <p:cNvCxnSpPr/>
          <p:nvPr/>
        </p:nvCxnSpPr>
        <p:spPr>
          <a:xfrm>
            <a:off x="8174145"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874A25D-CD45-3A48-A4FF-2BA4F0336E0C}"/>
              </a:ext>
            </a:extLst>
          </p:cNvPr>
          <p:cNvCxnSpPr/>
          <p:nvPr/>
        </p:nvCxnSpPr>
        <p:spPr>
          <a:xfrm>
            <a:off x="10168452" y="2676445"/>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30ED78FB-F3F1-406C-A063-6CD85EB5B637}"/>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t>30</a:t>
            </a:fld>
            <a:endParaRPr lang="en-US" sz="1000" dirty="0"/>
          </a:p>
        </p:txBody>
      </p:sp>
      <p:sp>
        <p:nvSpPr>
          <p:cNvPr id="12" name="Oval 11">
            <a:extLst>
              <a:ext uri="{FF2B5EF4-FFF2-40B4-BE49-F238E27FC236}">
                <a16:creationId xmlns:a16="http://schemas.microsoft.com/office/drawing/2014/main" id="{35A4B4DD-7454-274C-10ED-9BDF026EA0D9}"/>
              </a:ext>
            </a:extLst>
          </p:cNvPr>
          <p:cNvSpPr/>
          <p:nvPr/>
        </p:nvSpPr>
        <p:spPr>
          <a:xfrm>
            <a:off x="462322" y="5989569"/>
            <a:ext cx="881456" cy="881456"/>
          </a:xfrm>
          <a:prstGeom prst="ellipse">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F129023-296D-FDBE-3EAB-D080B3AD38D4}"/>
              </a:ext>
            </a:extLst>
          </p:cNvPr>
          <p:cNvSpPr/>
          <p:nvPr/>
        </p:nvSpPr>
        <p:spPr>
          <a:xfrm>
            <a:off x="650416" y="6245631"/>
            <a:ext cx="505267" cy="369332"/>
          </a:xfrm>
          <a:prstGeom prst="rect">
            <a:avLst/>
          </a:prstGeom>
        </p:spPr>
        <p:txBody>
          <a:bodyPr wrap="none" lIns="91440" tIns="45720" rIns="91440" bIns="45720" anchor="t">
            <a:spAutoFit/>
          </a:bodyPr>
          <a:lstStyle/>
          <a:p>
            <a:r>
              <a:rPr lang="en-US" dirty="0">
                <a:solidFill>
                  <a:schemeClr val="bg1"/>
                </a:solidFill>
                <a:highlight>
                  <a:srgbClr val="FF0000"/>
                </a:highlight>
                <a:latin typeface="Arial"/>
                <a:cs typeface="Arial"/>
              </a:rPr>
              <a:t>3.6</a:t>
            </a:r>
            <a:endParaRPr lang="en-US">
              <a:solidFill>
                <a:schemeClr val="bg1"/>
              </a:solidFill>
              <a:highlight>
                <a:srgbClr val="FF0000"/>
              </a:highlight>
              <a:latin typeface="Arial"/>
              <a:ea typeface="Calibri"/>
              <a:cs typeface="Arial"/>
            </a:endParaRPr>
          </a:p>
        </p:txBody>
      </p:sp>
      <p:sp>
        <p:nvSpPr>
          <p:cNvPr id="14" name="TextBox 13">
            <a:extLst>
              <a:ext uri="{FF2B5EF4-FFF2-40B4-BE49-F238E27FC236}">
                <a16:creationId xmlns:a16="http://schemas.microsoft.com/office/drawing/2014/main" id="{AB75583D-E4AF-B2D5-04E5-3C1BF4D51F70}"/>
              </a:ext>
            </a:extLst>
          </p:cNvPr>
          <p:cNvSpPr txBox="1"/>
          <p:nvPr/>
        </p:nvSpPr>
        <p:spPr>
          <a:xfrm>
            <a:off x="1385501" y="6119848"/>
            <a:ext cx="3677816"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Update this marker with the Element average and reposition it under the correct developmental category (e.g., developing)</a:t>
            </a:r>
          </a:p>
        </p:txBody>
      </p:sp>
      <p:sp>
        <p:nvSpPr>
          <p:cNvPr id="36" name="Rectangle 35">
            <a:extLst>
              <a:ext uri="{FF2B5EF4-FFF2-40B4-BE49-F238E27FC236}">
                <a16:creationId xmlns:a16="http://schemas.microsoft.com/office/drawing/2014/main" id="{78AE6EB4-AC2E-8438-F497-B325ADD2AA06}"/>
              </a:ext>
            </a:extLst>
          </p:cNvPr>
          <p:cNvSpPr/>
          <p:nvPr/>
        </p:nvSpPr>
        <p:spPr>
          <a:xfrm>
            <a:off x="1" y="2413"/>
            <a:ext cx="3000871" cy="517133"/>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7975BD3-EEDD-ACC9-B2AF-CCF52A9FAADB}"/>
              </a:ext>
            </a:extLst>
          </p:cNvPr>
          <p:cNvSpPr/>
          <p:nvPr/>
        </p:nvSpPr>
        <p:spPr>
          <a:xfrm>
            <a:off x="3059382"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F79B7F2-24E8-73A2-D650-D56CBBF1C78B}"/>
              </a:ext>
            </a:extLst>
          </p:cNvPr>
          <p:cNvSpPr/>
          <p:nvPr/>
        </p:nvSpPr>
        <p:spPr>
          <a:xfrm>
            <a:off x="6118764"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hlinkClick r:id="rId13" action="ppaction://hlinksldjump"/>
            <a:extLst>
              <a:ext uri="{FF2B5EF4-FFF2-40B4-BE49-F238E27FC236}">
                <a16:creationId xmlns:a16="http://schemas.microsoft.com/office/drawing/2014/main" id="{3A389BA4-890C-B156-8B64-0380E158BA68}"/>
              </a:ext>
            </a:extLst>
          </p:cNvPr>
          <p:cNvSpPr txBox="1"/>
          <p:nvPr/>
        </p:nvSpPr>
        <p:spPr>
          <a:xfrm>
            <a:off x="19341" y="44291"/>
            <a:ext cx="3000871" cy="430887"/>
          </a:xfrm>
          <a:prstGeom prst="rect">
            <a:avLst/>
          </a:prstGeom>
          <a:noFill/>
        </p:spPr>
        <p:txBody>
          <a:bodyPr wrap="square" rtlCol="0">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Oversee Network Design </a:t>
            </a:r>
            <a:br>
              <a:rPr lang="en-US" sz="1100">
                <a:solidFill>
                  <a:schemeClr val="bg1"/>
                </a:solidFill>
                <a:latin typeface="Arial" panose="020B0604020202020204" pitchFamily="34" charset="0"/>
                <a:ea typeface="Gotham Medium" pitchFamily="2" charset="-128"/>
                <a:cs typeface="Arial" panose="020B0604020202020204" pitchFamily="34" charset="0"/>
              </a:rPr>
            </a:br>
            <a:r>
              <a:rPr lang="en-US" sz="1100">
                <a:solidFill>
                  <a:schemeClr val="bg1"/>
                </a:solidFill>
                <a:latin typeface="Arial" panose="020B0604020202020204" pitchFamily="34" charset="0"/>
                <a:ea typeface="Gotham Medium" pitchFamily="2" charset="-128"/>
                <a:cs typeface="Arial" panose="020B0604020202020204" pitchFamily="34" charset="0"/>
              </a:rPr>
              <a:t>and Operations</a:t>
            </a:r>
          </a:p>
        </p:txBody>
      </p:sp>
      <p:sp>
        <p:nvSpPr>
          <p:cNvPr id="46" name="TextBox 45">
            <a:extLst>
              <a:ext uri="{FF2B5EF4-FFF2-40B4-BE49-F238E27FC236}">
                <a16:creationId xmlns:a16="http://schemas.microsoft.com/office/drawing/2014/main" id="{6E620275-6857-3B60-3D3C-DA5B18E432FD}"/>
              </a:ext>
            </a:extLst>
          </p:cNvPr>
          <p:cNvSpPr txBox="1"/>
          <p:nvPr/>
        </p:nvSpPr>
        <p:spPr>
          <a:xfrm>
            <a:off x="3056306" y="132287"/>
            <a:ext cx="3000871" cy="261610"/>
          </a:xfrm>
          <a:prstGeom prst="rect">
            <a:avLst/>
          </a:prstGeom>
          <a:noFill/>
        </p:spPr>
        <p:txBody>
          <a:bodyPr wrap="square" lIns="91440" tIns="45720" rIns="91440" bIns="45720" rtlCol="0" anchor="t">
            <a:spAutoFit/>
          </a:bodyPr>
          <a:lstStyle/>
          <a:p>
            <a:pPr algn="ctr"/>
            <a:r>
              <a:rPr lang="en-US" sz="1100" dirty="0">
                <a:solidFill>
                  <a:srgbClr val="002E3D"/>
                </a:solidFill>
                <a:latin typeface="Arial"/>
                <a:ea typeface="Gotham Medium"/>
                <a:cs typeface="Arial"/>
              </a:rPr>
              <a:t>Motivate and Drive Change</a:t>
            </a:r>
            <a:endParaRPr lang="en-US" sz="1100" dirty="0">
              <a:solidFill>
                <a:srgbClr val="002E3D"/>
              </a:solidFill>
              <a:latin typeface="Arial" panose="020B0604020202020204" pitchFamily="34" charset="0"/>
              <a:ea typeface="Gotham Medium"/>
              <a:cs typeface="Arial" panose="020B0604020202020204" pitchFamily="34" charset="0"/>
            </a:endParaRPr>
          </a:p>
        </p:txBody>
      </p:sp>
      <p:sp>
        <p:nvSpPr>
          <p:cNvPr id="53" name="TextBox 52">
            <a:extLst>
              <a:ext uri="{FF2B5EF4-FFF2-40B4-BE49-F238E27FC236}">
                <a16:creationId xmlns:a16="http://schemas.microsoft.com/office/drawing/2014/main" id="{40D0A8EE-A7DB-F409-095F-4F3FCED64A8B}"/>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Tree>
    <p:extLst>
      <p:ext uri="{BB962C8B-B14F-4D97-AF65-F5344CB8AC3E}">
        <p14:creationId xmlns:p14="http://schemas.microsoft.com/office/powerpoint/2010/main" val="4552405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8A05958-8F59-C546-A4C4-8DF807D69ECD}"/>
              </a:ext>
            </a:extLst>
          </p:cNvPr>
          <p:cNvSpPr/>
          <p:nvPr/>
        </p:nvSpPr>
        <p:spPr>
          <a:xfrm>
            <a:off x="-4240" y="600084"/>
            <a:ext cx="12196239" cy="1295888"/>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C4082CFC-EA88-904E-B757-C0C5085317B4}"/>
              </a:ext>
            </a:extLst>
          </p:cNvPr>
          <p:cNvSpPr/>
          <p:nvPr/>
        </p:nvSpPr>
        <p:spPr>
          <a:xfrm>
            <a:off x="6281906" y="1517281"/>
            <a:ext cx="1887081" cy="511895"/>
          </a:xfrm>
          <a:prstGeom prst="rect">
            <a:avLst/>
          </a:prstGeom>
          <a:solidFill>
            <a:srgbClr val="843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5A71D27E-6D7D-4B49-989D-7119CC46BDBA}"/>
              </a:ext>
            </a:extLst>
          </p:cNvPr>
          <p:cNvGrpSpPr/>
          <p:nvPr/>
        </p:nvGrpSpPr>
        <p:grpSpPr>
          <a:xfrm>
            <a:off x="2373089" y="1517281"/>
            <a:ext cx="9704716" cy="511895"/>
            <a:chOff x="445409" y="2601496"/>
            <a:chExt cx="11335654" cy="3632005"/>
          </a:xfrm>
          <a:solidFill>
            <a:srgbClr val="AC447F">
              <a:alpha val="77000"/>
            </a:srgbClr>
          </a:solidFill>
        </p:grpSpPr>
        <p:sp>
          <p:nvSpPr>
            <p:cNvPr id="50" name="Rectangle 49">
              <a:extLst>
                <a:ext uri="{FF2B5EF4-FFF2-40B4-BE49-F238E27FC236}">
                  <a16:creationId xmlns:a16="http://schemas.microsoft.com/office/drawing/2014/main" id="{E8AB84EE-508D-8B44-885E-5A11D9386677}"/>
                </a:ext>
              </a:extLst>
            </p:cNvPr>
            <p:cNvSpPr/>
            <p:nvPr/>
          </p:nvSpPr>
          <p:spPr>
            <a:xfrm>
              <a:off x="445409" y="2601497"/>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1A89464B-1D93-154A-9F28-539EDB87D171}"/>
                </a:ext>
              </a:extLst>
            </p:cNvPr>
            <p:cNvSpPr/>
            <p:nvPr/>
          </p:nvSpPr>
          <p:spPr>
            <a:xfrm>
              <a:off x="9576846"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Rectangle 56">
            <a:extLst>
              <a:ext uri="{FF2B5EF4-FFF2-40B4-BE49-F238E27FC236}">
                <a16:creationId xmlns:a16="http://schemas.microsoft.com/office/drawing/2014/main" id="{30F6E461-CFAD-6F4F-8DB7-32EDE2758516}"/>
              </a:ext>
            </a:extLst>
          </p:cNvPr>
          <p:cNvSpPr/>
          <p:nvPr/>
        </p:nvSpPr>
        <p:spPr>
          <a:xfrm>
            <a:off x="8236314" y="1517281"/>
            <a:ext cx="1887081" cy="511895"/>
          </a:xfrm>
          <a:prstGeom prst="rect">
            <a:avLst/>
          </a:prstGeom>
          <a:solidFill>
            <a:srgbClr val="AC447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30FEE2D-AB8B-F74F-BFD7-84CE4D62DAA4}"/>
              </a:ext>
            </a:extLst>
          </p:cNvPr>
          <p:cNvSpPr/>
          <p:nvPr/>
        </p:nvSpPr>
        <p:spPr>
          <a:xfrm>
            <a:off x="2427816" y="1569755"/>
            <a:ext cx="1746495"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NO ACTIVITY</a:t>
            </a:r>
          </a:p>
        </p:txBody>
      </p:sp>
      <p:sp>
        <p:nvSpPr>
          <p:cNvPr id="52" name="Rectangle 51">
            <a:extLst>
              <a:ext uri="{FF2B5EF4-FFF2-40B4-BE49-F238E27FC236}">
                <a16:creationId xmlns:a16="http://schemas.microsoft.com/office/drawing/2014/main" id="{C2039D22-25BD-AE4C-842D-FF8CA0582A2B}"/>
              </a:ext>
            </a:extLst>
          </p:cNvPr>
          <p:cNvSpPr/>
          <p:nvPr/>
        </p:nvSpPr>
        <p:spPr>
          <a:xfrm>
            <a:off x="4327497" y="1517281"/>
            <a:ext cx="1887081" cy="511895"/>
          </a:xfrm>
          <a:prstGeom prst="rect">
            <a:avLst/>
          </a:prstGeom>
          <a:solidFill>
            <a:srgbClr val="AC447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6AA6FFB-F843-FC46-809F-E4B23379C932}"/>
              </a:ext>
            </a:extLst>
          </p:cNvPr>
          <p:cNvSpPr/>
          <p:nvPr/>
        </p:nvSpPr>
        <p:spPr>
          <a:xfrm>
            <a:off x="4366729" y="1569755"/>
            <a:ext cx="1847848"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EMERGING</a:t>
            </a:r>
          </a:p>
        </p:txBody>
      </p:sp>
      <p:sp>
        <p:nvSpPr>
          <p:cNvPr id="22" name="Rectangle 21">
            <a:extLst>
              <a:ext uri="{FF2B5EF4-FFF2-40B4-BE49-F238E27FC236}">
                <a16:creationId xmlns:a16="http://schemas.microsoft.com/office/drawing/2014/main" id="{B4DB6FFD-B628-1D4C-B209-97C95937A165}"/>
              </a:ext>
            </a:extLst>
          </p:cNvPr>
          <p:cNvSpPr/>
          <p:nvPr/>
        </p:nvSpPr>
        <p:spPr>
          <a:xfrm>
            <a:off x="6233408" y="1569755"/>
            <a:ext cx="1935576" cy="261610"/>
          </a:xfrm>
          <a:prstGeom prst="rect">
            <a:avLst/>
          </a:prstGeom>
        </p:spPr>
        <p:txBody>
          <a:bodyPr wrap="square">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DEVELOPING</a:t>
            </a:r>
          </a:p>
        </p:txBody>
      </p:sp>
      <p:sp>
        <p:nvSpPr>
          <p:cNvPr id="23" name="Rectangle 22">
            <a:extLst>
              <a:ext uri="{FF2B5EF4-FFF2-40B4-BE49-F238E27FC236}">
                <a16:creationId xmlns:a16="http://schemas.microsoft.com/office/drawing/2014/main" id="{9D2E4A93-90FF-BF4C-B056-3868568B0406}"/>
              </a:ext>
            </a:extLst>
          </p:cNvPr>
          <p:cNvSpPr/>
          <p:nvPr/>
        </p:nvSpPr>
        <p:spPr>
          <a:xfrm>
            <a:off x="8250625" y="1569755"/>
            <a:ext cx="181575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ACHIEVED</a:t>
            </a:r>
          </a:p>
        </p:txBody>
      </p:sp>
      <p:sp>
        <p:nvSpPr>
          <p:cNvPr id="24" name="Rectangle 23">
            <a:extLst>
              <a:ext uri="{FF2B5EF4-FFF2-40B4-BE49-F238E27FC236}">
                <a16:creationId xmlns:a16="http://schemas.microsoft.com/office/drawing/2014/main" id="{771A9A3A-BF68-B042-8B9E-5A6E6B22ABB5}"/>
              </a:ext>
            </a:extLst>
          </p:cNvPr>
          <p:cNvSpPr/>
          <p:nvPr/>
        </p:nvSpPr>
        <p:spPr>
          <a:xfrm>
            <a:off x="10261043" y="1569755"/>
            <a:ext cx="175144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EXEMPLARY</a:t>
            </a:r>
          </a:p>
        </p:txBody>
      </p:sp>
      <p:sp>
        <p:nvSpPr>
          <p:cNvPr id="35" name="Rectangle 34">
            <a:extLst>
              <a:ext uri="{FF2B5EF4-FFF2-40B4-BE49-F238E27FC236}">
                <a16:creationId xmlns:a16="http://schemas.microsoft.com/office/drawing/2014/main" id="{FE5B9EF4-80E3-E04D-9C9B-871A67C4B696}"/>
              </a:ext>
            </a:extLst>
          </p:cNvPr>
          <p:cNvSpPr/>
          <p:nvPr/>
        </p:nvSpPr>
        <p:spPr>
          <a:xfrm>
            <a:off x="-4239" y="1892455"/>
            <a:ext cx="12200478" cy="391558"/>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B7CD77E-9E9A-1447-8135-4BC4634B9965}"/>
              </a:ext>
            </a:extLst>
          </p:cNvPr>
          <p:cNvSpPr txBox="1"/>
          <p:nvPr/>
        </p:nvSpPr>
        <p:spPr>
          <a:xfrm>
            <a:off x="2286114" y="922936"/>
            <a:ext cx="7437749" cy="369332"/>
          </a:xfrm>
          <a:prstGeom prst="rect">
            <a:avLst/>
          </a:prstGeom>
          <a:noFill/>
        </p:spPr>
        <p:txBody>
          <a:bodyPr wrap="square" rtlCol="0">
            <a:spAutoFit/>
          </a:bodyPr>
          <a:lstStyle/>
          <a:p>
            <a:r>
              <a:rPr lang="en-US">
                <a:solidFill>
                  <a:schemeClr val="bg1"/>
                </a:solidFill>
                <a:latin typeface="Arial" panose="020B0604020202020204" pitchFamily="34" charset="0"/>
                <a:ea typeface="Gotham Medium" pitchFamily="2" charset="-128"/>
                <a:cs typeface="Arial" panose="020B0604020202020204" pitchFamily="34" charset="0"/>
              </a:rPr>
              <a:t>ROLE: </a:t>
            </a:r>
            <a:r>
              <a:rPr lang="en-US">
                <a:solidFill>
                  <a:srgbClr val="AC447F"/>
                </a:solidFill>
                <a:latin typeface="Arial" panose="020B0604020202020204" pitchFamily="34" charset="0"/>
                <a:ea typeface="Gotham Medium" pitchFamily="2" charset="-128"/>
                <a:cs typeface="Arial" panose="020B0604020202020204" pitchFamily="34" charset="0"/>
              </a:rPr>
              <a:t>OVERSEE NETWORK DESIGN AND OPERATIONS</a:t>
            </a:r>
          </a:p>
        </p:txBody>
      </p:sp>
      <p:pic>
        <p:nvPicPr>
          <p:cNvPr id="5" name="Picture 4">
            <a:extLst>
              <a:ext uri="{FF2B5EF4-FFF2-40B4-BE49-F238E27FC236}">
                <a16:creationId xmlns:a16="http://schemas.microsoft.com/office/drawing/2014/main" id="{5A761F99-F9A0-BB41-8B97-1DC78422D596}"/>
              </a:ext>
            </a:extLst>
          </p:cNvPr>
          <p:cNvPicPr>
            <a:picLocks noChangeAspect="1"/>
          </p:cNvPicPr>
          <p:nvPr/>
        </p:nvPicPr>
        <p:blipFill>
          <a:blip r:embed="rId11"/>
          <a:stretch>
            <a:fillRect/>
          </a:stretch>
        </p:blipFill>
        <p:spPr>
          <a:xfrm>
            <a:off x="791736" y="872186"/>
            <a:ext cx="782820" cy="771794"/>
          </a:xfrm>
          <a:prstGeom prst="rect">
            <a:avLst/>
          </a:prstGeom>
        </p:spPr>
      </p:pic>
      <p:sp>
        <p:nvSpPr>
          <p:cNvPr id="2" name="Rectangle 1">
            <a:extLst>
              <a:ext uri="{FF2B5EF4-FFF2-40B4-BE49-F238E27FC236}">
                <a16:creationId xmlns:a16="http://schemas.microsoft.com/office/drawing/2014/main" id="{0577C23A-FD50-7742-AF30-9D46C869964D}"/>
              </a:ext>
            </a:extLst>
          </p:cNvPr>
          <p:cNvSpPr/>
          <p:nvPr/>
        </p:nvSpPr>
        <p:spPr>
          <a:xfrm>
            <a:off x="1" y="2358051"/>
            <a:ext cx="2373086" cy="2894687"/>
          </a:xfrm>
          <a:prstGeom prst="rect">
            <a:avLst/>
          </a:prstGeom>
          <a:solidFill>
            <a:srgbClr val="002E3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C6835AC-3BAD-B749-B5FD-9DFBDBBA5B40}"/>
              </a:ext>
            </a:extLst>
          </p:cNvPr>
          <p:cNvSpPr txBox="1"/>
          <p:nvPr>
            <p:custDataLst>
              <p:tags r:id="rId1"/>
            </p:custDataLst>
          </p:nvPr>
        </p:nvSpPr>
        <p:spPr>
          <a:xfrm>
            <a:off x="173355" y="3132228"/>
            <a:ext cx="2199731" cy="2308324"/>
          </a:xfrm>
          <a:prstGeom prst="rect">
            <a:avLst/>
          </a:prstGeom>
          <a:noFill/>
        </p:spPr>
        <p:txBody>
          <a:bodyPr wrap="square" lIns="91440" tIns="45720" rIns="91440" bIns="45720" rtlCol="0" anchor="t">
            <a:spAutoFit/>
          </a:bodyPr>
          <a:lstStyle/>
          <a:p>
            <a:r>
              <a:rPr lang="en-US" sz="1200" dirty="0">
                <a:latin typeface="Arial" panose="020B0604020202020204" pitchFamily="34" charset="0"/>
                <a:ea typeface="+mn-lt"/>
                <a:cs typeface="Arial" panose="020B0604020202020204" pitchFamily="34" charset="0"/>
              </a:rPr>
              <a:t>Understand and apply the balanced use of student-centered experts, including students, researchers, and practitioners who understand and have experience supporting all students, including any prioritized student populations [as identified by the intermediary]. </a:t>
            </a:r>
            <a:endParaRPr lang="en-US"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70D6374-7623-7A4E-802B-3D55D51B2947}"/>
              </a:ext>
            </a:extLst>
          </p:cNvPr>
          <p:cNvSpPr txBox="1"/>
          <p:nvPr>
            <p:custDataLst>
              <p:tags r:id="rId2"/>
            </p:custDataLst>
          </p:nvPr>
        </p:nvSpPr>
        <p:spPr>
          <a:xfrm>
            <a:off x="2449636" y="2611590"/>
            <a:ext cx="1876866" cy="1384995"/>
          </a:xfrm>
          <a:prstGeom prst="rect">
            <a:avLst/>
          </a:prstGeom>
          <a:noFill/>
        </p:spPr>
        <p:txBody>
          <a:bodyPr wrap="square" lIns="91440" tIns="45720" rIns="91440" bIns="45720" rtlCol="0" anchor="t">
            <a:spAutoFit/>
          </a:bodyPr>
          <a:lstStyle/>
          <a:p>
            <a:r>
              <a:rPr lang="en-US" sz="1200" dirty="0">
                <a:latin typeface="Arial" panose="020B0604020202020204" pitchFamily="34" charset="0"/>
                <a:ea typeface="+mn-lt"/>
                <a:cs typeface="Arial" panose="020B0604020202020204" pitchFamily="34" charset="0"/>
              </a:rPr>
              <a:t>There is no evidence that the intermediary understands or applies the use of student-centered experts. </a:t>
            </a:r>
            <a:endParaRPr lang="en-US" dirty="0">
              <a:latin typeface="Arial" panose="020B0604020202020204" pitchFamily="34" charset="0"/>
              <a:cs typeface="Arial" panose="020B0604020202020204" pitchFamily="34" charset="0"/>
            </a:endParaRPr>
          </a:p>
          <a:p>
            <a:endParaRPr lang="en-US" sz="1200" dirty="0">
              <a:ea typeface="+mn-lt"/>
              <a:cs typeface="+mn-lt"/>
            </a:endParaRPr>
          </a:p>
          <a:p>
            <a:endParaRPr lang="en-US" sz="1200"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229EA118-0786-CD4E-97D8-2A10FCBD6E11}"/>
              </a:ext>
            </a:extLst>
          </p:cNvPr>
          <p:cNvSpPr txBox="1"/>
          <p:nvPr>
            <p:custDataLst>
              <p:tags r:id="rId3"/>
            </p:custDataLst>
          </p:nvPr>
        </p:nvSpPr>
        <p:spPr>
          <a:xfrm>
            <a:off x="4352777" y="2611588"/>
            <a:ext cx="1743224" cy="1200329"/>
          </a:xfrm>
          <a:prstGeom prst="rect">
            <a:avLst/>
          </a:prstGeom>
          <a:noFill/>
        </p:spPr>
        <p:txBody>
          <a:bodyPr wrap="square" lIns="91440" tIns="45720" rIns="91440" bIns="45720" rtlCol="0" anchor="t">
            <a:spAutoFit/>
          </a:bodyPr>
          <a:lstStyle/>
          <a:p>
            <a:r>
              <a:rPr lang="en-US" sz="1200" dirty="0">
                <a:latin typeface="Arial" panose="020B0604020202020204" pitchFamily="34" charset="0"/>
                <a:ea typeface="+mn-lt"/>
                <a:cs typeface="Arial" panose="020B0604020202020204" pitchFamily="34" charset="0"/>
              </a:rPr>
              <a:t>The intermediary is developing an understanding of the balanced use of student-centered experts. </a:t>
            </a:r>
            <a:endParaRPr lang="en-US"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97995F58-B6DC-F547-85F2-E0B649E201E2}"/>
              </a:ext>
            </a:extLst>
          </p:cNvPr>
          <p:cNvSpPr txBox="1"/>
          <p:nvPr>
            <p:custDataLst>
              <p:tags r:id="rId4"/>
            </p:custDataLst>
          </p:nvPr>
        </p:nvSpPr>
        <p:spPr>
          <a:xfrm>
            <a:off x="6292118" y="2611589"/>
            <a:ext cx="1876866" cy="1569660"/>
          </a:xfrm>
          <a:prstGeom prst="rect">
            <a:avLst/>
          </a:prstGeom>
          <a:noFill/>
        </p:spPr>
        <p:txBody>
          <a:bodyPr wrap="square" lIns="91440" tIns="45720" rIns="91440" bIns="45720" rtlCol="0" anchor="t">
            <a:spAutoFit/>
          </a:bodyPr>
          <a:lstStyle/>
          <a:p>
            <a:r>
              <a:rPr lang="en-US" sz="1200" dirty="0">
                <a:latin typeface="Arial" panose="020B0604020202020204" pitchFamily="34" charset="0"/>
                <a:ea typeface="+mn-lt"/>
                <a:cs typeface="Arial" panose="020B0604020202020204" pitchFamily="34" charset="0"/>
              </a:rPr>
              <a:t>The intermediary understands and has a plan to apply the balanced use of student-centered experts, but efforts are limited or inconsistent. </a:t>
            </a:r>
            <a:endParaRPr lang="en-US"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C018F3E7-2115-A84B-B3FC-EF25F8FEAAB7}"/>
              </a:ext>
            </a:extLst>
          </p:cNvPr>
          <p:cNvSpPr txBox="1"/>
          <p:nvPr>
            <p:custDataLst>
              <p:tags r:id="rId5"/>
            </p:custDataLst>
          </p:nvPr>
        </p:nvSpPr>
        <p:spPr>
          <a:xfrm>
            <a:off x="8271810" y="2611589"/>
            <a:ext cx="1810533" cy="1015663"/>
          </a:xfrm>
          <a:prstGeom prst="rect">
            <a:avLst/>
          </a:prstGeom>
          <a:noFill/>
        </p:spPr>
        <p:txBody>
          <a:bodyPr wrap="square" lIns="91440" tIns="45720" rIns="91440" bIns="45720" rtlCol="0" anchor="t">
            <a:spAutoFit/>
          </a:bodyPr>
          <a:lstStyle/>
          <a:p>
            <a:r>
              <a:rPr lang="en-US" sz="1200" dirty="0">
                <a:latin typeface="Arial" panose="020B0604020202020204" pitchFamily="34" charset="0"/>
                <a:ea typeface="+mn-lt"/>
                <a:cs typeface="Arial" panose="020B0604020202020204" pitchFamily="34" charset="0"/>
              </a:rPr>
              <a:t>The intermediary consistently applies a balanced use of student-centered experts. </a:t>
            </a:r>
            <a:endParaRPr lang="en-US"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639563D2-7D66-D345-A588-A9A3665DEB11}"/>
              </a:ext>
            </a:extLst>
          </p:cNvPr>
          <p:cNvSpPr txBox="1"/>
          <p:nvPr>
            <p:custDataLst>
              <p:tags r:id="rId6"/>
            </p:custDataLst>
          </p:nvPr>
        </p:nvSpPr>
        <p:spPr>
          <a:xfrm>
            <a:off x="10216597" y="2611590"/>
            <a:ext cx="1861208" cy="1569660"/>
          </a:xfrm>
          <a:prstGeom prst="rect">
            <a:avLst/>
          </a:prstGeom>
          <a:noFill/>
        </p:spPr>
        <p:txBody>
          <a:bodyPr wrap="square" lIns="91440" tIns="45720" rIns="91440" bIns="45720" rtlCol="0" anchor="t">
            <a:spAutoFit/>
          </a:bodyPr>
          <a:lstStyle/>
          <a:p>
            <a:r>
              <a:rPr lang="en-US" sz="1200" dirty="0">
                <a:latin typeface="Arial" panose="020B0604020202020204" pitchFamily="34" charset="0"/>
                <a:ea typeface="+mn-lt"/>
                <a:cs typeface="Arial" panose="020B0604020202020204" pitchFamily="34" charset="0"/>
              </a:rPr>
              <a:t>The intermediary regularly reviews application of their balanced use of student-centered experts to identify areas for improvement. </a:t>
            </a:r>
            <a:endParaRPr lang="en-US"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47D5CB72-F38E-F84B-B91E-0BD4D704E8FF}"/>
              </a:ext>
            </a:extLst>
          </p:cNvPr>
          <p:cNvSpPr txBox="1"/>
          <p:nvPr>
            <p:custDataLst>
              <p:tags r:id="rId7"/>
            </p:custDataLst>
          </p:nvPr>
        </p:nvSpPr>
        <p:spPr>
          <a:xfrm>
            <a:off x="188692" y="2606338"/>
            <a:ext cx="1961314" cy="523220"/>
          </a:xfrm>
          <a:prstGeom prst="rect">
            <a:avLst/>
          </a:prstGeom>
          <a:noFill/>
        </p:spPr>
        <p:txBody>
          <a:bodyPr wrap="square" lIns="91440" tIns="45720" rIns="91440" bIns="45720" rtlCol="0" anchor="t">
            <a:spAutoFit/>
          </a:bodyPr>
          <a:lstStyle/>
          <a:p>
            <a:r>
              <a:rPr lang="en-US" sz="1400" b="1" dirty="0">
                <a:latin typeface="Arial"/>
                <a:cs typeface="Arial"/>
              </a:rPr>
              <a:t>Student-Centered Expertise</a:t>
            </a:r>
            <a:endParaRPr lang="en-US" sz="1400" b="1" dirty="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317C643-163E-B649-A837-65F19AF5709E}"/>
              </a:ext>
            </a:extLst>
          </p:cNvPr>
          <p:cNvCxnSpPr/>
          <p:nvPr/>
        </p:nvCxnSpPr>
        <p:spPr>
          <a:xfrm>
            <a:off x="4260169"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FD4E39-2BFB-F942-8A34-10FDE3831AC1}"/>
              </a:ext>
            </a:extLst>
          </p:cNvPr>
          <p:cNvCxnSpPr/>
          <p:nvPr/>
        </p:nvCxnSpPr>
        <p:spPr>
          <a:xfrm>
            <a:off x="6247713"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716DD2-8DE9-164A-973A-CB989121FB91}"/>
              </a:ext>
            </a:extLst>
          </p:cNvPr>
          <p:cNvCxnSpPr/>
          <p:nvPr/>
        </p:nvCxnSpPr>
        <p:spPr>
          <a:xfrm>
            <a:off x="8174145"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874A25D-CD45-3A48-A4FF-2BA4F0336E0C}"/>
              </a:ext>
            </a:extLst>
          </p:cNvPr>
          <p:cNvCxnSpPr/>
          <p:nvPr/>
        </p:nvCxnSpPr>
        <p:spPr>
          <a:xfrm>
            <a:off x="10168452" y="2676445"/>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30ED78FB-F3F1-406C-A063-6CD85EB5B637}"/>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t>31</a:t>
            </a:fld>
            <a:endParaRPr lang="en-US" sz="1000" dirty="0"/>
          </a:p>
        </p:txBody>
      </p:sp>
      <p:sp>
        <p:nvSpPr>
          <p:cNvPr id="12" name="Oval 11">
            <a:extLst>
              <a:ext uri="{FF2B5EF4-FFF2-40B4-BE49-F238E27FC236}">
                <a16:creationId xmlns:a16="http://schemas.microsoft.com/office/drawing/2014/main" id="{35A4B4DD-7454-274C-10ED-9BDF026EA0D9}"/>
              </a:ext>
            </a:extLst>
          </p:cNvPr>
          <p:cNvSpPr/>
          <p:nvPr/>
        </p:nvSpPr>
        <p:spPr>
          <a:xfrm>
            <a:off x="462322" y="5989569"/>
            <a:ext cx="881456" cy="881456"/>
          </a:xfrm>
          <a:prstGeom prst="ellipse">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F129023-296D-FDBE-3EAB-D080B3AD38D4}"/>
              </a:ext>
            </a:extLst>
          </p:cNvPr>
          <p:cNvSpPr/>
          <p:nvPr/>
        </p:nvSpPr>
        <p:spPr>
          <a:xfrm>
            <a:off x="650416" y="6245631"/>
            <a:ext cx="505267" cy="369332"/>
          </a:xfrm>
          <a:prstGeom prst="rect">
            <a:avLst/>
          </a:prstGeom>
        </p:spPr>
        <p:txBody>
          <a:bodyPr wrap="none" lIns="91440" tIns="45720" rIns="91440" bIns="45720" anchor="t">
            <a:spAutoFit/>
          </a:bodyPr>
          <a:lstStyle/>
          <a:p>
            <a:r>
              <a:rPr lang="en-US" dirty="0">
                <a:solidFill>
                  <a:schemeClr val="bg1"/>
                </a:solidFill>
                <a:highlight>
                  <a:srgbClr val="FF0000"/>
                </a:highlight>
                <a:latin typeface="Arial"/>
                <a:cs typeface="Arial"/>
              </a:rPr>
              <a:t>3.6</a:t>
            </a:r>
            <a:endParaRPr lang="en-US">
              <a:solidFill>
                <a:schemeClr val="bg1"/>
              </a:solidFill>
              <a:highlight>
                <a:srgbClr val="FF0000"/>
              </a:highlight>
              <a:latin typeface="Arial"/>
              <a:ea typeface="Calibri"/>
              <a:cs typeface="Arial"/>
            </a:endParaRPr>
          </a:p>
        </p:txBody>
      </p:sp>
      <p:sp>
        <p:nvSpPr>
          <p:cNvPr id="14" name="TextBox 13">
            <a:extLst>
              <a:ext uri="{FF2B5EF4-FFF2-40B4-BE49-F238E27FC236}">
                <a16:creationId xmlns:a16="http://schemas.microsoft.com/office/drawing/2014/main" id="{AB75583D-E4AF-B2D5-04E5-3C1BF4D51F70}"/>
              </a:ext>
            </a:extLst>
          </p:cNvPr>
          <p:cNvSpPr txBox="1"/>
          <p:nvPr/>
        </p:nvSpPr>
        <p:spPr>
          <a:xfrm>
            <a:off x="1385501" y="6119848"/>
            <a:ext cx="3677816"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Update this marker with the Element average and reposition it under the correct developmental category (e.g., developing)</a:t>
            </a:r>
          </a:p>
        </p:txBody>
      </p:sp>
      <p:sp>
        <p:nvSpPr>
          <p:cNvPr id="11" name="Rectangle 10">
            <a:extLst>
              <a:ext uri="{FF2B5EF4-FFF2-40B4-BE49-F238E27FC236}">
                <a16:creationId xmlns:a16="http://schemas.microsoft.com/office/drawing/2014/main" id="{069250A6-B109-C9EE-2178-2FB02FC18F96}"/>
              </a:ext>
            </a:extLst>
          </p:cNvPr>
          <p:cNvSpPr/>
          <p:nvPr/>
        </p:nvSpPr>
        <p:spPr>
          <a:xfrm>
            <a:off x="1" y="2413"/>
            <a:ext cx="3000871" cy="517133"/>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64BB06-E976-5FAB-BDE7-4281B7D3ECFC}"/>
              </a:ext>
            </a:extLst>
          </p:cNvPr>
          <p:cNvSpPr/>
          <p:nvPr/>
        </p:nvSpPr>
        <p:spPr>
          <a:xfrm>
            <a:off x="3059382"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E5E7DA6-6923-4A2B-4304-492A3CE4E88E}"/>
              </a:ext>
            </a:extLst>
          </p:cNvPr>
          <p:cNvSpPr/>
          <p:nvPr/>
        </p:nvSpPr>
        <p:spPr>
          <a:xfrm>
            <a:off x="6118764"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hlinkClick r:id="rId12" action="ppaction://hlinksldjump"/>
            <a:extLst>
              <a:ext uri="{FF2B5EF4-FFF2-40B4-BE49-F238E27FC236}">
                <a16:creationId xmlns:a16="http://schemas.microsoft.com/office/drawing/2014/main" id="{6DA93469-AB3C-9F6B-42D2-016E36A9241F}"/>
              </a:ext>
            </a:extLst>
          </p:cNvPr>
          <p:cNvSpPr txBox="1"/>
          <p:nvPr/>
        </p:nvSpPr>
        <p:spPr>
          <a:xfrm>
            <a:off x="19341" y="44291"/>
            <a:ext cx="3000871" cy="430887"/>
          </a:xfrm>
          <a:prstGeom prst="rect">
            <a:avLst/>
          </a:prstGeom>
          <a:noFill/>
        </p:spPr>
        <p:txBody>
          <a:bodyPr wrap="square" rtlCol="0">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Oversee Network Design </a:t>
            </a:r>
            <a:br>
              <a:rPr lang="en-US" sz="1100">
                <a:solidFill>
                  <a:schemeClr val="bg1"/>
                </a:solidFill>
                <a:latin typeface="Arial" panose="020B0604020202020204" pitchFamily="34" charset="0"/>
                <a:ea typeface="Gotham Medium" pitchFamily="2" charset="-128"/>
                <a:cs typeface="Arial" panose="020B0604020202020204" pitchFamily="34" charset="0"/>
              </a:rPr>
            </a:br>
            <a:r>
              <a:rPr lang="en-US" sz="1100">
                <a:solidFill>
                  <a:schemeClr val="bg1"/>
                </a:solidFill>
                <a:latin typeface="Arial" panose="020B0604020202020204" pitchFamily="34" charset="0"/>
                <a:ea typeface="Gotham Medium" pitchFamily="2" charset="-128"/>
                <a:cs typeface="Arial" panose="020B0604020202020204" pitchFamily="34" charset="0"/>
              </a:rPr>
              <a:t>and Operations</a:t>
            </a:r>
          </a:p>
        </p:txBody>
      </p:sp>
      <p:sp>
        <p:nvSpPr>
          <p:cNvPr id="18" name="TextBox 17">
            <a:extLst>
              <a:ext uri="{FF2B5EF4-FFF2-40B4-BE49-F238E27FC236}">
                <a16:creationId xmlns:a16="http://schemas.microsoft.com/office/drawing/2014/main" id="{A9C0F9AE-C07E-FE4B-5C19-3C5A28C761D8}"/>
              </a:ext>
            </a:extLst>
          </p:cNvPr>
          <p:cNvSpPr txBox="1"/>
          <p:nvPr/>
        </p:nvSpPr>
        <p:spPr>
          <a:xfrm>
            <a:off x="3056306" y="132287"/>
            <a:ext cx="3000871" cy="261610"/>
          </a:xfrm>
          <a:prstGeom prst="rect">
            <a:avLst/>
          </a:prstGeom>
          <a:noFill/>
        </p:spPr>
        <p:txBody>
          <a:bodyPr wrap="square" lIns="91440" tIns="45720" rIns="91440" bIns="45720" rtlCol="0" anchor="t">
            <a:spAutoFit/>
          </a:bodyPr>
          <a:lstStyle/>
          <a:p>
            <a:pPr algn="ctr"/>
            <a:r>
              <a:rPr lang="en-US" sz="1100" dirty="0">
                <a:solidFill>
                  <a:srgbClr val="002E3D"/>
                </a:solidFill>
                <a:latin typeface="Arial"/>
                <a:ea typeface="Gotham Medium"/>
                <a:cs typeface="Arial"/>
              </a:rPr>
              <a:t>Motivate and Drive </a:t>
            </a:r>
            <a:r>
              <a:rPr lang="en-US" sz="1100" dirty="0">
                <a:solidFill>
                  <a:srgbClr val="002E3D"/>
                </a:solidFill>
                <a:latin typeface="Arial"/>
                <a:ea typeface="Gotham Medium" pitchFamily="2" charset="-128"/>
                <a:cs typeface="Arial"/>
              </a:rPr>
              <a:t>Change</a:t>
            </a:r>
            <a:endParaRPr lang="en-US" dirty="0"/>
          </a:p>
        </p:txBody>
      </p:sp>
      <p:sp>
        <p:nvSpPr>
          <p:cNvPr id="20" name="TextBox 19">
            <a:extLst>
              <a:ext uri="{FF2B5EF4-FFF2-40B4-BE49-F238E27FC236}">
                <a16:creationId xmlns:a16="http://schemas.microsoft.com/office/drawing/2014/main" id="{9D0024E7-C884-F29A-2619-0904CD8B4F50}"/>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
        <p:nvSpPr>
          <p:cNvPr id="32" name="TextBox 31">
            <a:hlinkClick r:id="rId13" action="ppaction://hlinksldjump"/>
            <a:extLst>
              <a:ext uri="{FF2B5EF4-FFF2-40B4-BE49-F238E27FC236}">
                <a16:creationId xmlns:a16="http://schemas.microsoft.com/office/drawing/2014/main" id="{9CE410D5-067B-6F93-5620-210BE14ED397}"/>
              </a:ext>
            </a:extLst>
          </p:cNvPr>
          <p:cNvSpPr txBox="1"/>
          <p:nvPr>
            <p:custDataLst>
              <p:tags r:id="rId8"/>
            </p:custDataLst>
          </p:nvPr>
        </p:nvSpPr>
        <p:spPr>
          <a:xfrm>
            <a:off x="226900" y="1924069"/>
            <a:ext cx="4654017" cy="307777"/>
          </a:xfrm>
          <a:prstGeom prst="rect">
            <a:avLst/>
          </a:prstGeom>
          <a:noFill/>
        </p:spPr>
        <p:txBody>
          <a:bodyPr wrap="square" lIns="91440" tIns="45720" rIns="91440" bIns="45720" rtlCol="0" anchor="t">
            <a:spAutoFit/>
          </a:bodyPr>
          <a:lstStyle/>
          <a:p>
            <a:r>
              <a:rPr lang="en-US" sz="1400" b="1" dirty="0">
                <a:solidFill>
                  <a:schemeClr val="bg1"/>
                </a:solidFill>
                <a:latin typeface="Arial"/>
                <a:ea typeface="Gotham Medium"/>
                <a:cs typeface="Arial"/>
              </a:rPr>
              <a:t>STUDENT CENTERED FOCUS</a:t>
            </a:r>
            <a:endParaRPr lang="en-US" sz="1400" b="1" dirty="0">
              <a:solidFill>
                <a:schemeClr val="bg1"/>
              </a:solidFill>
              <a:latin typeface="Arial" panose="020B0604020202020204" pitchFamily="34" charset="0"/>
              <a:ea typeface="Gotham Medium" pitchFamily="2" charset="-128"/>
              <a:cs typeface="Arial" panose="020B0604020202020204" pitchFamily="34" charset="0"/>
            </a:endParaRPr>
          </a:p>
        </p:txBody>
      </p:sp>
    </p:spTree>
    <p:extLst>
      <p:ext uri="{BB962C8B-B14F-4D97-AF65-F5344CB8AC3E}">
        <p14:creationId xmlns:p14="http://schemas.microsoft.com/office/powerpoint/2010/main" val="8042578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8A05958-8F59-C546-A4C4-8DF807D69ECD}"/>
              </a:ext>
            </a:extLst>
          </p:cNvPr>
          <p:cNvSpPr/>
          <p:nvPr/>
        </p:nvSpPr>
        <p:spPr>
          <a:xfrm>
            <a:off x="-4240" y="600084"/>
            <a:ext cx="12196239" cy="1295888"/>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C4082CFC-EA88-904E-B757-C0C5085317B4}"/>
              </a:ext>
            </a:extLst>
          </p:cNvPr>
          <p:cNvSpPr/>
          <p:nvPr/>
        </p:nvSpPr>
        <p:spPr>
          <a:xfrm>
            <a:off x="6281906" y="1517281"/>
            <a:ext cx="1887081" cy="511895"/>
          </a:xfrm>
          <a:prstGeom prst="rect">
            <a:avLst/>
          </a:prstGeom>
          <a:solidFill>
            <a:srgbClr val="843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5A71D27E-6D7D-4B49-989D-7119CC46BDBA}"/>
              </a:ext>
            </a:extLst>
          </p:cNvPr>
          <p:cNvGrpSpPr/>
          <p:nvPr/>
        </p:nvGrpSpPr>
        <p:grpSpPr>
          <a:xfrm>
            <a:off x="2373089" y="1517281"/>
            <a:ext cx="9704716" cy="511895"/>
            <a:chOff x="445409" y="2601496"/>
            <a:chExt cx="11335654" cy="3632005"/>
          </a:xfrm>
          <a:solidFill>
            <a:srgbClr val="AC447F">
              <a:alpha val="77000"/>
            </a:srgbClr>
          </a:solidFill>
        </p:grpSpPr>
        <p:sp>
          <p:nvSpPr>
            <p:cNvPr id="50" name="Rectangle 49">
              <a:extLst>
                <a:ext uri="{FF2B5EF4-FFF2-40B4-BE49-F238E27FC236}">
                  <a16:creationId xmlns:a16="http://schemas.microsoft.com/office/drawing/2014/main" id="{E8AB84EE-508D-8B44-885E-5A11D9386677}"/>
                </a:ext>
              </a:extLst>
            </p:cNvPr>
            <p:cNvSpPr/>
            <p:nvPr/>
          </p:nvSpPr>
          <p:spPr>
            <a:xfrm>
              <a:off x="445409" y="2601497"/>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1A89464B-1D93-154A-9F28-539EDB87D171}"/>
                </a:ext>
              </a:extLst>
            </p:cNvPr>
            <p:cNvSpPr/>
            <p:nvPr/>
          </p:nvSpPr>
          <p:spPr>
            <a:xfrm>
              <a:off x="9576846"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Rectangle 56">
            <a:extLst>
              <a:ext uri="{FF2B5EF4-FFF2-40B4-BE49-F238E27FC236}">
                <a16:creationId xmlns:a16="http://schemas.microsoft.com/office/drawing/2014/main" id="{30F6E461-CFAD-6F4F-8DB7-32EDE2758516}"/>
              </a:ext>
            </a:extLst>
          </p:cNvPr>
          <p:cNvSpPr/>
          <p:nvPr/>
        </p:nvSpPr>
        <p:spPr>
          <a:xfrm>
            <a:off x="8236314" y="1517281"/>
            <a:ext cx="1887081" cy="511895"/>
          </a:xfrm>
          <a:prstGeom prst="rect">
            <a:avLst/>
          </a:prstGeom>
          <a:solidFill>
            <a:srgbClr val="AC447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30FEE2D-AB8B-F74F-BFD7-84CE4D62DAA4}"/>
              </a:ext>
            </a:extLst>
          </p:cNvPr>
          <p:cNvSpPr/>
          <p:nvPr/>
        </p:nvSpPr>
        <p:spPr>
          <a:xfrm>
            <a:off x="2427816" y="1569755"/>
            <a:ext cx="1746495"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NO ACTIVITY</a:t>
            </a:r>
          </a:p>
        </p:txBody>
      </p:sp>
      <p:sp>
        <p:nvSpPr>
          <p:cNvPr id="52" name="Rectangle 51">
            <a:extLst>
              <a:ext uri="{FF2B5EF4-FFF2-40B4-BE49-F238E27FC236}">
                <a16:creationId xmlns:a16="http://schemas.microsoft.com/office/drawing/2014/main" id="{C2039D22-25BD-AE4C-842D-FF8CA0582A2B}"/>
              </a:ext>
            </a:extLst>
          </p:cNvPr>
          <p:cNvSpPr/>
          <p:nvPr/>
        </p:nvSpPr>
        <p:spPr>
          <a:xfrm>
            <a:off x="4327497" y="1517281"/>
            <a:ext cx="1887081" cy="511895"/>
          </a:xfrm>
          <a:prstGeom prst="rect">
            <a:avLst/>
          </a:prstGeom>
          <a:solidFill>
            <a:srgbClr val="AC447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6AA6FFB-F843-FC46-809F-E4B23379C932}"/>
              </a:ext>
            </a:extLst>
          </p:cNvPr>
          <p:cNvSpPr/>
          <p:nvPr/>
        </p:nvSpPr>
        <p:spPr>
          <a:xfrm>
            <a:off x="4366729" y="1569755"/>
            <a:ext cx="1847848"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EMERGING</a:t>
            </a:r>
          </a:p>
        </p:txBody>
      </p:sp>
      <p:sp>
        <p:nvSpPr>
          <p:cNvPr id="22" name="Rectangle 21">
            <a:extLst>
              <a:ext uri="{FF2B5EF4-FFF2-40B4-BE49-F238E27FC236}">
                <a16:creationId xmlns:a16="http://schemas.microsoft.com/office/drawing/2014/main" id="{B4DB6FFD-B628-1D4C-B209-97C95937A165}"/>
              </a:ext>
            </a:extLst>
          </p:cNvPr>
          <p:cNvSpPr/>
          <p:nvPr/>
        </p:nvSpPr>
        <p:spPr>
          <a:xfrm>
            <a:off x="6233408" y="1569755"/>
            <a:ext cx="1935576" cy="261610"/>
          </a:xfrm>
          <a:prstGeom prst="rect">
            <a:avLst/>
          </a:prstGeom>
        </p:spPr>
        <p:txBody>
          <a:bodyPr wrap="square">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DEVELOPING</a:t>
            </a:r>
          </a:p>
        </p:txBody>
      </p:sp>
      <p:sp>
        <p:nvSpPr>
          <p:cNvPr id="23" name="Rectangle 22">
            <a:extLst>
              <a:ext uri="{FF2B5EF4-FFF2-40B4-BE49-F238E27FC236}">
                <a16:creationId xmlns:a16="http://schemas.microsoft.com/office/drawing/2014/main" id="{9D2E4A93-90FF-BF4C-B056-3868568B0406}"/>
              </a:ext>
            </a:extLst>
          </p:cNvPr>
          <p:cNvSpPr/>
          <p:nvPr/>
        </p:nvSpPr>
        <p:spPr>
          <a:xfrm>
            <a:off x="8250625" y="1569755"/>
            <a:ext cx="181575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ACHIEVED</a:t>
            </a:r>
          </a:p>
        </p:txBody>
      </p:sp>
      <p:sp>
        <p:nvSpPr>
          <p:cNvPr id="24" name="Rectangle 23">
            <a:extLst>
              <a:ext uri="{FF2B5EF4-FFF2-40B4-BE49-F238E27FC236}">
                <a16:creationId xmlns:a16="http://schemas.microsoft.com/office/drawing/2014/main" id="{771A9A3A-BF68-B042-8B9E-5A6E6B22ABB5}"/>
              </a:ext>
            </a:extLst>
          </p:cNvPr>
          <p:cNvSpPr/>
          <p:nvPr/>
        </p:nvSpPr>
        <p:spPr>
          <a:xfrm>
            <a:off x="10261043" y="1569755"/>
            <a:ext cx="175144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EXEMPLARY</a:t>
            </a:r>
          </a:p>
        </p:txBody>
      </p:sp>
      <p:sp>
        <p:nvSpPr>
          <p:cNvPr id="35" name="Rectangle 34">
            <a:extLst>
              <a:ext uri="{FF2B5EF4-FFF2-40B4-BE49-F238E27FC236}">
                <a16:creationId xmlns:a16="http://schemas.microsoft.com/office/drawing/2014/main" id="{FE5B9EF4-80E3-E04D-9C9B-871A67C4B696}"/>
              </a:ext>
            </a:extLst>
          </p:cNvPr>
          <p:cNvSpPr/>
          <p:nvPr/>
        </p:nvSpPr>
        <p:spPr>
          <a:xfrm>
            <a:off x="-4239" y="1892455"/>
            <a:ext cx="12200478" cy="391558"/>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B7CD77E-9E9A-1447-8135-4BC4634B9965}"/>
              </a:ext>
            </a:extLst>
          </p:cNvPr>
          <p:cNvSpPr txBox="1"/>
          <p:nvPr/>
        </p:nvSpPr>
        <p:spPr>
          <a:xfrm>
            <a:off x="2286114" y="922936"/>
            <a:ext cx="7437749" cy="369332"/>
          </a:xfrm>
          <a:prstGeom prst="rect">
            <a:avLst/>
          </a:prstGeom>
          <a:noFill/>
        </p:spPr>
        <p:txBody>
          <a:bodyPr wrap="square" rtlCol="0">
            <a:spAutoFit/>
          </a:bodyPr>
          <a:lstStyle/>
          <a:p>
            <a:r>
              <a:rPr lang="en-US">
                <a:solidFill>
                  <a:schemeClr val="bg1"/>
                </a:solidFill>
                <a:latin typeface="Arial" panose="020B0604020202020204" pitchFamily="34" charset="0"/>
                <a:ea typeface="Gotham Medium" pitchFamily="2" charset="-128"/>
                <a:cs typeface="Arial" panose="020B0604020202020204" pitchFamily="34" charset="0"/>
              </a:rPr>
              <a:t>ROLE: </a:t>
            </a:r>
            <a:r>
              <a:rPr lang="en-US">
                <a:solidFill>
                  <a:srgbClr val="AC447F"/>
                </a:solidFill>
                <a:latin typeface="Arial" panose="020B0604020202020204" pitchFamily="34" charset="0"/>
                <a:ea typeface="Gotham Medium" pitchFamily="2" charset="-128"/>
                <a:cs typeface="Arial" panose="020B0604020202020204" pitchFamily="34" charset="0"/>
              </a:rPr>
              <a:t>OVERSEE NETWORK DESIGN AND OPERATIONS</a:t>
            </a:r>
          </a:p>
        </p:txBody>
      </p:sp>
      <p:pic>
        <p:nvPicPr>
          <p:cNvPr id="5" name="Picture 4">
            <a:extLst>
              <a:ext uri="{FF2B5EF4-FFF2-40B4-BE49-F238E27FC236}">
                <a16:creationId xmlns:a16="http://schemas.microsoft.com/office/drawing/2014/main" id="{5A761F99-F9A0-BB41-8B97-1DC78422D596}"/>
              </a:ext>
            </a:extLst>
          </p:cNvPr>
          <p:cNvPicPr>
            <a:picLocks noChangeAspect="1"/>
          </p:cNvPicPr>
          <p:nvPr/>
        </p:nvPicPr>
        <p:blipFill>
          <a:blip r:embed="rId11"/>
          <a:stretch>
            <a:fillRect/>
          </a:stretch>
        </p:blipFill>
        <p:spPr>
          <a:xfrm>
            <a:off x="791736" y="872186"/>
            <a:ext cx="782820" cy="771794"/>
          </a:xfrm>
          <a:prstGeom prst="rect">
            <a:avLst/>
          </a:prstGeom>
        </p:spPr>
      </p:pic>
      <p:sp>
        <p:nvSpPr>
          <p:cNvPr id="2" name="Rectangle 1">
            <a:extLst>
              <a:ext uri="{FF2B5EF4-FFF2-40B4-BE49-F238E27FC236}">
                <a16:creationId xmlns:a16="http://schemas.microsoft.com/office/drawing/2014/main" id="{0577C23A-FD50-7742-AF30-9D46C869964D}"/>
              </a:ext>
            </a:extLst>
          </p:cNvPr>
          <p:cNvSpPr/>
          <p:nvPr/>
        </p:nvSpPr>
        <p:spPr>
          <a:xfrm>
            <a:off x="1" y="2358051"/>
            <a:ext cx="2373086" cy="2894687"/>
          </a:xfrm>
          <a:prstGeom prst="rect">
            <a:avLst/>
          </a:prstGeom>
          <a:solidFill>
            <a:srgbClr val="002E3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C6835AC-3BAD-B749-B5FD-9DFBDBBA5B40}"/>
              </a:ext>
            </a:extLst>
          </p:cNvPr>
          <p:cNvSpPr txBox="1"/>
          <p:nvPr>
            <p:custDataLst>
              <p:tags r:id="rId1"/>
            </p:custDataLst>
          </p:nvPr>
        </p:nvSpPr>
        <p:spPr>
          <a:xfrm>
            <a:off x="173310" y="3201524"/>
            <a:ext cx="1964746" cy="1569660"/>
          </a:xfrm>
          <a:prstGeom prst="rect">
            <a:avLst/>
          </a:prstGeom>
          <a:noFill/>
        </p:spPr>
        <p:txBody>
          <a:bodyPr wrap="square" lIns="91440" tIns="45720" rIns="91440" bIns="45720" rtlCol="0" anchor="t">
            <a:spAutoFit/>
          </a:bodyPr>
          <a:lstStyle/>
          <a:p>
            <a:r>
              <a:rPr lang="en-US" sz="1200" dirty="0">
                <a:latin typeface="Arial" panose="020B0604020202020204" pitchFamily="34" charset="0"/>
                <a:ea typeface="+mn-lt"/>
                <a:cs typeface="Arial" panose="020B0604020202020204" pitchFamily="34" charset="0"/>
              </a:rPr>
              <a:t>Prioritize efforts (e.g., services and supports) that advance positive student outcomes for all students, including efforts for prioritized student populations [as identified by the intermediary]. </a:t>
            </a:r>
            <a:endParaRPr lang="en-US"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70D6374-7623-7A4E-802B-3D55D51B2947}"/>
              </a:ext>
            </a:extLst>
          </p:cNvPr>
          <p:cNvSpPr txBox="1"/>
          <p:nvPr>
            <p:custDataLst>
              <p:tags r:id="rId2"/>
            </p:custDataLst>
          </p:nvPr>
        </p:nvSpPr>
        <p:spPr>
          <a:xfrm>
            <a:off x="2449636" y="2611590"/>
            <a:ext cx="1876866" cy="1384995"/>
          </a:xfrm>
          <a:prstGeom prst="rect">
            <a:avLst/>
          </a:prstGeom>
          <a:noFill/>
        </p:spPr>
        <p:txBody>
          <a:bodyPr wrap="square" lIns="91440" tIns="45720" rIns="91440" bIns="45720" rtlCol="0" anchor="t">
            <a:spAutoFit/>
          </a:bodyPr>
          <a:lstStyle/>
          <a:p>
            <a:r>
              <a:rPr lang="en-US" sz="1200" dirty="0">
                <a:latin typeface="Arial" panose="020B0604020202020204" pitchFamily="34" charset="0"/>
                <a:ea typeface="+mn-lt"/>
                <a:cs typeface="Arial" panose="020B0604020202020204" pitchFamily="34" charset="0"/>
              </a:rPr>
              <a:t>There is no evidence that the intermediary prioritizes efforts that advance positive student needs for all student populations.</a:t>
            </a:r>
            <a:endParaRPr lang="en-US"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229EA118-0786-CD4E-97D8-2A10FCBD6E11}"/>
              </a:ext>
            </a:extLst>
          </p:cNvPr>
          <p:cNvSpPr txBox="1"/>
          <p:nvPr>
            <p:custDataLst>
              <p:tags r:id="rId3"/>
            </p:custDataLst>
          </p:nvPr>
        </p:nvSpPr>
        <p:spPr>
          <a:xfrm>
            <a:off x="4352777" y="2611588"/>
            <a:ext cx="1743224" cy="1754326"/>
          </a:xfrm>
          <a:prstGeom prst="rect">
            <a:avLst/>
          </a:prstGeom>
          <a:noFill/>
        </p:spPr>
        <p:txBody>
          <a:bodyPr wrap="square" lIns="91440" tIns="45720" rIns="91440" bIns="45720" rtlCol="0" anchor="t">
            <a:spAutoFit/>
          </a:bodyPr>
          <a:lstStyle/>
          <a:p>
            <a:r>
              <a:rPr lang="en-US" sz="1200" dirty="0">
                <a:latin typeface="Arial" panose="020B0604020202020204" pitchFamily="34" charset="0"/>
                <a:ea typeface="+mn-lt"/>
                <a:cs typeface="Arial" panose="020B0604020202020204" pitchFamily="34" charset="0"/>
              </a:rPr>
              <a:t>The intermediary is beginning to articulate its focus on advancing positive student outcomes for all student populations, in one or more programs or initiatives.</a:t>
            </a:r>
            <a:endParaRPr lang="en-US"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97995F58-B6DC-F547-85F2-E0B649E201E2}"/>
              </a:ext>
            </a:extLst>
          </p:cNvPr>
          <p:cNvSpPr txBox="1"/>
          <p:nvPr>
            <p:custDataLst>
              <p:tags r:id="rId4"/>
            </p:custDataLst>
          </p:nvPr>
        </p:nvSpPr>
        <p:spPr>
          <a:xfrm>
            <a:off x="6292118" y="2611589"/>
            <a:ext cx="1876866" cy="1200329"/>
          </a:xfrm>
          <a:prstGeom prst="rect">
            <a:avLst/>
          </a:prstGeom>
          <a:noFill/>
        </p:spPr>
        <p:txBody>
          <a:bodyPr wrap="square" lIns="91440" tIns="45720" rIns="91440" bIns="45720" rtlCol="0" anchor="t">
            <a:spAutoFit/>
          </a:bodyPr>
          <a:lstStyle/>
          <a:p>
            <a:r>
              <a:rPr lang="en-US" sz="1200" dirty="0">
                <a:latin typeface="Arial" panose="020B0604020202020204" pitchFamily="34" charset="0"/>
                <a:ea typeface="+mn-lt"/>
                <a:cs typeface="Arial" panose="020B0604020202020204" pitchFamily="34" charset="0"/>
              </a:rPr>
              <a:t>The intermediary’s focus on advancing positive student outcomes for all student populations, is limited or inconsistent.</a:t>
            </a:r>
            <a:endParaRPr lang="en-US"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C018F3E7-2115-A84B-B3FC-EF25F8FEAAB7}"/>
              </a:ext>
            </a:extLst>
          </p:cNvPr>
          <p:cNvSpPr txBox="1"/>
          <p:nvPr>
            <p:custDataLst>
              <p:tags r:id="rId5"/>
            </p:custDataLst>
          </p:nvPr>
        </p:nvSpPr>
        <p:spPr>
          <a:xfrm>
            <a:off x="8271810" y="2611589"/>
            <a:ext cx="1810533" cy="1384995"/>
          </a:xfrm>
          <a:prstGeom prst="rect">
            <a:avLst/>
          </a:prstGeom>
          <a:noFill/>
        </p:spPr>
        <p:txBody>
          <a:bodyPr wrap="square" lIns="91440" tIns="45720" rIns="91440" bIns="45720" rtlCol="0" anchor="t">
            <a:spAutoFit/>
          </a:bodyPr>
          <a:lstStyle/>
          <a:p>
            <a:r>
              <a:rPr lang="en-US" sz="1200" dirty="0">
                <a:latin typeface="Arial" panose="020B0604020202020204" pitchFamily="34" charset="0"/>
                <a:ea typeface="+mn-lt"/>
                <a:cs typeface="Arial" panose="020B0604020202020204" pitchFamily="34" charset="0"/>
              </a:rPr>
              <a:t>The intermediary prioritizes efforts focused on advancing positive student outcomes for all student populations.</a:t>
            </a:r>
            <a:endParaRPr lang="en-US"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639563D2-7D66-D345-A588-A9A3665DEB11}"/>
              </a:ext>
            </a:extLst>
          </p:cNvPr>
          <p:cNvSpPr txBox="1"/>
          <p:nvPr>
            <p:custDataLst>
              <p:tags r:id="rId6"/>
            </p:custDataLst>
          </p:nvPr>
        </p:nvSpPr>
        <p:spPr>
          <a:xfrm>
            <a:off x="10216597" y="2611590"/>
            <a:ext cx="1861208" cy="1938992"/>
          </a:xfrm>
          <a:prstGeom prst="rect">
            <a:avLst/>
          </a:prstGeom>
          <a:noFill/>
        </p:spPr>
        <p:txBody>
          <a:bodyPr wrap="square" lIns="91440" tIns="45720" rIns="91440" bIns="45720" rtlCol="0" anchor="t">
            <a:spAutoFit/>
          </a:bodyPr>
          <a:lstStyle/>
          <a:p>
            <a:r>
              <a:rPr lang="en-US" sz="1200" dirty="0">
                <a:latin typeface="Arial" panose="020B0604020202020204" pitchFamily="34" charset="0"/>
                <a:ea typeface="+mn-lt"/>
                <a:cs typeface="Arial" panose="020B0604020202020204" pitchFamily="34" charset="0"/>
              </a:rPr>
              <a:t>The intermediary prioritizes efforts focused on advancing positive student outcomes for all student populations and has key performance objectives related to how well it serves students. </a:t>
            </a:r>
            <a:endParaRPr lang="en-US"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47D5CB72-F38E-F84B-B91E-0BD4D704E8FF}"/>
              </a:ext>
            </a:extLst>
          </p:cNvPr>
          <p:cNvSpPr txBox="1"/>
          <p:nvPr>
            <p:custDataLst>
              <p:tags r:id="rId7"/>
            </p:custDataLst>
          </p:nvPr>
        </p:nvSpPr>
        <p:spPr>
          <a:xfrm>
            <a:off x="188692" y="2483651"/>
            <a:ext cx="2068665" cy="738664"/>
          </a:xfrm>
          <a:prstGeom prst="rect">
            <a:avLst/>
          </a:prstGeom>
          <a:noFill/>
        </p:spPr>
        <p:txBody>
          <a:bodyPr wrap="square" lIns="91440" tIns="45720" rIns="91440" bIns="45720" rtlCol="0" anchor="t">
            <a:spAutoFit/>
          </a:bodyPr>
          <a:lstStyle/>
          <a:p>
            <a:r>
              <a:rPr lang="en-US" sz="1400" b="1" dirty="0">
                <a:latin typeface="Arial" panose="020B0604020202020204" pitchFamily="34" charset="0"/>
                <a:ea typeface="+mn-lt"/>
                <a:cs typeface="Arial" panose="020B0604020202020204" pitchFamily="34" charset="0"/>
              </a:rPr>
              <a:t>Programmatic Focus Based on Student Needs</a:t>
            </a:r>
            <a:endParaRPr lang="en-US" b="1" dirty="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317C643-163E-B649-A837-65F19AF5709E}"/>
              </a:ext>
            </a:extLst>
          </p:cNvPr>
          <p:cNvCxnSpPr/>
          <p:nvPr/>
        </p:nvCxnSpPr>
        <p:spPr>
          <a:xfrm>
            <a:off x="4260169"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FD4E39-2BFB-F942-8A34-10FDE3831AC1}"/>
              </a:ext>
            </a:extLst>
          </p:cNvPr>
          <p:cNvCxnSpPr/>
          <p:nvPr/>
        </p:nvCxnSpPr>
        <p:spPr>
          <a:xfrm>
            <a:off x="6247713"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716DD2-8DE9-164A-973A-CB989121FB91}"/>
              </a:ext>
            </a:extLst>
          </p:cNvPr>
          <p:cNvCxnSpPr/>
          <p:nvPr/>
        </p:nvCxnSpPr>
        <p:spPr>
          <a:xfrm>
            <a:off x="8174145"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874A25D-CD45-3A48-A4FF-2BA4F0336E0C}"/>
              </a:ext>
            </a:extLst>
          </p:cNvPr>
          <p:cNvCxnSpPr/>
          <p:nvPr/>
        </p:nvCxnSpPr>
        <p:spPr>
          <a:xfrm>
            <a:off x="10168452" y="2676445"/>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30ED78FB-F3F1-406C-A063-6CD85EB5B637}"/>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t>32</a:t>
            </a:fld>
            <a:endParaRPr lang="en-US" sz="1000" dirty="0"/>
          </a:p>
        </p:txBody>
      </p:sp>
      <p:sp>
        <p:nvSpPr>
          <p:cNvPr id="12" name="Oval 11">
            <a:extLst>
              <a:ext uri="{FF2B5EF4-FFF2-40B4-BE49-F238E27FC236}">
                <a16:creationId xmlns:a16="http://schemas.microsoft.com/office/drawing/2014/main" id="{35A4B4DD-7454-274C-10ED-9BDF026EA0D9}"/>
              </a:ext>
            </a:extLst>
          </p:cNvPr>
          <p:cNvSpPr/>
          <p:nvPr/>
        </p:nvSpPr>
        <p:spPr>
          <a:xfrm>
            <a:off x="462322" y="5989569"/>
            <a:ext cx="881456" cy="881456"/>
          </a:xfrm>
          <a:prstGeom prst="ellipse">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F129023-296D-FDBE-3EAB-D080B3AD38D4}"/>
              </a:ext>
            </a:extLst>
          </p:cNvPr>
          <p:cNvSpPr/>
          <p:nvPr/>
        </p:nvSpPr>
        <p:spPr>
          <a:xfrm>
            <a:off x="650416" y="6245631"/>
            <a:ext cx="505267" cy="369332"/>
          </a:xfrm>
          <a:prstGeom prst="rect">
            <a:avLst/>
          </a:prstGeom>
        </p:spPr>
        <p:txBody>
          <a:bodyPr wrap="none" lIns="91440" tIns="45720" rIns="91440" bIns="45720" anchor="t">
            <a:spAutoFit/>
          </a:bodyPr>
          <a:lstStyle/>
          <a:p>
            <a:r>
              <a:rPr lang="en-US" dirty="0">
                <a:solidFill>
                  <a:schemeClr val="bg1"/>
                </a:solidFill>
                <a:highlight>
                  <a:srgbClr val="FF0000"/>
                </a:highlight>
                <a:latin typeface="Arial"/>
                <a:cs typeface="Arial"/>
              </a:rPr>
              <a:t>3.6</a:t>
            </a:r>
            <a:endParaRPr lang="en-US">
              <a:solidFill>
                <a:schemeClr val="bg1"/>
              </a:solidFill>
              <a:highlight>
                <a:srgbClr val="FF0000"/>
              </a:highlight>
              <a:latin typeface="Arial"/>
              <a:ea typeface="Calibri"/>
              <a:cs typeface="Arial"/>
            </a:endParaRPr>
          </a:p>
        </p:txBody>
      </p:sp>
      <p:sp>
        <p:nvSpPr>
          <p:cNvPr id="14" name="TextBox 13">
            <a:extLst>
              <a:ext uri="{FF2B5EF4-FFF2-40B4-BE49-F238E27FC236}">
                <a16:creationId xmlns:a16="http://schemas.microsoft.com/office/drawing/2014/main" id="{AB75583D-E4AF-B2D5-04E5-3C1BF4D51F70}"/>
              </a:ext>
            </a:extLst>
          </p:cNvPr>
          <p:cNvSpPr txBox="1"/>
          <p:nvPr/>
        </p:nvSpPr>
        <p:spPr>
          <a:xfrm>
            <a:off x="1385501" y="6119848"/>
            <a:ext cx="3677816"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Update this marker with the Element average and reposition it under the correct developmental category (e.g., developing)</a:t>
            </a:r>
          </a:p>
        </p:txBody>
      </p:sp>
      <p:sp>
        <p:nvSpPr>
          <p:cNvPr id="11" name="Rectangle 10">
            <a:extLst>
              <a:ext uri="{FF2B5EF4-FFF2-40B4-BE49-F238E27FC236}">
                <a16:creationId xmlns:a16="http://schemas.microsoft.com/office/drawing/2014/main" id="{D8FC64FC-C0E0-20FE-A162-07E8149DFBA8}"/>
              </a:ext>
            </a:extLst>
          </p:cNvPr>
          <p:cNvSpPr/>
          <p:nvPr/>
        </p:nvSpPr>
        <p:spPr>
          <a:xfrm>
            <a:off x="1" y="2413"/>
            <a:ext cx="3000871" cy="517133"/>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595F56-0E8F-202D-364E-A1EE7B9ED135}"/>
              </a:ext>
            </a:extLst>
          </p:cNvPr>
          <p:cNvSpPr/>
          <p:nvPr/>
        </p:nvSpPr>
        <p:spPr>
          <a:xfrm>
            <a:off x="3059382"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E66E7E4-A035-E50F-5C8D-0D58F13EE46B}"/>
              </a:ext>
            </a:extLst>
          </p:cNvPr>
          <p:cNvSpPr/>
          <p:nvPr/>
        </p:nvSpPr>
        <p:spPr>
          <a:xfrm>
            <a:off x="6118764"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hlinkClick r:id="rId12" action="ppaction://hlinksldjump"/>
            <a:extLst>
              <a:ext uri="{FF2B5EF4-FFF2-40B4-BE49-F238E27FC236}">
                <a16:creationId xmlns:a16="http://schemas.microsoft.com/office/drawing/2014/main" id="{717E36A2-8C04-45B8-AD2B-9B051915DB7C}"/>
              </a:ext>
            </a:extLst>
          </p:cNvPr>
          <p:cNvSpPr txBox="1"/>
          <p:nvPr/>
        </p:nvSpPr>
        <p:spPr>
          <a:xfrm>
            <a:off x="19341" y="44291"/>
            <a:ext cx="3000871" cy="430887"/>
          </a:xfrm>
          <a:prstGeom prst="rect">
            <a:avLst/>
          </a:prstGeom>
          <a:noFill/>
        </p:spPr>
        <p:txBody>
          <a:bodyPr wrap="square" rtlCol="0">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Oversee Network Design </a:t>
            </a:r>
            <a:br>
              <a:rPr lang="en-US" sz="1100">
                <a:solidFill>
                  <a:schemeClr val="bg1"/>
                </a:solidFill>
                <a:latin typeface="Arial" panose="020B0604020202020204" pitchFamily="34" charset="0"/>
                <a:ea typeface="Gotham Medium" pitchFamily="2" charset="-128"/>
                <a:cs typeface="Arial" panose="020B0604020202020204" pitchFamily="34" charset="0"/>
              </a:rPr>
            </a:br>
            <a:r>
              <a:rPr lang="en-US" sz="1100">
                <a:solidFill>
                  <a:schemeClr val="bg1"/>
                </a:solidFill>
                <a:latin typeface="Arial" panose="020B0604020202020204" pitchFamily="34" charset="0"/>
                <a:ea typeface="Gotham Medium" pitchFamily="2" charset="-128"/>
                <a:cs typeface="Arial" panose="020B0604020202020204" pitchFamily="34" charset="0"/>
              </a:rPr>
              <a:t>and Operations</a:t>
            </a:r>
          </a:p>
        </p:txBody>
      </p:sp>
      <p:sp>
        <p:nvSpPr>
          <p:cNvPr id="18" name="TextBox 17">
            <a:extLst>
              <a:ext uri="{FF2B5EF4-FFF2-40B4-BE49-F238E27FC236}">
                <a16:creationId xmlns:a16="http://schemas.microsoft.com/office/drawing/2014/main" id="{3F2EC48F-61BF-2659-3AC1-3849C048F1E2}"/>
              </a:ext>
            </a:extLst>
          </p:cNvPr>
          <p:cNvSpPr txBox="1"/>
          <p:nvPr/>
        </p:nvSpPr>
        <p:spPr>
          <a:xfrm>
            <a:off x="3056306" y="132287"/>
            <a:ext cx="3000871" cy="261610"/>
          </a:xfrm>
          <a:prstGeom prst="rect">
            <a:avLst/>
          </a:prstGeom>
          <a:noFill/>
        </p:spPr>
        <p:txBody>
          <a:bodyPr wrap="square" lIns="91440" tIns="45720" rIns="91440" bIns="45720" rtlCol="0" anchor="t">
            <a:spAutoFit/>
          </a:bodyPr>
          <a:lstStyle/>
          <a:p>
            <a:pPr algn="ctr"/>
            <a:r>
              <a:rPr lang="en-US" sz="1100" dirty="0">
                <a:solidFill>
                  <a:srgbClr val="002E3D"/>
                </a:solidFill>
                <a:latin typeface="Arial"/>
                <a:ea typeface="Gotham Medium"/>
                <a:cs typeface="Arial"/>
              </a:rPr>
              <a:t>Motivate and Drive Change</a:t>
            </a:r>
            <a:endParaRPr lang="en-US" sz="1100" dirty="0">
              <a:solidFill>
                <a:srgbClr val="002E3D"/>
              </a:solidFill>
              <a:latin typeface="Arial" panose="020B0604020202020204" pitchFamily="34" charset="0"/>
              <a:ea typeface="Gotham Medium"/>
              <a:cs typeface="Arial" panose="020B0604020202020204" pitchFamily="34" charset="0"/>
            </a:endParaRPr>
          </a:p>
        </p:txBody>
      </p:sp>
      <p:sp>
        <p:nvSpPr>
          <p:cNvPr id="20" name="TextBox 19">
            <a:extLst>
              <a:ext uri="{FF2B5EF4-FFF2-40B4-BE49-F238E27FC236}">
                <a16:creationId xmlns:a16="http://schemas.microsoft.com/office/drawing/2014/main" id="{905BFF3F-B97C-BCB8-7093-11341A09C11B}"/>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
        <p:nvSpPr>
          <p:cNvPr id="32" name="TextBox 31">
            <a:hlinkClick r:id="rId13" action="ppaction://hlinksldjump"/>
            <a:extLst>
              <a:ext uri="{FF2B5EF4-FFF2-40B4-BE49-F238E27FC236}">
                <a16:creationId xmlns:a16="http://schemas.microsoft.com/office/drawing/2014/main" id="{FD0EBA17-E659-6978-8051-F9F096F16F73}"/>
              </a:ext>
            </a:extLst>
          </p:cNvPr>
          <p:cNvSpPr txBox="1"/>
          <p:nvPr>
            <p:custDataLst>
              <p:tags r:id="rId8"/>
            </p:custDataLst>
          </p:nvPr>
        </p:nvSpPr>
        <p:spPr>
          <a:xfrm>
            <a:off x="226900" y="1924069"/>
            <a:ext cx="4654017" cy="307777"/>
          </a:xfrm>
          <a:prstGeom prst="rect">
            <a:avLst/>
          </a:prstGeom>
          <a:noFill/>
        </p:spPr>
        <p:txBody>
          <a:bodyPr wrap="square" lIns="91440" tIns="45720" rIns="91440" bIns="45720" rtlCol="0" anchor="t">
            <a:spAutoFit/>
          </a:bodyPr>
          <a:lstStyle/>
          <a:p>
            <a:r>
              <a:rPr lang="en-US" sz="1400" b="1" dirty="0">
                <a:solidFill>
                  <a:schemeClr val="bg1"/>
                </a:solidFill>
                <a:latin typeface="Arial"/>
                <a:ea typeface="Gotham Medium"/>
                <a:cs typeface="Arial"/>
              </a:rPr>
              <a:t>STUDENT CENTERED FOCUS</a:t>
            </a:r>
            <a:endParaRPr lang="en-US" sz="1400" b="1" dirty="0">
              <a:solidFill>
                <a:schemeClr val="bg1"/>
              </a:solidFill>
              <a:latin typeface="Arial" panose="020B0604020202020204" pitchFamily="34" charset="0"/>
              <a:ea typeface="Gotham Medium" pitchFamily="2" charset="-128"/>
              <a:cs typeface="Arial" panose="020B0604020202020204" pitchFamily="34" charset="0"/>
            </a:endParaRPr>
          </a:p>
        </p:txBody>
      </p:sp>
    </p:spTree>
    <p:extLst>
      <p:ext uri="{BB962C8B-B14F-4D97-AF65-F5344CB8AC3E}">
        <p14:creationId xmlns:p14="http://schemas.microsoft.com/office/powerpoint/2010/main" val="42769511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8A05958-8F59-C546-A4C4-8DF807D69ECD}"/>
              </a:ext>
            </a:extLst>
          </p:cNvPr>
          <p:cNvSpPr/>
          <p:nvPr/>
        </p:nvSpPr>
        <p:spPr>
          <a:xfrm>
            <a:off x="-4240" y="600084"/>
            <a:ext cx="12196239" cy="1295888"/>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C4082CFC-EA88-904E-B757-C0C5085317B4}"/>
              </a:ext>
            </a:extLst>
          </p:cNvPr>
          <p:cNvSpPr/>
          <p:nvPr/>
        </p:nvSpPr>
        <p:spPr>
          <a:xfrm>
            <a:off x="6281906" y="1517281"/>
            <a:ext cx="1887081" cy="511895"/>
          </a:xfrm>
          <a:prstGeom prst="rect">
            <a:avLst/>
          </a:prstGeom>
          <a:solidFill>
            <a:srgbClr val="843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5A71D27E-6D7D-4B49-989D-7119CC46BDBA}"/>
              </a:ext>
            </a:extLst>
          </p:cNvPr>
          <p:cNvGrpSpPr/>
          <p:nvPr/>
        </p:nvGrpSpPr>
        <p:grpSpPr>
          <a:xfrm>
            <a:off x="2373089" y="1517281"/>
            <a:ext cx="9704716" cy="511895"/>
            <a:chOff x="445409" y="2601496"/>
            <a:chExt cx="11335654" cy="3632005"/>
          </a:xfrm>
          <a:solidFill>
            <a:srgbClr val="AC447F">
              <a:alpha val="77000"/>
            </a:srgbClr>
          </a:solidFill>
        </p:grpSpPr>
        <p:sp>
          <p:nvSpPr>
            <p:cNvPr id="50" name="Rectangle 49">
              <a:extLst>
                <a:ext uri="{FF2B5EF4-FFF2-40B4-BE49-F238E27FC236}">
                  <a16:creationId xmlns:a16="http://schemas.microsoft.com/office/drawing/2014/main" id="{E8AB84EE-508D-8B44-885E-5A11D9386677}"/>
                </a:ext>
              </a:extLst>
            </p:cNvPr>
            <p:cNvSpPr/>
            <p:nvPr/>
          </p:nvSpPr>
          <p:spPr>
            <a:xfrm>
              <a:off x="445409" y="2601497"/>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1A89464B-1D93-154A-9F28-539EDB87D171}"/>
                </a:ext>
              </a:extLst>
            </p:cNvPr>
            <p:cNvSpPr/>
            <p:nvPr/>
          </p:nvSpPr>
          <p:spPr>
            <a:xfrm>
              <a:off x="9576846"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Rectangle 56">
            <a:extLst>
              <a:ext uri="{FF2B5EF4-FFF2-40B4-BE49-F238E27FC236}">
                <a16:creationId xmlns:a16="http://schemas.microsoft.com/office/drawing/2014/main" id="{30F6E461-CFAD-6F4F-8DB7-32EDE2758516}"/>
              </a:ext>
            </a:extLst>
          </p:cNvPr>
          <p:cNvSpPr/>
          <p:nvPr/>
        </p:nvSpPr>
        <p:spPr>
          <a:xfrm>
            <a:off x="8236314" y="1517281"/>
            <a:ext cx="1887081" cy="511895"/>
          </a:xfrm>
          <a:prstGeom prst="rect">
            <a:avLst/>
          </a:prstGeom>
          <a:solidFill>
            <a:srgbClr val="AC447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30FEE2D-AB8B-F74F-BFD7-84CE4D62DAA4}"/>
              </a:ext>
            </a:extLst>
          </p:cNvPr>
          <p:cNvSpPr/>
          <p:nvPr/>
        </p:nvSpPr>
        <p:spPr>
          <a:xfrm>
            <a:off x="2427816" y="1569755"/>
            <a:ext cx="1746495"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NO ACTIVITY</a:t>
            </a:r>
          </a:p>
        </p:txBody>
      </p:sp>
      <p:sp>
        <p:nvSpPr>
          <p:cNvPr id="52" name="Rectangle 51">
            <a:extLst>
              <a:ext uri="{FF2B5EF4-FFF2-40B4-BE49-F238E27FC236}">
                <a16:creationId xmlns:a16="http://schemas.microsoft.com/office/drawing/2014/main" id="{C2039D22-25BD-AE4C-842D-FF8CA0582A2B}"/>
              </a:ext>
            </a:extLst>
          </p:cNvPr>
          <p:cNvSpPr/>
          <p:nvPr/>
        </p:nvSpPr>
        <p:spPr>
          <a:xfrm>
            <a:off x="4327497" y="1517281"/>
            <a:ext cx="1887081" cy="511895"/>
          </a:xfrm>
          <a:prstGeom prst="rect">
            <a:avLst/>
          </a:prstGeom>
          <a:solidFill>
            <a:srgbClr val="AC447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6AA6FFB-F843-FC46-809F-E4B23379C932}"/>
              </a:ext>
            </a:extLst>
          </p:cNvPr>
          <p:cNvSpPr/>
          <p:nvPr/>
        </p:nvSpPr>
        <p:spPr>
          <a:xfrm>
            <a:off x="4366729" y="1569755"/>
            <a:ext cx="1847848"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EMERGING</a:t>
            </a:r>
          </a:p>
        </p:txBody>
      </p:sp>
      <p:sp>
        <p:nvSpPr>
          <p:cNvPr id="22" name="Rectangle 21">
            <a:extLst>
              <a:ext uri="{FF2B5EF4-FFF2-40B4-BE49-F238E27FC236}">
                <a16:creationId xmlns:a16="http://schemas.microsoft.com/office/drawing/2014/main" id="{B4DB6FFD-B628-1D4C-B209-97C95937A165}"/>
              </a:ext>
            </a:extLst>
          </p:cNvPr>
          <p:cNvSpPr/>
          <p:nvPr/>
        </p:nvSpPr>
        <p:spPr>
          <a:xfrm>
            <a:off x="6233408" y="1569755"/>
            <a:ext cx="1935576" cy="261610"/>
          </a:xfrm>
          <a:prstGeom prst="rect">
            <a:avLst/>
          </a:prstGeom>
        </p:spPr>
        <p:txBody>
          <a:bodyPr wrap="square">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DEVELOPING</a:t>
            </a:r>
          </a:p>
        </p:txBody>
      </p:sp>
      <p:sp>
        <p:nvSpPr>
          <p:cNvPr id="23" name="Rectangle 22">
            <a:extLst>
              <a:ext uri="{FF2B5EF4-FFF2-40B4-BE49-F238E27FC236}">
                <a16:creationId xmlns:a16="http://schemas.microsoft.com/office/drawing/2014/main" id="{9D2E4A93-90FF-BF4C-B056-3868568B0406}"/>
              </a:ext>
            </a:extLst>
          </p:cNvPr>
          <p:cNvSpPr/>
          <p:nvPr/>
        </p:nvSpPr>
        <p:spPr>
          <a:xfrm>
            <a:off x="8250625" y="1569755"/>
            <a:ext cx="181575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ACHIEVED</a:t>
            </a:r>
          </a:p>
        </p:txBody>
      </p:sp>
      <p:sp>
        <p:nvSpPr>
          <p:cNvPr id="24" name="Rectangle 23">
            <a:extLst>
              <a:ext uri="{FF2B5EF4-FFF2-40B4-BE49-F238E27FC236}">
                <a16:creationId xmlns:a16="http://schemas.microsoft.com/office/drawing/2014/main" id="{771A9A3A-BF68-B042-8B9E-5A6E6B22ABB5}"/>
              </a:ext>
            </a:extLst>
          </p:cNvPr>
          <p:cNvSpPr/>
          <p:nvPr/>
        </p:nvSpPr>
        <p:spPr>
          <a:xfrm>
            <a:off x="10261043" y="1569755"/>
            <a:ext cx="175144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EXEMPLARY</a:t>
            </a:r>
          </a:p>
        </p:txBody>
      </p:sp>
      <p:sp>
        <p:nvSpPr>
          <p:cNvPr id="35" name="Rectangle 34">
            <a:extLst>
              <a:ext uri="{FF2B5EF4-FFF2-40B4-BE49-F238E27FC236}">
                <a16:creationId xmlns:a16="http://schemas.microsoft.com/office/drawing/2014/main" id="{FE5B9EF4-80E3-E04D-9C9B-871A67C4B696}"/>
              </a:ext>
            </a:extLst>
          </p:cNvPr>
          <p:cNvSpPr/>
          <p:nvPr/>
        </p:nvSpPr>
        <p:spPr>
          <a:xfrm>
            <a:off x="-4239" y="1892455"/>
            <a:ext cx="12200478" cy="391558"/>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B7CD77E-9E9A-1447-8135-4BC4634B9965}"/>
              </a:ext>
            </a:extLst>
          </p:cNvPr>
          <p:cNvSpPr txBox="1"/>
          <p:nvPr/>
        </p:nvSpPr>
        <p:spPr>
          <a:xfrm>
            <a:off x="2286114" y="922936"/>
            <a:ext cx="7437749" cy="369332"/>
          </a:xfrm>
          <a:prstGeom prst="rect">
            <a:avLst/>
          </a:prstGeom>
          <a:noFill/>
        </p:spPr>
        <p:txBody>
          <a:bodyPr wrap="square" rtlCol="0">
            <a:spAutoFit/>
          </a:bodyPr>
          <a:lstStyle/>
          <a:p>
            <a:r>
              <a:rPr lang="en-US">
                <a:solidFill>
                  <a:schemeClr val="bg1"/>
                </a:solidFill>
                <a:latin typeface="Arial" panose="020B0604020202020204" pitchFamily="34" charset="0"/>
                <a:ea typeface="Gotham Medium" pitchFamily="2" charset="-128"/>
                <a:cs typeface="Arial" panose="020B0604020202020204" pitchFamily="34" charset="0"/>
              </a:rPr>
              <a:t>ROLE: </a:t>
            </a:r>
            <a:r>
              <a:rPr lang="en-US">
                <a:solidFill>
                  <a:srgbClr val="AC447F"/>
                </a:solidFill>
                <a:latin typeface="Arial" panose="020B0604020202020204" pitchFamily="34" charset="0"/>
                <a:ea typeface="Gotham Medium" pitchFamily="2" charset="-128"/>
                <a:cs typeface="Arial" panose="020B0604020202020204" pitchFamily="34" charset="0"/>
              </a:rPr>
              <a:t>OVERSEE NETWORK DESIGN AND OPERATIONS</a:t>
            </a:r>
          </a:p>
        </p:txBody>
      </p:sp>
      <p:pic>
        <p:nvPicPr>
          <p:cNvPr id="5" name="Picture 4">
            <a:extLst>
              <a:ext uri="{FF2B5EF4-FFF2-40B4-BE49-F238E27FC236}">
                <a16:creationId xmlns:a16="http://schemas.microsoft.com/office/drawing/2014/main" id="{5A761F99-F9A0-BB41-8B97-1DC78422D596}"/>
              </a:ext>
            </a:extLst>
          </p:cNvPr>
          <p:cNvPicPr>
            <a:picLocks noChangeAspect="1"/>
          </p:cNvPicPr>
          <p:nvPr/>
        </p:nvPicPr>
        <p:blipFill>
          <a:blip r:embed="rId11"/>
          <a:stretch>
            <a:fillRect/>
          </a:stretch>
        </p:blipFill>
        <p:spPr>
          <a:xfrm>
            <a:off x="791736" y="872186"/>
            <a:ext cx="782820" cy="771794"/>
          </a:xfrm>
          <a:prstGeom prst="rect">
            <a:avLst/>
          </a:prstGeom>
        </p:spPr>
      </p:pic>
      <p:sp>
        <p:nvSpPr>
          <p:cNvPr id="2" name="Rectangle 1">
            <a:extLst>
              <a:ext uri="{FF2B5EF4-FFF2-40B4-BE49-F238E27FC236}">
                <a16:creationId xmlns:a16="http://schemas.microsoft.com/office/drawing/2014/main" id="{0577C23A-FD50-7742-AF30-9D46C869964D}"/>
              </a:ext>
            </a:extLst>
          </p:cNvPr>
          <p:cNvSpPr/>
          <p:nvPr/>
        </p:nvSpPr>
        <p:spPr>
          <a:xfrm>
            <a:off x="1" y="2358051"/>
            <a:ext cx="2373086" cy="2894687"/>
          </a:xfrm>
          <a:prstGeom prst="rect">
            <a:avLst/>
          </a:prstGeom>
          <a:solidFill>
            <a:srgbClr val="002E3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C6835AC-3BAD-B749-B5FD-9DFBDBBA5B40}"/>
              </a:ext>
            </a:extLst>
          </p:cNvPr>
          <p:cNvSpPr txBox="1"/>
          <p:nvPr>
            <p:custDataLst>
              <p:tags r:id="rId1"/>
            </p:custDataLst>
          </p:nvPr>
        </p:nvSpPr>
        <p:spPr>
          <a:xfrm>
            <a:off x="162108" y="3202762"/>
            <a:ext cx="1964746" cy="2123658"/>
          </a:xfrm>
          <a:prstGeom prst="rect">
            <a:avLst/>
          </a:prstGeom>
          <a:noFill/>
        </p:spPr>
        <p:txBody>
          <a:bodyPr wrap="square" lIns="91440" tIns="45720" rIns="91440" bIns="45720" rtlCol="0" anchor="t">
            <a:spAutoFit/>
          </a:bodyPr>
          <a:lstStyle/>
          <a:p>
            <a:r>
              <a:rPr lang="en-US" sz="1200" dirty="0">
                <a:latin typeface="Arial" panose="020B0604020202020204" pitchFamily="34" charset="0"/>
                <a:ea typeface="+mn-lt"/>
                <a:cs typeface="Arial" panose="020B0604020202020204" pitchFamily="34" charset="0"/>
              </a:rPr>
              <a:t>Demonstrate student-centered focus through partnerships with organizations that provide content expertise focused on addressing the needs of all students, including any student populations [as identified by the intermediary].</a:t>
            </a:r>
            <a:endParaRPr lang="en-US"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70D6374-7623-7A4E-802B-3D55D51B2947}"/>
              </a:ext>
            </a:extLst>
          </p:cNvPr>
          <p:cNvSpPr txBox="1"/>
          <p:nvPr>
            <p:custDataLst>
              <p:tags r:id="rId2"/>
            </p:custDataLst>
          </p:nvPr>
        </p:nvSpPr>
        <p:spPr>
          <a:xfrm>
            <a:off x="2449636" y="2611590"/>
            <a:ext cx="1876866" cy="1384995"/>
          </a:xfrm>
          <a:prstGeom prst="rect">
            <a:avLst/>
          </a:prstGeom>
          <a:noFill/>
        </p:spPr>
        <p:txBody>
          <a:bodyPr wrap="square" lIns="91440" tIns="45720" rIns="91440" bIns="45720" rtlCol="0" anchor="t">
            <a:spAutoFit/>
          </a:bodyPr>
          <a:lstStyle/>
          <a:p>
            <a:r>
              <a:rPr lang="en-US" sz="1200" dirty="0">
                <a:latin typeface="Arial" panose="020B0604020202020204" pitchFamily="34" charset="0"/>
                <a:ea typeface="+mn-lt"/>
                <a:cs typeface="Arial" panose="020B0604020202020204" pitchFamily="34" charset="0"/>
              </a:rPr>
              <a:t>There is no evidence that the intermediary collaborates with organizations that address the needs of all student populations.</a:t>
            </a:r>
            <a:endParaRPr lang="en-US"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229EA118-0786-CD4E-97D8-2A10FCBD6E11}"/>
              </a:ext>
            </a:extLst>
          </p:cNvPr>
          <p:cNvSpPr txBox="1"/>
          <p:nvPr>
            <p:custDataLst>
              <p:tags r:id="rId3"/>
            </p:custDataLst>
          </p:nvPr>
        </p:nvSpPr>
        <p:spPr>
          <a:xfrm>
            <a:off x="4352777" y="2611588"/>
            <a:ext cx="1743224" cy="1569660"/>
          </a:xfrm>
          <a:prstGeom prst="rect">
            <a:avLst/>
          </a:prstGeom>
          <a:noFill/>
        </p:spPr>
        <p:txBody>
          <a:bodyPr wrap="square" lIns="91440" tIns="45720" rIns="91440" bIns="45720" rtlCol="0" anchor="t">
            <a:spAutoFit/>
          </a:bodyPr>
          <a:lstStyle/>
          <a:p>
            <a:r>
              <a:rPr lang="en-US" sz="1200" dirty="0">
                <a:latin typeface="Arial" panose="020B0604020202020204" pitchFamily="34" charset="0"/>
                <a:ea typeface="+mn-lt"/>
                <a:cs typeface="Arial" panose="020B0604020202020204" pitchFamily="34" charset="0"/>
              </a:rPr>
              <a:t>The intermediary is beginning to identify organizations that address the needs of all student populations, for future collaborations.</a:t>
            </a:r>
            <a:endParaRPr lang="en-US"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97995F58-B6DC-F547-85F2-E0B649E201E2}"/>
              </a:ext>
            </a:extLst>
          </p:cNvPr>
          <p:cNvSpPr txBox="1"/>
          <p:nvPr>
            <p:custDataLst>
              <p:tags r:id="rId4"/>
            </p:custDataLst>
          </p:nvPr>
        </p:nvSpPr>
        <p:spPr>
          <a:xfrm>
            <a:off x="6292118" y="2611589"/>
            <a:ext cx="1876866" cy="1754326"/>
          </a:xfrm>
          <a:prstGeom prst="rect">
            <a:avLst/>
          </a:prstGeom>
          <a:noFill/>
        </p:spPr>
        <p:txBody>
          <a:bodyPr wrap="square" lIns="91440" tIns="45720" rIns="91440" bIns="45720" rtlCol="0" anchor="t">
            <a:spAutoFit/>
          </a:bodyPr>
          <a:lstStyle/>
          <a:p>
            <a:r>
              <a:rPr lang="en-US" sz="1200" dirty="0">
                <a:latin typeface="Arial" panose="020B0604020202020204" pitchFamily="34" charset="0"/>
                <a:ea typeface="+mn-lt"/>
                <a:cs typeface="Arial" panose="020B0604020202020204" pitchFamily="34" charset="0"/>
              </a:rPr>
              <a:t>The intermediary has been collaborating with one or more organizations that address the needs of all student populations, but in a limited or inconsistent way.</a:t>
            </a:r>
            <a:endParaRPr lang="en-US"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C018F3E7-2115-A84B-B3FC-EF25F8FEAAB7}"/>
              </a:ext>
            </a:extLst>
          </p:cNvPr>
          <p:cNvSpPr txBox="1"/>
          <p:nvPr>
            <p:custDataLst>
              <p:tags r:id="rId5"/>
            </p:custDataLst>
          </p:nvPr>
        </p:nvSpPr>
        <p:spPr>
          <a:xfrm>
            <a:off x="8271810" y="2611589"/>
            <a:ext cx="1810533" cy="1384995"/>
          </a:xfrm>
          <a:prstGeom prst="rect">
            <a:avLst/>
          </a:prstGeom>
          <a:noFill/>
        </p:spPr>
        <p:txBody>
          <a:bodyPr wrap="square" lIns="91440" tIns="45720" rIns="91440" bIns="45720" rtlCol="0" anchor="t">
            <a:spAutoFit/>
          </a:bodyPr>
          <a:lstStyle/>
          <a:p>
            <a:r>
              <a:rPr lang="en-US" sz="1200" dirty="0">
                <a:latin typeface="Arial" panose="020B0604020202020204" pitchFamily="34" charset="0"/>
                <a:ea typeface="+mn-lt"/>
                <a:cs typeface="Arial" panose="020B0604020202020204" pitchFamily="34" charset="0"/>
              </a:rPr>
              <a:t>The intermediary now routinely collaborates with multiple organizations that address the needs of all student populations.</a:t>
            </a:r>
            <a:endParaRPr lang="en-US"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639563D2-7D66-D345-A588-A9A3665DEB11}"/>
              </a:ext>
            </a:extLst>
          </p:cNvPr>
          <p:cNvSpPr txBox="1"/>
          <p:nvPr>
            <p:custDataLst>
              <p:tags r:id="rId6"/>
            </p:custDataLst>
          </p:nvPr>
        </p:nvSpPr>
        <p:spPr>
          <a:xfrm>
            <a:off x="10216597" y="2611590"/>
            <a:ext cx="1861208" cy="3046988"/>
          </a:xfrm>
          <a:prstGeom prst="rect">
            <a:avLst/>
          </a:prstGeom>
          <a:noFill/>
        </p:spPr>
        <p:txBody>
          <a:bodyPr wrap="square" lIns="91440" tIns="45720" rIns="91440" bIns="45720" rtlCol="0" anchor="t">
            <a:spAutoFit/>
          </a:bodyPr>
          <a:lstStyle/>
          <a:p>
            <a:r>
              <a:rPr lang="en-US" sz="1200" dirty="0">
                <a:latin typeface="Arial" panose="020B0604020202020204" pitchFamily="34" charset="0"/>
                <a:ea typeface="+mn-lt"/>
                <a:cs typeface="Arial" panose="020B0604020202020204" pitchFamily="34" charset="0"/>
              </a:rPr>
              <a:t>The intermediary has a history of multiyear collaborative relationships with multiple organizations that address the needs of all student populations. Relationships have led to productive collaborative endeavors and greater awareness of student-centered issues within the network.</a:t>
            </a:r>
            <a:endParaRPr lang="en-US" dirty="0">
              <a:latin typeface="Arial" panose="020B0604020202020204" pitchFamily="34" charset="0"/>
              <a:ea typeface="+mn-lt"/>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47D5CB72-F38E-F84B-B91E-0BD4D704E8FF}"/>
              </a:ext>
            </a:extLst>
          </p:cNvPr>
          <p:cNvSpPr txBox="1"/>
          <p:nvPr>
            <p:custDataLst>
              <p:tags r:id="rId7"/>
            </p:custDataLst>
          </p:nvPr>
        </p:nvSpPr>
        <p:spPr>
          <a:xfrm>
            <a:off x="173357" y="2514323"/>
            <a:ext cx="2114671" cy="738664"/>
          </a:xfrm>
          <a:prstGeom prst="rect">
            <a:avLst/>
          </a:prstGeom>
          <a:noFill/>
        </p:spPr>
        <p:txBody>
          <a:bodyPr wrap="square" lIns="91440" tIns="45720" rIns="91440" bIns="45720" rtlCol="0" anchor="t">
            <a:spAutoFit/>
          </a:bodyPr>
          <a:lstStyle/>
          <a:p>
            <a:r>
              <a:rPr lang="en-US" sz="1400" b="1" dirty="0">
                <a:latin typeface="Arial" panose="020B0604020202020204" pitchFamily="34" charset="0"/>
                <a:ea typeface="+mn-lt"/>
                <a:cs typeface="Arial" panose="020B0604020202020204" pitchFamily="34" charset="0"/>
              </a:rPr>
              <a:t>Network Partnerships Based on Student Needs</a:t>
            </a:r>
            <a:endParaRPr lang="en-US" b="1" dirty="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317C643-163E-B649-A837-65F19AF5709E}"/>
              </a:ext>
            </a:extLst>
          </p:cNvPr>
          <p:cNvCxnSpPr/>
          <p:nvPr/>
        </p:nvCxnSpPr>
        <p:spPr>
          <a:xfrm>
            <a:off x="4260169"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FD4E39-2BFB-F942-8A34-10FDE3831AC1}"/>
              </a:ext>
            </a:extLst>
          </p:cNvPr>
          <p:cNvCxnSpPr/>
          <p:nvPr/>
        </p:nvCxnSpPr>
        <p:spPr>
          <a:xfrm>
            <a:off x="6247713"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716DD2-8DE9-164A-973A-CB989121FB91}"/>
              </a:ext>
            </a:extLst>
          </p:cNvPr>
          <p:cNvCxnSpPr/>
          <p:nvPr/>
        </p:nvCxnSpPr>
        <p:spPr>
          <a:xfrm>
            <a:off x="8174145"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874A25D-CD45-3A48-A4FF-2BA4F0336E0C}"/>
              </a:ext>
            </a:extLst>
          </p:cNvPr>
          <p:cNvCxnSpPr/>
          <p:nvPr/>
        </p:nvCxnSpPr>
        <p:spPr>
          <a:xfrm>
            <a:off x="10168452" y="2676445"/>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30ED78FB-F3F1-406C-A063-6CD85EB5B637}"/>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t>33</a:t>
            </a:fld>
            <a:endParaRPr lang="en-US" sz="1000" dirty="0"/>
          </a:p>
        </p:txBody>
      </p:sp>
      <p:sp>
        <p:nvSpPr>
          <p:cNvPr id="12" name="Oval 11">
            <a:extLst>
              <a:ext uri="{FF2B5EF4-FFF2-40B4-BE49-F238E27FC236}">
                <a16:creationId xmlns:a16="http://schemas.microsoft.com/office/drawing/2014/main" id="{35A4B4DD-7454-274C-10ED-9BDF026EA0D9}"/>
              </a:ext>
            </a:extLst>
          </p:cNvPr>
          <p:cNvSpPr/>
          <p:nvPr/>
        </p:nvSpPr>
        <p:spPr>
          <a:xfrm>
            <a:off x="462322" y="5989569"/>
            <a:ext cx="881456" cy="881456"/>
          </a:xfrm>
          <a:prstGeom prst="ellipse">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F129023-296D-FDBE-3EAB-D080B3AD38D4}"/>
              </a:ext>
            </a:extLst>
          </p:cNvPr>
          <p:cNvSpPr/>
          <p:nvPr/>
        </p:nvSpPr>
        <p:spPr>
          <a:xfrm>
            <a:off x="650416" y="6245631"/>
            <a:ext cx="505267" cy="369332"/>
          </a:xfrm>
          <a:prstGeom prst="rect">
            <a:avLst/>
          </a:prstGeom>
        </p:spPr>
        <p:txBody>
          <a:bodyPr wrap="none" lIns="91440" tIns="45720" rIns="91440" bIns="45720" anchor="t">
            <a:spAutoFit/>
          </a:bodyPr>
          <a:lstStyle/>
          <a:p>
            <a:r>
              <a:rPr lang="en-US" dirty="0">
                <a:solidFill>
                  <a:schemeClr val="bg1"/>
                </a:solidFill>
                <a:highlight>
                  <a:srgbClr val="FF0000"/>
                </a:highlight>
                <a:latin typeface="Arial"/>
                <a:cs typeface="Arial"/>
              </a:rPr>
              <a:t>3.6</a:t>
            </a:r>
            <a:endParaRPr lang="en-US">
              <a:solidFill>
                <a:schemeClr val="bg1"/>
              </a:solidFill>
              <a:highlight>
                <a:srgbClr val="FF0000"/>
              </a:highlight>
              <a:latin typeface="Arial"/>
              <a:ea typeface="Calibri"/>
              <a:cs typeface="Arial"/>
            </a:endParaRPr>
          </a:p>
        </p:txBody>
      </p:sp>
      <p:sp>
        <p:nvSpPr>
          <p:cNvPr id="14" name="TextBox 13">
            <a:extLst>
              <a:ext uri="{FF2B5EF4-FFF2-40B4-BE49-F238E27FC236}">
                <a16:creationId xmlns:a16="http://schemas.microsoft.com/office/drawing/2014/main" id="{AB75583D-E4AF-B2D5-04E5-3C1BF4D51F70}"/>
              </a:ext>
            </a:extLst>
          </p:cNvPr>
          <p:cNvSpPr txBox="1"/>
          <p:nvPr/>
        </p:nvSpPr>
        <p:spPr>
          <a:xfrm>
            <a:off x="1385501" y="6119848"/>
            <a:ext cx="3677816"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Update this marker with the Element average and reposition it under the correct developmental category (e.g., developing)</a:t>
            </a:r>
          </a:p>
        </p:txBody>
      </p:sp>
      <p:sp>
        <p:nvSpPr>
          <p:cNvPr id="11" name="Rectangle 10">
            <a:extLst>
              <a:ext uri="{FF2B5EF4-FFF2-40B4-BE49-F238E27FC236}">
                <a16:creationId xmlns:a16="http://schemas.microsoft.com/office/drawing/2014/main" id="{E6083389-F3F6-E60B-ED6B-CA871D331A3A}"/>
              </a:ext>
            </a:extLst>
          </p:cNvPr>
          <p:cNvSpPr/>
          <p:nvPr/>
        </p:nvSpPr>
        <p:spPr>
          <a:xfrm>
            <a:off x="1" y="2413"/>
            <a:ext cx="3000871" cy="517133"/>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33645A6-C4B3-427B-78F5-ACD534FC281B}"/>
              </a:ext>
            </a:extLst>
          </p:cNvPr>
          <p:cNvSpPr/>
          <p:nvPr/>
        </p:nvSpPr>
        <p:spPr>
          <a:xfrm>
            <a:off x="3059382"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945C274-44C0-0449-DB8C-A94949020690}"/>
              </a:ext>
            </a:extLst>
          </p:cNvPr>
          <p:cNvSpPr/>
          <p:nvPr/>
        </p:nvSpPr>
        <p:spPr>
          <a:xfrm>
            <a:off x="6118764"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hlinkClick r:id="rId12" action="ppaction://hlinksldjump"/>
            <a:extLst>
              <a:ext uri="{FF2B5EF4-FFF2-40B4-BE49-F238E27FC236}">
                <a16:creationId xmlns:a16="http://schemas.microsoft.com/office/drawing/2014/main" id="{5AE047AD-8023-E4EA-EE1B-EF6D138F003E}"/>
              </a:ext>
            </a:extLst>
          </p:cNvPr>
          <p:cNvSpPr txBox="1"/>
          <p:nvPr/>
        </p:nvSpPr>
        <p:spPr>
          <a:xfrm>
            <a:off x="19341" y="44291"/>
            <a:ext cx="3000871" cy="430887"/>
          </a:xfrm>
          <a:prstGeom prst="rect">
            <a:avLst/>
          </a:prstGeom>
          <a:noFill/>
        </p:spPr>
        <p:txBody>
          <a:bodyPr wrap="square" rtlCol="0">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Oversee Network Design </a:t>
            </a:r>
            <a:br>
              <a:rPr lang="en-US" sz="1100">
                <a:solidFill>
                  <a:schemeClr val="bg1"/>
                </a:solidFill>
                <a:latin typeface="Arial" panose="020B0604020202020204" pitchFamily="34" charset="0"/>
                <a:ea typeface="Gotham Medium" pitchFamily="2" charset="-128"/>
                <a:cs typeface="Arial" panose="020B0604020202020204" pitchFamily="34" charset="0"/>
              </a:rPr>
            </a:br>
            <a:r>
              <a:rPr lang="en-US" sz="1100">
                <a:solidFill>
                  <a:schemeClr val="bg1"/>
                </a:solidFill>
                <a:latin typeface="Arial" panose="020B0604020202020204" pitchFamily="34" charset="0"/>
                <a:ea typeface="Gotham Medium" pitchFamily="2" charset="-128"/>
                <a:cs typeface="Arial" panose="020B0604020202020204" pitchFamily="34" charset="0"/>
              </a:rPr>
              <a:t>and Operations</a:t>
            </a:r>
          </a:p>
        </p:txBody>
      </p:sp>
      <p:sp>
        <p:nvSpPr>
          <p:cNvPr id="18" name="TextBox 17">
            <a:extLst>
              <a:ext uri="{FF2B5EF4-FFF2-40B4-BE49-F238E27FC236}">
                <a16:creationId xmlns:a16="http://schemas.microsoft.com/office/drawing/2014/main" id="{E83AF1E9-AF74-251C-FBC6-215BB0B7632D}"/>
              </a:ext>
            </a:extLst>
          </p:cNvPr>
          <p:cNvSpPr txBox="1"/>
          <p:nvPr/>
        </p:nvSpPr>
        <p:spPr>
          <a:xfrm>
            <a:off x="3056306" y="132287"/>
            <a:ext cx="3000871" cy="261610"/>
          </a:xfrm>
          <a:prstGeom prst="rect">
            <a:avLst/>
          </a:prstGeom>
          <a:noFill/>
        </p:spPr>
        <p:txBody>
          <a:bodyPr wrap="square" lIns="91440" tIns="45720" rIns="91440" bIns="45720" rtlCol="0" anchor="t">
            <a:spAutoFit/>
          </a:bodyPr>
          <a:lstStyle/>
          <a:p>
            <a:pPr algn="ctr"/>
            <a:r>
              <a:rPr lang="en-US" sz="1100" dirty="0">
                <a:solidFill>
                  <a:srgbClr val="002E3D"/>
                </a:solidFill>
                <a:latin typeface="Arial"/>
                <a:ea typeface="Gotham Medium"/>
                <a:cs typeface="Arial"/>
              </a:rPr>
              <a:t>Motivate and Drive Change</a:t>
            </a:r>
            <a:endParaRPr lang="en-US" sz="1100" dirty="0">
              <a:solidFill>
                <a:srgbClr val="002E3D"/>
              </a:solidFill>
              <a:latin typeface="Arial" panose="020B0604020202020204" pitchFamily="34" charset="0"/>
              <a:ea typeface="Gotham Medium"/>
              <a:cs typeface="Arial" panose="020B0604020202020204" pitchFamily="34" charset="0"/>
            </a:endParaRPr>
          </a:p>
        </p:txBody>
      </p:sp>
      <p:sp>
        <p:nvSpPr>
          <p:cNvPr id="20" name="TextBox 19">
            <a:extLst>
              <a:ext uri="{FF2B5EF4-FFF2-40B4-BE49-F238E27FC236}">
                <a16:creationId xmlns:a16="http://schemas.microsoft.com/office/drawing/2014/main" id="{7DC74DA2-8C2F-E346-A26C-53266DE084AE}"/>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
        <p:nvSpPr>
          <p:cNvPr id="32" name="TextBox 31">
            <a:hlinkClick r:id="rId13" action="ppaction://hlinksldjump"/>
            <a:extLst>
              <a:ext uri="{FF2B5EF4-FFF2-40B4-BE49-F238E27FC236}">
                <a16:creationId xmlns:a16="http://schemas.microsoft.com/office/drawing/2014/main" id="{9AEE92EB-4081-74BC-7BA5-A10C8C5DA3C9}"/>
              </a:ext>
            </a:extLst>
          </p:cNvPr>
          <p:cNvSpPr txBox="1"/>
          <p:nvPr>
            <p:custDataLst>
              <p:tags r:id="rId8"/>
            </p:custDataLst>
          </p:nvPr>
        </p:nvSpPr>
        <p:spPr>
          <a:xfrm>
            <a:off x="180893" y="1924070"/>
            <a:ext cx="4868718" cy="307777"/>
          </a:xfrm>
          <a:prstGeom prst="rect">
            <a:avLst/>
          </a:prstGeom>
          <a:noFill/>
        </p:spPr>
        <p:txBody>
          <a:bodyPr wrap="square" lIns="91440" tIns="45720" rIns="91440" bIns="45720" rtlCol="0" anchor="t">
            <a:spAutoFit/>
          </a:bodyPr>
          <a:lstStyle/>
          <a:p>
            <a:r>
              <a:rPr lang="en-US" sz="1400" b="1" dirty="0">
                <a:solidFill>
                  <a:schemeClr val="bg1"/>
                </a:solidFill>
                <a:latin typeface="Arial"/>
                <a:ea typeface="Gotham Medium"/>
                <a:cs typeface="Arial"/>
              </a:rPr>
              <a:t>STUDENT CENTERED FOCUS</a:t>
            </a:r>
            <a:endParaRPr lang="en-US" sz="1400" b="1" dirty="0">
              <a:solidFill>
                <a:schemeClr val="bg1"/>
              </a:solidFill>
              <a:latin typeface="Arial" panose="020B0604020202020204" pitchFamily="34" charset="0"/>
              <a:ea typeface="Gotham Medium" pitchFamily="2" charset="-128"/>
              <a:cs typeface="Arial" panose="020B0604020202020204" pitchFamily="34" charset="0"/>
            </a:endParaRPr>
          </a:p>
        </p:txBody>
      </p:sp>
    </p:spTree>
    <p:extLst>
      <p:ext uri="{BB962C8B-B14F-4D97-AF65-F5344CB8AC3E}">
        <p14:creationId xmlns:p14="http://schemas.microsoft.com/office/powerpoint/2010/main" val="9305776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8A05958-8F59-C546-A4C4-8DF807D69ECD}"/>
              </a:ext>
            </a:extLst>
          </p:cNvPr>
          <p:cNvSpPr/>
          <p:nvPr/>
        </p:nvSpPr>
        <p:spPr>
          <a:xfrm>
            <a:off x="-4240" y="600084"/>
            <a:ext cx="12196239" cy="1295888"/>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C4082CFC-EA88-904E-B757-C0C5085317B4}"/>
              </a:ext>
            </a:extLst>
          </p:cNvPr>
          <p:cNvSpPr/>
          <p:nvPr/>
        </p:nvSpPr>
        <p:spPr>
          <a:xfrm>
            <a:off x="6281906" y="1517281"/>
            <a:ext cx="1887081" cy="511895"/>
          </a:xfrm>
          <a:prstGeom prst="rect">
            <a:avLst/>
          </a:prstGeom>
          <a:solidFill>
            <a:srgbClr val="843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5A71D27E-6D7D-4B49-989D-7119CC46BDBA}"/>
              </a:ext>
            </a:extLst>
          </p:cNvPr>
          <p:cNvGrpSpPr/>
          <p:nvPr/>
        </p:nvGrpSpPr>
        <p:grpSpPr>
          <a:xfrm>
            <a:off x="2373089" y="1517281"/>
            <a:ext cx="9704716" cy="511895"/>
            <a:chOff x="445409" y="2601496"/>
            <a:chExt cx="11335654" cy="3632005"/>
          </a:xfrm>
          <a:solidFill>
            <a:srgbClr val="AC447F">
              <a:alpha val="77000"/>
            </a:srgbClr>
          </a:solidFill>
        </p:grpSpPr>
        <p:sp>
          <p:nvSpPr>
            <p:cNvPr id="50" name="Rectangle 49">
              <a:extLst>
                <a:ext uri="{FF2B5EF4-FFF2-40B4-BE49-F238E27FC236}">
                  <a16:creationId xmlns:a16="http://schemas.microsoft.com/office/drawing/2014/main" id="{E8AB84EE-508D-8B44-885E-5A11D9386677}"/>
                </a:ext>
              </a:extLst>
            </p:cNvPr>
            <p:cNvSpPr/>
            <p:nvPr/>
          </p:nvSpPr>
          <p:spPr>
            <a:xfrm>
              <a:off x="445409" y="2601497"/>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1A89464B-1D93-154A-9F28-539EDB87D171}"/>
                </a:ext>
              </a:extLst>
            </p:cNvPr>
            <p:cNvSpPr/>
            <p:nvPr/>
          </p:nvSpPr>
          <p:spPr>
            <a:xfrm>
              <a:off x="9576846"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Rectangle 56">
            <a:extLst>
              <a:ext uri="{FF2B5EF4-FFF2-40B4-BE49-F238E27FC236}">
                <a16:creationId xmlns:a16="http://schemas.microsoft.com/office/drawing/2014/main" id="{30F6E461-CFAD-6F4F-8DB7-32EDE2758516}"/>
              </a:ext>
            </a:extLst>
          </p:cNvPr>
          <p:cNvSpPr/>
          <p:nvPr/>
        </p:nvSpPr>
        <p:spPr>
          <a:xfrm>
            <a:off x="8236314" y="1517281"/>
            <a:ext cx="1887081" cy="511895"/>
          </a:xfrm>
          <a:prstGeom prst="rect">
            <a:avLst/>
          </a:prstGeom>
          <a:solidFill>
            <a:srgbClr val="AC447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30FEE2D-AB8B-F74F-BFD7-84CE4D62DAA4}"/>
              </a:ext>
            </a:extLst>
          </p:cNvPr>
          <p:cNvSpPr/>
          <p:nvPr/>
        </p:nvSpPr>
        <p:spPr>
          <a:xfrm>
            <a:off x="2427816" y="1569755"/>
            <a:ext cx="1746495"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NO ACTIVITY</a:t>
            </a:r>
          </a:p>
        </p:txBody>
      </p:sp>
      <p:sp>
        <p:nvSpPr>
          <p:cNvPr id="52" name="Rectangle 51">
            <a:extLst>
              <a:ext uri="{FF2B5EF4-FFF2-40B4-BE49-F238E27FC236}">
                <a16:creationId xmlns:a16="http://schemas.microsoft.com/office/drawing/2014/main" id="{C2039D22-25BD-AE4C-842D-FF8CA0582A2B}"/>
              </a:ext>
            </a:extLst>
          </p:cNvPr>
          <p:cNvSpPr/>
          <p:nvPr/>
        </p:nvSpPr>
        <p:spPr>
          <a:xfrm>
            <a:off x="4327497" y="1517281"/>
            <a:ext cx="1887081" cy="511895"/>
          </a:xfrm>
          <a:prstGeom prst="rect">
            <a:avLst/>
          </a:prstGeom>
          <a:solidFill>
            <a:srgbClr val="AC447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6AA6FFB-F843-FC46-809F-E4B23379C932}"/>
              </a:ext>
            </a:extLst>
          </p:cNvPr>
          <p:cNvSpPr/>
          <p:nvPr/>
        </p:nvSpPr>
        <p:spPr>
          <a:xfrm>
            <a:off x="4366729" y="1569755"/>
            <a:ext cx="1847848"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EMERGING</a:t>
            </a:r>
          </a:p>
        </p:txBody>
      </p:sp>
      <p:sp>
        <p:nvSpPr>
          <p:cNvPr id="22" name="Rectangle 21">
            <a:extLst>
              <a:ext uri="{FF2B5EF4-FFF2-40B4-BE49-F238E27FC236}">
                <a16:creationId xmlns:a16="http://schemas.microsoft.com/office/drawing/2014/main" id="{B4DB6FFD-B628-1D4C-B209-97C95937A165}"/>
              </a:ext>
            </a:extLst>
          </p:cNvPr>
          <p:cNvSpPr/>
          <p:nvPr/>
        </p:nvSpPr>
        <p:spPr>
          <a:xfrm>
            <a:off x="6233408" y="1569755"/>
            <a:ext cx="1935576" cy="261610"/>
          </a:xfrm>
          <a:prstGeom prst="rect">
            <a:avLst/>
          </a:prstGeom>
        </p:spPr>
        <p:txBody>
          <a:bodyPr wrap="square">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DEVELOPING</a:t>
            </a:r>
          </a:p>
        </p:txBody>
      </p:sp>
      <p:sp>
        <p:nvSpPr>
          <p:cNvPr id="23" name="Rectangle 22">
            <a:extLst>
              <a:ext uri="{FF2B5EF4-FFF2-40B4-BE49-F238E27FC236}">
                <a16:creationId xmlns:a16="http://schemas.microsoft.com/office/drawing/2014/main" id="{9D2E4A93-90FF-BF4C-B056-3868568B0406}"/>
              </a:ext>
            </a:extLst>
          </p:cNvPr>
          <p:cNvSpPr/>
          <p:nvPr/>
        </p:nvSpPr>
        <p:spPr>
          <a:xfrm>
            <a:off x="8250625" y="1569755"/>
            <a:ext cx="181575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ACHIEVED</a:t>
            </a:r>
          </a:p>
        </p:txBody>
      </p:sp>
      <p:sp>
        <p:nvSpPr>
          <p:cNvPr id="24" name="Rectangle 23">
            <a:extLst>
              <a:ext uri="{FF2B5EF4-FFF2-40B4-BE49-F238E27FC236}">
                <a16:creationId xmlns:a16="http://schemas.microsoft.com/office/drawing/2014/main" id="{771A9A3A-BF68-B042-8B9E-5A6E6B22ABB5}"/>
              </a:ext>
            </a:extLst>
          </p:cNvPr>
          <p:cNvSpPr/>
          <p:nvPr/>
        </p:nvSpPr>
        <p:spPr>
          <a:xfrm>
            <a:off x="10261043" y="1569755"/>
            <a:ext cx="175144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EXEMPLARY</a:t>
            </a:r>
          </a:p>
        </p:txBody>
      </p:sp>
      <p:sp>
        <p:nvSpPr>
          <p:cNvPr id="35" name="Rectangle 34">
            <a:extLst>
              <a:ext uri="{FF2B5EF4-FFF2-40B4-BE49-F238E27FC236}">
                <a16:creationId xmlns:a16="http://schemas.microsoft.com/office/drawing/2014/main" id="{FE5B9EF4-80E3-E04D-9C9B-871A67C4B696}"/>
              </a:ext>
            </a:extLst>
          </p:cNvPr>
          <p:cNvSpPr/>
          <p:nvPr/>
        </p:nvSpPr>
        <p:spPr>
          <a:xfrm>
            <a:off x="-4239" y="1892455"/>
            <a:ext cx="12200478" cy="391558"/>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B7CD77E-9E9A-1447-8135-4BC4634B9965}"/>
              </a:ext>
            </a:extLst>
          </p:cNvPr>
          <p:cNvSpPr txBox="1"/>
          <p:nvPr/>
        </p:nvSpPr>
        <p:spPr>
          <a:xfrm>
            <a:off x="2286114" y="922936"/>
            <a:ext cx="7437749" cy="369332"/>
          </a:xfrm>
          <a:prstGeom prst="rect">
            <a:avLst/>
          </a:prstGeom>
          <a:noFill/>
        </p:spPr>
        <p:txBody>
          <a:bodyPr wrap="square" rtlCol="0">
            <a:spAutoFit/>
          </a:bodyPr>
          <a:lstStyle/>
          <a:p>
            <a:r>
              <a:rPr lang="en-US">
                <a:solidFill>
                  <a:schemeClr val="bg1"/>
                </a:solidFill>
                <a:latin typeface="Arial" panose="020B0604020202020204" pitchFamily="34" charset="0"/>
                <a:ea typeface="Gotham Medium" pitchFamily="2" charset="-128"/>
                <a:cs typeface="Arial" panose="020B0604020202020204" pitchFamily="34" charset="0"/>
              </a:rPr>
              <a:t>ROLE: </a:t>
            </a:r>
            <a:r>
              <a:rPr lang="en-US">
                <a:solidFill>
                  <a:srgbClr val="AC447F"/>
                </a:solidFill>
                <a:latin typeface="Arial" panose="020B0604020202020204" pitchFamily="34" charset="0"/>
                <a:ea typeface="Gotham Medium" pitchFamily="2" charset="-128"/>
                <a:cs typeface="Arial" panose="020B0604020202020204" pitchFamily="34" charset="0"/>
              </a:rPr>
              <a:t>OVERSEE NETWORK DESIGN AND OPERATIONS</a:t>
            </a:r>
          </a:p>
        </p:txBody>
      </p:sp>
      <p:pic>
        <p:nvPicPr>
          <p:cNvPr id="5" name="Picture 4">
            <a:extLst>
              <a:ext uri="{FF2B5EF4-FFF2-40B4-BE49-F238E27FC236}">
                <a16:creationId xmlns:a16="http://schemas.microsoft.com/office/drawing/2014/main" id="{5A761F99-F9A0-BB41-8B97-1DC78422D596}"/>
              </a:ext>
            </a:extLst>
          </p:cNvPr>
          <p:cNvPicPr>
            <a:picLocks noChangeAspect="1"/>
          </p:cNvPicPr>
          <p:nvPr/>
        </p:nvPicPr>
        <p:blipFill>
          <a:blip r:embed="rId11"/>
          <a:stretch>
            <a:fillRect/>
          </a:stretch>
        </p:blipFill>
        <p:spPr>
          <a:xfrm>
            <a:off x="791736" y="872186"/>
            <a:ext cx="782820" cy="771794"/>
          </a:xfrm>
          <a:prstGeom prst="rect">
            <a:avLst/>
          </a:prstGeom>
        </p:spPr>
      </p:pic>
      <p:sp>
        <p:nvSpPr>
          <p:cNvPr id="2" name="Rectangle 1">
            <a:extLst>
              <a:ext uri="{FF2B5EF4-FFF2-40B4-BE49-F238E27FC236}">
                <a16:creationId xmlns:a16="http://schemas.microsoft.com/office/drawing/2014/main" id="{0577C23A-FD50-7742-AF30-9D46C869964D}"/>
              </a:ext>
            </a:extLst>
          </p:cNvPr>
          <p:cNvSpPr/>
          <p:nvPr/>
        </p:nvSpPr>
        <p:spPr>
          <a:xfrm>
            <a:off x="1" y="2358051"/>
            <a:ext cx="2373086" cy="2894687"/>
          </a:xfrm>
          <a:prstGeom prst="rect">
            <a:avLst/>
          </a:prstGeom>
          <a:solidFill>
            <a:srgbClr val="002E3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C6835AC-3BAD-B749-B5FD-9DFBDBBA5B40}"/>
              </a:ext>
            </a:extLst>
          </p:cNvPr>
          <p:cNvSpPr txBox="1"/>
          <p:nvPr>
            <p:custDataLst>
              <p:tags r:id="rId1"/>
            </p:custDataLst>
          </p:nvPr>
        </p:nvSpPr>
        <p:spPr>
          <a:xfrm>
            <a:off x="188692" y="2948198"/>
            <a:ext cx="1964746" cy="2308324"/>
          </a:xfrm>
          <a:prstGeom prst="rect">
            <a:avLst/>
          </a:prstGeom>
          <a:noFill/>
        </p:spPr>
        <p:txBody>
          <a:bodyPr wrap="square" lIns="91440" tIns="45720" rIns="91440" bIns="45720" rtlCol="0" anchor="t">
            <a:spAutoFit/>
          </a:bodyPr>
          <a:lstStyle/>
          <a:p>
            <a:r>
              <a:rPr lang="en-US" sz="1200" dirty="0">
                <a:latin typeface="Arial" panose="020B0604020202020204" pitchFamily="34" charset="0"/>
                <a:ea typeface="+mn-lt"/>
                <a:cs typeface="Arial" panose="020B0604020202020204" pitchFamily="34" charset="0"/>
              </a:rPr>
              <a:t>Develop an understanding of the aspirations, challenges, and life contexts of all students, including any prioritized student populations [as identified by the intermediary], and apply that understanding to the resources and services provided to institutions.</a:t>
            </a:r>
            <a:endParaRPr lang="en-US"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70D6374-7623-7A4E-802B-3D55D51B2947}"/>
              </a:ext>
            </a:extLst>
          </p:cNvPr>
          <p:cNvSpPr txBox="1"/>
          <p:nvPr>
            <p:custDataLst>
              <p:tags r:id="rId2"/>
            </p:custDataLst>
          </p:nvPr>
        </p:nvSpPr>
        <p:spPr>
          <a:xfrm>
            <a:off x="2449636" y="2611590"/>
            <a:ext cx="1876866" cy="1384995"/>
          </a:xfrm>
          <a:prstGeom prst="rect">
            <a:avLst/>
          </a:prstGeom>
          <a:noFill/>
        </p:spPr>
        <p:txBody>
          <a:bodyPr wrap="square" lIns="91440" tIns="45720" rIns="91440" bIns="45720" rtlCol="0" anchor="t">
            <a:spAutoFit/>
          </a:bodyPr>
          <a:lstStyle/>
          <a:p>
            <a:r>
              <a:rPr lang="en-US" sz="1200" dirty="0">
                <a:latin typeface="Arial" panose="020B0604020202020204" pitchFamily="34" charset="0"/>
                <a:ea typeface="+mn-lt"/>
                <a:cs typeface="Arial" panose="020B0604020202020204" pitchFamily="34" charset="0"/>
              </a:rPr>
              <a:t>There is no evidence that the intermediary understands the aspirations, challenges, and life contexts of our student populations.</a:t>
            </a:r>
            <a:endParaRPr lang="en-US"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229EA118-0786-CD4E-97D8-2A10FCBD6E11}"/>
              </a:ext>
            </a:extLst>
          </p:cNvPr>
          <p:cNvSpPr txBox="1"/>
          <p:nvPr>
            <p:custDataLst>
              <p:tags r:id="rId3"/>
            </p:custDataLst>
          </p:nvPr>
        </p:nvSpPr>
        <p:spPr>
          <a:xfrm>
            <a:off x="4352777" y="2611588"/>
            <a:ext cx="1743224" cy="1938992"/>
          </a:xfrm>
          <a:prstGeom prst="rect">
            <a:avLst/>
          </a:prstGeom>
          <a:noFill/>
        </p:spPr>
        <p:txBody>
          <a:bodyPr wrap="square" lIns="91440" tIns="45720" rIns="91440" bIns="45720" rtlCol="0" anchor="t">
            <a:spAutoFit/>
          </a:bodyPr>
          <a:lstStyle/>
          <a:p>
            <a:r>
              <a:rPr lang="en-US" sz="1200" dirty="0">
                <a:latin typeface="Arial" panose="020B0604020202020204" pitchFamily="34" charset="0"/>
                <a:ea typeface="+mn-lt"/>
                <a:cs typeface="Arial" panose="020B0604020202020204" pitchFamily="34" charset="0"/>
              </a:rPr>
              <a:t>The intermediary is beginning to develop an approach to learning about the aspirations, challenges, and life contexts of our student populations, from an antideficit lens.</a:t>
            </a:r>
            <a:endParaRPr lang="en-US"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97995F58-B6DC-F547-85F2-E0B649E201E2}"/>
              </a:ext>
            </a:extLst>
          </p:cNvPr>
          <p:cNvSpPr txBox="1"/>
          <p:nvPr>
            <p:custDataLst>
              <p:tags r:id="rId4"/>
            </p:custDataLst>
          </p:nvPr>
        </p:nvSpPr>
        <p:spPr>
          <a:xfrm>
            <a:off x="6292118" y="2611589"/>
            <a:ext cx="1876866" cy="2492990"/>
          </a:xfrm>
          <a:prstGeom prst="rect">
            <a:avLst/>
          </a:prstGeom>
          <a:noFill/>
        </p:spPr>
        <p:txBody>
          <a:bodyPr wrap="square" lIns="91440" tIns="45720" rIns="91440" bIns="45720" rtlCol="0" anchor="t">
            <a:spAutoFit/>
          </a:bodyPr>
          <a:lstStyle/>
          <a:p>
            <a:r>
              <a:rPr lang="en-US" sz="1200" dirty="0">
                <a:latin typeface="Arial" panose="020B0604020202020204" pitchFamily="34" charset="0"/>
                <a:ea typeface="+mn-lt"/>
                <a:cs typeface="Arial" panose="020B0604020202020204" pitchFamily="34" charset="0"/>
              </a:rPr>
              <a:t>The intermediary has an approach to learning about the aspirations, challenges, and life contexts of our student populations, from an antideficit lens, but application of that understanding to the design and delivery of resources and services is limited or inconsistent. </a:t>
            </a:r>
            <a:endParaRPr lang="en-US"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C018F3E7-2115-A84B-B3FC-EF25F8FEAAB7}"/>
              </a:ext>
            </a:extLst>
          </p:cNvPr>
          <p:cNvSpPr txBox="1"/>
          <p:nvPr>
            <p:custDataLst>
              <p:tags r:id="rId5"/>
            </p:custDataLst>
          </p:nvPr>
        </p:nvSpPr>
        <p:spPr>
          <a:xfrm>
            <a:off x="8271810" y="2611589"/>
            <a:ext cx="1810533" cy="2308324"/>
          </a:xfrm>
          <a:prstGeom prst="rect">
            <a:avLst/>
          </a:prstGeom>
          <a:noFill/>
        </p:spPr>
        <p:txBody>
          <a:bodyPr wrap="square" lIns="91440" tIns="45720" rIns="91440" bIns="45720" rtlCol="0" anchor="t">
            <a:spAutoFit/>
          </a:bodyPr>
          <a:lstStyle/>
          <a:p>
            <a:r>
              <a:rPr lang="en-US" sz="1200" dirty="0">
                <a:latin typeface="Arial" panose="020B0604020202020204" pitchFamily="34" charset="0"/>
                <a:ea typeface="+mn-lt"/>
                <a:cs typeface="Arial" panose="020B0604020202020204" pitchFamily="34" charset="0"/>
              </a:rPr>
              <a:t>The intermediary understands the aspirations, challenges, and life contexts of our student populations, from an antideficit lens and consistently applies that understanding to the design and delivery of resources and services.</a:t>
            </a:r>
            <a:endParaRPr lang="en-US"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639563D2-7D66-D345-A588-A9A3665DEB11}"/>
              </a:ext>
            </a:extLst>
          </p:cNvPr>
          <p:cNvSpPr txBox="1"/>
          <p:nvPr>
            <p:custDataLst>
              <p:tags r:id="rId6"/>
            </p:custDataLst>
          </p:nvPr>
        </p:nvSpPr>
        <p:spPr>
          <a:xfrm>
            <a:off x="10216597" y="2611590"/>
            <a:ext cx="1861208" cy="2862322"/>
          </a:xfrm>
          <a:prstGeom prst="rect">
            <a:avLst/>
          </a:prstGeom>
          <a:noFill/>
        </p:spPr>
        <p:txBody>
          <a:bodyPr wrap="square" lIns="91440" tIns="45720" rIns="91440" bIns="45720" rtlCol="0" anchor="t">
            <a:spAutoFit/>
          </a:bodyPr>
          <a:lstStyle/>
          <a:p>
            <a:r>
              <a:rPr lang="en-US" sz="1200" dirty="0">
                <a:latin typeface="Arial" panose="020B0604020202020204" pitchFamily="34" charset="0"/>
                <a:ea typeface="+mn-lt"/>
                <a:cs typeface="Arial" panose="020B0604020202020204" pitchFamily="34" charset="0"/>
              </a:rPr>
              <a:t>The intermediary understands the aspirations, challenges, and life contexts of our student populations, from an antideficit lens, consistently applies that understanding to the design and delivery of resources and services, and regularly revisits its understanding to improve service design and delivery. </a:t>
            </a:r>
            <a:endParaRPr lang="en-US"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47D5CB72-F38E-F84B-B91E-0BD4D704E8FF}"/>
              </a:ext>
            </a:extLst>
          </p:cNvPr>
          <p:cNvSpPr txBox="1"/>
          <p:nvPr>
            <p:custDataLst>
              <p:tags r:id="rId7"/>
            </p:custDataLst>
          </p:nvPr>
        </p:nvSpPr>
        <p:spPr>
          <a:xfrm>
            <a:off x="188692" y="2606338"/>
            <a:ext cx="1961314"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Student Voice</a:t>
            </a:r>
            <a:endParaRPr lang="en-US" sz="1400" dirty="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317C643-163E-B649-A837-65F19AF5709E}"/>
              </a:ext>
            </a:extLst>
          </p:cNvPr>
          <p:cNvCxnSpPr/>
          <p:nvPr/>
        </p:nvCxnSpPr>
        <p:spPr>
          <a:xfrm>
            <a:off x="4260169"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FD4E39-2BFB-F942-8A34-10FDE3831AC1}"/>
              </a:ext>
            </a:extLst>
          </p:cNvPr>
          <p:cNvCxnSpPr/>
          <p:nvPr/>
        </p:nvCxnSpPr>
        <p:spPr>
          <a:xfrm>
            <a:off x="6247713"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716DD2-8DE9-164A-973A-CB989121FB91}"/>
              </a:ext>
            </a:extLst>
          </p:cNvPr>
          <p:cNvCxnSpPr/>
          <p:nvPr/>
        </p:nvCxnSpPr>
        <p:spPr>
          <a:xfrm>
            <a:off x="8174145"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874A25D-CD45-3A48-A4FF-2BA4F0336E0C}"/>
              </a:ext>
            </a:extLst>
          </p:cNvPr>
          <p:cNvCxnSpPr/>
          <p:nvPr/>
        </p:nvCxnSpPr>
        <p:spPr>
          <a:xfrm>
            <a:off x="10168452" y="2676445"/>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30ED78FB-F3F1-406C-A063-6CD85EB5B637}"/>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t>34</a:t>
            </a:fld>
            <a:endParaRPr lang="en-US" sz="1000" dirty="0"/>
          </a:p>
        </p:txBody>
      </p:sp>
      <p:sp>
        <p:nvSpPr>
          <p:cNvPr id="12" name="Oval 11">
            <a:extLst>
              <a:ext uri="{FF2B5EF4-FFF2-40B4-BE49-F238E27FC236}">
                <a16:creationId xmlns:a16="http://schemas.microsoft.com/office/drawing/2014/main" id="{35A4B4DD-7454-274C-10ED-9BDF026EA0D9}"/>
              </a:ext>
            </a:extLst>
          </p:cNvPr>
          <p:cNvSpPr/>
          <p:nvPr/>
        </p:nvSpPr>
        <p:spPr>
          <a:xfrm>
            <a:off x="462322" y="5989569"/>
            <a:ext cx="881456" cy="881456"/>
          </a:xfrm>
          <a:prstGeom prst="ellipse">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F129023-296D-FDBE-3EAB-D080B3AD38D4}"/>
              </a:ext>
            </a:extLst>
          </p:cNvPr>
          <p:cNvSpPr/>
          <p:nvPr/>
        </p:nvSpPr>
        <p:spPr>
          <a:xfrm>
            <a:off x="650416" y="6245631"/>
            <a:ext cx="505267" cy="369332"/>
          </a:xfrm>
          <a:prstGeom prst="rect">
            <a:avLst/>
          </a:prstGeom>
        </p:spPr>
        <p:txBody>
          <a:bodyPr wrap="none" lIns="91440" tIns="45720" rIns="91440" bIns="45720" anchor="t">
            <a:spAutoFit/>
          </a:bodyPr>
          <a:lstStyle/>
          <a:p>
            <a:r>
              <a:rPr lang="en-US" dirty="0">
                <a:solidFill>
                  <a:schemeClr val="bg1"/>
                </a:solidFill>
                <a:highlight>
                  <a:srgbClr val="FF0000"/>
                </a:highlight>
                <a:latin typeface="Arial"/>
                <a:cs typeface="Arial"/>
              </a:rPr>
              <a:t>3.6</a:t>
            </a:r>
            <a:endParaRPr lang="en-US">
              <a:solidFill>
                <a:schemeClr val="bg1"/>
              </a:solidFill>
              <a:highlight>
                <a:srgbClr val="FF0000"/>
              </a:highlight>
              <a:latin typeface="Arial"/>
              <a:ea typeface="Calibri"/>
              <a:cs typeface="Arial"/>
            </a:endParaRPr>
          </a:p>
        </p:txBody>
      </p:sp>
      <p:sp>
        <p:nvSpPr>
          <p:cNvPr id="14" name="TextBox 13">
            <a:extLst>
              <a:ext uri="{FF2B5EF4-FFF2-40B4-BE49-F238E27FC236}">
                <a16:creationId xmlns:a16="http://schemas.microsoft.com/office/drawing/2014/main" id="{AB75583D-E4AF-B2D5-04E5-3C1BF4D51F70}"/>
              </a:ext>
            </a:extLst>
          </p:cNvPr>
          <p:cNvSpPr txBox="1"/>
          <p:nvPr/>
        </p:nvSpPr>
        <p:spPr>
          <a:xfrm>
            <a:off x="1385501" y="6119848"/>
            <a:ext cx="3677816"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Update this marker with the Element average and reposition it under the correct developmental category (e.g., developing)</a:t>
            </a:r>
          </a:p>
        </p:txBody>
      </p:sp>
      <p:sp>
        <p:nvSpPr>
          <p:cNvPr id="11" name="Rectangle 10">
            <a:extLst>
              <a:ext uri="{FF2B5EF4-FFF2-40B4-BE49-F238E27FC236}">
                <a16:creationId xmlns:a16="http://schemas.microsoft.com/office/drawing/2014/main" id="{EF7BE219-6DD6-A4CD-AC0D-B4FEC3CEE71B}"/>
              </a:ext>
            </a:extLst>
          </p:cNvPr>
          <p:cNvSpPr/>
          <p:nvPr/>
        </p:nvSpPr>
        <p:spPr>
          <a:xfrm>
            <a:off x="1" y="2413"/>
            <a:ext cx="3000871" cy="517133"/>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45D02AF-5DFF-BD80-8203-49749F8F85ED}"/>
              </a:ext>
            </a:extLst>
          </p:cNvPr>
          <p:cNvSpPr/>
          <p:nvPr/>
        </p:nvSpPr>
        <p:spPr>
          <a:xfrm>
            <a:off x="3059382"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D371DEA-ECF3-9D9A-30A3-7F9E5F7E581B}"/>
              </a:ext>
            </a:extLst>
          </p:cNvPr>
          <p:cNvSpPr/>
          <p:nvPr/>
        </p:nvSpPr>
        <p:spPr>
          <a:xfrm>
            <a:off x="6118764"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hlinkClick r:id="rId12" action="ppaction://hlinksldjump"/>
            <a:extLst>
              <a:ext uri="{FF2B5EF4-FFF2-40B4-BE49-F238E27FC236}">
                <a16:creationId xmlns:a16="http://schemas.microsoft.com/office/drawing/2014/main" id="{C3F51C3A-8F52-85C9-0022-0511DDEFC54B}"/>
              </a:ext>
            </a:extLst>
          </p:cNvPr>
          <p:cNvSpPr txBox="1"/>
          <p:nvPr/>
        </p:nvSpPr>
        <p:spPr>
          <a:xfrm>
            <a:off x="19341" y="44291"/>
            <a:ext cx="3000871" cy="430887"/>
          </a:xfrm>
          <a:prstGeom prst="rect">
            <a:avLst/>
          </a:prstGeom>
          <a:noFill/>
        </p:spPr>
        <p:txBody>
          <a:bodyPr wrap="square" rtlCol="0">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Oversee Network Design </a:t>
            </a:r>
            <a:br>
              <a:rPr lang="en-US" sz="1100">
                <a:solidFill>
                  <a:schemeClr val="bg1"/>
                </a:solidFill>
                <a:latin typeface="Arial" panose="020B0604020202020204" pitchFamily="34" charset="0"/>
                <a:ea typeface="Gotham Medium" pitchFamily="2" charset="-128"/>
                <a:cs typeface="Arial" panose="020B0604020202020204" pitchFamily="34" charset="0"/>
              </a:rPr>
            </a:br>
            <a:r>
              <a:rPr lang="en-US" sz="1100">
                <a:solidFill>
                  <a:schemeClr val="bg1"/>
                </a:solidFill>
                <a:latin typeface="Arial" panose="020B0604020202020204" pitchFamily="34" charset="0"/>
                <a:ea typeface="Gotham Medium" pitchFamily="2" charset="-128"/>
                <a:cs typeface="Arial" panose="020B0604020202020204" pitchFamily="34" charset="0"/>
              </a:rPr>
              <a:t>and Operations</a:t>
            </a:r>
          </a:p>
        </p:txBody>
      </p:sp>
      <p:sp>
        <p:nvSpPr>
          <p:cNvPr id="18" name="TextBox 17">
            <a:extLst>
              <a:ext uri="{FF2B5EF4-FFF2-40B4-BE49-F238E27FC236}">
                <a16:creationId xmlns:a16="http://schemas.microsoft.com/office/drawing/2014/main" id="{49603F39-902B-F26A-636E-88836B828320}"/>
              </a:ext>
            </a:extLst>
          </p:cNvPr>
          <p:cNvSpPr txBox="1"/>
          <p:nvPr/>
        </p:nvSpPr>
        <p:spPr>
          <a:xfrm>
            <a:off x="3056306" y="132287"/>
            <a:ext cx="3000871" cy="261610"/>
          </a:xfrm>
          <a:prstGeom prst="rect">
            <a:avLst/>
          </a:prstGeom>
          <a:noFill/>
        </p:spPr>
        <p:txBody>
          <a:bodyPr wrap="square" lIns="91440" tIns="45720" rIns="91440" bIns="45720" rtlCol="0" anchor="t">
            <a:spAutoFit/>
          </a:bodyPr>
          <a:lstStyle/>
          <a:p>
            <a:pPr algn="ctr"/>
            <a:r>
              <a:rPr lang="en-US" sz="1100" dirty="0">
                <a:solidFill>
                  <a:srgbClr val="002E3D"/>
                </a:solidFill>
                <a:latin typeface="Arial"/>
                <a:ea typeface="Gotham Medium"/>
                <a:cs typeface="Arial"/>
              </a:rPr>
              <a:t>Motivate and Drive Change</a:t>
            </a:r>
            <a:endParaRPr lang="en-US" sz="1100" dirty="0">
              <a:solidFill>
                <a:srgbClr val="002E3D"/>
              </a:solidFill>
              <a:latin typeface="Arial" panose="020B0604020202020204" pitchFamily="34" charset="0"/>
              <a:ea typeface="Gotham Medium"/>
              <a:cs typeface="Arial" panose="020B0604020202020204" pitchFamily="34" charset="0"/>
            </a:endParaRPr>
          </a:p>
        </p:txBody>
      </p:sp>
      <p:sp>
        <p:nvSpPr>
          <p:cNvPr id="20" name="TextBox 19">
            <a:extLst>
              <a:ext uri="{FF2B5EF4-FFF2-40B4-BE49-F238E27FC236}">
                <a16:creationId xmlns:a16="http://schemas.microsoft.com/office/drawing/2014/main" id="{DC63FE14-0A66-7EB3-5324-4A70D35832DF}"/>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
        <p:nvSpPr>
          <p:cNvPr id="32" name="TextBox 31">
            <a:hlinkClick r:id="rId13" action="ppaction://hlinksldjump"/>
            <a:extLst>
              <a:ext uri="{FF2B5EF4-FFF2-40B4-BE49-F238E27FC236}">
                <a16:creationId xmlns:a16="http://schemas.microsoft.com/office/drawing/2014/main" id="{F20CBC43-A13E-7ED4-0576-BE5084A2E949}"/>
              </a:ext>
            </a:extLst>
          </p:cNvPr>
          <p:cNvSpPr txBox="1"/>
          <p:nvPr>
            <p:custDataLst>
              <p:tags r:id="rId8"/>
            </p:custDataLst>
          </p:nvPr>
        </p:nvSpPr>
        <p:spPr>
          <a:xfrm>
            <a:off x="226900" y="1924069"/>
            <a:ext cx="4654017" cy="307777"/>
          </a:xfrm>
          <a:prstGeom prst="rect">
            <a:avLst/>
          </a:prstGeom>
          <a:noFill/>
        </p:spPr>
        <p:txBody>
          <a:bodyPr wrap="square" lIns="91440" tIns="45720" rIns="91440" bIns="45720" rtlCol="0" anchor="t">
            <a:spAutoFit/>
          </a:bodyPr>
          <a:lstStyle/>
          <a:p>
            <a:r>
              <a:rPr lang="en-US" sz="1400" b="1" dirty="0">
                <a:solidFill>
                  <a:schemeClr val="bg1"/>
                </a:solidFill>
                <a:latin typeface="Arial"/>
                <a:ea typeface="Gotham Medium"/>
                <a:cs typeface="Arial"/>
              </a:rPr>
              <a:t>STUDENT CENTERED FOCUS</a:t>
            </a:r>
            <a:endParaRPr lang="en-US" sz="1400" b="1" dirty="0">
              <a:solidFill>
                <a:schemeClr val="bg1"/>
              </a:solidFill>
              <a:latin typeface="Arial" panose="020B0604020202020204" pitchFamily="34" charset="0"/>
              <a:ea typeface="Gotham Medium" pitchFamily="2" charset="-128"/>
              <a:cs typeface="Arial" panose="020B0604020202020204" pitchFamily="34" charset="0"/>
            </a:endParaRPr>
          </a:p>
        </p:txBody>
      </p:sp>
    </p:spTree>
    <p:extLst>
      <p:ext uri="{BB962C8B-B14F-4D97-AF65-F5344CB8AC3E}">
        <p14:creationId xmlns:p14="http://schemas.microsoft.com/office/powerpoint/2010/main" val="29081439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8A05958-8F59-C546-A4C4-8DF807D69ECD}"/>
              </a:ext>
            </a:extLst>
          </p:cNvPr>
          <p:cNvSpPr/>
          <p:nvPr/>
        </p:nvSpPr>
        <p:spPr>
          <a:xfrm>
            <a:off x="-4240" y="600084"/>
            <a:ext cx="12196239" cy="1295888"/>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C4082CFC-EA88-904E-B757-C0C5085317B4}"/>
              </a:ext>
            </a:extLst>
          </p:cNvPr>
          <p:cNvSpPr/>
          <p:nvPr/>
        </p:nvSpPr>
        <p:spPr>
          <a:xfrm>
            <a:off x="6281906" y="1517281"/>
            <a:ext cx="1887081" cy="511895"/>
          </a:xfrm>
          <a:prstGeom prst="rect">
            <a:avLst/>
          </a:prstGeom>
          <a:solidFill>
            <a:srgbClr val="843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5A71D27E-6D7D-4B49-989D-7119CC46BDBA}"/>
              </a:ext>
            </a:extLst>
          </p:cNvPr>
          <p:cNvGrpSpPr/>
          <p:nvPr/>
        </p:nvGrpSpPr>
        <p:grpSpPr>
          <a:xfrm>
            <a:off x="2373089" y="1517281"/>
            <a:ext cx="9704716" cy="511895"/>
            <a:chOff x="445409" y="2601496"/>
            <a:chExt cx="11335654" cy="3632005"/>
          </a:xfrm>
          <a:solidFill>
            <a:srgbClr val="AC447F">
              <a:alpha val="77000"/>
            </a:srgbClr>
          </a:solidFill>
        </p:grpSpPr>
        <p:sp>
          <p:nvSpPr>
            <p:cNvPr id="50" name="Rectangle 49">
              <a:extLst>
                <a:ext uri="{FF2B5EF4-FFF2-40B4-BE49-F238E27FC236}">
                  <a16:creationId xmlns:a16="http://schemas.microsoft.com/office/drawing/2014/main" id="{E8AB84EE-508D-8B44-885E-5A11D9386677}"/>
                </a:ext>
              </a:extLst>
            </p:cNvPr>
            <p:cNvSpPr/>
            <p:nvPr/>
          </p:nvSpPr>
          <p:spPr>
            <a:xfrm>
              <a:off x="445409" y="2601497"/>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1A89464B-1D93-154A-9F28-539EDB87D171}"/>
                </a:ext>
              </a:extLst>
            </p:cNvPr>
            <p:cNvSpPr/>
            <p:nvPr/>
          </p:nvSpPr>
          <p:spPr>
            <a:xfrm>
              <a:off x="9576846"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Rectangle 56">
            <a:extLst>
              <a:ext uri="{FF2B5EF4-FFF2-40B4-BE49-F238E27FC236}">
                <a16:creationId xmlns:a16="http://schemas.microsoft.com/office/drawing/2014/main" id="{30F6E461-CFAD-6F4F-8DB7-32EDE2758516}"/>
              </a:ext>
            </a:extLst>
          </p:cNvPr>
          <p:cNvSpPr/>
          <p:nvPr/>
        </p:nvSpPr>
        <p:spPr>
          <a:xfrm>
            <a:off x="8236314" y="1517281"/>
            <a:ext cx="1887081" cy="511895"/>
          </a:xfrm>
          <a:prstGeom prst="rect">
            <a:avLst/>
          </a:prstGeom>
          <a:solidFill>
            <a:srgbClr val="AC447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30FEE2D-AB8B-F74F-BFD7-84CE4D62DAA4}"/>
              </a:ext>
            </a:extLst>
          </p:cNvPr>
          <p:cNvSpPr/>
          <p:nvPr/>
        </p:nvSpPr>
        <p:spPr>
          <a:xfrm>
            <a:off x="2427816" y="1569755"/>
            <a:ext cx="1746495"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NO ACTIVITY</a:t>
            </a:r>
          </a:p>
        </p:txBody>
      </p:sp>
      <p:sp>
        <p:nvSpPr>
          <p:cNvPr id="52" name="Rectangle 51">
            <a:extLst>
              <a:ext uri="{FF2B5EF4-FFF2-40B4-BE49-F238E27FC236}">
                <a16:creationId xmlns:a16="http://schemas.microsoft.com/office/drawing/2014/main" id="{C2039D22-25BD-AE4C-842D-FF8CA0582A2B}"/>
              </a:ext>
            </a:extLst>
          </p:cNvPr>
          <p:cNvSpPr/>
          <p:nvPr/>
        </p:nvSpPr>
        <p:spPr>
          <a:xfrm>
            <a:off x="4327497" y="1517281"/>
            <a:ext cx="1887081" cy="511895"/>
          </a:xfrm>
          <a:prstGeom prst="rect">
            <a:avLst/>
          </a:prstGeom>
          <a:solidFill>
            <a:srgbClr val="AC447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6AA6FFB-F843-FC46-809F-E4B23379C932}"/>
              </a:ext>
            </a:extLst>
          </p:cNvPr>
          <p:cNvSpPr/>
          <p:nvPr/>
        </p:nvSpPr>
        <p:spPr>
          <a:xfrm>
            <a:off x="4366729" y="1569755"/>
            <a:ext cx="1847848"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EMERGING</a:t>
            </a:r>
          </a:p>
        </p:txBody>
      </p:sp>
      <p:sp>
        <p:nvSpPr>
          <p:cNvPr id="22" name="Rectangle 21">
            <a:extLst>
              <a:ext uri="{FF2B5EF4-FFF2-40B4-BE49-F238E27FC236}">
                <a16:creationId xmlns:a16="http://schemas.microsoft.com/office/drawing/2014/main" id="{B4DB6FFD-B628-1D4C-B209-97C95937A165}"/>
              </a:ext>
            </a:extLst>
          </p:cNvPr>
          <p:cNvSpPr/>
          <p:nvPr/>
        </p:nvSpPr>
        <p:spPr>
          <a:xfrm>
            <a:off x="6233408" y="1569755"/>
            <a:ext cx="1935576" cy="261610"/>
          </a:xfrm>
          <a:prstGeom prst="rect">
            <a:avLst/>
          </a:prstGeom>
        </p:spPr>
        <p:txBody>
          <a:bodyPr wrap="square">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DEVELOPING</a:t>
            </a:r>
          </a:p>
        </p:txBody>
      </p:sp>
      <p:sp>
        <p:nvSpPr>
          <p:cNvPr id="23" name="Rectangle 22">
            <a:extLst>
              <a:ext uri="{FF2B5EF4-FFF2-40B4-BE49-F238E27FC236}">
                <a16:creationId xmlns:a16="http://schemas.microsoft.com/office/drawing/2014/main" id="{9D2E4A93-90FF-BF4C-B056-3868568B0406}"/>
              </a:ext>
            </a:extLst>
          </p:cNvPr>
          <p:cNvSpPr/>
          <p:nvPr/>
        </p:nvSpPr>
        <p:spPr>
          <a:xfrm>
            <a:off x="8250625" y="1569755"/>
            <a:ext cx="181575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ACHIEVED</a:t>
            </a:r>
          </a:p>
        </p:txBody>
      </p:sp>
      <p:sp>
        <p:nvSpPr>
          <p:cNvPr id="24" name="Rectangle 23">
            <a:extLst>
              <a:ext uri="{FF2B5EF4-FFF2-40B4-BE49-F238E27FC236}">
                <a16:creationId xmlns:a16="http://schemas.microsoft.com/office/drawing/2014/main" id="{771A9A3A-BF68-B042-8B9E-5A6E6B22ABB5}"/>
              </a:ext>
            </a:extLst>
          </p:cNvPr>
          <p:cNvSpPr/>
          <p:nvPr/>
        </p:nvSpPr>
        <p:spPr>
          <a:xfrm>
            <a:off x="10261043" y="1569755"/>
            <a:ext cx="175144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EXEMPLARY</a:t>
            </a:r>
          </a:p>
        </p:txBody>
      </p:sp>
      <p:sp>
        <p:nvSpPr>
          <p:cNvPr id="35" name="Rectangle 34">
            <a:extLst>
              <a:ext uri="{FF2B5EF4-FFF2-40B4-BE49-F238E27FC236}">
                <a16:creationId xmlns:a16="http://schemas.microsoft.com/office/drawing/2014/main" id="{FE5B9EF4-80E3-E04D-9C9B-871A67C4B696}"/>
              </a:ext>
            </a:extLst>
          </p:cNvPr>
          <p:cNvSpPr/>
          <p:nvPr/>
        </p:nvSpPr>
        <p:spPr>
          <a:xfrm>
            <a:off x="-4239" y="1892455"/>
            <a:ext cx="12200478" cy="391558"/>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B7CD77E-9E9A-1447-8135-4BC4634B9965}"/>
              </a:ext>
            </a:extLst>
          </p:cNvPr>
          <p:cNvSpPr txBox="1"/>
          <p:nvPr/>
        </p:nvSpPr>
        <p:spPr>
          <a:xfrm>
            <a:off x="2286114" y="922936"/>
            <a:ext cx="7437749" cy="369332"/>
          </a:xfrm>
          <a:prstGeom prst="rect">
            <a:avLst/>
          </a:prstGeom>
          <a:noFill/>
        </p:spPr>
        <p:txBody>
          <a:bodyPr wrap="square" rtlCol="0">
            <a:spAutoFit/>
          </a:bodyPr>
          <a:lstStyle/>
          <a:p>
            <a:r>
              <a:rPr lang="en-US">
                <a:solidFill>
                  <a:schemeClr val="bg1"/>
                </a:solidFill>
                <a:latin typeface="Arial" panose="020B0604020202020204" pitchFamily="34" charset="0"/>
                <a:ea typeface="Gotham Medium" pitchFamily="2" charset="-128"/>
                <a:cs typeface="Arial" panose="020B0604020202020204" pitchFamily="34" charset="0"/>
              </a:rPr>
              <a:t>ROLE: </a:t>
            </a:r>
            <a:r>
              <a:rPr lang="en-US">
                <a:solidFill>
                  <a:srgbClr val="AC447F"/>
                </a:solidFill>
                <a:latin typeface="Arial" panose="020B0604020202020204" pitchFamily="34" charset="0"/>
                <a:ea typeface="Gotham Medium" pitchFamily="2" charset="-128"/>
                <a:cs typeface="Arial" panose="020B0604020202020204" pitchFamily="34" charset="0"/>
              </a:rPr>
              <a:t>OVERSEE NETWORK DESIGN AND OPERATIONS</a:t>
            </a:r>
          </a:p>
        </p:txBody>
      </p:sp>
      <p:pic>
        <p:nvPicPr>
          <p:cNvPr id="5" name="Picture 4">
            <a:extLst>
              <a:ext uri="{FF2B5EF4-FFF2-40B4-BE49-F238E27FC236}">
                <a16:creationId xmlns:a16="http://schemas.microsoft.com/office/drawing/2014/main" id="{5A761F99-F9A0-BB41-8B97-1DC78422D596}"/>
              </a:ext>
            </a:extLst>
          </p:cNvPr>
          <p:cNvPicPr>
            <a:picLocks noChangeAspect="1"/>
          </p:cNvPicPr>
          <p:nvPr/>
        </p:nvPicPr>
        <p:blipFill>
          <a:blip r:embed="rId11"/>
          <a:stretch>
            <a:fillRect/>
          </a:stretch>
        </p:blipFill>
        <p:spPr>
          <a:xfrm>
            <a:off x="791736" y="872186"/>
            <a:ext cx="782820" cy="771794"/>
          </a:xfrm>
          <a:prstGeom prst="rect">
            <a:avLst/>
          </a:prstGeom>
        </p:spPr>
      </p:pic>
      <p:sp>
        <p:nvSpPr>
          <p:cNvPr id="2" name="Rectangle 1">
            <a:extLst>
              <a:ext uri="{FF2B5EF4-FFF2-40B4-BE49-F238E27FC236}">
                <a16:creationId xmlns:a16="http://schemas.microsoft.com/office/drawing/2014/main" id="{0577C23A-FD50-7742-AF30-9D46C869964D}"/>
              </a:ext>
            </a:extLst>
          </p:cNvPr>
          <p:cNvSpPr/>
          <p:nvPr/>
        </p:nvSpPr>
        <p:spPr>
          <a:xfrm>
            <a:off x="1" y="2358051"/>
            <a:ext cx="2373086" cy="2894687"/>
          </a:xfrm>
          <a:prstGeom prst="rect">
            <a:avLst/>
          </a:prstGeom>
          <a:solidFill>
            <a:srgbClr val="002E3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C6835AC-3BAD-B749-B5FD-9DFBDBBA5B40}"/>
              </a:ext>
            </a:extLst>
          </p:cNvPr>
          <p:cNvSpPr txBox="1"/>
          <p:nvPr>
            <p:custDataLst>
              <p:tags r:id="rId1"/>
            </p:custDataLst>
          </p:nvPr>
        </p:nvSpPr>
        <p:spPr>
          <a:xfrm>
            <a:off x="188692" y="3132228"/>
            <a:ext cx="1964746" cy="1569660"/>
          </a:xfrm>
          <a:prstGeom prst="rect">
            <a:avLst/>
          </a:prstGeom>
          <a:noFill/>
        </p:spPr>
        <p:txBody>
          <a:bodyPr wrap="square" lIns="91440" tIns="45720" rIns="91440" bIns="45720" rtlCol="0" anchor="t">
            <a:spAutoFit/>
          </a:bodyPr>
          <a:lstStyle/>
          <a:p>
            <a:r>
              <a:rPr lang="en-US" sz="1200" dirty="0">
                <a:latin typeface="Arial" panose="020B0604020202020204" pitchFamily="34" charset="0"/>
                <a:ea typeface="+mn-lt"/>
                <a:cs typeface="Arial" panose="020B0604020202020204" pitchFamily="34" charset="0"/>
              </a:rPr>
              <a:t>Use student-centered language to communicate the experiences of all students, including any prioritized student populations [as identified by the intermediary].</a:t>
            </a:r>
            <a:endParaRPr lang="en-US" dirty="0">
              <a:latin typeface="Arial" panose="020B0604020202020204" pitchFamily="34" charset="0"/>
              <a:ea typeface="+mn-lt"/>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70D6374-7623-7A4E-802B-3D55D51B2947}"/>
              </a:ext>
            </a:extLst>
          </p:cNvPr>
          <p:cNvSpPr txBox="1"/>
          <p:nvPr>
            <p:custDataLst>
              <p:tags r:id="rId2"/>
            </p:custDataLst>
          </p:nvPr>
        </p:nvSpPr>
        <p:spPr>
          <a:xfrm>
            <a:off x="2449636" y="2611590"/>
            <a:ext cx="1876866" cy="1569660"/>
          </a:xfrm>
          <a:prstGeom prst="rect">
            <a:avLst/>
          </a:prstGeom>
          <a:noFill/>
        </p:spPr>
        <p:txBody>
          <a:bodyPr wrap="square" lIns="91440" tIns="45720" rIns="91440" bIns="45720" rtlCol="0" anchor="t">
            <a:spAutoFit/>
          </a:bodyPr>
          <a:lstStyle/>
          <a:p>
            <a:r>
              <a:rPr lang="en-US" sz="1200" dirty="0">
                <a:latin typeface="Arial" panose="020B0604020202020204" pitchFamily="34" charset="0"/>
                <a:ea typeface="+mn-lt"/>
                <a:cs typeface="Arial" panose="020B0604020202020204" pitchFamily="34" charset="0"/>
              </a:rPr>
              <a:t>There is no evidence that the intermediary uses student-centered language to communicate the experiences of all student populations.</a:t>
            </a:r>
            <a:endParaRPr lang="en-US"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229EA118-0786-CD4E-97D8-2A10FCBD6E11}"/>
              </a:ext>
            </a:extLst>
          </p:cNvPr>
          <p:cNvSpPr txBox="1"/>
          <p:nvPr>
            <p:custDataLst>
              <p:tags r:id="rId3"/>
            </p:custDataLst>
          </p:nvPr>
        </p:nvSpPr>
        <p:spPr>
          <a:xfrm>
            <a:off x="4352777" y="2611588"/>
            <a:ext cx="1743224" cy="2308324"/>
          </a:xfrm>
          <a:prstGeom prst="rect">
            <a:avLst/>
          </a:prstGeom>
          <a:noFill/>
        </p:spPr>
        <p:txBody>
          <a:bodyPr wrap="square" lIns="91440" tIns="45720" rIns="91440" bIns="45720" rtlCol="0" anchor="t">
            <a:spAutoFit/>
          </a:bodyPr>
          <a:lstStyle/>
          <a:p>
            <a:r>
              <a:rPr lang="en-US" sz="1200" dirty="0">
                <a:latin typeface="Arial" panose="020B0604020202020204" pitchFamily="34" charset="0"/>
                <a:ea typeface="+mn-lt"/>
                <a:cs typeface="Arial" panose="020B0604020202020204" pitchFamily="34" charset="0"/>
              </a:rPr>
              <a:t>The intermediary is beginning to articulate its expectations around the use of student-centered language to communicate the experiences of all student populations but is not yet applying them.</a:t>
            </a:r>
            <a:endParaRPr lang="en-US"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97995F58-B6DC-F547-85F2-E0B649E201E2}"/>
              </a:ext>
            </a:extLst>
          </p:cNvPr>
          <p:cNvSpPr txBox="1"/>
          <p:nvPr>
            <p:custDataLst>
              <p:tags r:id="rId4"/>
            </p:custDataLst>
          </p:nvPr>
        </p:nvSpPr>
        <p:spPr>
          <a:xfrm>
            <a:off x="6292118" y="2611589"/>
            <a:ext cx="1876866" cy="2308324"/>
          </a:xfrm>
          <a:prstGeom prst="rect">
            <a:avLst/>
          </a:prstGeom>
          <a:noFill/>
        </p:spPr>
        <p:txBody>
          <a:bodyPr wrap="square" lIns="91440" tIns="45720" rIns="91440" bIns="45720" rtlCol="0" anchor="t">
            <a:spAutoFit/>
          </a:bodyPr>
          <a:lstStyle/>
          <a:p>
            <a:r>
              <a:rPr lang="en-US" sz="1200" dirty="0">
                <a:latin typeface="Arial" panose="020B0604020202020204" pitchFamily="34" charset="0"/>
                <a:ea typeface="+mn-lt"/>
                <a:cs typeface="Arial" panose="020B0604020202020204" pitchFamily="34" charset="0"/>
              </a:rPr>
              <a:t>The intermediary is developing processes aligned to the expectations for use of student-centered language to communicate the experiences of all student populations and is beginning to apply them.</a:t>
            </a:r>
            <a:endParaRPr lang="en-US"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C018F3E7-2115-A84B-B3FC-EF25F8FEAAB7}"/>
              </a:ext>
            </a:extLst>
          </p:cNvPr>
          <p:cNvSpPr txBox="1"/>
          <p:nvPr>
            <p:custDataLst>
              <p:tags r:id="rId5"/>
            </p:custDataLst>
          </p:nvPr>
        </p:nvSpPr>
        <p:spPr>
          <a:xfrm>
            <a:off x="8271810" y="2611589"/>
            <a:ext cx="1810533" cy="1569660"/>
          </a:xfrm>
          <a:prstGeom prst="rect">
            <a:avLst/>
          </a:prstGeom>
          <a:noFill/>
        </p:spPr>
        <p:txBody>
          <a:bodyPr wrap="square" lIns="91440" tIns="45720" rIns="91440" bIns="45720" rtlCol="0" anchor="t">
            <a:spAutoFit/>
          </a:bodyPr>
          <a:lstStyle/>
          <a:p>
            <a:r>
              <a:rPr lang="en-US" sz="1200" dirty="0">
                <a:latin typeface="Arial" panose="020B0604020202020204" pitchFamily="34" charset="0"/>
                <a:ea typeface="+mn-lt"/>
                <a:cs typeface="Arial" panose="020B0604020202020204" pitchFamily="34" charset="0"/>
              </a:rPr>
              <a:t>The intermediary consistently uses student-centered language to communicate the experiences of all student populations.</a:t>
            </a:r>
            <a:endParaRPr lang="en-US"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639563D2-7D66-D345-A588-A9A3665DEB11}"/>
              </a:ext>
            </a:extLst>
          </p:cNvPr>
          <p:cNvSpPr txBox="1"/>
          <p:nvPr>
            <p:custDataLst>
              <p:tags r:id="rId6"/>
            </p:custDataLst>
          </p:nvPr>
        </p:nvSpPr>
        <p:spPr>
          <a:xfrm>
            <a:off x="10216597" y="2611590"/>
            <a:ext cx="1861208" cy="2123658"/>
          </a:xfrm>
          <a:prstGeom prst="rect">
            <a:avLst/>
          </a:prstGeom>
          <a:noFill/>
        </p:spPr>
        <p:txBody>
          <a:bodyPr wrap="square" lIns="91440" tIns="45720" rIns="91440" bIns="45720" rtlCol="0" anchor="t">
            <a:spAutoFit/>
          </a:bodyPr>
          <a:lstStyle/>
          <a:p>
            <a:r>
              <a:rPr lang="en-US" sz="1200" dirty="0">
                <a:latin typeface="Arial" panose="020B0604020202020204" pitchFamily="34" charset="0"/>
                <a:ea typeface="+mn-lt"/>
                <a:cs typeface="Arial" panose="020B0604020202020204" pitchFamily="34" charset="0"/>
              </a:rPr>
              <a:t>The intermediary uses student-centered language to communicate the experiences of all student populations, and shares tools and resources for student-centered language use with network members.</a:t>
            </a:r>
            <a:endParaRPr lang="en-US" dirty="0">
              <a:latin typeface="Arial" panose="020B0604020202020204" pitchFamily="34" charset="0"/>
              <a:ea typeface="+mn-lt"/>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47D5CB72-F38E-F84B-B91E-0BD4D704E8FF}"/>
              </a:ext>
            </a:extLst>
          </p:cNvPr>
          <p:cNvSpPr txBox="1"/>
          <p:nvPr>
            <p:custDataLst>
              <p:tags r:id="rId7"/>
            </p:custDataLst>
          </p:nvPr>
        </p:nvSpPr>
        <p:spPr>
          <a:xfrm>
            <a:off x="188692" y="2606338"/>
            <a:ext cx="1961314" cy="523220"/>
          </a:xfrm>
          <a:prstGeom prst="rect">
            <a:avLst/>
          </a:prstGeom>
          <a:noFill/>
        </p:spPr>
        <p:txBody>
          <a:bodyPr wrap="square" lIns="91440" tIns="45720" rIns="91440" bIns="45720" rtlCol="0" anchor="t">
            <a:spAutoFit/>
          </a:bodyPr>
          <a:lstStyle/>
          <a:p>
            <a:r>
              <a:rPr lang="en-US" sz="1400" b="1" dirty="0">
                <a:latin typeface="Arial"/>
                <a:cs typeface="Arial"/>
              </a:rPr>
              <a:t>Student-Centered Language</a:t>
            </a:r>
            <a:endParaRPr lang="en-US" sz="1400" b="1" dirty="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317C643-163E-B649-A837-65F19AF5709E}"/>
              </a:ext>
            </a:extLst>
          </p:cNvPr>
          <p:cNvCxnSpPr/>
          <p:nvPr/>
        </p:nvCxnSpPr>
        <p:spPr>
          <a:xfrm>
            <a:off x="4260169"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FD4E39-2BFB-F942-8A34-10FDE3831AC1}"/>
              </a:ext>
            </a:extLst>
          </p:cNvPr>
          <p:cNvCxnSpPr/>
          <p:nvPr/>
        </p:nvCxnSpPr>
        <p:spPr>
          <a:xfrm>
            <a:off x="6247713"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716DD2-8DE9-164A-973A-CB989121FB91}"/>
              </a:ext>
            </a:extLst>
          </p:cNvPr>
          <p:cNvCxnSpPr/>
          <p:nvPr/>
        </p:nvCxnSpPr>
        <p:spPr>
          <a:xfrm>
            <a:off x="8174145"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874A25D-CD45-3A48-A4FF-2BA4F0336E0C}"/>
              </a:ext>
            </a:extLst>
          </p:cNvPr>
          <p:cNvCxnSpPr/>
          <p:nvPr/>
        </p:nvCxnSpPr>
        <p:spPr>
          <a:xfrm>
            <a:off x="10168452" y="2676445"/>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30ED78FB-F3F1-406C-A063-6CD85EB5B637}"/>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t>35</a:t>
            </a:fld>
            <a:endParaRPr lang="en-US" sz="1000" dirty="0"/>
          </a:p>
        </p:txBody>
      </p:sp>
      <p:sp>
        <p:nvSpPr>
          <p:cNvPr id="12" name="Oval 11">
            <a:extLst>
              <a:ext uri="{FF2B5EF4-FFF2-40B4-BE49-F238E27FC236}">
                <a16:creationId xmlns:a16="http://schemas.microsoft.com/office/drawing/2014/main" id="{35A4B4DD-7454-274C-10ED-9BDF026EA0D9}"/>
              </a:ext>
            </a:extLst>
          </p:cNvPr>
          <p:cNvSpPr/>
          <p:nvPr/>
        </p:nvSpPr>
        <p:spPr>
          <a:xfrm>
            <a:off x="462322" y="5989569"/>
            <a:ext cx="881456" cy="881456"/>
          </a:xfrm>
          <a:prstGeom prst="ellipse">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F129023-296D-FDBE-3EAB-D080B3AD38D4}"/>
              </a:ext>
            </a:extLst>
          </p:cNvPr>
          <p:cNvSpPr/>
          <p:nvPr/>
        </p:nvSpPr>
        <p:spPr>
          <a:xfrm>
            <a:off x="650416" y="6245631"/>
            <a:ext cx="505267" cy="369332"/>
          </a:xfrm>
          <a:prstGeom prst="rect">
            <a:avLst/>
          </a:prstGeom>
        </p:spPr>
        <p:txBody>
          <a:bodyPr wrap="none" lIns="91440" tIns="45720" rIns="91440" bIns="45720" anchor="t">
            <a:spAutoFit/>
          </a:bodyPr>
          <a:lstStyle/>
          <a:p>
            <a:r>
              <a:rPr lang="en-US" dirty="0">
                <a:solidFill>
                  <a:schemeClr val="bg1"/>
                </a:solidFill>
                <a:highlight>
                  <a:srgbClr val="FF0000"/>
                </a:highlight>
                <a:latin typeface="Arial"/>
                <a:cs typeface="Arial"/>
              </a:rPr>
              <a:t>3.6</a:t>
            </a:r>
            <a:endParaRPr lang="en-US">
              <a:solidFill>
                <a:schemeClr val="bg1"/>
              </a:solidFill>
              <a:highlight>
                <a:srgbClr val="FF0000"/>
              </a:highlight>
              <a:latin typeface="Arial"/>
              <a:ea typeface="Calibri"/>
              <a:cs typeface="Arial"/>
            </a:endParaRPr>
          </a:p>
        </p:txBody>
      </p:sp>
      <p:sp>
        <p:nvSpPr>
          <p:cNvPr id="14" name="TextBox 13">
            <a:extLst>
              <a:ext uri="{FF2B5EF4-FFF2-40B4-BE49-F238E27FC236}">
                <a16:creationId xmlns:a16="http://schemas.microsoft.com/office/drawing/2014/main" id="{AB75583D-E4AF-B2D5-04E5-3C1BF4D51F70}"/>
              </a:ext>
            </a:extLst>
          </p:cNvPr>
          <p:cNvSpPr txBox="1"/>
          <p:nvPr/>
        </p:nvSpPr>
        <p:spPr>
          <a:xfrm>
            <a:off x="1385501" y="6119848"/>
            <a:ext cx="3677816"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Update this marker with the Element average and reposition it under the correct developmental category (e.g., developing)</a:t>
            </a:r>
          </a:p>
        </p:txBody>
      </p:sp>
      <p:sp>
        <p:nvSpPr>
          <p:cNvPr id="32" name="Rectangle 31">
            <a:extLst>
              <a:ext uri="{FF2B5EF4-FFF2-40B4-BE49-F238E27FC236}">
                <a16:creationId xmlns:a16="http://schemas.microsoft.com/office/drawing/2014/main" id="{493BC80F-9985-B754-D4E7-789C2F67A8F6}"/>
              </a:ext>
            </a:extLst>
          </p:cNvPr>
          <p:cNvSpPr/>
          <p:nvPr/>
        </p:nvSpPr>
        <p:spPr>
          <a:xfrm>
            <a:off x="1" y="2413"/>
            <a:ext cx="3000871" cy="517133"/>
          </a:xfrm>
          <a:prstGeom prst="rect">
            <a:avLst/>
          </a:prstGeom>
          <a:solidFill>
            <a:srgbClr val="9E1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40092F0-6786-00DA-6756-1ADCD83D1D6D}"/>
              </a:ext>
            </a:extLst>
          </p:cNvPr>
          <p:cNvSpPr/>
          <p:nvPr/>
        </p:nvSpPr>
        <p:spPr>
          <a:xfrm>
            <a:off x="3059382"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818A56A-8FB0-0B89-F4D6-A514974F52E5}"/>
              </a:ext>
            </a:extLst>
          </p:cNvPr>
          <p:cNvSpPr/>
          <p:nvPr/>
        </p:nvSpPr>
        <p:spPr>
          <a:xfrm>
            <a:off x="6118764"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hlinkClick r:id="rId12" action="ppaction://hlinksldjump"/>
            <a:extLst>
              <a:ext uri="{FF2B5EF4-FFF2-40B4-BE49-F238E27FC236}">
                <a16:creationId xmlns:a16="http://schemas.microsoft.com/office/drawing/2014/main" id="{FC9F3158-20C9-6C62-0D19-4D93D862D9C4}"/>
              </a:ext>
            </a:extLst>
          </p:cNvPr>
          <p:cNvSpPr txBox="1"/>
          <p:nvPr/>
        </p:nvSpPr>
        <p:spPr>
          <a:xfrm>
            <a:off x="19341" y="44291"/>
            <a:ext cx="3000871" cy="430887"/>
          </a:xfrm>
          <a:prstGeom prst="rect">
            <a:avLst/>
          </a:prstGeom>
          <a:noFill/>
        </p:spPr>
        <p:txBody>
          <a:bodyPr wrap="square" rtlCol="0">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Oversee Network Design </a:t>
            </a:r>
            <a:br>
              <a:rPr lang="en-US" sz="1100">
                <a:solidFill>
                  <a:schemeClr val="bg1"/>
                </a:solidFill>
                <a:latin typeface="Arial" panose="020B0604020202020204" pitchFamily="34" charset="0"/>
                <a:ea typeface="Gotham Medium" pitchFamily="2" charset="-128"/>
                <a:cs typeface="Arial" panose="020B0604020202020204" pitchFamily="34" charset="0"/>
              </a:rPr>
            </a:br>
            <a:r>
              <a:rPr lang="en-US" sz="1100">
                <a:solidFill>
                  <a:schemeClr val="bg1"/>
                </a:solidFill>
                <a:latin typeface="Arial" panose="020B0604020202020204" pitchFamily="34" charset="0"/>
                <a:ea typeface="Gotham Medium" pitchFamily="2" charset="-128"/>
                <a:cs typeface="Arial" panose="020B0604020202020204" pitchFamily="34" charset="0"/>
              </a:rPr>
              <a:t>and Operations</a:t>
            </a:r>
          </a:p>
        </p:txBody>
      </p:sp>
      <p:sp>
        <p:nvSpPr>
          <p:cNvPr id="42" name="TextBox 41">
            <a:extLst>
              <a:ext uri="{FF2B5EF4-FFF2-40B4-BE49-F238E27FC236}">
                <a16:creationId xmlns:a16="http://schemas.microsoft.com/office/drawing/2014/main" id="{F7F1CEF5-420F-52EB-678F-2E3AB2FCD900}"/>
              </a:ext>
            </a:extLst>
          </p:cNvPr>
          <p:cNvSpPr txBox="1"/>
          <p:nvPr/>
        </p:nvSpPr>
        <p:spPr>
          <a:xfrm>
            <a:off x="3056306" y="132287"/>
            <a:ext cx="3000871" cy="261610"/>
          </a:xfrm>
          <a:prstGeom prst="rect">
            <a:avLst/>
          </a:prstGeom>
          <a:noFill/>
        </p:spPr>
        <p:txBody>
          <a:bodyPr wrap="square" lIns="91440" tIns="45720" rIns="91440" bIns="45720" rtlCol="0" anchor="t">
            <a:spAutoFit/>
          </a:bodyPr>
          <a:lstStyle/>
          <a:p>
            <a:pPr algn="ctr"/>
            <a:r>
              <a:rPr lang="en-US" sz="1100" dirty="0">
                <a:solidFill>
                  <a:srgbClr val="002E3D"/>
                </a:solidFill>
                <a:latin typeface="Arial"/>
                <a:ea typeface="Gotham Medium"/>
                <a:cs typeface="Arial"/>
              </a:rPr>
              <a:t>Motivate and Drive Change</a:t>
            </a:r>
            <a:endParaRPr lang="en-US" sz="1100" dirty="0">
              <a:solidFill>
                <a:srgbClr val="002E3D"/>
              </a:solidFill>
              <a:latin typeface="Arial" panose="020B0604020202020204" pitchFamily="34" charset="0"/>
              <a:ea typeface="Gotham Medium"/>
              <a:cs typeface="Arial" panose="020B0604020202020204" pitchFamily="34" charset="0"/>
            </a:endParaRPr>
          </a:p>
        </p:txBody>
      </p:sp>
      <p:sp>
        <p:nvSpPr>
          <p:cNvPr id="43" name="TextBox 42">
            <a:extLst>
              <a:ext uri="{FF2B5EF4-FFF2-40B4-BE49-F238E27FC236}">
                <a16:creationId xmlns:a16="http://schemas.microsoft.com/office/drawing/2014/main" id="{B65898BC-7313-F280-B907-9A06E87D26B6}"/>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
        <p:nvSpPr>
          <p:cNvPr id="44" name="TextBox 43">
            <a:hlinkClick r:id="rId13" action="ppaction://hlinksldjump"/>
            <a:extLst>
              <a:ext uri="{FF2B5EF4-FFF2-40B4-BE49-F238E27FC236}">
                <a16:creationId xmlns:a16="http://schemas.microsoft.com/office/drawing/2014/main" id="{DBAB8FB2-610D-39B8-5D14-825AD87A871D}"/>
              </a:ext>
            </a:extLst>
          </p:cNvPr>
          <p:cNvSpPr txBox="1"/>
          <p:nvPr>
            <p:custDataLst>
              <p:tags r:id="rId8"/>
            </p:custDataLst>
          </p:nvPr>
        </p:nvSpPr>
        <p:spPr>
          <a:xfrm>
            <a:off x="226900" y="1924069"/>
            <a:ext cx="4654017" cy="307777"/>
          </a:xfrm>
          <a:prstGeom prst="rect">
            <a:avLst/>
          </a:prstGeom>
          <a:noFill/>
        </p:spPr>
        <p:txBody>
          <a:bodyPr wrap="square" lIns="91440" tIns="45720" rIns="91440" bIns="45720" rtlCol="0" anchor="t">
            <a:spAutoFit/>
          </a:bodyPr>
          <a:lstStyle/>
          <a:p>
            <a:r>
              <a:rPr lang="en-US" sz="1400" b="1" dirty="0">
                <a:solidFill>
                  <a:schemeClr val="bg1"/>
                </a:solidFill>
                <a:latin typeface="Arial"/>
                <a:ea typeface="Gotham Medium"/>
                <a:cs typeface="Arial"/>
              </a:rPr>
              <a:t>STUDENT CENTERED FOCUS</a:t>
            </a:r>
            <a:endParaRPr lang="en-US" sz="1400" b="1" dirty="0">
              <a:solidFill>
                <a:schemeClr val="bg1"/>
              </a:solidFill>
              <a:latin typeface="Arial" panose="020B0604020202020204" pitchFamily="34" charset="0"/>
              <a:ea typeface="Gotham Medium" pitchFamily="2" charset="-128"/>
              <a:cs typeface="Arial" panose="020B0604020202020204" pitchFamily="34" charset="0"/>
            </a:endParaRPr>
          </a:p>
        </p:txBody>
      </p:sp>
    </p:spTree>
    <p:extLst>
      <p:ext uri="{BB962C8B-B14F-4D97-AF65-F5344CB8AC3E}">
        <p14:creationId xmlns:p14="http://schemas.microsoft.com/office/powerpoint/2010/main" val="4134372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8A05958-8F59-C546-A4C4-8DF807D69ECD}"/>
              </a:ext>
            </a:extLst>
          </p:cNvPr>
          <p:cNvSpPr/>
          <p:nvPr/>
        </p:nvSpPr>
        <p:spPr>
          <a:xfrm>
            <a:off x="-4240" y="600084"/>
            <a:ext cx="12196239" cy="1295888"/>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577C23A-FD50-7742-AF30-9D46C869964D}"/>
              </a:ext>
            </a:extLst>
          </p:cNvPr>
          <p:cNvSpPr/>
          <p:nvPr/>
        </p:nvSpPr>
        <p:spPr>
          <a:xfrm>
            <a:off x="1" y="2358051"/>
            <a:ext cx="2373086" cy="2894687"/>
          </a:xfrm>
          <a:prstGeom prst="rect">
            <a:avLst/>
          </a:prstGeom>
          <a:solidFill>
            <a:srgbClr val="002E3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165FC1E-DEDD-314A-82B9-EBD587D52FEA}"/>
              </a:ext>
            </a:extLst>
          </p:cNvPr>
          <p:cNvGrpSpPr/>
          <p:nvPr/>
        </p:nvGrpSpPr>
        <p:grpSpPr>
          <a:xfrm>
            <a:off x="2373089" y="1517281"/>
            <a:ext cx="9704716" cy="511895"/>
            <a:chOff x="445409" y="2601496"/>
            <a:chExt cx="11335654" cy="3632005"/>
          </a:xfrm>
          <a:solidFill>
            <a:srgbClr val="00B0F0"/>
          </a:solidFill>
        </p:grpSpPr>
        <p:sp>
          <p:nvSpPr>
            <p:cNvPr id="7" name="Rectangle 6">
              <a:extLst>
                <a:ext uri="{FF2B5EF4-FFF2-40B4-BE49-F238E27FC236}">
                  <a16:creationId xmlns:a16="http://schemas.microsoft.com/office/drawing/2014/main" id="{5E2B1A23-59E8-9E4C-A17B-4E2E90AD75CB}"/>
                </a:ext>
              </a:extLst>
            </p:cNvPr>
            <p:cNvSpPr/>
            <p:nvPr/>
          </p:nvSpPr>
          <p:spPr>
            <a:xfrm>
              <a:off x="445409" y="2601497"/>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90313C-B8A0-5242-A9B0-F7B6C4643EE8}"/>
                </a:ext>
              </a:extLst>
            </p:cNvPr>
            <p:cNvSpPr/>
            <p:nvPr/>
          </p:nvSpPr>
          <p:spPr>
            <a:xfrm>
              <a:off x="2728268" y="2601496"/>
              <a:ext cx="2204217" cy="36320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FC1F73-6458-8A43-90DF-23E78F558432}"/>
                </a:ext>
              </a:extLst>
            </p:cNvPr>
            <p:cNvSpPr/>
            <p:nvPr/>
          </p:nvSpPr>
          <p:spPr>
            <a:xfrm>
              <a:off x="7293986" y="2601496"/>
              <a:ext cx="2204217" cy="36320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5566AD-54D6-2C45-876D-2DF8B08865EC}"/>
                </a:ext>
              </a:extLst>
            </p:cNvPr>
            <p:cNvSpPr/>
            <p:nvPr/>
          </p:nvSpPr>
          <p:spPr>
            <a:xfrm>
              <a:off x="9576846"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Rectangle 52">
            <a:extLst>
              <a:ext uri="{FF2B5EF4-FFF2-40B4-BE49-F238E27FC236}">
                <a16:creationId xmlns:a16="http://schemas.microsoft.com/office/drawing/2014/main" id="{77054B3A-7040-3541-9CB1-49BFCE1DACF2}"/>
              </a:ext>
            </a:extLst>
          </p:cNvPr>
          <p:cNvSpPr/>
          <p:nvPr/>
        </p:nvSpPr>
        <p:spPr>
          <a:xfrm>
            <a:off x="6281906" y="1517281"/>
            <a:ext cx="1887081" cy="51189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DC6835AC-3BAD-B749-B5FD-9DFBDBBA5B40}"/>
              </a:ext>
            </a:extLst>
          </p:cNvPr>
          <p:cNvSpPr txBox="1"/>
          <p:nvPr>
            <p:custDataLst>
              <p:tags r:id="rId1"/>
            </p:custDataLst>
          </p:nvPr>
        </p:nvSpPr>
        <p:spPr>
          <a:xfrm>
            <a:off x="185260" y="3239616"/>
            <a:ext cx="1964746" cy="646331"/>
          </a:xfrm>
          <a:prstGeom prst="rect">
            <a:avLst/>
          </a:prstGeom>
          <a:noFill/>
        </p:spPr>
        <p:txBody>
          <a:bodyPr wrap="square" lIns="91440" tIns="45720" rIns="91440" bIns="45720" rtlCol="0" anchor="t">
            <a:spAutoFit/>
          </a:bodyPr>
          <a:lstStyle/>
          <a:p>
            <a:r>
              <a:rPr lang="en-US" sz="1200" dirty="0">
                <a:latin typeface="Arial"/>
                <a:cs typeface="Arial"/>
              </a:rPr>
              <a:t>Develop targeted messages about institutional change. .</a:t>
            </a:r>
          </a:p>
        </p:txBody>
      </p:sp>
      <p:sp>
        <p:nvSpPr>
          <p:cNvPr id="19" name="Rectangle 18">
            <a:extLst>
              <a:ext uri="{FF2B5EF4-FFF2-40B4-BE49-F238E27FC236}">
                <a16:creationId xmlns:a16="http://schemas.microsoft.com/office/drawing/2014/main" id="{830FEE2D-AB8B-F74F-BFD7-84CE4D62DAA4}"/>
              </a:ext>
            </a:extLst>
          </p:cNvPr>
          <p:cNvSpPr/>
          <p:nvPr/>
        </p:nvSpPr>
        <p:spPr>
          <a:xfrm>
            <a:off x="2427816" y="1569755"/>
            <a:ext cx="1746495" cy="261610"/>
          </a:xfrm>
          <a:prstGeom prst="rect">
            <a:avLst/>
          </a:prstGeom>
        </p:spPr>
        <p:txBody>
          <a:bodyPr wrap="square">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NO ACTIVITY</a:t>
            </a:r>
          </a:p>
        </p:txBody>
      </p:sp>
      <p:sp>
        <p:nvSpPr>
          <p:cNvPr id="21" name="Rectangle 20">
            <a:extLst>
              <a:ext uri="{FF2B5EF4-FFF2-40B4-BE49-F238E27FC236}">
                <a16:creationId xmlns:a16="http://schemas.microsoft.com/office/drawing/2014/main" id="{26AA6FFB-F843-FC46-809F-E4B23379C932}"/>
              </a:ext>
            </a:extLst>
          </p:cNvPr>
          <p:cNvSpPr/>
          <p:nvPr/>
        </p:nvSpPr>
        <p:spPr>
          <a:xfrm>
            <a:off x="4366729" y="1569755"/>
            <a:ext cx="1847848"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EMERGING</a:t>
            </a:r>
          </a:p>
        </p:txBody>
      </p:sp>
      <p:sp>
        <p:nvSpPr>
          <p:cNvPr id="22" name="Rectangle 21">
            <a:extLst>
              <a:ext uri="{FF2B5EF4-FFF2-40B4-BE49-F238E27FC236}">
                <a16:creationId xmlns:a16="http://schemas.microsoft.com/office/drawing/2014/main" id="{B4DB6FFD-B628-1D4C-B209-97C95937A165}"/>
              </a:ext>
            </a:extLst>
          </p:cNvPr>
          <p:cNvSpPr/>
          <p:nvPr/>
        </p:nvSpPr>
        <p:spPr>
          <a:xfrm>
            <a:off x="6233408" y="1569755"/>
            <a:ext cx="1935576" cy="261610"/>
          </a:xfrm>
          <a:prstGeom prst="rect">
            <a:avLst/>
          </a:prstGeom>
        </p:spPr>
        <p:txBody>
          <a:bodyPr wrap="square">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DEVELOPING</a:t>
            </a:r>
          </a:p>
        </p:txBody>
      </p:sp>
      <p:sp>
        <p:nvSpPr>
          <p:cNvPr id="23" name="Rectangle 22">
            <a:extLst>
              <a:ext uri="{FF2B5EF4-FFF2-40B4-BE49-F238E27FC236}">
                <a16:creationId xmlns:a16="http://schemas.microsoft.com/office/drawing/2014/main" id="{9D2E4A93-90FF-BF4C-B056-3868568B0406}"/>
              </a:ext>
            </a:extLst>
          </p:cNvPr>
          <p:cNvSpPr/>
          <p:nvPr/>
        </p:nvSpPr>
        <p:spPr>
          <a:xfrm>
            <a:off x="8250625" y="1569755"/>
            <a:ext cx="181575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ACHIEVED</a:t>
            </a:r>
          </a:p>
        </p:txBody>
      </p:sp>
      <p:sp>
        <p:nvSpPr>
          <p:cNvPr id="24" name="Rectangle 23">
            <a:extLst>
              <a:ext uri="{FF2B5EF4-FFF2-40B4-BE49-F238E27FC236}">
                <a16:creationId xmlns:a16="http://schemas.microsoft.com/office/drawing/2014/main" id="{771A9A3A-BF68-B042-8B9E-5A6E6B22ABB5}"/>
              </a:ext>
            </a:extLst>
          </p:cNvPr>
          <p:cNvSpPr/>
          <p:nvPr/>
        </p:nvSpPr>
        <p:spPr>
          <a:xfrm>
            <a:off x="10261043" y="1569755"/>
            <a:ext cx="175144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EXEMPLARY</a:t>
            </a:r>
          </a:p>
        </p:txBody>
      </p:sp>
      <p:sp>
        <p:nvSpPr>
          <p:cNvPr id="26" name="TextBox 25">
            <a:extLst>
              <a:ext uri="{FF2B5EF4-FFF2-40B4-BE49-F238E27FC236}">
                <a16:creationId xmlns:a16="http://schemas.microsoft.com/office/drawing/2014/main" id="{E70D6374-7623-7A4E-802B-3D55D51B2947}"/>
              </a:ext>
            </a:extLst>
          </p:cNvPr>
          <p:cNvSpPr txBox="1"/>
          <p:nvPr>
            <p:custDataLst>
              <p:tags r:id="rId2"/>
            </p:custDataLst>
          </p:nvPr>
        </p:nvSpPr>
        <p:spPr>
          <a:xfrm>
            <a:off x="2449636" y="2611590"/>
            <a:ext cx="1876866" cy="1015663"/>
          </a:xfrm>
          <a:prstGeom prst="rect">
            <a:avLst/>
          </a:prstGeom>
          <a:noFill/>
        </p:spPr>
        <p:txBody>
          <a:bodyPr wrap="square" lIns="91440" tIns="45720" rIns="91440" bIns="45720" rtlCol="0" anchor="t">
            <a:spAutoFit/>
          </a:bodyPr>
          <a:lstStyle/>
          <a:p>
            <a:r>
              <a:rPr lang="en-US" sz="1200" dirty="0">
                <a:latin typeface="Arial"/>
                <a:cs typeface="Arial"/>
              </a:rPr>
              <a:t>There is no evidence </a:t>
            </a:r>
            <a:br>
              <a:rPr lang="en-US" sz="1200" dirty="0">
                <a:latin typeface="Arial" panose="020B0604020202020204" pitchFamily="34" charset="0"/>
                <a:cs typeface="Arial" panose="020B0604020202020204" pitchFamily="34" charset="0"/>
              </a:rPr>
            </a:br>
            <a:r>
              <a:rPr lang="en-US" sz="1200" dirty="0">
                <a:latin typeface="Arial"/>
                <a:cs typeface="Arial"/>
              </a:rPr>
              <a:t>that the intermediary has developed targeted messages about institutional change.</a:t>
            </a:r>
          </a:p>
        </p:txBody>
      </p:sp>
      <p:sp>
        <p:nvSpPr>
          <p:cNvPr id="27" name="TextBox 26">
            <a:extLst>
              <a:ext uri="{FF2B5EF4-FFF2-40B4-BE49-F238E27FC236}">
                <a16:creationId xmlns:a16="http://schemas.microsoft.com/office/drawing/2014/main" id="{229EA118-0786-CD4E-97D8-2A10FCBD6E11}"/>
              </a:ext>
            </a:extLst>
          </p:cNvPr>
          <p:cNvSpPr txBox="1"/>
          <p:nvPr>
            <p:custDataLst>
              <p:tags r:id="rId3"/>
            </p:custDataLst>
          </p:nvPr>
        </p:nvSpPr>
        <p:spPr>
          <a:xfrm>
            <a:off x="4352777" y="2611588"/>
            <a:ext cx="1743224" cy="1015663"/>
          </a:xfrm>
          <a:prstGeom prst="rect">
            <a:avLst/>
          </a:prstGeom>
          <a:noFill/>
        </p:spPr>
        <p:txBody>
          <a:bodyPr wrap="square" lIns="91440" tIns="45720" rIns="91440" bIns="45720" rtlCol="0" anchor="t">
            <a:spAutoFit/>
          </a:bodyPr>
          <a:lstStyle/>
          <a:p>
            <a:r>
              <a:rPr lang="en-US" sz="1200" dirty="0">
                <a:latin typeface="Arial"/>
                <a:cs typeface="Arial"/>
              </a:rPr>
              <a:t>The intermediary is beginning to develop targeted messages about institutional change.</a:t>
            </a:r>
          </a:p>
        </p:txBody>
      </p:sp>
      <p:sp>
        <p:nvSpPr>
          <p:cNvPr id="28" name="TextBox 27">
            <a:extLst>
              <a:ext uri="{FF2B5EF4-FFF2-40B4-BE49-F238E27FC236}">
                <a16:creationId xmlns:a16="http://schemas.microsoft.com/office/drawing/2014/main" id="{97995F58-B6DC-F547-85F2-E0B649E201E2}"/>
              </a:ext>
            </a:extLst>
          </p:cNvPr>
          <p:cNvSpPr txBox="1"/>
          <p:nvPr>
            <p:custDataLst>
              <p:tags r:id="rId4"/>
            </p:custDataLst>
          </p:nvPr>
        </p:nvSpPr>
        <p:spPr>
          <a:xfrm>
            <a:off x="6292118" y="2611589"/>
            <a:ext cx="1876866" cy="1200329"/>
          </a:xfrm>
          <a:prstGeom prst="rect">
            <a:avLst/>
          </a:prstGeom>
          <a:noFill/>
        </p:spPr>
        <p:txBody>
          <a:bodyPr wrap="square" lIns="91440" tIns="45720" rIns="91440" bIns="45720" rtlCol="0" anchor="t">
            <a:spAutoFit/>
          </a:bodyPr>
          <a:lstStyle/>
          <a:p>
            <a:r>
              <a:rPr lang="en-US" sz="1200" dirty="0">
                <a:latin typeface="Arial"/>
                <a:cs typeface="Arial"/>
              </a:rPr>
              <a:t>The intermediary is developing targeted messages about institutional change, but its efforts are limited or inconsistent.</a:t>
            </a:r>
          </a:p>
        </p:txBody>
      </p:sp>
      <p:sp>
        <p:nvSpPr>
          <p:cNvPr id="29" name="TextBox 28">
            <a:extLst>
              <a:ext uri="{FF2B5EF4-FFF2-40B4-BE49-F238E27FC236}">
                <a16:creationId xmlns:a16="http://schemas.microsoft.com/office/drawing/2014/main" id="{C018F3E7-2115-A84B-B3FC-EF25F8FEAAB7}"/>
              </a:ext>
            </a:extLst>
          </p:cNvPr>
          <p:cNvSpPr txBox="1"/>
          <p:nvPr>
            <p:custDataLst>
              <p:tags r:id="rId5"/>
            </p:custDataLst>
          </p:nvPr>
        </p:nvSpPr>
        <p:spPr>
          <a:xfrm>
            <a:off x="8271810" y="2611589"/>
            <a:ext cx="1810533" cy="1015663"/>
          </a:xfrm>
          <a:prstGeom prst="rect">
            <a:avLst/>
          </a:prstGeom>
          <a:noFill/>
        </p:spPr>
        <p:txBody>
          <a:bodyPr wrap="square" lIns="91440" tIns="45720" rIns="91440" bIns="45720" rtlCol="0" anchor="t">
            <a:spAutoFit/>
          </a:bodyPr>
          <a:lstStyle/>
          <a:p>
            <a:r>
              <a:rPr lang="en-US" sz="1200" dirty="0">
                <a:latin typeface="Arial"/>
                <a:cs typeface="Arial"/>
              </a:rPr>
              <a:t>The intermediary consistently develops targeted messages about institutional change.</a:t>
            </a:r>
          </a:p>
        </p:txBody>
      </p:sp>
      <p:sp>
        <p:nvSpPr>
          <p:cNvPr id="30" name="TextBox 29">
            <a:extLst>
              <a:ext uri="{FF2B5EF4-FFF2-40B4-BE49-F238E27FC236}">
                <a16:creationId xmlns:a16="http://schemas.microsoft.com/office/drawing/2014/main" id="{639563D2-7D66-D345-A588-A9A3665DEB11}"/>
              </a:ext>
            </a:extLst>
          </p:cNvPr>
          <p:cNvSpPr txBox="1"/>
          <p:nvPr>
            <p:custDataLst>
              <p:tags r:id="rId6"/>
            </p:custDataLst>
          </p:nvPr>
        </p:nvSpPr>
        <p:spPr>
          <a:xfrm>
            <a:off x="10216597" y="2611590"/>
            <a:ext cx="1861208" cy="120032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develops targeted messages and establishes processes for future message development.</a:t>
            </a:r>
          </a:p>
        </p:txBody>
      </p:sp>
      <p:sp>
        <p:nvSpPr>
          <p:cNvPr id="35" name="Rectangle 34">
            <a:extLst>
              <a:ext uri="{FF2B5EF4-FFF2-40B4-BE49-F238E27FC236}">
                <a16:creationId xmlns:a16="http://schemas.microsoft.com/office/drawing/2014/main" id="{FE5B9EF4-80E3-E04D-9C9B-871A67C4B696}"/>
              </a:ext>
            </a:extLst>
          </p:cNvPr>
          <p:cNvSpPr/>
          <p:nvPr/>
        </p:nvSpPr>
        <p:spPr>
          <a:xfrm>
            <a:off x="-4239" y="1892455"/>
            <a:ext cx="12200478" cy="391558"/>
          </a:xfrm>
          <a:prstGeom prst="rect">
            <a:avLst/>
          </a:prstGeom>
          <a:solidFill>
            <a:srgbClr val="619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B7CD77E-9E9A-1447-8135-4BC4634B9965}"/>
              </a:ext>
            </a:extLst>
          </p:cNvPr>
          <p:cNvSpPr txBox="1"/>
          <p:nvPr/>
        </p:nvSpPr>
        <p:spPr>
          <a:xfrm>
            <a:off x="2286114" y="922936"/>
            <a:ext cx="7437749" cy="369332"/>
          </a:xfrm>
          <a:prstGeom prst="rect">
            <a:avLst/>
          </a:prstGeom>
          <a:noFill/>
        </p:spPr>
        <p:txBody>
          <a:bodyPr wrap="square" lIns="91440" tIns="45720" rIns="91440" bIns="45720" rtlCol="0" anchor="t">
            <a:spAutoFit/>
          </a:bodyPr>
          <a:lstStyle/>
          <a:p>
            <a:r>
              <a:rPr lang="en-US" dirty="0">
                <a:solidFill>
                  <a:schemeClr val="bg1"/>
                </a:solidFill>
                <a:latin typeface="Arial"/>
                <a:ea typeface="Gotham Medium"/>
                <a:cs typeface="Arial"/>
              </a:rPr>
              <a:t>ROLE: </a:t>
            </a:r>
            <a:r>
              <a:rPr lang="en-US" dirty="0">
                <a:solidFill>
                  <a:srgbClr val="00B0F0"/>
                </a:solidFill>
                <a:latin typeface="Arial"/>
                <a:ea typeface="Gotham Medium"/>
                <a:cs typeface="Arial"/>
              </a:rPr>
              <a:t>MOTIVATE AND DRIVE </a:t>
            </a:r>
            <a:r>
              <a:rPr lang="en-US" dirty="0">
                <a:solidFill>
                  <a:srgbClr val="00B0F0"/>
                </a:solidFill>
                <a:latin typeface="Arial"/>
                <a:ea typeface="+mn-lt"/>
                <a:cs typeface="+mn-lt"/>
              </a:rPr>
              <a:t>CHANGE</a:t>
            </a:r>
            <a:endParaRPr lang="en-US" dirty="0">
              <a:solidFill>
                <a:srgbClr val="00B0F0"/>
              </a:solidFill>
              <a:latin typeface="Arial"/>
              <a:ea typeface="Gotham Medium" pitchFamily="2" charset="-128"/>
              <a:cs typeface="Arial" panose="020B0604020202020204" pitchFamily="34" charset="0"/>
            </a:endParaRPr>
          </a:p>
        </p:txBody>
      </p:sp>
      <p:sp>
        <p:nvSpPr>
          <p:cNvPr id="34" name="TextBox 33">
            <a:extLst>
              <a:ext uri="{FF2B5EF4-FFF2-40B4-BE49-F238E27FC236}">
                <a16:creationId xmlns:a16="http://schemas.microsoft.com/office/drawing/2014/main" id="{47D5CB72-F38E-F84B-B91E-0BD4D704E8FF}"/>
              </a:ext>
            </a:extLst>
          </p:cNvPr>
          <p:cNvSpPr txBox="1"/>
          <p:nvPr>
            <p:custDataLst>
              <p:tags r:id="rId7"/>
            </p:custDataLst>
          </p:nvPr>
        </p:nvSpPr>
        <p:spPr>
          <a:xfrm>
            <a:off x="188692" y="2606338"/>
            <a:ext cx="1961314" cy="523220"/>
          </a:xfrm>
          <a:prstGeom prst="rect">
            <a:avLst/>
          </a:prstGeom>
          <a:noFill/>
        </p:spPr>
        <p:txBody>
          <a:bodyPr wrap="square" rtlCol="0">
            <a:spAutoFit/>
          </a:bodyPr>
          <a:lstStyle/>
          <a:p>
            <a:r>
              <a:rPr lang="en-US" sz="1400" b="1" dirty="0">
                <a:latin typeface="Arial" panose="020B0604020202020204" pitchFamily="34" charset="0"/>
                <a:ea typeface="Gotham Medium" pitchFamily="2" charset="-128"/>
                <a:cs typeface="Arial" panose="020B0604020202020204" pitchFamily="34" charset="0"/>
              </a:rPr>
              <a:t>Message Development</a:t>
            </a:r>
          </a:p>
        </p:txBody>
      </p:sp>
      <p:cxnSp>
        <p:nvCxnSpPr>
          <p:cNvPr id="4" name="Straight Connector 3">
            <a:extLst>
              <a:ext uri="{FF2B5EF4-FFF2-40B4-BE49-F238E27FC236}">
                <a16:creationId xmlns:a16="http://schemas.microsoft.com/office/drawing/2014/main" id="{F317C643-163E-B649-A837-65F19AF5709E}"/>
              </a:ext>
            </a:extLst>
          </p:cNvPr>
          <p:cNvCxnSpPr/>
          <p:nvPr/>
        </p:nvCxnSpPr>
        <p:spPr>
          <a:xfrm>
            <a:off x="4260169"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FD4E39-2BFB-F942-8A34-10FDE3831AC1}"/>
              </a:ext>
            </a:extLst>
          </p:cNvPr>
          <p:cNvCxnSpPr/>
          <p:nvPr/>
        </p:nvCxnSpPr>
        <p:spPr>
          <a:xfrm>
            <a:off x="6247713"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716DD2-8DE9-164A-973A-CB989121FB91}"/>
              </a:ext>
            </a:extLst>
          </p:cNvPr>
          <p:cNvCxnSpPr/>
          <p:nvPr/>
        </p:nvCxnSpPr>
        <p:spPr>
          <a:xfrm>
            <a:off x="8174145"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874A25D-CD45-3A48-A4FF-2BA4F0336E0C}"/>
              </a:ext>
            </a:extLst>
          </p:cNvPr>
          <p:cNvCxnSpPr/>
          <p:nvPr/>
        </p:nvCxnSpPr>
        <p:spPr>
          <a:xfrm>
            <a:off x="10168452" y="2676445"/>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A37437C-B3BA-5140-B37C-907AA364C14F}"/>
              </a:ext>
            </a:extLst>
          </p:cNvPr>
          <p:cNvPicPr>
            <a:picLocks noChangeAspect="1"/>
          </p:cNvPicPr>
          <p:nvPr/>
        </p:nvPicPr>
        <p:blipFill>
          <a:blip r:embed="rId11"/>
          <a:stretch>
            <a:fillRect/>
          </a:stretch>
        </p:blipFill>
        <p:spPr>
          <a:xfrm>
            <a:off x="814629" y="894859"/>
            <a:ext cx="652616" cy="670019"/>
          </a:xfrm>
          <a:prstGeom prst="rect">
            <a:avLst/>
          </a:prstGeom>
        </p:spPr>
      </p:pic>
      <p:sp>
        <p:nvSpPr>
          <p:cNvPr id="51" name="TextBox 50">
            <a:extLst>
              <a:ext uri="{FF2B5EF4-FFF2-40B4-BE49-F238E27FC236}">
                <a16:creationId xmlns:a16="http://schemas.microsoft.com/office/drawing/2014/main" id="{F0493E5D-8FFC-4A5C-BEF6-62473207DAF9}"/>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t>36</a:t>
            </a:fld>
            <a:endParaRPr lang="en-US" sz="1000" dirty="0"/>
          </a:p>
        </p:txBody>
      </p:sp>
      <p:sp>
        <p:nvSpPr>
          <p:cNvPr id="3" name="Oval 2">
            <a:extLst>
              <a:ext uri="{FF2B5EF4-FFF2-40B4-BE49-F238E27FC236}">
                <a16:creationId xmlns:a16="http://schemas.microsoft.com/office/drawing/2014/main" id="{A7D7F23E-D395-ED47-6A52-E1EDCE79FC55}"/>
              </a:ext>
            </a:extLst>
          </p:cNvPr>
          <p:cNvSpPr/>
          <p:nvPr/>
        </p:nvSpPr>
        <p:spPr>
          <a:xfrm>
            <a:off x="462322" y="5989569"/>
            <a:ext cx="881456" cy="881456"/>
          </a:xfrm>
          <a:prstGeom prst="ellipse">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D8EB875-E6D6-47A1-2BD5-602B4A43FFC1}"/>
              </a:ext>
            </a:extLst>
          </p:cNvPr>
          <p:cNvSpPr/>
          <p:nvPr/>
        </p:nvSpPr>
        <p:spPr>
          <a:xfrm>
            <a:off x="650416" y="6245631"/>
            <a:ext cx="505267" cy="369332"/>
          </a:xfrm>
          <a:prstGeom prst="rect">
            <a:avLst/>
          </a:prstGeom>
        </p:spPr>
        <p:txBody>
          <a:bodyPr wrap="none" lIns="91440" tIns="45720" rIns="91440" bIns="45720" anchor="t">
            <a:spAutoFit/>
          </a:bodyPr>
          <a:lstStyle/>
          <a:p>
            <a:r>
              <a:rPr lang="en-US" dirty="0">
                <a:solidFill>
                  <a:schemeClr val="bg1"/>
                </a:solidFill>
                <a:highlight>
                  <a:srgbClr val="FF0000"/>
                </a:highlight>
                <a:latin typeface="Arial"/>
                <a:cs typeface="Arial"/>
              </a:rPr>
              <a:t>3.6</a:t>
            </a:r>
            <a:endParaRPr lang="en-US">
              <a:solidFill>
                <a:schemeClr val="bg1"/>
              </a:solidFill>
              <a:highlight>
                <a:srgbClr val="FF0000"/>
              </a:highlight>
              <a:latin typeface="Arial"/>
              <a:ea typeface="Calibri"/>
              <a:cs typeface="Arial"/>
            </a:endParaRPr>
          </a:p>
        </p:txBody>
      </p:sp>
      <p:sp>
        <p:nvSpPr>
          <p:cNvPr id="10" name="TextBox 9">
            <a:extLst>
              <a:ext uri="{FF2B5EF4-FFF2-40B4-BE49-F238E27FC236}">
                <a16:creationId xmlns:a16="http://schemas.microsoft.com/office/drawing/2014/main" id="{14483180-6ADF-4822-F3D0-EC38BE04F67F}"/>
              </a:ext>
            </a:extLst>
          </p:cNvPr>
          <p:cNvSpPr txBox="1"/>
          <p:nvPr/>
        </p:nvSpPr>
        <p:spPr>
          <a:xfrm>
            <a:off x="1385501" y="6119848"/>
            <a:ext cx="3677816"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Update this marker with the Element average and reposition it under the correct developmental category (e.g., developing)</a:t>
            </a:r>
          </a:p>
        </p:txBody>
      </p:sp>
      <p:sp>
        <p:nvSpPr>
          <p:cNvPr id="13" name="Rectangle 12">
            <a:extLst>
              <a:ext uri="{FF2B5EF4-FFF2-40B4-BE49-F238E27FC236}">
                <a16:creationId xmlns:a16="http://schemas.microsoft.com/office/drawing/2014/main" id="{014306D2-E08D-EFA5-2E4F-A53207FE72B8}"/>
              </a:ext>
            </a:extLst>
          </p:cNvPr>
          <p:cNvSpPr/>
          <p:nvPr/>
        </p:nvSpPr>
        <p:spPr>
          <a:xfrm>
            <a:off x="1"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12" action="ppaction://hlinksldjump"/>
            <a:extLst>
              <a:ext uri="{FF2B5EF4-FFF2-40B4-BE49-F238E27FC236}">
                <a16:creationId xmlns:a16="http://schemas.microsoft.com/office/drawing/2014/main" id="{8F1AC2FC-E638-D669-E344-F34FECEC7E7F}"/>
              </a:ext>
            </a:extLst>
          </p:cNvPr>
          <p:cNvSpPr/>
          <p:nvPr/>
        </p:nvSpPr>
        <p:spPr>
          <a:xfrm>
            <a:off x="3059382" y="2413"/>
            <a:ext cx="3000871" cy="517133"/>
          </a:xfrm>
          <a:prstGeom prst="rect">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E53BB6B-49F6-9059-D83C-7BB1AA5C9F43}"/>
              </a:ext>
            </a:extLst>
          </p:cNvPr>
          <p:cNvSpPr/>
          <p:nvPr/>
        </p:nvSpPr>
        <p:spPr>
          <a:xfrm>
            <a:off x="6118764"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A6E91F5-AE9A-B164-0551-7DB1BDD5858A}"/>
              </a:ext>
            </a:extLst>
          </p:cNvPr>
          <p:cNvSpPr txBox="1"/>
          <p:nvPr/>
        </p:nvSpPr>
        <p:spPr>
          <a:xfrm>
            <a:off x="19341" y="44291"/>
            <a:ext cx="3000871" cy="430887"/>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Oversee Network Design </a:t>
            </a:r>
            <a:br>
              <a:rPr lang="en-US" sz="1100">
                <a:solidFill>
                  <a:srgbClr val="002E3D"/>
                </a:solidFill>
                <a:latin typeface="Arial" panose="020B0604020202020204" pitchFamily="34" charset="0"/>
                <a:ea typeface="Gotham Medium" pitchFamily="2" charset="-128"/>
                <a:cs typeface="Arial" panose="020B0604020202020204" pitchFamily="34" charset="0"/>
              </a:rPr>
            </a:br>
            <a:r>
              <a:rPr lang="en-US" sz="1100">
                <a:solidFill>
                  <a:srgbClr val="002E3D"/>
                </a:solidFill>
                <a:latin typeface="Arial" panose="020B0604020202020204" pitchFamily="34" charset="0"/>
                <a:ea typeface="Gotham Medium" pitchFamily="2" charset="-128"/>
                <a:cs typeface="Arial" panose="020B0604020202020204" pitchFamily="34" charset="0"/>
              </a:rPr>
              <a:t>and Operations</a:t>
            </a:r>
          </a:p>
        </p:txBody>
      </p:sp>
      <p:sp>
        <p:nvSpPr>
          <p:cNvPr id="17" name="TextBox 16">
            <a:extLst>
              <a:ext uri="{FF2B5EF4-FFF2-40B4-BE49-F238E27FC236}">
                <a16:creationId xmlns:a16="http://schemas.microsoft.com/office/drawing/2014/main" id="{F0D9C78A-B5FB-8097-2E55-73F83E9A6EC1}"/>
              </a:ext>
            </a:extLst>
          </p:cNvPr>
          <p:cNvSpPr txBox="1"/>
          <p:nvPr/>
        </p:nvSpPr>
        <p:spPr>
          <a:xfrm>
            <a:off x="3056306" y="132287"/>
            <a:ext cx="3000871" cy="261610"/>
          </a:xfrm>
          <a:prstGeom prst="rect">
            <a:avLst/>
          </a:prstGeom>
          <a:noFill/>
        </p:spPr>
        <p:txBody>
          <a:bodyPr wrap="square" lIns="91440" tIns="45720" rIns="91440" bIns="45720" rtlCol="0" anchor="t">
            <a:spAutoFit/>
          </a:bodyPr>
          <a:lstStyle/>
          <a:p>
            <a:pPr algn="ctr"/>
            <a:r>
              <a:rPr lang="en-US" sz="1100" dirty="0">
                <a:solidFill>
                  <a:schemeClr val="bg1"/>
                </a:solidFill>
                <a:latin typeface="Arial"/>
                <a:ea typeface="Gotham Medium"/>
                <a:cs typeface="Arial"/>
              </a:rPr>
              <a:t>Motivate and Drive </a:t>
            </a:r>
            <a:r>
              <a:rPr lang="en-US" sz="1100" dirty="0">
                <a:solidFill>
                  <a:schemeClr val="bg1"/>
                </a:solidFill>
                <a:ea typeface="+mn-lt"/>
                <a:cs typeface="+mn-lt"/>
              </a:rPr>
              <a:t>Change</a:t>
            </a:r>
            <a:endParaRPr lang="en-US" sz="1100" dirty="0">
              <a:solidFill>
                <a:schemeClr val="bg1"/>
              </a:solidFill>
              <a:latin typeface="Arial" panose="020B0604020202020204" pitchFamily="34" charset="0"/>
              <a:ea typeface="Gotham Medium" pitchFamily="2" charset="-128"/>
              <a:cs typeface="Arial" panose="020B0604020202020204" pitchFamily="34" charset="0"/>
            </a:endParaRPr>
          </a:p>
        </p:txBody>
      </p:sp>
      <p:sp>
        <p:nvSpPr>
          <p:cNvPr id="18" name="TextBox 17">
            <a:extLst>
              <a:ext uri="{FF2B5EF4-FFF2-40B4-BE49-F238E27FC236}">
                <a16:creationId xmlns:a16="http://schemas.microsoft.com/office/drawing/2014/main" id="{0B7A86A9-C645-F2C6-9472-55DB759C0BA6}"/>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
        <p:nvSpPr>
          <p:cNvPr id="20" name="TextBox 19">
            <a:hlinkClick r:id="rId12" action="ppaction://hlinksldjump"/>
            <a:extLst>
              <a:ext uri="{FF2B5EF4-FFF2-40B4-BE49-F238E27FC236}">
                <a16:creationId xmlns:a16="http://schemas.microsoft.com/office/drawing/2014/main" id="{07B85080-55EB-A83D-61A7-8D300AB72F52}"/>
              </a:ext>
            </a:extLst>
          </p:cNvPr>
          <p:cNvSpPr txBox="1"/>
          <p:nvPr>
            <p:custDataLst>
              <p:tags r:id="rId8"/>
            </p:custDataLst>
          </p:nvPr>
        </p:nvSpPr>
        <p:spPr>
          <a:xfrm>
            <a:off x="226900" y="1924069"/>
            <a:ext cx="3867790" cy="307777"/>
          </a:xfrm>
          <a:prstGeom prst="rect">
            <a:avLst/>
          </a:prstGeom>
          <a:noFill/>
        </p:spPr>
        <p:txBody>
          <a:bodyPr wrap="square" rtlCol="0">
            <a:spAutoFit/>
          </a:bodyPr>
          <a:lstStyle/>
          <a:p>
            <a:r>
              <a:rPr lang="en-US" sz="1400" b="1" dirty="0">
                <a:solidFill>
                  <a:schemeClr val="bg1"/>
                </a:solidFill>
                <a:latin typeface="Arial" panose="020B0604020202020204" pitchFamily="34" charset="0"/>
                <a:ea typeface="Gotham Medium" pitchFamily="2" charset="-128"/>
                <a:cs typeface="Arial" panose="020B0604020202020204" pitchFamily="34" charset="0"/>
              </a:rPr>
              <a:t>RECRUITMENT AND MOTIVATION</a:t>
            </a:r>
          </a:p>
        </p:txBody>
      </p:sp>
    </p:spTree>
    <p:extLst>
      <p:ext uri="{BB962C8B-B14F-4D97-AF65-F5344CB8AC3E}">
        <p14:creationId xmlns:p14="http://schemas.microsoft.com/office/powerpoint/2010/main" val="21176522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8A05958-8F59-C546-A4C4-8DF807D69ECD}"/>
              </a:ext>
            </a:extLst>
          </p:cNvPr>
          <p:cNvSpPr/>
          <p:nvPr/>
        </p:nvSpPr>
        <p:spPr>
          <a:xfrm>
            <a:off x="-4240" y="600084"/>
            <a:ext cx="12196239" cy="1295888"/>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577C23A-FD50-7742-AF30-9D46C869964D}"/>
              </a:ext>
            </a:extLst>
          </p:cNvPr>
          <p:cNvSpPr/>
          <p:nvPr/>
        </p:nvSpPr>
        <p:spPr>
          <a:xfrm>
            <a:off x="1" y="2358051"/>
            <a:ext cx="2373086" cy="2894687"/>
          </a:xfrm>
          <a:prstGeom prst="rect">
            <a:avLst/>
          </a:prstGeom>
          <a:solidFill>
            <a:srgbClr val="002E3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165FC1E-DEDD-314A-82B9-EBD587D52FEA}"/>
              </a:ext>
            </a:extLst>
          </p:cNvPr>
          <p:cNvGrpSpPr/>
          <p:nvPr/>
        </p:nvGrpSpPr>
        <p:grpSpPr>
          <a:xfrm>
            <a:off x="2373089" y="1517281"/>
            <a:ext cx="9704716" cy="511895"/>
            <a:chOff x="445409" y="2601496"/>
            <a:chExt cx="11335654" cy="3632005"/>
          </a:xfrm>
          <a:solidFill>
            <a:srgbClr val="00B0F0"/>
          </a:solidFill>
        </p:grpSpPr>
        <p:sp>
          <p:nvSpPr>
            <p:cNvPr id="7" name="Rectangle 6">
              <a:extLst>
                <a:ext uri="{FF2B5EF4-FFF2-40B4-BE49-F238E27FC236}">
                  <a16:creationId xmlns:a16="http://schemas.microsoft.com/office/drawing/2014/main" id="{5E2B1A23-59E8-9E4C-A17B-4E2E90AD75CB}"/>
                </a:ext>
              </a:extLst>
            </p:cNvPr>
            <p:cNvSpPr/>
            <p:nvPr/>
          </p:nvSpPr>
          <p:spPr>
            <a:xfrm>
              <a:off x="445409" y="2601497"/>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90313C-B8A0-5242-A9B0-F7B6C4643EE8}"/>
                </a:ext>
              </a:extLst>
            </p:cNvPr>
            <p:cNvSpPr/>
            <p:nvPr/>
          </p:nvSpPr>
          <p:spPr>
            <a:xfrm>
              <a:off x="2728268" y="2601496"/>
              <a:ext cx="2204217" cy="36320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CBF8317-516A-4B48-9652-1419072841EA}"/>
                </a:ext>
              </a:extLst>
            </p:cNvPr>
            <p:cNvSpPr/>
            <p:nvPr/>
          </p:nvSpPr>
          <p:spPr>
            <a:xfrm>
              <a:off x="5011127" y="2601496"/>
              <a:ext cx="2204217" cy="36320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a:extLst>
                <a:ext uri="{FF2B5EF4-FFF2-40B4-BE49-F238E27FC236}">
                  <a16:creationId xmlns:a16="http://schemas.microsoft.com/office/drawing/2014/main" id="{A7FC1F73-6458-8A43-90DF-23E78F558432}"/>
                </a:ext>
              </a:extLst>
            </p:cNvPr>
            <p:cNvSpPr/>
            <p:nvPr/>
          </p:nvSpPr>
          <p:spPr>
            <a:xfrm>
              <a:off x="7293986" y="2601496"/>
              <a:ext cx="2204217" cy="36320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5566AD-54D6-2C45-876D-2DF8B08865EC}"/>
                </a:ext>
              </a:extLst>
            </p:cNvPr>
            <p:cNvSpPr/>
            <p:nvPr/>
          </p:nvSpPr>
          <p:spPr>
            <a:xfrm>
              <a:off x="9576846"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DC6835AC-3BAD-B749-B5FD-9DFBDBBA5B40}"/>
              </a:ext>
            </a:extLst>
          </p:cNvPr>
          <p:cNvSpPr txBox="1"/>
          <p:nvPr>
            <p:custDataLst>
              <p:tags r:id="rId1"/>
            </p:custDataLst>
          </p:nvPr>
        </p:nvSpPr>
        <p:spPr>
          <a:xfrm>
            <a:off x="185260" y="3239616"/>
            <a:ext cx="1964746" cy="1015663"/>
          </a:xfrm>
          <a:prstGeom prst="rect">
            <a:avLst/>
          </a:prstGeom>
          <a:noFill/>
        </p:spPr>
        <p:txBody>
          <a:bodyPr wrap="square" lIns="91440" tIns="45720" rIns="91440" bIns="45720" rtlCol="0" anchor="t">
            <a:spAutoFit/>
          </a:bodyPr>
          <a:lstStyle/>
          <a:p>
            <a:r>
              <a:rPr lang="en-US" sz="1200" dirty="0">
                <a:latin typeface="Arial"/>
                <a:cs typeface="Arial"/>
              </a:rPr>
              <a:t>Identify and use multiple communication methods to disseminate messages about institutional change. .</a:t>
            </a:r>
          </a:p>
        </p:txBody>
      </p:sp>
      <p:sp>
        <p:nvSpPr>
          <p:cNvPr id="19" name="Rectangle 18">
            <a:extLst>
              <a:ext uri="{FF2B5EF4-FFF2-40B4-BE49-F238E27FC236}">
                <a16:creationId xmlns:a16="http://schemas.microsoft.com/office/drawing/2014/main" id="{830FEE2D-AB8B-F74F-BFD7-84CE4D62DAA4}"/>
              </a:ext>
            </a:extLst>
          </p:cNvPr>
          <p:cNvSpPr/>
          <p:nvPr/>
        </p:nvSpPr>
        <p:spPr>
          <a:xfrm>
            <a:off x="2427816" y="1569755"/>
            <a:ext cx="1746495"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NO ACTIVITY</a:t>
            </a:r>
          </a:p>
        </p:txBody>
      </p:sp>
      <p:sp>
        <p:nvSpPr>
          <p:cNvPr id="21" name="Rectangle 20">
            <a:extLst>
              <a:ext uri="{FF2B5EF4-FFF2-40B4-BE49-F238E27FC236}">
                <a16:creationId xmlns:a16="http://schemas.microsoft.com/office/drawing/2014/main" id="{26AA6FFB-F843-FC46-809F-E4B23379C932}"/>
              </a:ext>
            </a:extLst>
          </p:cNvPr>
          <p:cNvSpPr/>
          <p:nvPr/>
        </p:nvSpPr>
        <p:spPr>
          <a:xfrm>
            <a:off x="4366729" y="1569755"/>
            <a:ext cx="1847848"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EMERGING</a:t>
            </a:r>
          </a:p>
        </p:txBody>
      </p:sp>
      <p:sp>
        <p:nvSpPr>
          <p:cNvPr id="22" name="Rectangle 21">
            <a:extLst>
              <a:ext uri="{FF2B5EF4-FFF2-40B4-BE49-F238E27FC236}">
                <a16:creationId xmlns:a16="http://schemas.microsoft.com/office/drawing/2014/main" id="{B4DB6FFD-B628-1D4C-B209-97C95937A165}"/>
              </a:ext>
            </a:extLst>
          </p:cNvPr>
          <p:cNvSpPr/>
          <p:nvPr/>
        </p:nvSpPr>
        <p:spPr>
          <a:xfrm>
            <a:off x="6233408" y="1569755"/>
            <a:ext cx="1935576" cy="261610"/>
          </a:xfrm>
          <a:prstGeom prst="rect">
            <a:avLst/>
          </a:prstGeom>
        </p:spPr>
        <p:txBody>
          <a:bodyPr wrap="square">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DEVELOPING</a:t>
            </a:r>
          </a:p>
        </p:txBody>
      </p:sp>
      <p:sp>
        <p:nvSpPr>
          <p:cNvPr id="23" name="Rectangle 22">
            <a:extLst>
              <a:ext uri="{FF2B5EF4-FFF2-40B4-BE49-F238E27FC236}">
                <a16:creationId xmlns:a16="http://schemas.microsoft.com/office/drawing/2014/main" id="{9D2E4A93-90FF-BF4C-B056-3868568B0406}"/>
              </a:ext>
            </a:extLst>
          </p:cNvPr>
          <p:cNvSpPr/>
          <p:nvPr/>
        </p:nvSpPr>
        <p:spPr>
          <a:xfrm>
            <a:off x="8250625" y="1569755"/>
            <a:ext cx="181575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ACHIEVED</a:t>
            </a:r>
          </a:p>
        </p:txBody>
      </p:sp>
      <p:sp>
        <p:nvSpPr>
          <p:cNvPr id="24" name="Rectangle 23">
            <a:extLst>
              <a:ext uri="{FF2B5EF4-FFF2-40B4-BE49-F238E27FC236}">
                <a16:creationId xmlns:a16="http://schemas.microsoft.com/office/drawing/2014/main" id="{771A9A3A-BF68-B042-8B9E-5A6E6B22ABB5}"/>
              </a:ext>
            </a:extLst>
          </p:cNvPr>
          <p:cNvSpPr/>
          <p:nvPr/>
        </p:nvSpPr>
        <p:spPr>
          <a:xfrm>
            <a:off x="10261043" y="1569755"/>
            <a:ext cx="175144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EXEMPLARY</a:t>
            </a:r>
          </a:p>
        </p:txBody>
      </p:sp>
      <p:sp>
        <p:nvSpPr>
          <p:cNvPr id="26" name="TextBox 25">
            <a:extLst>
              <a:ext uri="{FF2B5EF4-FFF2-40B4-BE49-F238E27FC236}">
                <a16:creationId xmlns:a16="http://schemas.microsoft.com/office/drawing/2014/main" id="{E70D6374-7623-7A4E-802B-3D55D51B2947}"/>
              </a:ext>
            </a:extLst>
          </p:cNvPr>
          <p:cNvSpPr txBox="1"/>
          <p:nvPr>
            <p:custDataLst>
              <p:tags r:id="rId2"/>
            </p:custDataLst>
          </p:nvPr>
        </p:nvSpPr>
        <p:spPr>
          <a:xfrm>
            <a:off x="2449636" y="2611590"/>
            <a:ext cx="1876866" cy="1384995"/>
          </a:xfrm>
          <a:prstGeom prst="rect">
            <a:avLst/>
          </a:prstGeom>
          <a:noFill/>
        </p:spPr>
        <p:txBody>
          <a:bodyPr wrap="square" lIns="91440" tIns="45720" rIns="91440" bIns="45720" rtlCol="0" anchor="t">
            <a:spAutoFit/>
          </a:bodyPr>
          <a:lstStyle/>
          <a:p>
            <a:r>
              <a:rPr lang="en-US" sz="1200" dirty="0">
                <a:latin typeface="Arial"/>
                <a:cs typeface="Arial"/>
              </a:rPr>
              <a:t>There is no evidence that the intermediary is identifying and using multiple communication methods to disseminate messages about institutional change. </a:t>
            </a:r>
          </a:p>
        </p:txBody>
      </p:sp>
      <p:sp>
        <p:nvSpPr>
          <p:cNvPr id="27" name="TextBox 26">
            <a:extLst>
              <a:ext uri="{FF2B5EF4-FFF2-40B4-BE49-F238E27FC236}">
                <a16:creationId xmlns:a16="http://schemas.microsoft.com/office/drawing/2014/main" id="{229EA118-0786-CD4E-97D8-2A10FCBD6E11}"/>
              </a:ext>
            </a:extLst>
          </p:cNvPr>
          <p:cNvSpPr txBox="1"/>
          <p:nvPr>
            <p:custDataLst>
              <p:tags r:id="rId3"/>
            </p:custDataLst>
          </p:nvPr>
        </p:nvSpPr>
        <p:spPr>
          <a:xfrm>
            <a:off x="4352777" y="2611588"/>
            <a:ext cx="1743224" cy="1569660"/>
          </a:xfrm>
          <a:prstGeom prst="rect">
            <a:avLst/>
          </a:prstGeom>
          <a:noFill/>
        </p:spPr>
        <p:txBody>
          <a:bodyPr wrap="square" lIns="91440" tIns="45720" rIns="91440" bIns="45720" rtlCol="0" anchor="t">
            <a:spAutoFit/>
          </a:bodyPr>
          <a:lstStyle/>
          <a:p>
            <a:r>
              <a:rPr lang="en-US" sz="1200" dirty="0">
                <a:latin typeface="Arial"/>
                <a:cs typeface="Arial"/>
              </a:rPr>
              <a:t>The intermediary is beginning to identify multiple communication methods to disseminate messages about institutional change.</a:t>
            </a:r>
          </a:p>
        </p:txBody>
      </p:sp>
      <p:sp>
        <p:nvSpPr>
          <p:cNvPr id="28" name="TextBox 27">
            <a:extLst>
              <a:ext uri="{FF2B5EF4-FFF2-40B4-BE49-F238E27FC236}">
                <a16:creationId xmlns:a16="http://schemas.microsoft.com/office/drawing/2014/main" id="{97995F58-B6DC-F547-85F2-E0B649E201E2}"/>
              </a:ext>
            </a:extLst>
          </p:cNvPr>
          <p:cNvSpPr txBox="1"/>
          <p:nvPr>
            <p:custDataLst>
              <p:tags r:id="rId4"/>
            </p:custDataLst>
          </p:nvPr>
        </p:nvSpPr>
        <p:spPr>
          <a:xfrm>
            <a:off x="6292118" y="2611589"/>
            <a:ext cx="1876866" cy="1384995"/>
          </a:xfrm>
          <a:prstGeom prst="rect">
            <a:avLst/>
          </a:prstGeom>
          <a:noFill/>
        </p:spPr>
        <p:txBody>
          <a:bodyPr wrap="square" lIns="91440" tIns="45720" rIns="91440" bIns="45720" rtlCol="0" anchor="t">
            <a:spAutoFit/>
          </a:bodyPr>
          <a:lstStyle/>
          <a:p>
            <a:r>
              <a:rPr lang="en-US" sz="1200" dirty="0">
                <a:latin typeface="Arial"/>
                <a:cs typeface="Arial"/>
              </a:rPr>
              <a:t>The intermediary is </a:t>
            </a:r>
            <a:br>
              <a:rPr lang="en-US" sz="1200" dirty="0">
                <a:latin typeface="Arial" panose="020B0604020202020204" pitchFamily="34" charset="0"/>
                <a:cs typeface="Arial" panose="020B0604020202020204" pitchFamily="34" charset="0"/>
              </a:rPr>
            </a:br>
            <a:r>
              <a:rPr lang="en-US" sz="1200" dirty="0">
                <a:latin typeface="Arial"/>
                <a:cs typeface="Arial"/>
              </a:rPr>
              <a:t>limited or inconsistent in its use of multiple communication methods to disseminate messages about institutional change.</a:t>
            </a:r>
          </a:p>
        </p:txBody>
      </p:sp>
      <p:sp>
        <p:nvSpPr>
          <p:cNvPr id="29" name="TextBox 28">
            <a:extLst>
              <a:ext uri="{FF2B5EF4-FFF2-40B4-BE49-F238E27FC236}">
                <a16:creationId xmlns:a16="http://schemas.microsoft.com/office/drawing/2014/main" id="{C018F3E7-2115-A84B-B3FC-EF25F8FEAAB7}"/>
              </a:ext>
            </a:extLst>
          </p:cNvPr>
          <p:cNvSpPr txBox="1"/>
          <p:nvPr>
            <p:custDataLst>
              <p:tags r:id="rId5"/>
            </p:custDataLst>
          </p:nvPr>
        </p:nvSpPr>
        <p:spPr>
          <a:xfrm>
            <a:off x="8271810" y="2611589"/>
            <a:ext cx="1810533" cy="1200329"/>
          </a:xfrm>
          <a:prstGeom prst="rect">
            <a:avLst/>
          </a:prstGeom>
          <a:noFill/>
        </p:spPr>
        <p:txBody>
          <a:bodyPr wrap="square" lIns="91440" tIns="45720" rIns="91440" bIns="45720" rtlCol="0" anchor="t">
            <a:spAutoFit/>
          </a:bodyPr>
          <a:lstStyle/>
          <a:p>
            <a:r>
              <a:rPr lang="en-US" sz="1200" dirty="0">
                <a:latin typeface="Arial"/>
                <a:cs typeface="Arial"/>
              </a:rPr>
              <a:t>The intermediary consistently uses multiple communication methods to disseminate messages about institutional change.</a:t>
            </a:r>
          </a:p>
        </p:txBody>
      </p:sp>
      <p:sp>
        <p:nvSpPr>
          <p:cNvPr id="30" name="TextBox 29">
            <a:extLst>
              <a:ext uri="{FF2B5EF4-FFF2-40B4-BE49-F238E27FC236}">
                <a16:creationId xmlns:a16="http://schemas.microsoft.com/office/drawing/2014/main" id="{639563D2-7D66-D345-A588-A9A3665DEB11}"/>
              </a:ext>
            </a:extLst>
          </p:cNvPr>
          <p:cNvSpPr txBox="1"/>
          <p:nvPr>
            <p:custDataLst>
              <p:tags r:id="rId6"/>
            </p:custDataLst>
          </p:nvPr>
        </p:nvSpPr>
        <p:spPr>
          <a:xfrm>
            <a:off x="10216597" y="2611590"/>
            <a:ext cx="1861208" cy="120032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uses multiple communication methods and establishes guidelines for use of methods for specific audiences. </a:t>
            </a:r>
          </a:p>
        </p:txBody>
      </p:sp>
      <p:sp>
        <p:nvSpPr>
          <p:cNvPr id="35" name="Rectangle 34">
            <a:extLst>
              <a:ext uri="{FF2B5EF4-FFF2-40B4-BE49-F238E27FC236}">
                <a16:creationId xmlns:a16="http://schemas.microsoft.com/office/drawing/2014/main" id="{FE5B9EF4-80E3-E04D-9C9B-871A67C4B696}"/>
              </a:ext>
            </a:extLst>
          </p:cNvPr>
          <p:cNvSpPr/>
          <p:nvPr/>
        </p:nvSpPr>
        <p:spPr>
          <a:xfrm>
            <a:off x="-4239" y="1892455"/>
            <a:ext cx="12200478" cy="391558"/>
          </a:xfrm>
          <a:prstGeom prst="rect">
            <a:avLst/>
          </a:prstGeom>
          <a:solidFill>
            <a:srgbClr val="619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B7CD77E-9E9A-1447-8135-4BC4634B9965}"/>
              </a:ext>
            </a:extLst>
          </p:cNvPr>
          <p:cNvSpPr txBox="1"/>
          <p:nvPr/>
        </p:nvSpPr>
        <p:spPr>
          <a:xfrm>
            <a:off x="2286114" y="922936"/>
            <a:ext cx="7437749" cy="369332"/>
          </a:xfrm>
          <a:prstGeom prst="rect">
            <a:avLst/>
          </a:prstGeom>
          <a:noFill/>
        </p:spPr>
        <p:txBody>
          <a:bodyPr wrap="square" lIns="91440" tIns="45720" rIns="91440" bIns="45720" rtlCol="0" anchor="t">
            <a:spAutoFit/>
          </a:bodyPr>
          <a:lstStyle/>
          <a:p>
            <a:r>
              <a:rPr lang="en-US" dirty="0">
                <a:solidFill>
                  <a:schemeClr val="bg1"/>
                </a:solidFill>
                <a:latin typeface="Arial"/>
                <a:ea typeface="Gotham Medium"/>
                <a:cs typeface="Arial"/>
              </a:rPr>
              <a:t>ROLE: </a:t>
            </a:r>
            <a:r>
              <a:rPr lang="en-US" dirty="0">
                <a:solidFill>
                  <a:srgbClr val="00B0F0"/>
                </a:solidFill>
                <a:latin typeface="Arial"/>
                <a:ea typeface="Gotham Medium"/>
                <a:cs typeface="Arial"/>
              </a:rPr>
              <a:t>MOTIVATE AND DRIVE CHANGE</a:t>
            </a:r>
            <a:endParaRPr lang="en-US" dirty="0">
              <a:solidFill>
                <a:srgbClr val="00B0F0"/>
              </a:solidFill>
              <a:latin typeface="Arial" panose="020B0604020202020204" pitchFamily="34" charset="0"/>
              <a:ea typeface="Gotham Medium" pitchFamily="2" charset="-128"/>
              <a:cs typeface="Arial" panose="020B0604020202020204" pitchFamily="34" charset="0"/>
            </a:endParaRPr>
          </a:p>
        </p:txBody>
      </p:sp>
      <p:sp>
        <p:nvSpPr>
          <p:cNvPr id="34" name="TextBox 33">
            <a:extLst>
              <a:ext uri="{FF2B5EF4-FFF2-40B4-BE49-F238E27FC236}">
                <a16:creationId xmlns:a16="http://schemas.microsoft.com/office/drawing/2014/main" id="{47D5CB72-F38E-F84B-B91E-0BD4D704E8FF}"/>
              </a:ext>
            </a:extLst>
          </p:cNvPr>
          <p:cNvSpPr txBox="1"/>
          <p:nvPr>
            <p:custDataLst>
              <p:tags r:id="rId7"/>
            </p:custDataLst>
          </p:nvPr>
        </p:nvSpPr>
        <p:spPr>
          <a:xfrm>
            <a:off x="188692" y="2606338"/>
            <a:ext cx="1961314" cy="523220"/>
          </a:xfrm>
          <a:prstGeom prst="rect">
            <a:avLst/>
          </a:prstGeom>
          <a:noFill/>
        </p:spPr>
        <p:txBody>
          <a:bodyPr wrap="square" rtlCol="0">
            <a:spAutoFit/>
          </a:bodyPr>
          <a:lstStyle/>
          <a:p>
            <a:r>
              <a:rPr lang="en-US" sz="1400" b="1" dirty="0">
                <a:latin typeface="Arial" panose="020B0604020202020204" pitchFamily="34" charset="0"/>
                <a:ea typeface="Gotham Medium" pitchFamily="2" charset="-128"/>
                <a:cs typeface="Arial" panose="020B0604020202020204" pitchFamily="34" charset="0"/>
              </a:rPr>
              <a:t>Communication Methods</a:t>
            </a:r>
          </a:p>
        </p:txBody>
      </p:sp>
      <p:cxnSp>
        <p:nvCxnSpPr>
          <p:cNvPr id="4" name="Straight Connector 3">
            <a:extLst>
              <a:ext uri="{FF2B5EF4-FFF2-40B4-BE49-F238E27FC236}">
                <a16:creationId xmlns:a16="http://schemas.microsoft.com/office/drawing/2014/main" id="{F317C643-163E-B649-A837-65F19AF5709E}"/>
              </a:ext>
            </a:extLst>
          </p:cNvPr>
          <p:cNvCxnSpPr/>
          <p:nvPr/>
        </p:nvCxnSpPr>
        <p:spPr>
          <a:xfrm>
            <a:off x="4260169"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FD4E39-2BFB-F942-8A34-10FDE3831AC1}"/>
              </a:ext>
            </a:extLst>
          </p:cNvPr>
          <p:cNvCxnSpPr/>
          <p:nvPr/>
        </p:nvCxnSpPr>
        <p:spPr>
          <a:xfrm>
            <a:off x="6247713"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716DD2-8DE9-164A-973A-CB989121FB91}"/>
              </a:ext>
            </a:extLst>
          </p:cNvPr>
          <p:cNvCxnSpPr/>
          <p:nvPr/>
        </p:nvCxnSpPr>
        <p:spPr>
          <a:xfrm>
            <a:off x="8174145"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874A25D-CD45-3A48-A4FF-2BA4F0336E0C}"/>
              </a:ext>
            </a:extLst>
          </p:cNvPr>
          <p:cNvCxnSpPr/>
          <p:nvPr/>
        </p:nvCxnSpPr>
        <p:spPr>
          <a:xfrm>
            <a:off x="10168452" y="2676445"/>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A37437C-B3BA-5140-B37C-907AA364C14F}"/>
              </a:ext>
            </a:extLst>
          </p:cNvPr>
          <p:cNvPicPr>
            <a:picLocks noChangeAspect="1"/>
          </p:cNvPicPr>
          <p:nvPr/>
        </p:nvPicPr>
        <p:blipFill>
          <a:blip r:embed="rId11"/>
          <a:stretch>
            <a:fillRect/>
          </a:stretch>
        </p:blipFill>
        <p:spPr>
          <a:xfrm>
            <a:off x="814629" y="894859"/>
            <a:ext cx="652616" cy="670019"/>
          </a:xfrm>
          <a:prstGeom prst="rect">
            <a:avLst/>
          </a:prstGeom>
        </p:spPr>
      </p:pic>
      <p:sp>
        <p:nvSpPr>
          <p:cNvPr id="45" name="TextBox 44">
            <a:extLst>
              <a:ext uri="{FF2B5EF4-FFF2-40B4-BE49-F238E27FC236}">
                <a16:creationId xmlns:a16="http://schemas.microsoft.com/office/drawing/2014/main" id="{EDE32A0A-8BDF-4F2A-99F0-DCE961534B05}"/>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t>37</a:t>
            </a:fld>
            <a:endParaRPr lang="en-US" sz="1000" dirty="0"/>
          </a:p>
        </p:txBody>
      </p:sp>
      <p:sp>
        <p:nvSpPr>
          <p:cNvPr id="14" name="Oval 13">
            <a:extLst>
              <a:ext uri="{FF2B5EF4-FFF2-40B4-BE49-F238E27FC236}">
                <a16:creationId xmlns:a16="http://schemas.microsoft.com/office/drawing/2014/main" id="{339D421F-E320-2991-E985-B617F4A8B564}"/>
              </a:ext>
            </a:extLst>
          </p:cNvPr>
          <p:cNvSpPr/>
          <p:nvPr/>
        </p:nvSpPr>
        <p:spPr>
          <a:xfrm>
            <a:off x="462322" y="5989569"/>
            <a:ext cx="881456" cy="881456"/>
          </a:xfrm>
          <a:prstGeom prst="ellipse">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CE92CF-ABF1-FC7C-918D-FDE67EA0E8FF}"/>
              </a:ext>
            </a:extLst>
          </p:cNvPr>
          <p:cNvSpPr/>
          <p:nvPr/>
        </p:nvSpPr>
        <p:spPr>
          <a:xfrm>
            <a:off x="650416" y="6245631"/>
            <a:ext cx="505267" cy="369332"/>
          </a:xfrm>
          <a:prstGeom prst="rect">
            <a:avLst/>
          </a:prstGeom>
        </p:spPr>
        <p:txBody>
          <a:bodyPr wrap="none" lIns="91440" tIns="45720" rIns="91440" bIns="45720" anchor="t">
            <a:spAutoFit/>
          </a:bodyPr>
          <a:lstStyle/>
          <a:p>
            <a:r>
              <a:rPr lang="en-US" dirty="0">
                <a:solidFill>
                  <a:schemeClr val="bg1"/>
                </a:solidFill>
                <a:highlight>
                  <a:srgbClr val="FF0000"/>
                </a:highlight>
                <a:latin typeface="Arial"/>
                <a:cs typeface="Arial"/>
              </a:rPr>
              <a:t>3.6</a:t>
            </a:r>
            <a:endParaRPr lang="en-US">
              <a:solidFill>
                <a:schemeClr val="bg1"/>
              </a:solidFill>
              <a:highlight>
                <a:srgbClr val="FF0000"/>
              </a:highlight>
              <a:latin typeface="Arial"/>
              <a:ea typeface="Calibri"/>
              <a:cs typeface="Arial"/>
            </a:endParaRPr>
          </a:p>
        </p:txBody>
      </p:sp>
      <p:sp>
        <p:nvSpPr>
          <p:cNvPr id="16" name="TextBox 15">
            <a:extLst>
              <a:ext uri="{FF2B5EF4-FFF2-40B4-BE49-F238E27FC236}">
                <a16:creationId xmlns:a16="http://schemas.microsoft.com/office/drawing/2014/main" id="{9E562350-8A1D-15E7-BAF7-40B66BDDEBEA}"/>
              </a:ext>
            </a:extLst>
          </p:cNvPr>
          <p:cNvSpPr txBox="1"/>
          <p:nvPr/>
        </p:nvSpPr>
        <p:spPr>
          <a:xfrm>
            <a:off x="1385501" y="6119848"/>
            <a:ext cx="3677816"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Update this marker with the Element average and reposition it under the correct developmental category (e.g., developing)</a:t>
            </a:r>
          </a:p>
        </p:txBody>
      </p:sp>
      <p:sp>
        <p:nvSpPr>
          <p:cNvPr id="42" name="Rectangle 41">
            <a:extLst>
              <a:ext uri="{FF2B5EF4-FFF2-40B4-BE49-F238E27FC236}">
                <a16:creationId xmlns:a16="http://schemas.microsoft.com/office/drawing/2014/main" id="{CF1D9E1C-F495-994C-9F54-4636152A9298}"/>
              </a:ext>
            </a:extLst>
          </p:cNvPr>
          <p:cNvSpPr/>
          <p:nvPr/>
        </p:nvSpPr>
        <p:spPr>
          <a:xfrm>
            <a:off x="1"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hlinkClick r:id="rId12" action="ppaction://hlinksldjump"/>
            <a:extLst>
              <a:ext uri="{FF2B5EF4-FFF2-40B4-BE49-F238E27FC236}">
                <a16:creationId xmlns:a16="http://schemas.microsoft.com/office/drawing/2014/main" id="{41C3DEEA-3BE4-7E7E-9514-3A86B603CBA8}"/>
              </a:ext>
            </a:extLst>
          </p:cNvPr>
          <p:cNvSpPr/>
          <p:nvPr/>
        </p:nvSpPr>
        <p:spPr>
          <a:xfrm>
            <a:off x="3059382" y="2413"/>
            <a:ext cx="3000871" cy="517133"/>
          </a:xfrm>
          <a:prstGeom prst="rect">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59379D7C-7CC0-5CDA-8F9C-26AE7E6488D6}"/>
              </a:ext>
            </a:extLst>
          </p:cNvPr>
          <p:cNvSpPr/>
          <p:nvPr/>
        </p:nvSpPr>
        <p:spPr>
          <a:xfrm>
            <a:off x="6118764"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31295932-0F4D-C4B3-AE8E-D7D27D86589C}"/>
              </a:ext>
            </a:extLst>
          </p:cNvPr>
          <p:cNvSpPr txBox="1"/>
          <p:nvPr/>
        </p:nvSpPr>
        <p:spPr>
          <a:xfrm>
            <a:off x="19341" y="44291"/>
            <a:ext cx="3000871" cy="430887"/>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Oversee Network Design </a:t>
            </a:r>
            <a:br>
              <a:rPr lang="en-US" sz="1100">
                <a:solidFill>
                  <a:srgbClr val="002E3D"/>
                </a:solidFill>
                <a:latin typeface="Arial" panose="020B0604020202020204" pitchFamily="34" charset="0"/>
                <a:ea typeface="Gotham Medium" pitchFamily="2" charset="-128"/>
                <a:cs typeface="Arial" panose="020B0604020202020204" pitchFamily="34" charset="0"/>
              </a:rPr>
            </a:br>
            <a:r>
              <a:rPr lang="en-US" sz="1100">
                <a:solidFill>
                  <a:srgbClr val="002E3D"/>
                </a:solidFill>
                <a:latin typeface="Arial" panose="020B0604020202020204" pitchFamily="34" charset="0"/>
                <a:ea typeface="Gotham Medium" pitchFamily="2" charset="-128"/>
                <a:cs typeface="Arial" panose="020B0604020202020204" pitchFamily="34" charset="0"/>
              </a:rPr>
              <a:t>and Operations</a:t>
            </a:r>
          </a:p>
        </p:txBody>
      </p:sp>
      <p:sp>
        <p:nvSpPr>
          <p:cNvPr id="51" name="TextBox 50">
            <a:extLst>
              <a:ext uri="{FF2B5EF4-FFF2-40B4-BE49-F238E27FC236}">
                <a16:creationId xmlns:a16="http://schemas.microsoft.com/office/drawing/2014/main" id="{A3894D77-CA19-653F-A27D-09C5C2C6D881}"/>
              </a:ext>
            </a:extLst>
          </p:cNvPr>
          <p:cNvSpPr txBox="1"/>
          <p:nvPr/>
        </p:nvSpPr>
        <p:spPr>
          <a:xfrm>
            <a:off x="3056306" y="132287"/>
            <a:ext cx="3000871" cy="261610"/>
          </a:xfrm>
          <a:prstGeom prst="rect">
            <a:avLst/>
          </a:prstGeom>
          <a:noFill/>
        </p:spPr>
        <p:txBody>
          <a:bodyPr wrap="square" lIns="91440" tIns="45720" rIns="91440" bIns="45720" rtlCol="0" anchor="t">
            <a:spAutoFit/>
          </a:bodyPr>
          <a:lstStyle/>
          <a:p>
            <a:pPr algn="ctr"/>
            <a:r>
              <a:rPr lang="en-US" sz="1100" dirty="0">
                <a:solidFill>
                  <a:schemeClr val="bg1"/>
                </a:solidFill>
                <a:latin typeface="Arial"/>
                <a:ea typeface="Gotham Medium"/>
                <a:cs typeface="Arial"/>
              </a:rPr>
              <a:t>Motivate and Drive </a:t>
            </a:r>
            <a:r>
              <a:rPr lang="en-US" sz="1100" dirty="0">
                <a:solidFill>
                  <a:schemeClr val="bg1"/>
                </a:solidFill>
                <a:ea typeface="+mn-lt"/>
                <a:cs typeface="+mn-lt"/>
              </a:rPr>
              <a:t>Change</a:t>
            </a:r>
            <a:endParaRPr lang="en-US" sz="1100" dirty="0">
              <a:solidFill>
                <a:schemeClr val="bg1"/>
              </a:solidFill>
              <a:latin typeface="Arial" panose="020B0604020202020204" pitchFamily="34" charset="0"/>
              <a:ea typeface="Gotham Medium" pitchFamily="2" charset="-128"/>
              <a:cs typeface="Arial" panose="020B0604020202020204" pitchFamily="34" charset="0"/>
            </a:endParaRPr>
          </a:p>
        </p:txBody>
      </p:sp>
      <p:sp>
        <p:nvSpPr>
          <p:cNvPr id="52" name="TextBox 51">
            <a:extLst>
              <a:ext uri="{FF2B5EF4-FFF2-40B4-BE49-F238E27FC236}">
                <a16:creationId xmlns:a16="http://schemas.microsoft.com/office/drawing/2014/main" id="{2B242858-F977-B59F-9A2A-4E9993E18B03}"/>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
        <p:nvSpPr>
          <p:cNvPr id="53" name="TextBox 52">
            <a:hlinkClick r:id="rId12" action="ppaction://hlinksldjump"/>
            <a:extLst>
              <a:ext uri="{FF2B5EF4-FFF2-40B4-BE49-F238E27FC236}">
                <a16:creationId xmlns:a16="http://schemas.microsoft.com/office/drawing/2014/main" id="{F68A60D9-7C71-6B24-1521-7D255A6433FD}"/>
              </a:ext>
            </a:extLst>
          </p:cNvPr>
          <p:cNvSpPr txBox="1"/>
          <p:nvPr>
            <p:custDataLst>
              <p:tags r:id="rId8"/>
            </p:custDataLst>
          </p:nvPr>
        </p:nvSpPr>
        <p:spPr>
          <a:xfrm>
            <a:off x="226900" y="1924069"/>
            <a:ext cx="3867790" cy="307777"/>
          </a:xfrm>
          <a:prstGeom prst="rect">
            <a:avLst/>
          </a:prstGeom>
          <a:noFill/>
        </p:spPr>
        <p:txBody>
          <a:bodyPr wrap="square" rtlCol="0">
            <a:spAutoFit/>
          </a:bodyPr>
          <a:lstStyle/>
          <a:p>
            <a:r>
              <a:rPr lang="en-US" sz="1400" b="1" dirty="0">
                <a:solidFill>
                  <a:schemeClr val="bg1"/>
                </a:solidFill>
                <a:latin typeface="Arial" panose="020B0604020202020204" pitchFamily="34" charset="0"/>
                <a:ea typeface="Gotham Medium" pitchFamily="2" charset="-128"/>
                <a:cs typeface="Arial" panose="020B0604020202020204" pitchFamily="34" charset="0"/>
              </a:rPr>
              <a:t>RECRUITMENT AND MOTIVATION</a:t>
            </a:r>
          </a:p>
        </p:txBody>
      </p:sp>
    </p:spTree>
    <p:extLst>
      <p:ext uri="{BB962C8B-B14F-4D97-AF65-F5344CB8AC3E}">
        <p14:creationId xmlns:p14="http://schemas.microsoft.com/office/powerpoint/2010/main" val="2496484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8A05958-8F59-C546-A4C4-8DF807D69ECD}"/>
              </a:ext>
            </a:extLst>
          </p:cNvPr>
          <p:cNvSpPr/>
          <p:nvPr/>
        </p:nvSpPr>
        <p:spPr>
          <a:xfrm>
            <a:off x="-4240" y="600084"/>
            <a:ext cx="12196239" cy="1295888"/>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93A05A4A-4D94-7541-9BD3-C0FD6D35A16E}"/>
              </a:ext>
            </a:extLst>
          </p:cNvPr>
          <p:cNvSpPr/>
          <p:nvPr/>
        </p:nvSpPr>
        <p:spPr>
          <a:xfrm>
            <a:off x="6281906" y="1517281"/>
            <a:ext cx="1887081" cy="51189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577C23A-FD50-7742-AF30-9D46C869964D}"/>
              </a:ext>
            </a:extLst>
          </p:cNvPr>
          <p:cNvSpPr/>
          <p:nvPr/>
        </p:nvSpPr>
        <p:spPr>
          <a:xfrm>
            <a:off x="1" y="2358051"/>
            <a:ext cx="2373086" cy="2894687"/>
          </a:xfrm>
          <a:prstGeom prst="rect">
            <a:avLst/>
          </a:prstGeom>
          <a:solidFill>
            <a:srgbClr val="002E3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165FC1E-DEDD-314A-82B9-EBD587D52FEA}"/>
              </a:ext>
            </a:extLst>
          </p:cNvPr>
          <p:cNvGrpSpPr/>
          <p:nvPr/>
        </p:nvGrpSpPr>
        <p:grpSpPr>
          <a:xfrm>
            <a:off x="2373089" y="1517281"/>
            <a:ext cx="9704716" cy="511895"/>
            <a:chOff x="445409" y="2601496"/>
            <a:chExt cx="11335654" cy="3632005"/>
          </a:xfrm>
          <a:solidFill>
            <a:srgbClr val="00B0F0"/>
          </a:solidFill>
        </p:grpSpPr>
        <p:sp>
          <p:nvSpPr>
            <p:cNvPr id="7" name="Rectangle 6">
              <a:extLst>
                <a:ext uri="{FF2B5EF4-FFF2-40B4-BE49-F238E27FC236}">
                  <a16:creationId xmlns:a16="http://schemas.microsoft.com/office/drawing/2014/main" id="{5E2B1A23-59E8-9E4C-A17B-4E2E90AD75CB}"/>
                </a:ext>
              </a:extLst>
            </p:cNvPr>
            <p:cNvSpPr/>
            <p:nvPr/>
          </p:nvSpPr>
          <p:spPr>
            <a:xfrm>
              <a:off x="445409" y="2601497"/>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90313C-B8A0-5242-A9B0-F7B6C4643EE8}"/>
                </a:ext>
              </a:extLst>
            </p:cNvPr>
            <p:cNvSpPr/>
            <p:nvPr/>
          </p:nvSpPr>
          <p:spPr>
            <a:xfrm>
              <a:off x="2728268" y="2601496"/>
              <a:ext cx="2204217" cy="36320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FC1F73-6458-8A43-90DF-23E78F558432}"/>
                </a:ext>
              </a:extLst>
            </p:cNvPr>
            <p:cNvSpPr/>
            <p:nvPr/>
          </p:nvSpPr>
          <p:spPr>
            <a:xfrm>
              <a:off x="7293986" y="2601496"/>
              <a:ext cx="2204217" cy="36320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5566AD-54D6-2C45-876D-2DF8B08865EC}"/>
                </a:ext>
              </a:extLst>
            </p:cNvPr>
            <p:cNvSpPr/>
            <p:nvPr/>
          </p:nvSpPr>
          <p:spPr>
            <a:xfrm>
              <a:off x="9576846"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DC6835AC-3BAD-B749-B5FD-9DFBDBBA5B40}"/>
              </a:ext>
            </a:extLst>
          </p:cNvPr>
          <p:cNvSpPr txBox="1"/>
          <p:nvPr>
            <p:custDataLst>
              <p:tags r:id="rId1"/>
            </p:custDataLst>
          </p:nvPr>
        </p:nvSpPr>
        <p:spPr>
          <a:xfrm>
            <a:off x="185260" y="3239616"/>
            <a:ext cx="1964746" cy="1200329"/>
          </a:xfrm>
          <a:prstGeom prst="rect">
            <a:avLst/>
          </a:prstGeom>
          <a:noFill/>
        </p:spPr>
        <p:txBody>
          <a:bodyPr wrap="square" lIns="91440" tIns="45720" rIns="91440" bIns="45720" rtlCol="0" anchor="t">
            <a:spAutoFit/>
          </a:bodyPr>
          <a:lstStyle/>
          <a:p>
            <a:r>
              <a:rPr lang="en-US" sz="1200" dirty="0">
                <a:latin typeface="Arial"/>
                <a:cs typeface="Arial"/>
              </a:rPr>
              <a:t>Engage stakeholders within institutions and organizations who are positioned as change agents for institutional change. </a:t>
            </a:r>
          </a:p>
        </p:txBody>
      </p:sp>
      <p:sp>
        <p:nvSpPr>
          <p:cNvPr id="19" name="Rectangle 18">
            <a:extLst>
              <a:ext uri="{FF2B5EF4-FFF2-40B4-BE49-F238E27FC236}">
                <a16:creationId xmlns:a16="http://schemas.microsoft.com/office/drawing/2014/main" id="{830FEE2D-AB8B-F74F-BFD7-84CE4D62DAA4}"/>
              </a:ext>
            </a:extLst>
          </p:cNvPr>
          <p:cNvSpPr/>
          <p:nvPr/>
        </p:nvSpPr>
        <p:spPr>
          <a:xfrm>
            <a:off x="2427816" y="1569755"/>
            <a:ext cx="1746495"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NO ACTIVITY</a:t>
            </a:r>
          </a:p>
        </p:txBody>
      </p:sp>
      <p:sp>
        <p:nvSpPr>
          <p:cNvPr id="21" name="Rectangle 20">
            <a:extLst>
              <a:ext uri="{FF2B5EF4-FFF2-40B4-BE49-F238E27FC236}">
                <a16:creationId xmlns:a16="http://schemas.microsoft.com/office/drawing/2014/main" id="{26AA6FFB-F843-FC46-809F-E4B23379C932}"/>
              </a:ext>
            </a:extLst>
          </p:cNvPr>
          <p:cNvSpPr/>
          <p:nvPr/>
        </p:nvSpPr>
        <p:spPr>
          <a:xfrm>
            <a:off x="4366729" y="1569755"/>
            <a:ext cx="1847848"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EMERGING</a:t>
            </a:r>
          </a:p>
        </p:txBody>
      </p:sp>
      <p:sp>
        <p:nvSpPr>
          <p:cNvPr id="23" name="Rectangle 22">
            <a:extLst>
              <a:ext uri="{FF2B5EF4-FFF2-40B4-BE49-F238E27FC236}">
                <a16:creationId xmlns:a16="http://schemas.microsoft.com/office/drawing/2014/main" id="{9D2E4A93-90FF-BF4C-B056-3868568B0406}"/>
              </a:ext>
            </a:extLst>
          </p:cNvPr>
          <p:cNvSpPr/>
          <p:nvPr/>
        </p:nvSpPr>
        <p:spPr>
          <a:xfrm>
            <a:off x="8250625" y="1569755"/>
            <a:ext cx="181575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ACHIEVED</a:t>
            </a:r>
          </a:p>
        </p:txBody>
      </p:sp>
      <p:sp>
        <p:nvSpPr>
          <p:cNvPr id="24" name="Rectangle 23">
            <a:extLst>
              <a:ext uri="{FF2B5EF4-FFF2-40B4-BE49-F238E27FC236}">
                <a16:creationId xmlns:a16="http://schemas.microsoft.com/office/drawing/2014/main" id="{771A9A3A-BF68-B042-8B9E-5A6E6B22ABB5}"/>
              </a:ext>
            </a:extLst>
          </p:cNvPr>
          <p:cNvSpPr/>
          <p:nvPr/>
        </p:nvSpPr>
        <p:spPr>
          <a:xfrm>
            <a:off x="10261043" y="1569755"/>
            <a:ext cx="175144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EXEMPLARY</a:t>
            </a:r>
          </a:p>
        </p:txBody>
      </p:sp>
      <p:sp>
        <p:nvSpPr>
          <p:cNvPr id="26" name="TextBox 25">
            <a:extLst>
              <a:ext uri="{FF2B5EF4-FFF2-40B4-BE49-F238E27FC236}">
                <a16:creationId xmlns:a16="http://schemas.microsoft.com/office/drawing/2014/main" id="{E70D6374-7623-7A4E-802B-3D55D51B2947}"/>
              </a:ext>
            </a:extLst>
          </p:cNvPr>
          <p:cNvSpPr txBox="1"/>
          <p:nvPr>
            <p:custDataLst>
              <p:tags r:id="rId2"/>
            </p:custDataLst>
          </p:nvPr>
        </p:nvSpPr>
        <p:spPr>
          <a:xfrm>
            <a:off x="2449636" y="2611590"/>
            <a:ext cx="1876866" cy="203132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There is no evidence that the intermediary has identified or is engaging potential change agents.</a:t>
            </a:r>
          </a:p>
        </p:txBody>
      </p:sp>
      <p:sp>
        <p:nvSpPr>
          <p:cNvPr id="27" name="TextBox 26">
            <a:extLst>
              <a:ext uri="{FF2B5EF4-FFF2-40B4-BE49-F238E27FC236}">
                <a16:creationId xmlns:a16="http://schemas.microsoft.com/office/drawing/2014/main" id="{229EA118-0786-CD4E-97D8-2A10FCBD6E11}"/>
              </a:ext>
            </a:extLst>
          </p:cNvPr>
          <p:cNvSpPr txBox="1"/>
          <p:nvPr>
            <p:custDataLst>
              <p:tags r:id="rId3"/>
            </p:custDataLst>
          </p:nvPr>
        </p:nvSpPr>
        <p:spPr>
          <a:xfrm>
            <a:off x="4352777" y="2611588"/>
            <a:ext cx="1743224" cy="830997"/>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is beginning to identify potential change agents. </a:t>
            </a:r>
          </a:p>
        </p:txBody>
      </p:sp>
      <p:sp>
        <p:nvSpPr>
          <p:cNvPr id="28" name="TextBox 27">
            <a:extLst>
              <a:ext uri="{FF2B5EF4-FFF2-40B4-BE49-F238E27FC236}">
                <a16:creationId xmlns:a16="http://schemas.microsoft.com/office/drawing/2014/main" id="{97995F58-B6DC-F547-85F2-E0B649E201E2}"/>
              </a:ext>
            </a:extLst>
          </p:cNvPr>
          <p:cNvSpPr txBox="1"/>
          <p:nvPr>
            <p:custDataLst>
              <p:tags r:id="rId4"/>
            </p:custDataLst>
          </p:nvPr>
        </p:nvSpPr>
        <p:spPr>
          <a:xfrm>
            <a:off x="6292118" y="2611589"/>
            <a:ext cx="1876866" cy="1015663"/>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has identified potential change agents, but engagement with them is limited or inconsistent. </a:t>
            </a:r>
          </a:p>
        </p:txBody>
      </p:sp>
      <p:sp>
        <p:nvSpPr>
          <p:cNvPr id="29" name="TextBox 28">
            <a:extLst>
              <a:ext uri="{FF2B5EF4-FFF2-40B4-BE49-F238E27FC236}">
                <a16:creationId xmlns:a16="http://schemas.microsoft.com/office/drawing/2014/main" id="{C018F3E7-2115-A84B-B3FC-EF25F8FEAAB7}"/>
              </a:ext>
            </a:extLst>
          </p:cNvPr>
          <p:cNvSpPr txBox="1"/>
          <p:nvPr>
            <p:custDataLst>
              <p:tags r:id="rId5"/>
            </p:custDataLst>
          </p:nvPr>
        </p:nvSpPr>
        <p:spPr>
          <a:xfrm>
            <a:off x="8271810" y="2611589"/>
            <a:ext cx="1810533" cy="1569660"/>
          </a:xfrm>
          <a:prstGeom prst="rect">
            <a:avLst/>
          </a:prstGeom>
          <a:noFill/>
        </p:spPr>
        <p:txBody>
          <a:bodyPr wrap="square" lIns="91440" tIns="45720" rIns="91440" bIns="45720" rtlCol="0" anchor="t">
            <a:spAutoFit/>
          </a:bodyPr>
          <a:lstStyle/>
          <a:p>
            <a:r>
              <a:rPr lang="en-US" sz="1200" dirty="0">
                <a:latin typeface="Arial"/>
                <a:cs typeface="Arial"/>
              </a:rPr>
              <a:t>The intermediary is consistently engaging identified change agents within institutions or organizations who are positioned to effect institutional change. </a:t>
            </a:r>
          </a:p>
        </p:txBody>
      </p:sp>
      <p:sp>
        <p:nvSpPr>
          <p:cNvPr id="30" name="TextBox 29">
            <a:extLst>
              <a:ext uri="{FF2B5EF4-FFF2-40B4-BE49-F238E27FC236}">
                <a16:creationId xmlns:a16="http://schemas.microsoft.com/office/drawing/2014/main" id="{639563D2-7D66-D345-A588-A9A3665DEB11}"/>
              </a:ext>
            </a:extLst>
          </p:cNvPr>
          <p:cNvSpPr txBox="1"/>
          <p:nvPr>
            <p:custDataLst>
              <p:tags r:id="rId6"/>
            </p:custDataLst>
          </p:nvPr>
        </p:nvSpPr>
        <p:spPr>
          <a:xfrm>
            <a:off x="10216597" y="2611590"/>
            <a:ext cx="1861208" cy="175432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is engaging change agents, including identifying additional change agents, and regularly reviews processes for change agent engagement for improvement.</a:t>
            </a:r>
          </a:p>
        </p:txBody>
      </p:sp>
      <p:sp>
        <p:nvSpPr>
          <p:cNvPr id="35" name="Rectangle 34">
            <a:extLst>
              <a:ext uri="{FF2B5EF4-FFF2-40B4-BE49-F238E27FC236}">
                <a16:creationId xmlns:a16="http://schemas.microsoft.com/office/drawing/2014/main" id="{FE5B9EF4-80E3-E04D-9C9B-871A67C4B696}"/>
              </a:ext>
            </a:extLst>
          </p:cNvPr>
          <p:cNvSpPr/>
          <p:nvPr/>
        </p:nvSpPr>
        <p:spPr>
          <a:xfrm>
            <a:off x="-4239" y="1892455"/>
            <a:ext cx="12200478" cy="391558"/>
          </a:xfrm>
          <a:prstGeom prst="rect">
            <a:avLst/>
          </a:prstGeom>
          <a:solidFill>
            <a:srgbClr val="619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B7CD77E-9E9A-1447-8135-4BC4634B9965}"/>
              </a:ext>
            </a:extLst>
          </p:cNvPr>
          <p:cNvSpPr txBox="1"/>
          <p:nvPr/>
        </p:nvSpPr>
        <p:spPr>
          <a:xfrm>
            <a:off x="2286114" y="922936"/>
            <a:ext cx="7437749" cy="369332"/>
          </a:xfrm>
          <a:prstGeom prst="rect">
            <a:avLst/>
          </a:prstGeom>
          <a:noFill/>
        </p:spPr>
        <p:txBody>
          <a:bodyPr wrap="square" lIns="91440" tIns="45720" rIns="91440" bIns="45720" rtlCol="0" anchor="t">
            <a:spAutoFit/>
          </a:bodyPr>
          <a:lstStyle/>
          <a:p>
            <a:r>
              <a:rPr lang="en-US" dirty="0">
                <a:solidFill>
                  <a:schemeClr val="bg1"/>
                </a:solidFill>
                <a:latin typeface="Arial"/>
                <a:ea typeface="Gotham Medium"/>
                <a:cs typeface="Arial"/>
              </a:rPr>
              <a:t>ROLE: </a:t>
            </a:r>
            <a:r>
              <a:rPr lang="en-US" dirty="0">
                <a:solidFill>
                  <a:srgbClr val="00B0F0"/>
                </a:solidFill>
                <a:latin typeface="Arial"/>
                <a:ea typeface="Gotham Medium"/>
                <a:cs typeface="Arial"/>
              </a:rPr>
              <a:t>MOTIVATE AND DRIVE CHANGE</a:t>
            </a:r>
            <a:endParaRPr lang="en-US" dirty="0">
              <a:solidFill>
                <a:srgbClr val="00B0F0"/>
              </a:solidFill>
              <a:latin typeface="Arial" panose="020B0604020202020204" pitchFamily="34" charset="0"/>
              <a:ea typeface="Gotham Medium" pitchFamily="2" charset="-128"/>
              <a:cs typeface="Arial" panose="020B0604020202020204" pitchFamily="34" charset="0"/>
            </a:endParaRPr>
          </a:p>
        </p:txBody>
      </p:sp>
      <p:sp>
        <p:nvSpPr>
          <p:cNvPr id="32" name="TextBox 31">
            <a:hlinkClick r:id="rId11" action="ppaction://hlinksldjump"/>
            <a:extLst>
              <a:ext uri="{FF2B5EF4-FFF2-40B4-BE49-F238E27FC236}">
                <a16:creationId xmlns:a16="http://schemas.microsoft.com/office/drawing/2014/main" id="{185E68C4-9524-C442-853B-3DD2CC59A0C7}"/>
              </a:ext>
            </a:extLst>
          </p:cNvPr>
          <p:cNvSpPr txBox="1"/>
          <p:nvPr>
            <p:custDataLst>
              <p:tags r:id="rId7"/>
            </p:custDataLst>
          </p:nvPr>
        </p:nvSpPr>
        <p:spPr>
          <a:xfrm>
            <a:off x="226900" y="1924069"/>
            <a:ext cx="3867790" cy="307777"/>
          </a:xfrm>
          <a:prstGeom prst="rect">
            <a:avLst/>
          </a:prstGeom>
          <a:noFill/>
        </p:spPr>
        <p:txBody>
          <a:bodyPr wrap="square" rtlCol="0">
            <a:spAutoFit/>
          </a:bodyPr>
          <a:lstStyle/>
          <a:p>
            <a:r>
              <a:rPr lang="en-US" sz="1400" b="1" dirty="0">
                <a:solidFill>
                  <a:schemeClr val="bg1"/>
                </a:solidFill>
                <a:latin typeface="Arial" panose="020B0604020202020204" pitchFamily="34" charset="0"/>
                <a:ea typeface="Gotham Medium" pitchFamily="2" charset="-128"/>
                <a:cs typeface="Arial" panose="020B0604020202020204" pitchFamily="34" charset="0"/>
              </a:rPr>
              <a:t>RECRUITMENT AND MOTIVATION</a:t>
            </a:r>
          </a:p>
        </p:txBody>
      </p:sp>
      <p:sp>
        <p:nvSpPr>
          <p:cNvPr id="34" name="TextBox 33">
            <a:extLst>
              <a:ext uri="{FF2B5EF4-FFF2-40B4-BE49-F238E27FC236}">
                <a16:creationId xmlns:a16="http://schemas.microsoft.com/office/drawing/2014/main" id="{47D5CB72-F38E-F84B-B91E-0BD4D704E8FF}"/>
              </a:ext>
            </a:extLst>
          </p:cNvPr>
          <p:cNvSpPr txBox="1"/>
          <p:nvPr>
            <p:custDataLst>
              <p:tags r:id="rId8"/>
            </p:custDataLst>
          </p:nvPr>
        </p:nvSpPr>
        <p:spPr>
          <a:xfrm>
            <a:off x="188692" y="2606338"/>
            <a:ext cx="1961314" cy="646331"/>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Change Agent Engagement</a:t>
            </a:r>
            <a:endParaRPr lang="en-US" sz="1400" dirty="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317C643-163E-B649-A837-65F19AF5709E}"/>
              </a:ext>
            </a:extLst>
          </p:cNvPr>
          <p:cNvCxnSpPr/>
          <p:nvPr/>
        </p:nvCxnSpPr>
        <p:spPr>
          <a:xfrm>
            <a:off x="4260169"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FD4E39-2BFB-F942-8A34-10FDE3831AC1}"/>
              </a:ext>
            </a:extLst>
          </p:cNvPr>
          <p:cNvCxnSpPr/>
          <p:nvPr/>
        </p:nvCxnSpPr>
        <p:spPr>
          <a:xfrm>
            <a:off x="6247713"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716DD2-8DE9-164A-973A-CB989121FB91}"/>
              </a:ext>
            </a:extLst>
          </p:cNvPr>
          <p:cNvCxnSpPr/>
          <p:nvPr/>
        </p:nvCxnSpPr>
        <p:spPr>
          <a:xfrm>
            <a:off x="8174145"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874A25D-CD45-3A48-A4FF-2BA4F0336E0C}"/>
              </a:ext>
            </a:extLst>
          </p:cNvPr>
          <p:cNvCxnSpPr/>
          <p:nvPr/>
        </p:nvCxnSpPr>
        <p:spPr>
          <a:xfrm>
            <a:off x="10168452" y="2676445"/>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A37437C-B3BA-5140-B37C-907AA364C14F}"/>
              </a:ext>
            </a:extLst>
          </p:cNvPr>
          <p:cNvPicPr>
            <a:picLocks noChangeAspect="1"/>
          </p:cNvPicPr>
          <p:nvPr/>
        </p:nvPicPr>
        <p:blipFill>
          <a:blip r:embed="rId12"/>
          <a:stretch>
            <a:fillRect/>
          </a:stretch>
        </p:blipFill>
        <p:spPr>
          <a:xfrm>
            <a:off x="814629" y="894859"/>
            <a:ext cx="652616" cy="670019"/>
          </a:xfrm>
          <a:prstGeom prst="rect">
            <a:avLst/>
          </a:prstGeom>
        </p:spPr>
      </p:pic>
      <p:sp>
        <p:nvSpPr>
          <p:cNvPr id="53" name="Rectangle 52">
            <a:extLst>
              <a:ext uri="{FF2B5EF4-FFF2-40B4-BE49-F238E27FC236}">
                <a16:creationId xmlns:a16="http://schemas.microsoft.com/office/drawing/2014/main" id="{A4779125-BB84-404D-BAC6-558D0A46621C}"/>
              </a:ext>
            </a:extLst>
          </p:cNvPr>
          <p:cNvSpPr/>
          <p:nvPr/>
        </p:nvSpPr>
        <p:spPr>
          <a:xfrm>
            <a:off x="6233408" y="1569755"/>
            <a:ext cx="1935576" cy="261610"/>
          </a:xfrm>
          <a:prstGeom prst="rect">
            <a:avLst/>
          </a:prstGeom>
        </p:spPr>
        <p:txBody>
          <a:bodyPr wrap="square">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DEVELOPING</a:t>
            </a:r>
          </a:p>
        </p:txBody>
      </p:sp>
      <p:sp>
        <p:nvSpPr>
          <p:cNvPr id="54" name="TextBox 53">
            <a:extLst>
              <a:ext uri="{FF2B5EF4-FFF2-40B4-BE49-F238E27FC236}">
                <a16:creationId xmlns:a16="http://schemas.microsoft.com/office/drawing/2014/main" id="{01940FB8-F2E4-4260-B4D0-BD5676996B08}"/>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t>38</a:t>
            </a:fld>
            <a:endParaRPr lang="en-US" sz="1000" dirty="0"/>
          </a:p>
        </p:txBody>
      </p:sp>
      <p:sp>
        <p:nvSpPr>
          <p:cNvPr id="13" name="Oval 12">
            <a:extLst>
              <a:ext uri="{FF2B5EF4-FFF2-40B4-BE49-F238E27FC236}">
                <a16:creationId xmlns:a16="http://schemas.microsoft.com/office/drawing/2014/main" id="{901CBFC9-5A1C-1E1F-E531-17F371C376DF}"/>
              </a:ext>
            </a:extLst>
          </p:cNvPr>
          <p:cNvSpPr/>
          <p:nvPr/>
        </p:nvSpPr>
        <p:spPr>
          <a:xfrm>
            <a:off x="462322" y="5989569"/>
            <a:ext cx="881456" cy="881456"/>
          </a:xfrm>
          <a:prstGeom prst="ellipse">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01C80C2-5C5C-F382-6980-9B7ECA575AA6}"/>
              </a:ext>
            </a:extLst>
          </p:cNvPr>
          <p:cNvSpPr/>
          <p:nvPr/>
        </p:nvSpPr>
        <p:spPr>
          <a:xfrm>
            <a:off x="650416" y="6245631"/>
            <a:ext cx="505267" cy="369332"/>
          </a:xfrm>
          <a:prstGeom prst="rect">
            <a:avLst/>
          </a:prstGeom>
        </p:spPr>
        <p:txBody>
          <a:bodyPr wrap="none" lIns="91440" tIns="45720" rIns="91440" bIns="45720" anchor="t">
            <a:spAutoFit/>
          </a:bodyPr>
          <a:lstStyle/>
          <a:p>
            <a:r>
              <a:rPr lang="en-US" dirty="0">
                <a:solidFill>
                  <a:schemeClr val="bg1"/>
                </a:solidFill>
                <a:highlight>
                  <a:srgbClr val="FF0000"/>
                </a:highlight>
                <a:latin typeface="Arial"/>
                <a:cs typeface="Arial"/>
              </a:rPr>
              <a:t>3.6</a:t>
            </a:r>
            <a:endParaRPr lang="en-US">
              <a:solidFill>
                <a:schemeClr val="bg1"/>
              </a:solidFill>
              <a:highlight>
                <a:srgbClr val="FF0000"/>
              </a:highlight>
              <a:latin typeface="Arial"/>
              <a:ea typeface="Calibri"/>
              <a:cs typeface="Arial"/>
            </a:endParaRPr>
          </a:p>
        </p:txBody>
      </p:sp>
      <p:sp>
        <p:nvSpPr>
          <p:cNvPr id="15" name="TextBox 14">
            <a:extLst>
              <a:ext uri="{FF2B5EF4-FFF2-40B4-BE49-F238E27FC236}">
                <a16:creationId xmlns:a16="http://schemas.microsoft.com/office/drawing/2014/main" id="{AD02DD52-DBBD-7305-3552-B033EBACD081}"/>
              </a:ext>
            </a:extLst>
          </p:cNvPr>
          <p:cNvSpPr txBox="1"/>
          <p:nvPr/>
        </p:nvSpPr>
        <p:spPr>
          <a:xfrm>
            <a:off x="1385501" y="6119848"/>
            <a:ext cx="3677816"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Update this marker with the Element average and reposition it under the correct developmental category (e.g., developing)</a:t>
            </a:r>
          </a:p>
        </p:txBody>
      </p:sp>
      <p:sp>
        <p:nvSpPr>
          <p:cNvPr id="40" name="Rectangle 39">
            <a:extLst>
              <a:ext uri="{FF2B5EF4-FFF2-40B4-BE49-F238E27FC236}">
                <a16:creationId xmlns:a16="http://schemas.microsoft.com/office/drawing/2014/main" id="{043D3B99-02CB-7E02-B6F5-9A365A2F41A3}"/>
              </a:ext>
            </a:extLst>
          </p:cNvPr>
          <p:cNvSpPr/>
          <p:nvPr/>
        </p:nvSpPr>
        <p:spPr>
          <a:xfrm>
            <a:off x="1"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hlinkClick r:id="rId11" action="ppaction://hlinksldjump"/>
            <a:extLst>
              <a:ext uri="{FF2B5EF4-FFF2-40B4-BE49-F238E27FC236}">
                <a16:creationId xmlns:a16="http://schemas.microsoft.com/office/drawing/2014/main" id="{407DE89F-B7EE-5B89-5862-F8A0C9DB0D8D}"/>
              </a:ext>
            </a:extLst>
          </p:cNvPr>
          <p:cNvSpPr/>
          <p:nvPr/>
        </p:nvSpPr>
        <p:spPr>
          <a:xfrm>
            <a:off x="3059382" y="2413"/>
            <a:ext cx="3000871" cy="517133"/>
          </a:xfrm>
          <a:prstGeom prst="rect">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E817C3D-CF18-AE37-E2B0-734D99610A32}"/>
              </a:ext>
            </a:extLst>
          </p:cNvPr>
          <p:cNvSpPr/>
          <p:nvPr/>
        </p:nvSpPr>
        <p:spPr>
          <a:xfrm>
            <a:off x="6118764"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BCA59DD5-6FD7-5934-AA1A-D62C10E7DE33}"/>
              </a:ext>
            </a:extLst>
          </p:cNvPr>
          <p:cNvSpPr txBox="1"/>
          <p:nvPr/>
        </p:nvSpPr>
        <p:spPr>
          <a:xfrm>
            <a:off x="19341" y="44291"/>
            <a:ext cx="3000871" cy="430887"/>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Oversee Network Design </a:t>
            </a:r>
            <a:br>
              <a:rPr lang="en-US" sz="1100">
                <a:solidFill>
                  <a:srgbClr val="002E3D"/>
                </a:solidFill>
                <a:latin typeface="Arial" panose="020B0604020202020204" pitchFamily="34" charset="0"/>
                <a:ea typeface="Gotham Medium" pitchFamily="2" charset="-128"/>
                <a:cs typeface="Arial" panose="020B0604020202020204" pitchFamily="34" charset="0"/>
              </a:rPr>
            </a:br>
            <a:r>
              <a:rPr lang="en-US" sz="1100">
                <a:solidFill>
                  <a:srgbClr val="002E3D"/>
                </a:solidFill>
                <a:latin typeface="Arial" panose="020B0604020202020204" pitchFamily="34" charset="0"/>
                <a:ea typeface="Gotham Medium" pitchFamily="2" charset="-128"/>
                <a:cs typeface="Arial" panose="020B0604020202020204" pitchFamily="34" charset="0"/>
              </a:rPr>
              <a:t>and Operations</a:t>
            </a:r>
          </a:p>
        </p:txBody>
      </p:sp>
      <p:sp>
        <p:nvSpPr>
          <p:cNvPr id="44" name="TextBox 43">
            <a:extLst>
              <a:ext uri="{FF2B5EF4-FFF2-40B4-BE49-F238E27FC236}">
                <a16:creationId xmlns:a16="http://schemas.microsoft.com/office/drawing/2014/main" id="{81F126C4-F94B-9A41-1873-90DC9252DCEC}"/>
              </a:ext>
            </a:extLst>
          </p:cNvPr>
          <p:cNvSpPr txBox="1"/>
          <p:nvPr/>
        </p:nvSpPr>
        <p:spPr>
          <a:xfrm>
            <a:off x="3056306" y="132287"/>
            <a:ext cx="3000871" cy="261610"/>
          </a:xfrm>
          <a:prstGeom prst="rect">
            <a:avLst/>
          </a:prstGeom>
          <a:noFill/>
        </p:spPr>
        <p:txBody>
          <a:bodyPr wrap="square" lIns="91440" tIns="45720" rIns="91440" bIns="45720" rtlCol="0" anchor="t">
            <a:spAutoFit/>
          </a:bodyPr>
          <a:lstStyle/>
          <a:p>
            <a:pPr algn="ctr"/>
            <a:r>
              <a:rPr lang="en-US" sz="1100" dirty="0">
                <a:solidFill>
                  <a:schemeClr val="bg1"/>
                </a:solidFill>
                <a:latin typeface="Arial"/>
                <a:ea typeface="Gotham Medium"/>
                <a:cs typeface="Arial"/>
              </a:rPr>
              <a:t>Motivate and Drive </a:t>
            </a:r>
            <a:r>
              <a:rPr lang="en-US" sz="1100" dirty="0">
                <a:solidFill>
                  <a:schemeClr val="bg1"/>
                </a:solidFill>
                <a:ea typeface="+mn-lt"/>
                <a:cs typeface="+mn-lt"/>
              </a:rPr>
              <a:t>Change</a:t>
            </a:r>
            <a:endParaRPr lang="en-US" sz="1100" dirty="0">
              <a:solidFill>
                <a:schemeClr val="bg1"/>
              </a:solidFill>
              <a:latin typeface="Arial" panose="020B0604020202020204" pitchFamily="34" charset="0"/>
              <a:ea typeface="Gotham Medium" pitchFamily="2" charset="-128"/>
              <a:cs typeface="Arial" panose="020B0604020202020204" pitchFamily="34" charset="0"/>
            </a:endParaRPr>
          </a:p>
        </p:txBody>
      </p:sp>
      <p:sp>
        <p:nvSpPr>
          <p:cNvPr id="57" name="TextBox 56">
            <a:extLst>
              <a:ext uri="{FF2B5EF4-FFF2-40B4-BE49-F238E27FC236}">
                <a16:creationId xmlns:a16="http://schemas.microsoft.com/office/drawing/2014/main" id="{5CFCB278-3B59-E774-9AB8-0081268B5880}"/>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Tree>
    <p:extLst>
      <p:ext uri="{BB962C8B-B14F-4D97-AF65-F5344CB8AC3E}">
        <p14:creationId xmlns:p14="http://schemas.microsoft.com/office/powerpoint/2010/main" val="9093233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8A05958-8F59-C546-A4C4-8DF807D69ECD}"/>
              </a:ext>
            </a:extLst>
          </p:cNvPr>
          <p:cNvSpPr/>
          <p:nvPr/>
        </p:nvSpPr>
        <p:spPr>
          <a:xfrm>
            <a:off x="-4240" y="600084"/>
            <a:ext cx="12196239" cy="1295888"/>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577C23A-FD50-7742-AF30-9D46C869964D}"/>
              </a:ext>
            </a:extLst>
          </p:cNvPr>
          <p:cNvSpPr/>
          <p:nvPr/>
        </p:nvSpPr>
        <p:spPr>
          <a:xfrm>
            <a:off x="1" y="2358051"/>
            <a:ext cx="2373086" cy="2894687"/>
          </a:xfrm>
          <a:prstGeom prst="rect">
            <a:avLst/>
          </a:prstGeom>
          <a:solidFill>
            <a:srgbClr val="002E3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165FC1E-DEDD-314A-82B9-EBD587D52FEA}"/>
              </a:ext>
            </a:extLst>
          </p:cNvPr>
          <p:cNvGrpSpPr/>
          <p:nvPr/>
        </p:nvGrpSpPr>
        <p:grpSpPr>
          <a:xfrm>
            <a:off x="2373089" y="1517281"/>
            <a:ext cx="9704716" cy="511895"/>
            <a:chOff x="445409" y="2601496"/>
            <a:chExt cx="11335654" cy="3632005"/>
          </a:xfrm>
          <a:solidFill>
            <a:srgbClr val="00B0F0"/>
          </a:solidFill>
        </p:grpSpPr>
        <p:sp>
          <p:nvSpPr>
            <p:cNvPr id="7" name="Rectangle 6">
              <a:extLst>
                <a:ext uri="{FF2B5EF4-FFF2-40B4-BE49-F238E27FC236}">
                  <a16:creationId xmlns:a16="http://schemas.microsoft.com/office/drawing/2014/main" id="{5E2B1A23-59E8-9E4C-A17B-4E2E90AD75CB}"/>
                </a:ext>
              </a:extLst>
            </p:cNvPr>
            <p:cNvSpPr/>
            <p:nvPr/>
          </p:nvSpPr>
          <p:spPr>
            <a:xfrm>
              <a:off x="445409" y="2601497"/>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90313C-B8A0-5242-A9B0-F7B6C4643EE8}"/>
                </a:ext>
              </a:extLst>
            </p:cNvPr>
            <p:cNvSpPr/>
            <p:nvPr/>
          </p:nvSpPr>
          <p:spPr>
            <a:xfrm>
              <a:off x="2728268" y="2601496"/>
              <a:ext cx="2204217" cy="36320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CBF8317-516A-4B48-9652-1419072841EA}"/>
                </a:ext>
              </a:extLst>
            </p:cNvPr>
            <p:cNvSpPr/>
            <p:nvPr/>
          </p:nvSpPr>
          <p:spPr>
            <a:xfrm>
              <a:off x="5011127" y="2601496"/>
              <a:ext cx="2204217" cy="36320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FC1F73-6458-8A43-90DF-23E78F558432}"/>
                </a:ext>
              </a:extLst>
            </p:cNvPr>
            <p:cNvSpPr/>
            <p:nvPr/>
          </p:nvSpPr>
          <p:spPr>
            <a:xfrm>
              <a:off x="7293986" y="2601496"/>
              <a:ext cx="2204217" cy="36320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5566AD-54D6-2C45-876D-2DF8B08865EC}"/>
                </a:ext>
              </a:extLst>
            </p:cNvPr>
            <p:cNvSpPr/>
            <p:nvPr/>
          </p:nvSpPr>
          <p:spPr>
            <a:xfrm>
              <a:off x="9576846"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DC6835AC-3BAD-B749-B5FD-9DFBDBBA5B40}"/>
              </a:ext>
            </a:extLst>
          </p:cNvPr>
          <p:cNvSpPr txBox="1"/>
          <p:nvPr>
            <p:custDataLst>
              <p:tags r:id="rId1"/>
            </p:custDataLst>
          </p:nvPr>
        </p:nvSpPr>
        <p:spPr>
          <a:xfrm>
            <a:off x="211764" y="3027582"/>
            <a:ext cx="1964746" cy="830997"/>
          </a:xfrm>
          <a:prstGeom prst="rect">
            <a:avLst/>
          </a:prstGeom>
          <a:noFill/>
        </p:spPr>
        <p:txBody>
          <a:bodyPr wrap="square" lIns="91440" tIns="45720" rIns="91440" bIns="45720" rtlCol="0" anchor="t">
            <a:spAutoFit/>
          </a:bodyPr>
          <a:lstStyle/>
          <a:p>
            <a:r>
              <a:rPr lang="en-US" sz="1200" dirty="0">
                <a:latin typeface="Arial"/>
                <a:cs typeface="Arial"/>
              </a:rPr>
              <a:t>Articulate how institutional change will meet institutional needs (e.g., value proposition).</a:t>
            </a:r>
          </a:p>
        </p:txBody>
      </p:sp>
      <p:sp>
        <p:nvSpPr>
          <p:cNvPr id="19" name="Rectangle 18">
            <a:extLst>
              <a:ext uri="{FF2B5EF4-FFF2-40B4-BE49-F238E27FC236}">
                <a16:creationId xmlns:a16="http://schemas.microsoft.com/office/drawing/2014/main" id="{830FEE2D-AB8B-F74F-BFD7-84CE4D62DAA4}"/>
              </a:ext>
            </a:extLst>
          </p:cNvPr>
          <p:cNvSpPr/>
          <p:nvPr/>
        </p:nvSpPr>
        <p:spPr>
          <a:xfrm>
            <a:off x="2427816" y="1569755"/>
            <a:ext cx="1746495"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NO ACTIVITY</a:t>
            </a:r>
          </a:p>
        </p:txBody>
      </p:sp>
      <p:sp>
        <p:nvSpPr>
          <p:cNvPr id="21" name="Rectangle 20">
            <a:extLst>
              <a:ext uri="{FF2B5EF4-FFF2-40B4-BE49-F238E27FC236}">
                <a16:creationId xmlns:a16="http://schemas.microsoft.com/office/drawing/2014/main" id="{26AA6FFB-F843-FC46-809F-E4B23379C932}"/>
              </a:ext>
            </a:extLst>
          </p:cNvPr>
          <p:cNvSpPr/>
          <p:nvPr/>
        </p:nvSpPr>
        <p:spPr>
          <a:xfrm>
            <a:off x="4366729" y="1569755"/>
            <a:ext cx="1847848"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EMERGING</a:t>
            </a:r>
          </a:p>
        </p:txBody>
      </p:sp>
      <p:sp>
        <p:nvSpPr>
          <p:cNvPr id="22" name="Rectangle 21">
            <a:extLst>
              <a:ext uri="{FF2B5EF4-FFF2-40B4-BE49-F238E27FC236}">
                <a16:creationId xmlns:a16="http://schemas.microsoft.com/office/drawing/2014/main" id="{B4DB6FFD-B628-1D4C-B209-97C95937A165}"/>
              </a:ext>
            </a:extLst>
          </p:cNvPr>
          <p:cNvSpPr/>
          <p:nvPr/>
        </p:nvSpPr>
        <p:spPr>
          <a:xfrm>
            <a:off x="6233408" y="1569755"/>
            <a:ext cx="1935576" cy="261610"/>
          </a:xfrm>
          <a:prstGeom prst="rect">
            <a:avLst/>
          </a:prstGeom>
        </p:spPr>
        <p:txBody>
          <a:bodyPr wrap="square">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DEVELOPING</a:t>
            </a:r>
          </a:p>
        </p:txBody>
      </p:sp>
      <p:sp>
        <p:nvSpPr>
          <p:cNvPr id="23" name="Rectangle 22">
            <a:extLst>
              <a:ext uri="{FF2B5EF4-FFF2-40B4-BE49-F238E27FC236}">
                <a16:creationId xmlns:a16="http://schemas.microsoft.com/office/drawing/2014/main" id="{9D2E4A93-90FF-BF4C-B056-3868568B0406}"/>
              </a:ext>
            </a:extLst>
          </p:cNvPr>
          <p:cNvSpPr/>
          <p:nvPr/>
        </p:nvSpPr>
        <p:spPr>
          <a:xfrm>
            <a:off x="8250625" y="1569755"/>
            <a:ext cx="181575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ACHIEVED</a:t>
            </a:r>
          </a:p>
        </p:txBody>
      </p:sp>
      <p:sp>
        <p:nvSpPr>
          <p:cNvPr id="24" name="Rectangle 23">
            <a:extLst>
              <a:ext uri="{FF2B5EF4-FFF2-40B4-BE49-F238E27FC236}">
                <a16:creationId xmlns:a16="http://schemas.microsoft.com/office/drawing/2014/main" id="{771A9A3A-BF68-B042-8B9E-5A6E6B22ABB5}"/>
              </a:ext>
            </a:extLst>
          </p:cNvPr>
          <p:cNvSpPr/>
          <p:nvPr/>
        </p:nvSpPr>
        <p:spPr>
          <a:xfrm>
            <a:off x="10261043" y="1569755"/>
            <a:ext cx="175144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EXEMPLARY</a:t>
            </a:r>
          </a:p>
        </p:txBody>
      </p:sp>
      <p:sp>
        <p:nvSpPr>
          <p:cNvPr id="26" name="TextBox 25">
            <a:extLst>
              <a:ext uri="{FF2B5EF4-FFF2-40B4-BE49-F238E27FC236}">
                <a16:creationId xmlns:a16="http://schemas.microsoft.com/office/drawing/2014/main" id="{E70D6374-7623-7A4E-802B-3D55D51B2947}"/>
              </a:ext>
            </a:extLst>
          </p:cNvPr>
          <p:cNvSpPr txBox="1"/>
          <p:nvPr>
            <p:custDataLst>
              <p:tags r:id="rId2"/>
            </p:custDataLst>
          </p:nvPr>
        </p:nvSpPr>
        <p:spPr>
          <a:xfrm>
            <a:off x="2449636" y="2611590"/>
            <a:ext cx="1876866" cy="1015663"/>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There is no evidence that the intermediary has articulated or used value propositions with institutions. </a:t>
            </a:r>
          </a:p>
        </p:txBody>
      </p:sp>
      <p:sp>
        <p:nvSpPr>
          <p:cNvPr id="27" name="TextBox 26">
            <a:extLst>
              <a:ext uri="{FF2B5EF4-FFF2-40B4-BE49-F238E27FC236}">
                <a16:creationId xmlns:a16="http://schemas.microsoft.com/office/drawing/2014/main" id="{229EA118-0786-CD4E-97D8-2A10FCBD6E11}"/>
              </a:ext>
            </a:extLst>
          </p:cNvPr>
          <p:cNvSpPr txBox="1"/>
          <p:nvPr>
            <p:custDataLst>
              <p:tags r:id="rId3"/>
            </p:custDataLst>
          </p:nvPr>
        </p:nvSpPr>
        <p:spPr>
          <a:xfrm>
            <a:off x="4352777" y="2611588"/>
            <a:ext cx="1743224" cy="1015663"/>
          </a:xfrm>
          <a:prstGeom prst="rect">
            <a:avLst/>
          </a:prstGeom>
          <a:noFill/>
        </p:spPr>
        <p:txBody>
          <a:bodyPr wrap="square" lIns="91440" tIns="45720" rIns="91440" bIns="45720" rtlCol="0" anchor="t">
            <a:spAutoFit/>
          </a:bodyPr>
          <a:lstStyle/>
          <a:p>
            <a:r>
              <a:rPr lang="en-US" sz="1200" dirty="0">
                <a:latin typeface="Arial"/>
                <a:cs typeface="Arial"/>
              </a:rPr>
              <a:t>The intermediary is </a:t>
            </a:r>
            <a:br>
              <a:rPr lang="en-US" sz="1200" dirty="0">
                <a:latin typeface="Arial" panose="020B0604020202020204" pitchFamily="34" charset="0"/>
                <a:cs typeface="Arial" panose="020B0604020202020204" pitchFamily="34" charset="0"/>
              </a:rPr>
            </a:br>
            <a:r>
              <a:rPr lang="en-US" sz="1200" dirty="0">
                <a:latin typeface="Arial"/>
                <a:cs typeface="Arial"/>
              </a:rPr>
              <a:t>beginning to articulate how institutional change will meet institutional needs.</a:t>
            </a:r>
          </a:p>
        </p:txBody>
      </p:sp>
      <p:sp>
        <p:nvSpPr>
          <p:cNvPr id="28" name="TextBox 27">
            <a:extLst>
              <a:ext uri="{FF2B5EF4-FFF2-40B4-BE49-F238E27FC236}">
                <a16:creationId xmlns:a16="http://schemas.microsoft.com/office/drawing/2014/main" id="{97995F58-B6DC-F547-85F2-E0B649E201E2}"/>
              </a:ext>
            </a:extLst>
          </p:cNvPr>
          <p:cNvSpPr txBox="1"/>
          <p:nvPr>
            <p:custDataLst>
              <p:tags r:id="rId4"/>
            </p:custDataLst>
          </p:nvPr>
        </p:nvSpPr>
        <p:spPr>
          <a:xfrm>
            <a:off x="6292118" y="2611589"/>
            <a:ext cx="1876866" cy="830997"/>
          </a:xfrm>
          <a:prstGeom prst="rect">
            <a:avLst/>
          </a:prstGeom>
          <a:noFill/>
        </p:spPr>
        <p:txBody>
          <a:bodyPr wrap="square" lIns="91440" tIns="45720" rIns="91440" bIns="45720" rtlCol="0" anchor="t">
            <a:spAutoFit/>
          </a:bodyPr>
          <a:lstStyle/>
          <a:p>
            <a:r>
              <a:rPr lang="en-US" sz="1200" dirty="0">
                <a:latin typeface="Arial"/>
                <a:cs typeface="Arial"/>
              </a:rPr>
              <a:t>The intermediary is developing value propositions for institutional change. </a:t>
            </a:r>
          </a:p>
        </p:txBody>
      </p:sp>
      <p:sp>
        <p:nvSpPr>
          <p:cNvPr id="29" name="TextBox 28">
            <a:extLst>
              <a:ext uri="{FF2B5EF4-FFF2-40B4-BE49-F238E27FC236}">
                <a16:creationId xmlns:a16="http://schemas.microsoft.com/office/drawing/2014/main" id="{C018F3E7-2115-A84B-B3FC-EF25F8FEAAB7}"/>
              </a:ext>
            </a:extLst>
          </p:cNvPr>
          <p:cNvSpPr txBox="1"/>
          <p:nvPr>
            <p:custDataLst>
              <p:tags r:id="rId5"/>
            </p:custDataLst>
          </p:nvPr>
        </p:nvSpPr>
        <p:spPr>
          <a:xfrm>
            <a:off x="8271810" y="2611589"/>
            <a:ext cx="1810533" cy="1384995"/>
          </a:xfrm>
          <a:prstGeom prst="rect">
            <a:avLst/>
          </a:prstGeom>
          <a:noFill/>
        </p:spPr>
        <p:txBody>
          <a:bodyPr wrap="square" lIns="91440" tIns="45720" rIns="91440" bIns="45720" rtlCol="0" anchor="t">
            <a:spAutoFit/>
          </a:bodyPr>
          <a:lstStyle/>
          <a:p>
            <a:r>
              <a:rPr lang="en-US" sz="1200" dirty="0">
                <a:latin typeface="Arial"/>
                <a:cs typeface="Arial"/>
              </a:rPr>
              <a:t>The intermediary routinely uses value propositions to articulate how institutional change will meet institutional needs. </a:t>
            </a:r>
          </a:p>
        </p:txBody>
      </p:sp>
      <p:sp>
        <p:nvSpPr>
          <p:cNvPr id="30" name="TextBox 29">
            <a:extLst>
              <a:ext uri="{FF2B5EF4-FFF2-40B4-BE49-F238E27FC236}">
                <a16:creationId xmlns:a16="http://schemas.microsoft.com/office/drawing/2014/main" id="{639563D2-7D66-D345-A588-A9A3665DEB11}"/>
              </a:ext>
            </a:extLst>
          </p:cNvPr>
          <p:cNvSpPr txBox="1"/>
          <p:nvPr>
            <p:custDataLst>
              <p:tags r:id="rId6"/>
            </p:custDataLst>
          </p:nvPr>
        </p:nvSpPr>
        <p:spPr>
          <a:xfrm>
            <a:off x="10216597" y="2611590"/>
            <a:ext cx="1861208" cy="120032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regularly assesses the relevance of value propositions and adjusts them to ensure their relevance.</a:t>
            </a:r>
          </a:p>
        </p:txBody>
      </p:sp>
      <p:sp>
        <p:nvSpPr>
          <p:cNvPr id="35" name="Rectangle 34">
            <a:extLst>
              <a:ext uri="{FF2B5EF4-FFF2-40B4-BE49-F238E27FC236}">
                <a16:creationId xmlns:a16="http://schemas.microsoft.com/office/drawing/2014/main" id="{FE5B9EF4-80E3-E04D-9C9B-871A67C4B696}"/>
              </a:ext>
            </a:extLst>
          </p:cNvPr>
          <p:cNvSpPr/>
          <p:nvPr/>
        </p:nvSpPr>
        <p:spPr>
          <a:xfrm>
            <a:off x="-4239" y="1892455"/>
            <a:ext cx="12200478" cy="391558"/>
          </a:xfrm>
          <a:prstGeom prst="rect">
            <a:avLst/>
          </a:prstGeom>
          <a:solidFill>
            <a:srgbClr val="619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B7CD77E-9E9A-1447-8135-4BC4634B9965}"/>
              </a:ext>
            </a:extLst>
          </p:cNvPr>
          <p:cNvSpPr txBox="1"/>
          <p:nvPr/>
        </p:nvSpPr>
        <p:spPr>
          <a:xfrm>
            <a:off x="2286114" y="922936"/>
            <a:ext cx="7437749" cy="369332"/>
          </a:xfrm>
          <a:prstGeom prst="rect">
            <a:avLst/>
          </a:prstGeom>
          <a:noFill/>
        </p:spPr>
        <p:txBody>
          <a:bodyPr wrap="square" lIns="91440" tIns="45720" rIns="91440" bIns="45720" rtlCol="0" anchor="t">
            <a:spAutoFit/>
          </a:bodyPr>
          <a:lstStyle/>
          <a:p>
            <a:r>
              <a:rPr lang="en-US" dirty="0">
                <a:solidFill>
                  <a:schemeClr val="bg1"/>
                </a:solidFill>
                <a:latin typeface="Arial"/>
                <a:ea typeface="Gotham Medium"/>
                <a:cs typeface="Arial"/>
              </a:rPr>
              <a:t>ROLE: </a:t>
            </a:r>
            <a:r>
              <a:rPr lang="en-US" dirty="0">
                <a:solidFill>
                  <a:srgbClr val="00B0F0"/>
                </a:solidFill>
                <a:latin typeface="Arial"/>
                <a:ea typeface="Gotham Medium"/>
                <a:cs typeface="Arial"/>
              </a:rPr>
              <a:t>MOTIVATE AND DRIVE CHANGE</a:t>
            </a:r>
            <a:endParaRPr lang="en-US" dirty="0"/>
          </a:p>
        </p:txBody>
      </p:sp>
      <p:sp>
        <p:nvSpPr>
          <p:cNvPr id="34" name="TextBox 33">
            <a:extLst>
              <a:ext uri="{FF2B5EF4-FFF2-40B4-BE49-F238E27FC236}">
                <a16:creationId xmlns:a16="http://schemas.microsoft.com/office/drawing/2014/main" id="{47D5CB72-F38E-F84B-B91E-0BD4D704E8FF}"/>
              </a:ext>
            </a:extLst>
          </p:cNvPr>
          <p:cNvSpPr txBox="1"/>
          <p:nvPr>
            <p:custDataLst>
              <p:tags r:id="rId7"/>
            </p:custDataLst>
          </p:nvPr>
        </p:nvSpPr>
        <p:spPr>
          <a:xfrm>
            <a:off x="188692" y="2606338"/>
            <a:ext cx="1961314"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Motivation for Action</a:t>
            </a:r>
            <a:endParaRPr lang="en-US" sz="1400" dirty="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317C643-163E-B649-A837-65F19AF5709E}"/>
              </a:ext>
            </a:extLst>
          </p:cNvPr>
          <p:cNvCxnSpPr/>
          <p:nvPr/>
        </p:nvCxnSpPr>
        <p:spPr>
          <a:xfrm>
            <a:off x="4260169"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FD4E39-2BFB-F942-8A34-10FDE3831AC1}"/>
              </a:ext>
            </a:extLst>
          </p:cNvPr>
          <p:cNvCxnSpPr/>
          <p:nvPr/>
        </p:nvCxnSpPr>
        <p:spPr>
          <a:xfrm>
            <a:off x="6247713"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716DD2-8DE9-164A-973A-CB989121FB91}"/>
              </a:ext>
            </a:extLst>
          </p:cNvPr>
          <p:cNvCxnSpPr/>
          <p:nvPr/>
        </p:nvCxnSpPr>
        <p:spPr>
          <a:xfrm>
            <a:off x="8174145"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874A25D-CD45-3A48-A4FF-2BA4F0336E0C}"/>
              </a:ext>
            </a:extLst>
          </p:cNvPr>
          <p:cNvCxnSpPr/>
          <p:nvPr/>
        </p:nvCxnSpPr>
        <p:spPr>
          <a:xfrm>
            <a:off x="10168452" y="2676445"/>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A37437C-B3BA-5140-B37C-907AA364C14F}"/>
              </a:ext>
            </a:extLst>
          </p:cNvPr>
          <p:cNvPicPr>
            <a:picLocks noChangeAspect="1"/>
          </p:cNvPicPr>
          <p:nvPr/>
        </p:nvPicPr>
        <p:blipFill>
          <a:blip r:embed="rId11"/>
          <a:stretch>
            <a:fillRect/>
          </a:stretch>
        </p:blipFill>
        <p:spPr>
          <a:xfrm>
            <a:off x="814629" y="894859"/>
            <a:ext cx="652616" cy="670019"/>
          </a:xfrm>
          <a:prstGeom prst="rect">
            <a:avLst/>
          </a:prstGeom>
        </p:spPr>
      </p:pic>
      <p:sp>
        <p:nvSpPr>
          <p:cNvPr id="52" name="TextBox 51">
            <a:extLst>
              <a:ext uri="{FF2B5EF4-FFF2-40B4-BE49-F238E27FC236}">
                <a16:creationId xmlns:a16="http://schemas.microsoft.com/office/drawing/2014/main" id="{0FED5A94-67AD-458A-869E-01033E5A76DC}"/>
              </a:ext>
            </a:extLst>
          </p:cNvPr>
          <p:cNvSpPr txBox="1"/>
          <p:nvPr/>
        </p:nvSpPr>
        <p:spPr>
          <a:xfrm>
            <a:off x="11708520" y="6905296"/>
            <a:ext cx="343105" cy="246221"/>
          </a:xfrm>
          <a:prstGeom prst="rect">
            <a:avLst/>
          </a:prstGeom>
          <a:noFill/>
        </p:spPr>
        <p:txBody>
          <a:bodyPr wrap="square" rtlCol="0">
            <a:spAutoFit/>
          </a:bodyPr>
          <a:lstStyle/>
          <a:p>
            <a:fld id="{29C086FF-29A0-41C7-A33C-B16B5FE507AB}" type="slidenum">
              <a:rPr lang="en-US" sz="1000" smtClean="0"/>
              <a:t>39</a:t>
            </a:fld>
            <a:endParaRPr lang="en-US" sz="1000" dirty="0"/>
          </a:p>
        </p:txBody>
      </p:sp>
      <p:sp>
        <p:nvSpPr>
          <p:cNvPr id="14" name="Oval 13">
            <a:extLst>
              <a:ext uri="{FF2B5EF4-FFF2-40B4-BE49-F238E27FC236}">
                <a16:creationId xmlns:a16="http://schemas.microsoft.com/office/drawing/2014/main" id="{0B39BC50-BD8B-6800-C85A-73B7DD1B8BC6}"/>
              </a:ext>
            </a:extLst>
          </p:cNvPr>
          <p:cNvSpPr/>
          <p:nvPr/>
        </p:nvSpPr>
        <p:spPr>
          <a:xfrm>
            <a:off x="462322" y="5989569"/>
            <a:ext cx="881456" cy="881456"/>
          </a:xfrm>
          <a:prstGeom prst="ellipse">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77F70BE-4EF4-1E27-EA56-868D7EA7747F}"/>
              </a:ext>
            </a:extLst>
          </p:cNvPr>
          <p:cNvSpPr/>
          <p:nvPr/>
        </p:nvSpPr>
        <p:spPr>
          <a:xfrm>
            <a:off x="650416" y="6245631"/>
            <a:ext cx="505267" cy="369332"/>
          </a:xfrm>
          <a:prstGeom prst="rect">
            <a:avLst/>
          </a:prstGeom>
        </p:spPr>
        <p:txBody>
          <a:bodyPr wrap="none" lIns="91440" tIns="45720" rIns="91440" bIns="45720" anchor="t">
            <a:spAutoFit/>
          </a:bodyPr>
          <a:lstStyle/>
          <a:p>
            <a:r>
              <a:rPr lang="en-US" dirty="0">
                <a:solidFill>
                  <a:schemeClr val="bg1"/>
                </a:solidFill>
                <a:highlight>
                  <a:srgbClr val="FF0000"/>
                </a:highlight>
                <a:latin typeface="Arial"/>
                <a:cs typeface="Arial"/>
              </a:rPr>
              <a:t>3.6</a:t>
            </a:r>
            <a:endParaRPr lang="en-US">
              <a:solidFill>
                <a:schemeClr val="bg1"/>
              </a:solidFill>
              <a:highlight>
                <a:srgbClr val="FF0000"/>
              </a:highlight>
              <a:latin typeface="Arial"/>
              <a:ea typeface="Calibri"/>
              <a:cs typeface="Arial"/>
            </a:endParaRPr>
          </a:p>
        </p:txBody>
      </p:sp>
      <p:sp>
        <p:nvSpPr>
          <p:cNvPr id="16" name="TextBox 15">
            <a:extLst>
              <a:ext uri="{FF2B5EF4-FFF2-40B4-BE49-F238E27FC236}">
                <a16:creationId xmlns:a16="http://schemas.microsoft.com/office/drawing/2014/main" id="{A87181F1-E93E-EF9C-8DD8-8E2C1883A999}"/>
              </a:ext>
            </a:extLst>
          </p:cNvPr>
          <p:cNvSpPr txBox="1"/>
          <p:nvPr/>
        </p:nvSpPr>
        <p:spPr>
          <a:xfrm>
            <a:off x="1385501" y="6119848"/>
            <a:ext cx="3677816"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Update this marker with the Element average and reposition it under the correct developmental category (e.g., developing)</a:t>
            </a:r>
          </a:p>
        </p:txBody>
      </p:sp>
      <p:sp>
        <p:nvSpPr>
          <p:cNvPr id="55" name="Rectangle 54">
            <a:extLst>
              <a:ext uri="{FF2B5EF4-FFF2-40B4-BE49-F238E27FC236}">
                <a16:creationId xmlns:a16="http://schemas.microsoft.com/office/drawing/2014/main" id="{952F9B79-FEC3-0205-2579-AC94F2629311}"/>
              </a:ext>
            </a:extLst>
          </p:cNvPr>
          <p:cNvSpPr/>
          <p:nvPr/>
        </p:nvSpPr>
        <p:spPr>
          <a:xfrm>
            <a:off x="1"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hlinkClick r:id="rId12" action="ppaction://hlinksldjump"/>
            <a:extLst>
              <a:ext uri="{FF2B5EF4-FFF2-40B4-BE49-F238E27FC236}">
                <a16:creationId xmlns:a16="http://schemas.microsoft.com/office/drawing/2014/main" id="{A7FA9272-0509-9B7F-897F-B9359FF09202}"/>
              </a:ext>
            </a:extLst>
          </p:cNvPr>
          <p:cNvSpPr/>
          <p:nvPr/>
        </p:nvSpPr>
        <p:spPr>
          <a:xfrm>
            <a:off x="3059382" y="2413"/>
            <a:ext cx="3000871" cy="517133"/>
          </a:xfrm>
          <a:prstGeom prst="rect">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B1B59A65-56D7-9DDD-E65D-86B3143EB5BE}"/>
              </a:ext>
            </a:extLst>
          </p:cNvPr>
          <p:cNvSpPr/>
          <p:nvPr/>
        </p:nvSpPr>
        <p:spPr>
          <a:xfrm>
            <a:off x="6118764"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89962EF4-470C-8086-1113-8FC96FF61319}"/>
              </a:ext>
            </a:extLst>
          </p:cNvPr>
          <p:cNvSpPr txBox="1"/>
          <p:nvPr/>
        </p:nvSpPr>
        <p:spPr>
          <a:xfrm>
            <a:off x="19341" y="44291"/>
            <a:ext cx="3000871" cy="430887"/>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Oversee Network Design </a:t>
            </a:r>
            <a:br>
              <a:rPr lang="en-US" sz="1100">
                <a:solidFill>
                  <a:srgbClr val="002E3D"/>
                </a:solidFill>
                <a:latin typeface="Arial" panose="020B0604020202020204" pitchFamily="34" charset="0"/>
                <a:ea typeface="Gotham Medium" pitchFamily="2" charset="-128"/>
                <a:cs typeface="Arial" panose="020B0604020202020204" pitchFamily="34" charset="0"/>
              </a:rPr>
            </a:br>
            <a:r>
              <a:rPr lang="en-US" sz="1100">
                <a:solidFill>
                  <a:srgbClr val="002E3D"/>
                </a:solidFill>
                <a:latin typeface="Arial" panose="020B0604020202020204" pitchFamily="34" charset="0"/>
                <a:ea typeface="Gotham Medium" pitchFamily="2" charset="-128"/>
                <a:cs typeface="Arial" panose="020B0604020202020204" pitchFamily="34" charset="0"/>
              </a:rPr>
              <a:t>and Operations</a:t>
            </a:r>
          </a:p>
        </p:txBody>
      </p:sp>
      <p:sp>
        <p:nvSpPr>
          <p:cNvPr id="60" name="TextBox 59">
            <a:extLst>
              <a:ext uri="{FF2B5EF4-FFF2-40B4-BE49-F238E27FC236}">
                <a16:creationId xmlns:a16="http://schemas.microsoft.com/office/drawing/2014/main" id="{868A9CFA-C081-DABD-F9D3-45B8116B4425}"/>
              </a:ext>
            </a:extLst>
          </p:cNvPr>
          <p:cNvSpPr txBox="1"/>
          <p:nvPr/>
        </p:nvSpPr>
        <p:spPr>
          <a:xfrm>
            <a:off x="3056306" y="132287"/>
            <a:ext cx="3000871" cy="261610"/>
          </a:xfrm>
          <a:prstGeom prst="rect">
            <a:avLst/>
          </a:prstGeom>
          <a:noFill/>
        </p:spPr>
        <p:txBody>
          <a:bodyPr wrap="square" lIns="91440" tIns="45720" rIns="91440" bIns="45720" rtlCol="0" anchor="t">
            <a:spAutoFit/>
          </a:bodyPr>
          <a:lstStyle/>
          <a:p>
            <a:pPr algn="ctr"/>
            <a:r>
              <a:rPr lang="en-US" sz="1100" dirty="0">
                <a:solidFill>
                  <a:schemeClr val="bg1"/>
                </a:solidFill>
                <a:latin typeface="Arial"/>
                <a:ea typeface="Gotham Medium"/>
                <a:cs typeface="Arial"/>
              </a:rPr>
              <a:t>Motivate and Drive </a:t>
            </a:r>
            <a:r>
              <a:rPr lang="en-US" sz="1100" dirty="0">
                <a:solidFill>
                  <a:schemeClr val="bg1"/>
                </a:solidFill>
                <a:ea typeface="+mn-lt"/>
                <a:cs typeface="+mn-lt"/>
              </a:rPr>
              <a:t>Change</a:t>
            </a:r>
            <a:endParaRPr lang="en-US" sz="1100" dirty="0">
              <a:solidFill>
                <a:schemeClr val="bg1"/>
              </a:solidFill>
              <a:latin typeface="Arial" panose="020B0604020202020204" pitchFamily="34" charset="0"/>
              <a:ea typeface="Gotham Medium" pitchFamily="2" charset="-128"/>
              <a:cs typeface="Arial" panose="020B0604020202020204" pitchFamily="34" charset="0"/>
            </a:endParaRPr>
          </a:p>
        </p:txBody>
      </p:sp>
      <p:sp>
        <p:nvSpPr>
          <p:cNvPr id="61" name="TextBox 60">
            <a:extLst>
              <a:ext uri="{FF2B5EF4-FFF2-40B4-BE49-F238E27FC236}">
                <a16:creationId xmlns:a16="http://schemas.microsoft.com/office/drawing/2014/main" id="{EECFA833-7899-CEA8-7766-3918035F96F5}"/>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
        <p:nvSpPr>
          <p:cNvPr id="62" name="TextBox 61">
            <a:hlinkClick r:id="rId12" action="ppaction://hlinksldjump"/>
            <a:extLst>
              <a:ext uri="{FF2B5EF4-FFF2-40B4-BE49-F238E27FC236}">
                <a16:creationId xmlns:a16="http://schemas.microsoft.com/office/drawing/2014/main" id="{254AFC5F-D0D7-5D50-2CB9-73E3B629280C}"/>
              </a:ext>
            </a:extLst>
          </p:cNvPr>
          <p:cNvSpPr txBox="1"/>
          <p:nvPr>
            <p:custDataLst>
              <p:tags r:id="rId8"/>
            </p:custDataLst>
          </p:nvPr>
        </p:nvSpPr>
        <p:spPr>
          <a:xfrm>
            <a:off x="226900" y="1924069"/>
            <a:ext cx="3867790" cy="307777"/>
          </a:xfrm>
          <a:prstGeom prst="rect">
            <a:avLst/>
          </a:prstGeom>
          <a:noFill/>
        </p:spPr>
        <p:txBody>
          <a:bodyPr wrap="square" rtlCol="0">
            <a:spAutoFit/>
          </a:bodyPr>
          <a:lstStyle/>
          <a:p>
            <a:r>
              <a:rPr lang="en-US" sz="1400" b="1" dirty="0">
                <a:solidFill>
                  <a:schemeClr val="bg1"/>
                </a:solidFill>
                <a:latin typeface="Arial" panose="020B0604020202020204" pitchFamily="34" charset="0"/>
                <a:ea typeface="Gotham Medium" pitchFamily="2" charset="-128"/>
                <a:cs typeface="Arial" panose="020B0604020202020204" pitchFamily="34" charset="0"/>
              </a:rPr>
              <a:t>RECRUITMENT AND MOTIVATION</a:t>
            </a:r>
          </a:p>
        </p:txBody>
      </p:sp>
    </p:spTree>
    <p:extLst>
      <p:ext uri="{BB962C8B-B14F-4D97-AF65-F5344CB8AC3E}">
        <p14:creationId xmlns:p14="http://schemas.microsoft.com/office/powerpoint/2010/main" val="1792716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18">
            <a:extLst>
              <a:ext uri="{FF2B5EF4-FFF2-40B4-BE49-F238E27FC236}">
                <a16:creationId xmlns:a16="http://schemas.microsoft.com/office/drawing/2014/main" id="{8108F5D4-3DAA-4843-B74A-9063DC4C6F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5581" y="2065547"/>
            <a:ext cx="1765167" cy="1765167"/>
          </a:xfrm>
          <a:prstGeom prst="ellipse">
            <a:avLst/>
          </a:prstGeom>
        </p:spPr>
      </p:pic>
      <p:sp>
        <p:nvSpPr>
          <p:cNvPr id="10" name="Text Placeholder 11">
            <a:extLst>
              <a:ext uri="{FF2B5EF4-FFF2-40B4-BE49-F238E27FC236}">
                <a16:creationId xmlns:a16="http://schemas.microsoft.com/office/drawing/2014/main" id="{6E6AF093-9FF6-4924-B3B8-323EAEE8F153}"/>
              </a:ext>
            </a:extLst>
          </p:cNvPr>
          <p:cNvSpPr txBox="1">
            <a:spLocks/>
          </p:cNvSpPr>
          <p:nvPr/>
        </p:nvSpPr>
        <p:spPr>
          <a:xfrm>
            <a:off x="2887771" y="3941885"/>
            <a:ext cx="1765300" cy="369887"/>
          </a:xfrm>
          <a:prstGeom prst="rect">
            <a:avLst/>
          </a:prstGeom>
        </p:spPr>
        <p:txBody>
          <a:bodyPr/>
          <a:lstStyle>
            <a:lvl1pPr marL="342900" indent="-342900" algn="l" defTabSz="914400" rtl="0" eaLnBrk="1" latinLnBrk="0" hangingPunct="1">
              <a:lnSpc>
                <a:spcPct val="90000"/>
              </a:lnSpc>
              <a:spcBef>
                <a:spcPts val="1000"/>
              </a:spcBef>
              <a:buClr>
                <a:schemeClr val="accent2"/>
              </a:buClr>
              <a:buSzPct val="75000"/>
              <a:buFont typeface="Arial" panose="020B0604020202020204" pitchFamily="34" charset="0"/>
              <a:buChar char="►"/>
              <a:defRPr sz="2400" kern="1200">
                <a:solidFill>
                  <a:schemeClr val="tx1"/>
                </a:solidFill>
                <a:latin typeface="+mj-lt"/>
                <a:ea typeface="+mn-ea"/>
                <a:cs typeface="+mn-cs"/>
              </a:defRPr>
            </a:lvl1pPr>
            <a:lvl2pPr marL="5715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Tori Cirks</a:t>
            </a:r>
          </a:p>
          <a:p>
            <a:pPr marL="0" indent="0">
              <a:buNone/>
            </a:pPr>
            <a:r>
              <a:rPr lang="en-US" sz="1800"/>
              <a:t>Senior TA Consultant</a:t>
            </a:r>
          </a:p>
        </p:txBody>
      </p:sp>
      <p:sp>
        <p:nvSpPr>
          <p:cNvPr id="11" name="Text Placeholder 12">
            <a:extLst>
              <a:ext uri="{FF2B5EF4-FFF2-40B4-BE49-F238E27FC236}">
                <a16:creationId xmlns:a16="http://schemas.microsoft.com/office/drawing/2014/main" id="{F6E39C92-7B6C-421D-BF23-953A44476DDE}"/>
              </a:ext>
            </a:extLst>
          </p:cNvPr>
          <p:cNvSpPr txBox="1">
            <a:spLocks/>
          </p:cNvSpPr>
          <p:nvPr/>
        </p:nvSpPr>
        <p:spPr>
          <a:xfrm>
            <a:off x="7976100" y="3941884"/>
            <a:ext cx="1915957" cy="1483752"/>
          </a:xfrm>
          <a:prstGeom prst="rect">
            <a:avLst/>
          </a:prstGeom>
        </p:spPr>
        <p:txBody>
          <a:bodyPr>
            <a:noAutofit/>
          </a:bodyPr>
          <a:lstStyle>
            <a:lvl1pPr marL="342900" indent="-342900" algn="l" defTabSz="914400" rtl="0" eaLnBrk="1" latinLnBrk="0" hangingPunct="1">
              <a:lnSpc>
                <a:spcPct val="90000"/>
              </a:lnSpc>
              <a:spcBef>
                <a:spcPts val="1000"/>
              </a:spcBef>
              <a:buClr>
                <a:schemeClr val="accent2"/>
              </a:buClr>
              <a:buSzPct val="75000"/>
              <a:buFont typeface="Arial" panose="020B0604020202020204" pitchFamily="34" charset="0"/>
              <a:buChar char="►"/>
              <a:defRPr sz="2400" kern="1200">
                <a:solidFill>
                  <a:schemeClr val="tx1"/>
                </a:solidFill>
                <a:latin typeface="+mj-lt"/>
                <a:ea typeface="+mn-ea"/>
                <a:cs typeface="+mn-cs"/>
              </a:defRPr>
            </a:lvl1pPr>
            <a:lvl2pPr marL="5715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Daniyal Rahim</a:t>
            </a:r>
          </a:p>
          <a:p>
            <a:pPr marL="0" indent="0">
              <a:buNone/>
            </a:pPr>
            <a:r>
              <a:rPr lang="en-US" sz="1800"/>
              <a:t>Research Associate</a:t>
            </a:r>
          </a:p>
        </p:txBody>
      </p:sp>
      <p:sp>
        <p:nvSpPr>
          <p:cNvPr id="13" name="Text Placeholder 15">
            <a:extLst>
              <a:ext uri="{FF2B5EF4-FFF2-40B4-BE49-F238E27FC236}">
                <a16:creationId xmlns:a16="http://schemas.microsoft.com/office/drawing/2014/main" id="{006F7699-FBB1-4851-933C-7906CE680B60}"/>
              </a:ext>
            </a:extLst>
          </p:cNvPr>
          <p:cNvSpPr txBox="1">
            <a:spLocks/>
          </p:cNvSpPr>
          <p:nvPr/>
        </p:nvSpPr>
        <p:spPr>
          <a:xfrm>
            <a:off x="4007660" y="4462187"/>
            <a:ext cx="1915957" cy="1224951"/>
          </a:xfrm>
          <a:prstGeom prst="rect">
            <a:avLst/>
          </a:prstGeom>
        </p:spPr>
        <p:txBody>
          <a:bodyPr/>
          <a:lstStyle>
            <a:lvl1pPr marL="342900" indent="-342900" algn="l" defTabSz="914400" rtl="0" eaLnBrk="1" latinLnBrk="0" hangingPunct="1">
              <a:lnSpc>
                <a:spcPct val="90000"/>
              </a:lnSpc>
              <a:spcBef>
                <a:spcPts val="1000"/>
              </a:spcBef>
              <a:buClr>
                <a:schemeClr val="accent2"/>
              </a:buClr>
              <a:buSzPct val="75000"/>
              <a:buFont typeface="Arial" panose="020B0604020202020204" pitchFamily="34" charset="0"/>
              <a:buChar char="►"/>
              <a:defRPr sz="2400" kern="1200">
                <a:solidFill>
                  <a:schemeClr val="tx1"/>
                </a:solidFill>
                <a:latin typeface="+mj-lt"/>
                <a:ea typeface="+mn-ea"/>
                <a:cs typeface="+mn-cs"/>
              </a:defRPr>
            </a:lvl1pPr>
            <a:lvl2pPr marL="5715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15" name="Picture Placeholder 2">
            <a:extLst>
              <a:ext uri="{FF2B5EF4-FFF2-40B4-BE49-F238E27FC236}">
                <a16:creationId xmlns:a16="http://schemas.microsoft.com/office/drawing/2014/main" id="{23C311B8-9B08-41EA-820A-C2CDCEB1BF2D}"/>
              </a:ext>
            </a:extLst>
          </p:cNvPr>
          <p:cNvPicPr>
            <a:picLocks noChangeAspect="1"/>
          </p:cNvPicPr>
          <p:nvPr/>
        </p:nvPicPr>
        <p:blipFill>
          <a:blip r:embed="rId4" cstate="print">
            <a:extLst>
              <a:ext uri="{28A0092B-C50C-407E-A947-70E740481C1C}">
                <a14:useLocalDpi xmlns:a14="http://schemas.microsoft.com/office/drawing/2010/main" val="0"/>
              </a:ext>
            </a:extLst>
          </a:blip>
          <a:srcRect l="8205" r="8205"/>
          <a:stretch>
            <a:fillRect/>
          </a:stretch>
        </p:blipFill>
        <p:spPr>
          <a:xfrm>
            <a:off x="5194143" y="2085465"/>
            <a:ext cx="1765300" cy="1765300"/>
          </a:xfrm>
          <a:prstGeom prst="ellipse">
            <a:avLst/>
          </a:prstGeom>
        </p:spPr>
      </p:pic>
      <p:sp>
        <p:nvSpPr>
          <p:cNvPr id="17" name="Text Placeholder 11">
            <a:extLst>
              <a:ext uri="{FF2B5EF4-FFF2-40B4-BE49-F238E27FC236}">
                <a16:creationId xmlns:a16="http://schemas.microsoft.com/office/drawing/2014/main" id="{167EF3B5-2A25-443D-BB27-DCB5AFB46F70}"/>
              </a:ext>
            </a:extLst>
          </p:cNvPr>
          <p:cNvSpPr txBox="1">
            <a:spLocks/>
          </p:cNvSpPr>
          <p:nvPr/>
        </p:nvSpPr>
        <p:spPr>
          <a:xfrm>
            <a:off x="5456596" y="3941885"/>
            <a:ext cx="1765300" cy="369887"/>
          </a:xfrm>
          <a:prstGeom prst="rect">
            <a:avLst/>
          </a:prstGeom>
        </p:spPr>
        <p:txBody>
          <a:bodyPr/>
          <a:lstStyle>
            <a:lvl1pPr marL="342900" indent="-342900" algn="l" defTabSz="914400" rtl="0" eaLnBrk="1" latinLnBrk="0" hangingPunct="1">
              <a:lnSpc>
                <a:spcPct val="90000"/>
              </a:lnSpc>
              <a:spcBef>
                <a:spcPts val="1000"/>
              </a:spcBef>
              <a:buClr>
                <a:schemeClr val="accent2"/>
              </a:buClr>
              <a:buSzPct val="75000"/>
              <a:buFont typeface="Arial" panose="020B0604020202020204" pitchFamily="34" charset="0"/>
              <a:buChar char="►"/>
              <a:defRPr sz="2400" kern="1200">
                <a:solidFill>
                  <a:schemeClr val="tx1"/>
                </a:solidFill>
                <a:latin typeface="+mj-lt"/>
                <a:ea typeface="+mn-ea"/>
                <a:cs typeface="+mn-cs"/>
              </a:defRPr>
            </a:lvl1pPr>
            <a:lvl2pPr marL="5715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Billie Jo Day</a:t>
            </a:r>
          </a:p>
          <a:p>
            <a:pPr marL="0" indent="0">
              <a:buNone/>
            </a:pPr>
            <a:r>
              <a:rPr lang="en-US" sz="1800"/>
              <a:t>Researcher</a:t>
            </a:r>
          </a:p>
        </p:txBody>
      </p:sp>
      <p:pic>
        <p:nvPicPr>
          <p:cNvPr id="1028" name="Picture 4">
            <a:extLst>
              <a:ext uri="{FF2B5EF4-FFF2-40B4-BE49-F238E27FC236}">
                <a16:creationId xmlns:a16="http://schemas.microsoft.com/office/drawing/2014/main" id="{DCA3FFBF-9DEE-4E72-8B29-B67936BC52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1256" y="2065548"/>
            <a:ext cx="1765167" cy="176516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8ABD975-2CE5-4188-BF31-0D101D2CE8FF}"/>
              </a:ext>
            </a:extLst>
          </p:cNvPr>
          <p:cNvSpPr/>
          <p:nvPr/>
        </p:nvSpPr>
        <p:spPr>
          <a:xfrm>
            <a:off x="0" y="1584748"/>
            <a:ext cx="12192000" cy="5730451"/>
          </a:xfrm>
          <a:prstGeom prst="rect">
            <a:avLst/>
          </a:prstGeom>
          <a:solidFill>
            <a:srgbClr val="003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9AF90A7-CBDB-4E7C-8411-99B36ACA50E0}"/>
              </a:ext>
            </a:extLst>
          </p:cNvPr>
          <p:cNvSpPr txBox="1"/>
          <p:nvPr/>
        </p:nvSpPr>
        <p:spPr>
          <a:xfrm>
            <a:off x="490302" y="488564"/>
            <a:ext cx="11127020" cy="600164"/>
          </a:xfrm>
          <a:prstGeom prst="rect">
            <a:avLst/>
          </a:prstGeom>
          <a:noFill/>
        </p:spPr>
        <p:txBody>
          <a:bodyPr wrap="square" rtlCol="0">
            <a:spAutoFit/>
          </a:bodyPr>
          <a:lstStyle/>
          <a:p>
            <a:r>
              <a:rPr lang="en-US" sz="3300" dirty="0">
                <a:solidFill>
                  <a:srgbClr val="002E3D"/>
                </a:solidFill>
                <a:latin typeface="Arial" panose="020B0604020202020204" pitchFamily="34" charset="0"/>
                <a:cs typeface="Arial" panose="020B0604020202020204" pitchFamily="34" charset="0"/>
              </a:rPr>
              <a:t>Intermediary Capability Assessment </a:t>
            </a:r>
          </a:p>
        </p:txBody>
      </p:sp>
      <p:sp>
        <p:nvSpPr>
          <p:cNvPr id="16" name="Content Placeholder 8">
            <a:extLst>
              <a:ext uri="{FF2B5EF4-FFF2-40B4-BE49-F238E27FC236}">
                <a16:creationId xmlns:a16="http://schemas.microsoft.com/office/drawing/2014/main" id="{75ED2BFA-D49C-4136-8CF1-A4488134FA6E}"/>
              </a:ext>
            </a:extLst>
          </p:cNvPr>
          <p:cNvSpPr>
            <a:spLocks noGrp="1"/>
          </p:cNvSpPr>
          <p:nvPr>
            <p:ph idx="1"/>
          </p:nvPr>
        </p:nvSpPr>
        <p:spPr>
          <a:xfrm>
            <a:off x="587929" y="1933392"/>
            <a:ext cx="9743426" cy="2870619"/>
          </a:xfrm>
        </p:spPr>
        <p:txBody>
          <a:bodyPr lIns="0" rIns="0">
            <a:normAutofit/>
          </a:bodyPr>
          <a:lstStyle/>
          <a:p>
            <a:pPr>
              <a:spcBef>
                <a:spcPts val="2200"/>
              </a:spcBef>
            </a:pPr>
            <a:r>
              <a:rPr lang="en-US" sz="2400" dirty="0">
                <a:solidFill>
                  <a:schemeClr val="bg1"/>
                </a:solidFill>
                <a:latin typeface="Arial" panose="020B0604020202020204" pitchFamily="34" charset="0"/>
                <a:cs typeface="Arial" panose="020B0604020202020204" pitchFamily="34" charset="0"/>
              </a:rPr>
              <a:t>The Intermediary Capability Assessment Framework is comprised </a:t>
            </a:r>
            <a:br>
              <a:rPr lang="en-US" sz="2400"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of three </a:t>
            </a:r>
            <a:r>
              <a:rPr lang="en-US" sz="2400" b="1" dirty="0">
                <a:solidFill>
                  <a:srgbClr val="00A4D1"/>
                </a:solidFill>
                <a:latin typeface="Arial" panose="020B0604020202020204" pitchFamily="34" charset="0"/>
                <a:cs typeface="Arial" panose="020B0604020202020204" pitchFamily="34" charset="0"/>
              </a:rPr>
              <a:t>Roles.</a:t>
            </a:r>
          </a:p>
          <a:p>
            <a:pPr>
              <a:spcBef>
                <a:spcPts val="2200"/>
              </a:spcBef>
            </a:pPr>
            <a:r>
              <a:rPr lang="en-US" sz="2400" dirty="0">
                <a:solidFill>
                  <a:schemeClr val="bg1"/>
                </a:solidFill>
                <a:latin typeface="Arial" panose="020B0604020202020204" pitchFamily="34" charset="0"/>
                <a:cs typeface="Arial" panose="020B0604020202020204" pitchFamily="34" charset="0"/>
              </a:rPr>
              <a:t>Each role has an associated set of </a:t>
            </a:r>
            <a:r>
              <a:rPr lang="en-US" sz="2400" b="1" dirty="0">
                <a:solidFill>
                  <a:srgbClr val="00A4D1"/>
                </a:solidFill>
                <a:latin typeface="Arial" panose="020B0604020202020204" pitchFamily="34" charset="0"/>
                <a:cs typeface="Arial" panose="020B0604020202020204" pitchFamily="34" charset="0"/>
              </a:rPr>
              <a:t>Intermediary Capabilities </a:t>
            </a:r>
            <a:r>
              <a:rPr lang="en-US" sz="2400" dirty="0">
                <a:solidFill>
                  <a:schemeClr val="bg1"/>
                </a:solidFill>
                <a:latin typeface="Arial" panose="020B0604020202020204" pitchFamily="34" charset="0"/>
                <a:cs typeface="Arial" panose="020B0604020202020204" pitchFamily="34" charset="0"/>
              </a:rPr>
              <a:t>that reflect key Intermediary activities or capacities.</a:t>
            </a:r>
          </a:p>
          <a:p>
            <a:pPr>
              <a:spcBef>
                <a:spcPts val="2200"/>
              </a:spcBef>
            </a:pPr>
            <a:r>
              <a:rPr lang="en-US" sz="2400" dirty="0">
                <a:solidFill>
                  <a:schemeClr val="bg1"/>
                </a:solidFill>
                <a:latin typeface="Arial" panose="020B0604020202020204" pitchFamily="34" charset="0"/>
                <a:cs typeface="Arial" panose="020B0604020202020204" pitchFamily="34" charset="0"/>
              </a:rPr>
              <a:t>Each Intermediary Capability is measured by one or more </a:t>
            </a:r>
            <a:r>
              <a:rPr lang="en-US" sz="2400" b="1" dirty="0">
                <a:solidFill>
                  <a:srgbClr val="00A4D1"/>
                </a:solidFill>
                <a:latin typeface="Arial" panose="020B0604020202020204" pitchFamily="34" charset="0"/>
                <a:cs typeface="Arial" panose="020B0604020202020204" pitchFamily="34" charset="0"/>
              </a:rPr>
              <a:t>Elements</a:t>
            </a:r>
            <a:r>
              <a:rPr lang="en-US" sz="2400" dirty="0">
                <a:solidFill>
                  <a:srgbClr val="00A4D1"/>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EEE9A9E2-CCBA-42CA-BE1E-416064869742}"/>
              </a:ext>
            </a:extLst>
          </p:cNvPr>
          <p:cNvSpPr txBox="1"/>
          <p:nvPr/>
        </p:nvSpPr>
        <p:spPr>
          <a:xfrm>
            <a:off x="11708521" y="6894786"/>
            <a:ext cx="252248" cy="246221"/>
          </a:xfrm>
          <a:prstGeom prst="rect">
            <a:avLst/>
          </a:prstGeom>
          <a:noFill/>
        </p:spPr>
        <p:txBody>
          <a:bodyPr wrap="square" rtlCol="0">
            <a:spAutoFit/>
          </a:bodyPr>
          <a:lstStyle/>
          <a:p>
            <a:fld id="{29C086FF-29A0-41C7-A33C-B16B5FE507AB}" type="slidenum">
              <a:rPr lang="en-US" sz="1000" smtClean="0">
                <a:solidFill>
                  <a:schemeClr val="bg1"/>
                </a:solidFill>
              </a:rPr>
              <a:t>4</a:t>
            </a:fld>
            <a:endParaRPr lang="en-US" sz="1000" dirty="0">
              <a:solidFill>
                <a:schemeClr val="bg1"/>
              </a:solidFill>
            </a:endParaRPr>
          </a:p>
        </p:txBody>
      </p:sp>
      <p:pic>
        <p:nvPicPr>
          <p:cNvPr id="3" name="Picture 2" descr="A screen shot of a phone&#10;&#10;AI-generated content may be incorrect.">
            <a:extLst>
              <a:ext uri="{FF2B5EF4-FFF2-40B4-BE49-F238E27FC236}">
                <a16:creationId xmlns:a16="http://schemas.microsoft.com/office/drawing/2014/main" id="{97171710-AA2F-5408-5D63-CA81EAFEE8CD}"/>
              </a:ext>
            </a:extLst>
          </p:cNvPr>
          <p:cNvPicPr>
            <a:picLocks noChangeAspect="1"/>
          </p:cNvPicPr>
          <p:nvPr/>
        </p:nvPicPr>
        <p:blipFill>
          <a:blip r:embed="rId6"/>
          <a:stretch>
            <a:fillRect/>
          </a:stretch>
        </p:blipFill>
        <p:spPr>
          <a:xfrm>
            <a:off x="5765643" y="4496491"/>
            <a:ext cx="2387600" cy="2540000"/>
          </a:xfrm>
          <a:prstGeom prst="rect">
            <a:avLst/>
          </a:prstGeom>
        </p:spPr>
      </p:pic>
      <p:pic>
        <p:nvPicPr>
          <p:cNvPr id="7" name="Picture 6" descr="A blue and white rectangular sign&#10;&#10;AI-generated content may be incorrect.">
            <a:extLst>
              <a:ext uri="{FF2B5EF4-FFF2-40B4-BE49-F238E27FC236}">
                <a16:creationId xmlns:a16="http://schemas.microsoft.com/office/drawing/2014/main" id="{3AB7E51C-FE19-AF26-4F9C-46392D96146A}"/>
              </a:ext>
            </a:extLst>
          </p:cNvPr>
          <p:cNvPicPr>
            <a:picLocks noChangeAspect="1"/>
          </p:cNvPicPr>
          <p:nvPr/>
        </p:nvPicPr>
        <p:blipFill>
          <a:blip r:embed="rId7"/>
          <a:stretch>
            <a:fillRect/>
          </a:stretch>
        </p:blipFill>
        <p:spPr>
          <a:xfrm>
            <a:off x="3279013" y="4402892"/>
            <a:ext cx="2400300" cy="2628900"/>
          </a:xfrm>
          <a:prstGeom prst="rect">
            <a:avLst/>
          </a:prstGeom>
        </p:spPr>
      </p:pic>
      <p:pic>
        <p:nvPicPr>
          <p:cNvPr id="14" name="Picture 13" descr="A purple and white rectangular object with text&#10;&#10;AI-generated content may be incorrect.">
            <a:extLst>
              <a:ext uri="{FF2B5EF4-FFF2-40B4-BE49-F238E27FC236}">
                <a16:creationId xmlns:a16="http://schemas.microsoft.com/office/drawing/2014/main" id="{7EF6C0C5-1F1A-A543-A9C5-2132A8C35EB5}"/>
              </a:ext>
            </a:extLst>
          </p:cNvPr>
          <p:cNvPicPr>
            <a:picLocks noChangeAspect="1"/>
          </p:cNvPicPr>
          <p:nvPr/>
        </p:nvPicPr>
        <p:blipFill>
          <a:blip r:embed="rId8"/>
          <a:stretch>
            <a:fillRect/>
          </a:stretch>
        </p:blipFill>
        <p:spPr>
          <a:xfrm>
            <a:off x="810030" y="4402892"/>
            <a:ext cx="2387600" cy="2641600"/>
          </a:xfrm>
          <a:prstGeom prst="rect">
            <a:avLst/>
          </a:prstGeom>
        </p:spPr>
      </p:pic>
    </p:spTree>
    <p:extLst>
      <p:ext uri="{BB962C8B-B14F-4D97-AF65-F5344CB8AC3E}">
        <p14:creationId xmlns:p14="http://schemas.microsoft.com/office/powerpoint/2010/main" val="1059498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8A05958-8F59-C546-A4C4-8DF807D69ECD}"/>
              </a:ext>
            </a:extLst>
          </p:cNvPr>
          <p:cNvSpPr/>
          <p:nvPr/>
        </p:nvSpPr>
        <p:spPr>
          <a:xfrm>
            <a:off x="-4240" y="600084"/>
            <a:ext cx="12196239" cy="1295888"/>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577C23A-FD50-7742-AF30-9D46C869964D}"/>
              </a:ext>
            </a:extLst>
          </p:cNvPr>
          <p:cNvSpPr/>
          <p:nvPr/>
        </p:nvSpPr>
        <p:spPr>
          <a:xfrm>
            <a:off x="1" y="2358051"/>
            <a:ext cx="2373086" cy="2894687"/>
          </a:xfrm>
          <a:prstGeom prst="rect">
            <a:avLst/>
          </a:prstGeom>
          <a:solidFill>
            <a:srgbClr val="002E3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165FC1E-DEDD-314A-82B9-EBD587D52FEA}"/>
              </a:ext>
            </a:extLst>
          </p:cNvPr>
          <p:cNvGrpSpPr/>
          <p:nvPr/>
        </p:nvGrpSpPr>
        <p:grpSpPr>
          <a:xfrm>
            <a:off x="2373089" y="1517281"/>
            <a:ext cx="9704716" cy="511895"/>
            <a:chOff x="445409" y="2601496"/>
            <a:chExt cx="11335654" cy="3632005"/>
          </a:xfrm>
          <a:solidFill>
            <a:srgbClr val="00B0F0"/>
          </a:solidFill>
        </p:grpSpPr>
        <p:sp>
          <p:nvSpPr>
            <p:cNvPr id="7" name="Rectangle 6">
              <a:extLst>
                <a:ext uri="{FF2B5EF4-FFF2-40B4-BE49-F238E27FC236}">
                  <a16:creationId xmlns:a16="http://schemas.microsoft.com/office/drawing/2014/main" id="{5E2B1A23-59E8-9E4C-A17B-4E2E90AD75CB}"/>
                </a:ext>
              </a:extLst>
            </p:cNvPr>
            <p:cNvSpPr/>
            <p:nvPr/>
          </p:nvSpPr>
          <p:spPr>
            <a:xfrm>
              <a:off x="445409" y="2601497"/>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90313C-B8A0-5242-A9B0-F7B6C4643EE8}"/>
                </a:ext>
              </a:extLst>
            </p:cNvPr>
            <p:cNvSpPr/>
            <p:nvPr/>
          </p:nvSpPr>
          <p:spPr>
            <a:xfrm>
              <a:off x="2728268" y="2601496"/>
              <a:ext cx="2204217" cy="36320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CBF8317-516A-4B48-9652-1419072841EA}"/>
                </a:ext>
              </a:extLst>
            </p:cNvPr>
            <p:cNvSpPr/>
            <p:nvPr/>
          </p:nvSpPr>
          <p:spPr>
            <a:xfrm>
              <a:off x="5011127" y="2601496"/>
              <a:ext cx="2204217" cy="36320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FC1F73-6458-8A43-90DF-23E78F558432}"/>
                </a:ext>
              </a:extLst>
            </p:cNvPr>
            <p:cNvSpPr/>
            <p:nvPr/>
          </p:nvSpPr>
          <p:spPr>
            <a:xfrm>
              <a:off x="7293986" y="2601496"/>
              <a:ext cx="2204217" cy="36320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5566AD-54D6-2C45-876D-2DF8B08865EC}"/>
                </a:ext>
              </a:extLst>
            </p:cNvPr>
            <p:cNvSpPr/>
            <p:nvPr/>
          </p:nvSpPr>
          <p:spPr>
            <a:xfrm>
              <a:off x="9576846"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DC6835AC-3BAD-B749-B5FD-9DFBDBBA5B40}"/>
              </a:ext>
            </a:extLst>
          </p:cNvPr>
          <p:cNvSpPr txBox="1"/>
          <p:nvPr>
            <p:custDataLst>
              <p:tags r:id="rId1"/>
            </p:custDataLst>
          </p:nvPr>
        </p:nvSpPr>
        <p:spPr>
          <a:xfrm>
            <a:off x="185260" y="3239616"/>
            <a:ext cx="1964746" cy="830997"/>
          </a:xfrm>
          <a:prstGeom prst="rect">
            <a:avLst/>
          </a:prstGeom>
          <a:noFill/>
        </p:spPr>
        <p:txBody>
          <a:bodyPr wrap="square" lIns="91440" tIns="45720" rIns="91440" bIns="45720" rtlCol="0" anchor="t">
            <a:spAutoFit/>
          </a:bodyPr>
          <a:lstStyle/>
          <a:p>
            <a:r>
              <a:rPr lang="en-US" sz="1200" dirty="0">
                <a:latin typeface="Arial"/>
                <a:cs typeface="Arial"/>
              </a:rPr>
              <a:t>Develop agreements (e.g., MOU) with institutions to work toward institutional change. </a:t>
            </a:r>
          </a:p>
        </p:txBody>
      </p:sp>
      <p:sp>
        <p:nvSpPr>
          <p:cNvPr id="19" name="Rectangle 18">
            <a:extLst>
              <a:ext uri="{FF2B5EF4-FFF2-40B4-BE49-F238E27FC236}">
                <a16:creationId xmlns:a16="http://schemas.microsoft.com/office/drawing/2014/main" id="{830FEE2D-AB8B-F74F-BFD7-84CE4D62DAA4}"/>
              </a:ext>
            </a:extLst>
          </p:cNvPr>
          <p:cNvSpPr/>
          <p:nvPr/>
        </p:nvSpPr>
        <p:spPr>
          <a:xfrm>
            <a:off x="2427816" y="1569755"/>
            <a:ext cx="1746495"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NO ACTIVITY</a:t>
            </a:r>
          </a:p>
        </p:txBody>
      </p:sp>
      <p:sp>
        <p:nvSpPr>
          <p:cNvPr id="21" name="Rectangle 20">
            <a:extLst>
              <a:ext uri="{FF2B5EF4-FFF2-40B4-BE49-F238E27FC236}">
                <a16:creationId xmlns:a16="http://schemas.microsoft.com/office/drawing/2014/main" id="{26AA6FFB-F843-FC46-809F-E4B23379C932}"/>
              </a:ext>
            </a:extLst>
          </p:cNvPr>
          <p:cNvSpPr/>
          <p:nvPr/>
        </p:nvSpPr>
        <p:spPr>
          <a:xfrm>
            <a:off x="4366729" y="1569755"/>
            <a:ext cx="1847848"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EMERGING</a:t>
            </a:r>
          </a:p>
        </p:txBody>
      </p:sp>
      <p:sp>
        <p:nvSpPr>
          <p:cNvPr id="22" name="Rectangle 21">
            <a:extLst>
              <a:ext uri="{FF2B5EF4-FFF2-40B4-BE49-F238E27FC236}">
                <a16:creationId xmlns:a16="http://schemas.microsoft.com/office/drawing/2014/main" id="{B4DB6FFD-B628-1D4C-B209-97C95937A165}"/>
              </a:ext>
            </a:extLst>
          </p:cNvPr>
          <p:cNvSpPr/>
          <p:nvPr/>
        </p:nvSpPr>
        <p:spPr>
          <a:xfrm>
            <a:off x="6233408" y="1569755"/>
            <a:ext cx="1935576"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DEVELOPING</a:t>
            </a:r>
          </a:p>
        </p:txBody>
      </p:sp>
      <p:sp>
        <p:nvSpPr>
          <p:cNvPr id="23" name="Rectangle 22">
            <a:extLst>
              <a:ext uri="{FF2B5EF4-FFF2-40B4-BE49-F238E27FC236}">
                <a16:creationId xmlns:a16="http://schemas.microsoft.com/office/drawing/2014/main" id="{9D2E4A93-90FF-BF4C-B056-3868568B0406}"/>
              </a:ext>
            </a:extLst>
          </p:cNvPr>
          <p:cNvSpPr/>
          <p:nvPr/>
        </p:nvSpPr>
        <p:spPr>
          <a:xfrm>
            <a:off x="8250625" y="1569755"/>
            <a:ext cx="1815753" cy="261610"/>
          </a:xfrm>
          <a:prstGeom prst="rect">
            <a:avLst/>
          </a:prstGeom>
        </p:spPr>
        <p:txBody>
          <a:bodyPr wrap="square">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ACHIEVED</a:t>
            </a:r>
          </a:p>
        </p:txBody>
      </p:sp>
      <p:sp>
        <p:nvSpPr>
          <p:cNvPr id="24" name="Rectangle 23">
            <a:extLst>
              <a:ext uri="{FF2B5EF4-FFF2-40B4-BE49-F238E27FC236}">
                <a16:creationId xmlns:a16="http://schemas.microsoft.com/office/drawing/2014/main" id="{771A9A3A-BF68-B042-8B9E-5A6E6B22ABB5}"/>
              </a:ext>
            </a:extLst>
          </p:cNvPr>
          <p:cNvSpPr/>
          <p:nvPr/>
        </p:nvSpPr>
        <p:spPr>
          <a:xfrm>
            <a:off x="10261043" y="1569755"/>
            <a:ext cx="175144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EXEMPLARY</a:t>
            </a:r>
          </a:p>
        </p:txBody>
      </p:sp>
      <p:sp>
        <p:nvSpPr>
          <p:cNvPr id="26" name="TextBox 25">
            <a:extLst>
              <a:ext uri="{FF2B5EF4-FFF2-40B4-BE49-F238E27FC236}">
                <a16:creationId xmlns:a16="http://schemas.microsoft.com/office/drawing/2014/main" id="{E70D6374-7623-7A4E-802B-3D55D51B2947}"/>
              </a:ext>
            </a:extLst>
          </p:cNvPr>
          <p:cNvSpPr txBox="1"/>
          <p:nvPr>
            <p:custDataLst>
              <p:tags r:id="rId2"/>
            </p:custDataLst>
          </p:nvPr>
        </p:nvSpPr>
        <p:spPr>
          <a:xfrm>
            <a:off x="2449636" y="2611590"/>
            <a:ext cx="1876866" cy="203132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There is no evidence that the intermediary has developed agreements (e.g., MOU) with institutions.</a:t>
            </a:r>
          </a:p>
        </p:txBody>
      </p:sp>
      <p:sp>
        <p:nvSpPr>
          <p:cNvPr id="27" name="TextBox 26">
            <a:extLst>
              <a:ext uri="{FF2B5EF4-FFF2-40B4-BE49-F238E27FC236}">
                <a16:creationId xmlns:a16="http://schemas.microsoft.com/office/drawing/2014/main" id="{229EA118-0786-CD4E-97D8-2A10FCBD6E11}"/>
              </a:ext>
            </a:extLst>
          </p:cNvPr>
          <p:cNvSpPr txBox="1"/>
          <p:nvPr>
            <p:custDataLst>
              <p:tags r:id="rId3"/>
            </p:custDataLst>
          </p:nvPr>
        </p:nvSpPr>
        <p:spPr>
          <a:xfrm>
            <a:off x="4352777" y="2611588"/>
            <a:ext cx="1743224" cy="1384995"/>
          </a:xfrm>
          <a:prstGeom prst="rect">
            <a:avLst/>
          </a:prstGeom>
          <a:noFill/>
        </p:spPr>
        <p:txBody>
          <a:bodyPr wrap="square" lIns="91440" tIns="45720" rIns="91440" bIns="45720" rtlCol="0" anchor="t">
            <a:spAutoFit/>
          </a:bodyPr>
          <a:lstStyle/>
          <a:p>
            <a:r>
              <a:rPr lang="en-US" sz="1200" dirty="0">
                <a:latin typeface="Arial"/>
                <a:cs typeface="Arial"/>
              </a:rPr>
              <a:t>The intermediary is </a:t>
            </a:r>
            <a:br>
              <a:rPr lang="en-US" sz="1200" dirty="0">
                <a:latin typeface="Arial" panose="020B0604020202020204" pitchFamily="34" charset="0"/>
                <a:cs typeface="Arial" panose="020B0604020202020204" pitchFamily="34" charset="0"/>
              </a:rPr>
            </a:br>
            <a:r>
              <a:rPr lang="en-US" sz="1200" dirty="0">
                <a:latin typeface="Arial"/>
                <a:cs typeface="Arial"/>
              </a:rPr>
              <a:t>beginning to develop a process for entering into agreements (e.g., MOU) with institutions to work toward institutional change.</a:t>
            </a:r>
          </a:p>
        </p:txBody>
      </p:sp>
      <p:sp>
        <p:nvSpPr>
          <p:cNvPr id="28" name="TextBox 27">
            <a:extLst>
              <a:ext uri="{FF2B5EF4-FFF2-40B4-BE49-F238E27FC236}">
                <a16:creationId xmlns:a16="http://schemas.microsoft.com/office/drawing/2014/main" id="{97995F58-B6DC-F547-85F2-E0B649E201E2}"/>
              </a:ext>
            </a:extLst>
          </p:cNvPr>
          <p:cNvSpPr txBox="1"/>
          <p:nvPr>
            <p:custDataLst>
              <p:tags r:id="rId4"/>
            </p:custDataLst>
          </p:nvPr>
        </p:nvSpPr>
        <p:spPr>
          <a:xfrm>
            <a:off x="6292118" y="2611589"/>
            <a:ext cx="1876866" cy="1384995"/>
          </a:xfrm>
          <a:prstGeom prst="rect">
            <a:avLst/>
          </a:prstGeom>
          <a:noFill/>
        </p:spPr>
        <p:txBody>
          <a:bodyPr wrap="square" lIns="91440" tIns="45720" rIns="91440" bIns="45720" rtlCol="0" anchor="t">
            <a:spAutoFit/>
          </a:bodyPr>
          <a:lstStyle/>
          <a:p>
            <a:r>
              <a:rPr lang="en-US" sz="1200" dirty="0">
                <a:latin typeface="Arial"/>
                <a:cs typeface="Arial"/>
              </a:rPr>
              <a:t>The intermediary has a process for entering into agreements (e.g., MOU) with institutions to work toward institutional change, but use is limited or inconsistent. </a:t>
            </a:r>
          </a:p>
        </p:txBody>
      </p:sp>
      <p:sp>
        <p:nvSpPr>
          <p:cNvPr id="29" name="TextBox 28">
            <a:extLst>
              <a:ext uri="{FF2B5EF4-FFF2-40B4-BE49-F238E27FC236}">
                <a16:creationId xmlns:a16="http://schemas.microsoft.com/office/drawing/2014/main" id="{C018F3E7-2115-A84B-B3FC-EF25F8FEAAB7}"/>
              </a:ext>
            </a:extLst>
          </p:cNvPr>
          <p:cNvSpPr txBox="1"/>
          <p:nvPr>
            <p:custDataLst>
              <p:tags r:id="rId5"/>
            </p:custDataLst>
          </p:nvPr>
        </p:nvSpPr>
        <p:spPr>
          <a:xfrm>
            <a:off x="8271810" y="2611589"/>
            <a:ext cx="1810533" cy="1384995"/>
          </a:xfrm>
          <a:prstGeom prst="rect">
            <a:avLst/>
          </a:prstGeom>
          <a:noFill/>
        </p:spPr>
        <p:txBody>
          <a:bodyPr wrap="square" lIns="91440" tIns="45720" rIns="91440" bIns="45720" rtlCol="0" anchor="t">
            <a:spAutoFit/>
          </a:bodyPr>
          <a:lstStyle/>
          <a:p>
            <a:r>
              <a:rPr lang="en-US" sz="1200" dirty="0">
                <a:latin typeface="Arial"/>
                <a:cs typeface="Arial"/>
              </a:rPr>
              <a:t>The intermediary consistently uses its process for entering into agreements (e.g., MOU) with institutions to work toward institutional change.</a:t>
            </a:r>
          </a:p>
        </p:txBody>
      </p:sp>
      <p:sp>
        <p:nvSpPr>
          <p:cNvPr id="30" name="TextBox 29">
            <a:extLst>
              <a:ext uri="{FF2B5EF4-FFF2-40B4-BE49-F238E27FC236}">
                <a16:creationId xmlns:a16="http://schemas.microsoft.com/office/drawing/2014/main" id="{639563D2-7D66-D345-A588-A9A3665DEB11}"/>
              </a:ext>
            </a:extLst>
          </p:cNvPr>
          <p:cNvSpPr txBox="1"/>
          <p:nvPr>
            <p:custDataLst>
              <p:tags r:id="rId6"/>
            </p:custDataLst>
          </p:nvPr>
        </p:nvSpPr>
        <p:spPr>
          <a:xfrm>
            <a:off x="10216597" y="2611590"/>
            <a:ext cx="1861208" cy="1569660"/>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regularly assesses their agreements (e.g., MOU) with institutions to ensure commitments are being upheld and their process to improve effectiveness. </a:t>
            </a:r>
          </a:p>
        </p:txBody>
      </p:sp>
      <p:sp>
        <p:nvSpPr>
          <p:cNvPr id="35" name="Rectangle 34">
            <a:extLst>
              <a:ext uri="{FF2B5EF4-FFF2-40B4-BE49-F238E27FC236}">
                <a16:creationId xmlns:a16="http://schemas.microsoft.com/office/drawing/2014/main" id="{FE5B9EF4-80E3-E04D-9C9B-871A67C4B696}"/>
              </a:ext>
            </a:extLst>
          </p:cNvPr>
          <p:cNvSpPr/>
          <p:nvPr/>
        </p:nvSpPr>
        <p:spPr>
          <a:xfrm>
            <a:off x="-4239" y="1892455"/>
            <a:ext cx="12200478" cy="391558"/>
          </a:xfrm>
          <a:prstGeom prst="rect">
            <a:avLst/>
          </a:prstGeom>
          <a:solidFill>
            <a:srgbClr val="619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B7CD77E-9E9A-1447-8135-4BC4634B9965}"/>
              </a:ext>
            </a:extLst>
          </p:cNvPr>
          <p:cNvSpPr txBox="1"/>
          <p:nvPr/>
        </p:nvSpPr>
        <p:spPr>
          <a:xfrm>
            <a:off x="2286114" y="922936"/>
            <a:ext cx="7437749" cy="369332"/>
          </a:xfrm>
          <a:prstGeom prst="rect">
            <a:avLst/>
          </a:prstGeom>
          <a:noFill/>
        </p:spPr>
        <p:txBody>
          <a:bodyPr wrap="square" lIns="91440" tIns="45720" rIns="91440" bIns="45720" rtlCol="0" anchor="t">
            <a:spAutoFit/>
          </a:bodyPr>
          <a:lstStyle/>
          <a:p>
            <a:r>
              <a:rPr lang="en-US" dirty="0">
                <a:solidFill>
                  <a:schemeClr val="bg1"/>
                </a:solidFill>
                <a:latin typeface="Arial"/>
                <a:ea typeface="Gotham Medium"/>
                <a:cs typeface="Arial"/>
              </a:rPr>
              <a:t>ROLE: </a:t>
            </a:r>
            <a:r>
              <a:rPr lang="en-US" dirty="0">
                <a:solidFill>
                  <a:srgbClr val="00B0F0"/>
                </a:solidFill>
                <a:latin typeface="Arial"/>
                <a:ea typeface="Gotham Medium"/>
                <a:cs typeface="Arial"/>
              </a:rPr>
              <a:t>MOTIVATE AND DRIVE CHANGE</a:t>
            </a:r>
            <a:endParaRPr lang="en-US" dirty="0">
              <a:solidFill>
                <a:srgbClr val="00B0F0"/>
              </a:solidFill>
              <a:latin typeface="Arial" panose="020B0604020202020204" pitchFamily="34" charset="0"/>
              <a:ea typeface="Gotham Medium" pitchFamily="2" charset="-128"/>
              <a:cs typeface="Arial" panose="020B0604020202020204" pitchFamily="34" charset="0"/>
            </a:endParaRPr>
          </a:p>
        </p:txBody>
      </p:sp>
      <p:sp>
        <p:nvSpPr>
          <p:cNvPr id="34" name="TextBox 33">
            <a:extLst>
              <a:ext uri="{FF2B5EF4-FFF2-40B4-BE49-F238E27FC236}">
                <a16:creationId xmlns:a16="http://schemas.microsoft.com/office/drawing/2014/main" id="{47D5CB72-F38E-F84B-B91E-0BD4D704E8FF}"/>
              </a:ext>
            </a:extLst>
          </p:cNvPr>
          <p:cNvSpPr txBox="1"/>
          <p:nvPr>
            <p:custDataLst>
              <p:tags r:id="rId7"/>
            </p:custDataLst>
          </p:nvPr>
        </p:nvSpPr>
        <p:spPr>
          <a:xfrm>
            <a:off x="188692" y="2606338"/>
            <a:ext cx="1961314" cy="523220"/>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Commitment </a:t>
            </a:r>
            <a:br>
              <a:rPr lang="en-US" sz="14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to Action</a:t>
            </a:r>
            <a:endParaRPr lang="en-US" sz="1400" dirty="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317C643-163E-B649-A837-65F19AF5709E}"/>
              </a:ext>
            </a:extLst>
          </p:cNvPr>
          <p:cNvCxnSpPr/>
          <p:nvPr/>
        </p:nvCxnSpPr>
        <p:spPr>
          <a:xfrm>
            <a:off x="4260169"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FD4E39-2BFB-F942-8A34-10FDE3831AC1}"/>
              </a:ext>
            </a:extLst>
          </p:cNvPr>
          <p:cNvCxnSpPr/>
          <p:nvPr/>
        </p:nvCxnSpPr>
        <p:spPr>
          <a:xfrm>
            <a:off x="6247713"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716DD2-8DE9-164A-973A-CB989121FB91}"/>
              </a:ext>
            </a:extLst>
          </p:cNvPr>
          <p:cNvCxnSpPr/>
          <p:nvPr/>
        </p:nvCxnSpPr>
        <p:spPr>
          <a:xfrm>
            <a:off x="8174145"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874A25D-CD45-3A48-A4FF-2BA4F0336E0C}"/>
              </a:ext>
            </a:extLst>
          </p:cNvPr>
          <p:cNvCxnSpPr/>
          <p:nvPr/>
        </p:nvCxnSpPr>
        <p:spPr>
          <a:xfrm>
            <a:off x="10168452" y="2676445"/>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A37437C-B3BA-5140-B37C-907AA364C14F}"/>
              </a:ext>
            </a:extLst>
          </p:cNvPr>
          <p:cNvPicPr>
            <a:picLocks noChangeAspect="1"/>
          </p:cNvPicPr>
          <p:nvPr/>
        </p:nvPicPr>
        <p:blipFill>
          <a:blip r:embed="rId11"/>
          <a:stretch>
            <a:fillRect/>
          </a:stretch>
        </p:blipFill>
        <p:spPr>
          <a:xfrm>
            <a:off x="814629" y="894859"/>
            <a:ext cx="652616" cy="670019"/>
          </a:xfrm>
          <a:prstGeom prst="rect">
            <a:avLst/>
          </a:prstGeom>
        </p:spPr>
      </p:pic>
      <p:sp>
        <p:nvSpPr>
          <p:cNvPr id="47" name="TextBox 46">
            <a:extLst>
              <a:ext uri="{FF2B5EF4-FFF2-40B4-BE49-F238E27FC236}">
                <a16:creationId xmlns:a16="http://schemas.microsoft.com/office/drawing/2014/main" id="{424EA677-4220-4CD4-BE5C-30A8AA95D6BC}"/>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t>40</a:t>
            </a:fld>
            <a:endParaRPr lang="en-US" sz="1000" dirty="0"/>
          </a:p>
        </p:txBody>
      </p:sp>
      <p:sp>
        <p:nvSpPr>
          <p:cNvPr id="14" name="Oval 13">
            <a:extLst>
              <a:ext uri="{FF2B5EF4-FFF2-40B4-BE49-F238E27FC236}">
                <a16:creationId xmlns:a16="http://schemas.microsoft.com/office/drawing/2014/main" id="{E1CD8496-DEDD-4B4D-64A5-44E92C728943}"/>
              </a:ext>
            </a:extLst>
          </p:cNvPr>
          <p:cNvSpPr/>
          <p:nvPr/>
        </p:nvSpPr>
        <p:spPr>
          <a:xfrm>
            <a:off x="462322" y="5989569"/>
            <a:ext cx="881456" cy="881456"/>
          </a:xfrm>
          <a:prstGeom prst="ellipse">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25494CF-0DAF-73DC-588C-D4F6558E6999}"/>
              </a:ext>
            </a:extLst>
          </p:cNvPr>
          <p:cNvSpPr/>
          <p:nvPr/>
        </p:nvSpPr>
        <p:spPr>
          <a:xfrm>
            <a:off x="650416" y="6245631"/>
            <a:ext cx="505267" cy="369332"/>
          </a:xfrm>
          <a:prstGeom prst="rect">
            <a:avLst/>
          </a:prstGeom>
        </p:spPr>
        <p:txBody>
          <a:bodyPr wrap="none" lIns="91440" tIns="45720" rIns="91440" bIns="45720" anchor="t">
            <a:spAutoFit/>
          </a:bodyPr>
          <a:lstStyle/>
          <a:p>
            <a:r>
              <a:rPr lang="en-US" dirty="0">
                <a:solidFill>
                  <a:schemeClr val="bg1"/>
                </a:solidFill>
                <a:highlight>
                  <a:srgbClr val="FF0000"/>
                </a:highlight>
                <a:latin typeface="Arial"/>
                <a:cs typeface="Arial"/>
              </a:rPr>
              <a:t>3.6</a:t>
            </a:r>
            <a:endParaRPr lang="en-US">
              <a:solidFill>
                <a:schemeClr val="bg1"/>
              </a:solidFill>
              <a:highlight>
                <a:srgbClr val="FF0000"/>
              </a:highlight>
              <a:latin typeface="Arial"/>
              <a:ea typeface="Calibri"/>
              <a:cs typeface="Arial"/>
            </a:endParaRPr>
          </a:p>
        </p:txBody>
      </p:sp>
      <p:sp>
        <p:nvSpPr>
          <p:cNvPr id="16" name="TextBox 15">
            <a:extLst>
              <a:ext uri="{FF2B5EF4-FFF2-40B4-BE49-F238E27FC236}">
                <a16:creationId xmlns:a16="http://schemas.microsoft.com/office/drawing/2014/main" id="{E2C48C39-B13E-6D7E-D04C-09A043D4B8FB}"/>
              </a:ext>
            </a:extLst>
          </p:cNvPr>
          <p:cNvSpPr txBox="1"/>
          <p:nvPr/>
        </p:nvSpPr>
        <p:spPr>
          <a:xfrm>
            <a:off x="1385501" y="6119848"/>
            <a:ext cx="3677816"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Update this marker with the Element average and reposition it under the correct developmental category (e.g., developing)</a:t>
            </a:r>
          </a:p>
        </p:txBody>
      </p:sp>
      <p:sp>
        <p:nvSpPr>
          <p:cNvPr id="42" name="Rectangle 41">
            <a:extLst>
              <a:ext uri="{FF2B5EF4-FFF2-40B4-BE49-F238E27FC236}">
                <a16:creationId xmlns:a16="http://schemas.microsoft.com/office/drawing/2014/main" id="{C5FE7FDF-B63C-467C-2811-353924E47367}"/>
              </a:ext>
            </a:extLst>
          </p:cNvPr>
          <p:cNvSpPr/>
          <p:nvPr/>
        </p:nvSpPr>
        <p:spPr>
          <a:xfrm>
            <a:off x="1"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hlinkClick r:id="rId12" action="ppaction://hlinksldjump"/>
            <a:extLst>
              <a:ext uri="{FF2B5EF4-FFF2-40B4-BE49-F238E27FC236}">
                <a16:creationId xmlns:a16="http://schemas.microsoft.com/office/drawing/2014/main" id="{FFCFA8DD-53AC-5D62-8165-CF6C12308A1D}"/>
              </a:ext>
            </a:extLst>
          </p:cNvPr>
          <p:cNvSpPr/>
          <p:nvPr/>
        </p:nvSpPr>
        <p:spPr>
          <a:xfrm>
            <a:off x="3059382" y="2413"/>
            <a:ext cx="3000871" cy="517133"/>
          </a:xfrm>
          <a:prstGeom prst="rect">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1F5C919E-1011-2A29-C7E3-C00AF7CC6DA6}"/>
              </a:ext>
            </a:extLst>
          </p:cNvPr>
          <p:cNvSpPr/>
          <p:nvPr/>
        </p:nvSpPr>
        <p:spPr>
          <a:xfrm>
            <a:off x="6118764"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37BC74D0-F041-2277-6A2D-5E81D83E8B0C}"/>
              </a:ext>
            </a:extLst>
          </p:cNvPr>
          <p:cNvSpPr txBox="1"/>
          <p:nvPr/>
        </p:nvSpPr>
        <p:spPr>
          <a:xfrm>
            <a:off x="19341" y="44291"/>
            <a:ext cx="3000871" cy="430887"/>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Oversee Network Design </a:t>
            </a:r>
            <a:br>
              <a:rPr lang="en-US" sz="1100">
                <a:solidFill>
                  <a:srgbClr val="002E3D"/>
                </a:solidFill>
                <a:latin typeface="Arial" panose="020B0604020202020204" pitchFamily="34" charset="0"/>
                <a:ea typeface="Gotham Medium" pitchFamily="2" charset="-128"/>
                <a:cs typeface="Arial" panose="020B0604020202020204" pitchFamily="34" charset="0"/>
              </a:rPr>
            </a:br>
            <a:r>
              <a:rPr lang="en-US" sz="1100">
                <a:solidFill>
                  <a:srgbClr val="002E3D"/>
                </a:solidFill>
                <a:latin typeface="Arial" panose="020B0604020202020204" pitchFamily="34" charset="0"/>
                <a:ea typeface="Gotham Medium" pitchFamily="2" charset="-128"/>
                <a:cs typeface="Arial" panose="020B0604020202020204" pitchFamily="34" charset="0"/>
              </a:rPr>
              <a:t>and Operations</a:t>
            </a:r>
          </a:p>
        </p:txBody>
      </p:sp>
      <p:sp>
        <p:nvSpPr>
          <p:cNvPr id="49" name="TextBox 48">
            <a:extLst>
              <a:ext uri="{FF2B5EF4-FFF2-40B4-BE49-F238E27FC236}">
                <a16:creationId xmlns:a16="http://schemas.microsoft.com/office/drawing/2014/main" id="{22B5CDC9-347A-6EC6-E616-B0F3A8B37A7F}"/>
              </a:ext>
            </a:extLst>
          </p:cNvPr>
          <p:cNvSpPr txBox="1"/>
          <p:nvPr/>
        </p:nvSpPr>
        <p:spPr>
          <a:xfrm>
            <a:off x="3056306" y="132287"/>
            <a:ext cx="3000871" cy="261610"/>
          </a:xfrm>
          <a:prstGeom prst="rect">
            <a:avLst/>
          </a:prstGeom>
          <a:noFill/>
        </p:spPr>
        <p:txBody>
          <a:bodyPr wrap="square" lIns="91440" tIns="45720" rIns="91440" bIns="45720" rtlCol="0" anchor="t">
            <a:spAutoFit/>
          </a:bodyPr>
          <a:lstStyle/>
          <a:p>
            <a:pPr algn="ctr"/>
            <a:r>
              <a:rPr lang="en-US" sz="1100" dirty="0">
                <a:solidFill>
                  <a:schemeClr val="bg1"/>
                </a:solidFill>
                <a:latin typeface="Arial"/>
                <a:ea typeface="Gotham Medium"/>
                <a:cs typeface="Arial"/>
              </a:rPr>
              <a:t>Motivate and Drive </a:t>
            </a:r>
            <a:r>
              <a:rPr lang="en-US" sz="1100" dirty="0">
                <a:solidFill>
                  <a:schemeClr val="bg1"/>
                </a:solidFill>
                <a:ea typeface="+mn-lt"/>
                <a:cs typeface="+mn-lt"/>
              </a:rPr>
              <a:t>Change</a:t>
            </a:r>
          </a:p>
        </p:txBody>
      </p:sp>
      <p:sp>
        <p:nvSpPr>
          <p:cNvPr id="50" name="TextBox 49">
            <a:extLst>
              <a:ext uri="{FF2B5EF4-FFF2-40B4-BE49-F238E27FC236}">
                <a16:creationId xmlns:a16="http://schemas.microsoft.com/office/drawing/2014/main" id="{47AD62C8-86F8-D3C5-BB31-43908DAB0B79}"/>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
        <p:nvSpPr>
          <p:cNvPr id="51" name="TextBox 50">
            <a:hlinkClick r:id="rId12" action="ppaction://hlinksldjump"/>
            <a:extLst>
              <a:ext uri="{FF2B5EF4-FFF2-40B4-BE49-F238E27FC236}">
                <a16:creationId xmlns:a16="http://schemas.microsoft.com/office/drawing/2014/main" id="{FDB146E0-A5D2-EFD6-8666-17434F84912C}"/>
              </a:ext>
            </a:extLst>
          </p:cNvPr>
          <p:cNvSpPr txBox="1"/>
          <p:nvPr>
            <p:custDataLst>
              <p:tags r:id="rId8"/>
            </p:custDataLst>
          </p:nvPr>
        </p:nvSpPr>
        <p:spPr>
          <a:xfrm>
            <a:off x="226900" y="1924069"/>
            <a:ext cx="3867790" cy="307777"/>
          </a:xfrm>
          <a:prstGeom prst="rect">
            <a:avLst/>
          </a:prstGeom>
          <a:noFill/>
        </p:spPr>
        <p:txBody>
          <a:bodyPr wrap="square" rtlCol="0">
            <a:spAutoFit/>
          </a:bodyPr>
          <a:lstStyle/>
          <a:p>
            <a:r>
              <a:rPr lang="en-US" sz="1400" b="1" dirty="0">
                <a:solidFill>
                  <a:schemeClr val="bg1"/>
                </a:solidFill>
                <a:latin typeface="Arial" panose="020B0604020202020204" pitchFamily="34" charset="0"/>
                <a:ea typeface="Gotham Medium" pitchFamily="2" charset="-128"/>
                <a:cs typeface="Arial" panose="020B0604020202020204" pitchFamily="34" charset="0"/>
              </a:rPr>
              <a:t>RECRUITMENT AND MOTIVATION</a:t>
            </a:r>
          </a:p>
        </p:txBody>
      </p:sp>
    </p:spTree>
    <p:extLst>
      <p:ext uri="{BB962C8B-B14F-4D97-AF65-F5344CB8AC3E}">
        <p14:creationId xmlns:p14="http://schemas.microsoft.com/office/powerpoint/2010/main" val="37623444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8A05958-8F59-C546-A4C4-8DF807D69ECD}"/>
              </a:ext>
            </a:extLst>
          </p:cNvPr>
          <p:cNvSpPr/>
          <p:nvPr/>
        </p:nvSpPr>
        <p:spPr>
          <a:xfrm>
            <a:off x="-4240" y="600084"/>
            <a:ext cx="12196239" cy="1295888"/>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577C23A-FD50-7742-AF30-9D46C869964D}"/>
              </a:ext>
            </a:extLst>
          </p:cNvPr>
          <p:cNvSpPr/>
          <p:nvPr/>
        </p:nvSpPr>
        <p:spPr>
          <a:xfrm>
            <a:off x="1" y="2358051"/>
            <a:ext cx="2373086" cy="2894687"/>
          </a:xfrm>
          <a:prstGeom prst="rect">
            <a:avLst/>
          </a:prstGeom>
          <a:solidFill>
            <a:srgbClr val="002E3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5DFFA734-9CDB-D247-95E3-3BEAA6376935}"/>
              </a:ext>
            </a:extLst>
          </p:cNvPr>
          <p:cNvSpPr/>
          <p:nvPr/>
        </p:nvSpPr>
        <p:spPr>
          <a:xfrm>
            <a:off x="4327497" y="1517281"/>
            <a:ext cx="1887081" cy="51189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165FC1E-DEDD-314A-82B9-EBD587D52FEA}"/>
              </a:ext>
            </a:extLst>
          </p:cNvPr>
          <p:cNvGrpSpPr/>
          <p:nvPr/>
        </p:nvGrpSpPr>
        <p:grpSpPr>
          <a:xfrm>
            <a:off x="2373089" y="1517281"/>
            <a:ext cx="9704716" cy="511895"/>
            <a:chOff x="445409" y="2601496"/>
            <a:chExt cx="11335654" cy="3632005"/>
          </a:xfrm>
          <a:solidFill>
            <a:srgbClr val="00B0F0"/>
          </a:solidFill>
        </p:grpSpPr>
        <p:sp>
          <p:nvSpPr>
            <p:cNvPr id="7" name="Rectangle 6">
              <a:extLst>
                <a:ext uri="{FF2B5EF4-FFF2-40B4-BE49-F238E27FC236}">
                  <a16:creationId xmlns:a16="http://schemas.microsoft.com/office/drawing/2014/main" id="{5E2B1A23-59E8-9E4C-A17B-4E2E90AD75CB}"/>
                </a:ext>
              </a:extLst>
            </p:cNvPr>
            <p:cNvSpPr/>
            <p:nvPr/>
          </p:nvSpPr>
          <p:spPr>
            <a:xfrm>
              <a:off x="445409" y="2601497"/>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CBF8317-516A-4B48-9652-1419072841EA}"/>
                </a:ext>
              </a:extLst>
            </p:cNvPr>
            <p:cNvSpPr/>
            <p:nvPr/>
          </p:nvSpPr>
          <p:spPr>
            <a:xfrm>
              <a:off x="5011127" y="2601496"/>
              <a:ext cx="2204217" cy="36320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7FC1F73-6458-8A43-90DF-23E78F558432}"/>
                </a:ext>
              </a:extLst>
            </p:cNvPr>
            <p:cNvSpPr/>
            <p:nvPr/>
          </p:nvSpPr>
          <p:spPr>
            <a:xfrm>
              <a:off x="7293986" y="2601496"/>
              <a:ext cx="2204217" cy="36320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5566AD-54D6-2C45-876D-2DF8B08865EC}"/>
                </a:ext>
              </a:extLst>
            </p:cNvPr>
            <p:cNvSpPr/>
            <p:nvPr/>
          </p:nvSpPr>
          <p:spPr>
            <a:xfrm>
              <a:off x="9576846"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DC6835AC-3BAD-B749-B5FD-9DFBDBBA5B40}"/>
              </a:ext>
            </a:extLst>
          </p:cNvPr>
          <p:cNvSpPr txBox="1"/>
          <p:nvPr>
            <p:custDataLst>
              <p:tags r:id="rId1"/>
            </p:custDataLst>
          </p:nvPr>
        </p:nvSpPr>
        <p:spPr>
          <a:xfrm>
            <a:off x="185260" y="3239616"/>
            <a:ext cx="1964746" cy="1384995"/>
          </a:xfrm>
          <a:prstGeom prst="rect">
            <a:avLst/>
          </a:prstGeom>
          <a:noFill/>
        </p:spPr>
        <p:txBody>
          <a:bodyPr wrap="square" lIns="91440" tIns="45720" rIns="91440" bIns="45720" rtlCol="0" anchor="t">
            <a:spAutoFit/>
          </a:bodyPr>
          <a:lstStyle/>
          <a:p>
            <a:r>
              <a:rPr lang="en-US" sz="1200" dirty="0">
                <a:latin typeface="Arial"/>
                <a:cs typeface="Arial"/>
              </a:rPr>
              <a:t>Assess needs of institutions related to resources and services to support institutional change, including use of disaggregated student-level data. </a:t>
            </a:r>
          </a:p>
        </p:txBody>
      </p:sp>
      <p:sp>
        <p:nvSpPr>
          <p:cNvPr id="19" name="Rectangle 18">
            <a:extLst>
              <a:ext uri="{FF2B5EF4-FFF2-40B4-BE49-F238E27FC236}">
                <a16:creationId xmlns:a16="http://schemas.microsoft.com/office/drawing/2014/main" id="{830FEE2D-AB8B-F74F-BFD7-84CE4D62DAA4}"/>
              </a:ext>
            </a:extLst>
          </p:cNvPr>
          <p:cNvSpPr/>
          <p:nvPr/>
        </p:nvSpPr>
        <p:spPr>
          <a:xfrm>
            <a:off x="2427816" y="1569755"/>
            <a:ext cx="1746495"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NO ACTIVITY</a:t>
            </a:r>
          </a:p>
        </p:txBody>
      </p:sp>
      <p:sp>
        <p:nvSpPr>
          <p:cNvPr id="21" name="Rectangle 20">
            <a:extLst>
              <a:ext uri="{FF2B5EF4-FFF2-40B4-BE49-F238E27FC236}">
                <a16:creationId xmlns:a16="http://schemas.microsoft.com/office/drawing/2014/main" id="{26AA6FFB-F843-FC46-809F-E4B23379C932}"/>
              </a:ext>
            </a:extLst>
          </p:cNvPr>
          <p:cNvSpPr/>
          <p:nvPr/>
        </p:nvSpPr>
        <p:spPr>
          <a:xfrm>
            <a:off x="4366729" y="1569755"/>
            <a:ext cx="1847848"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EMERGING</a:t>
            </a:r>
          </a:p>
        </p:txBody>
      </p:sp>
      <p:sp>
        <p:nvSpPr>
          <p:cNvPr id="22" name="Rectangle 21">
            <a:extLst>
              <a:ext uri="{FF2B5EF4-FFF2-40B4-BE49-F238E27FC236}">
                <a16:creationId xmlns:a16="http://schemas.microsoft.com/office/drawing/2014/main" id="{B4DB6FFD-B628-1D4C-B209-97C95937A165}"/>
              </a:ext>
            </a:extLst>
          </p:cNvPr>
          <p:cNvSpPr/>
          <p:nvPr/>
        </p:nvSpPr>
        <p:spPr>
          <a:xfrm>
            <a:off x="6233408" y="1569755"/>
            <a:ext cx="1935576" cy="261610"/>
          </a:xfrm>
          <a:prstGeom prst="rect">
            <a:avLst/>
          </a:prstGeom>
        </p:spPr>
        <p:txBody>
          <a:bodyPr wrap="square">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DEVELOPING</a:t>
            </a:r>
          </a:p>
        </p:txBody>
      </p:sp>
      <p:sp>
        <p:nvSpPr>
          <p:cNvPr id="23" name="Rectangle 22">
            <a:extLst>
              <a:ext uri="{FF2B5EF4-FFF2-40B4-BE49-F238E27FC236}">
                <a16:creationId xmlns:a16="http://schemas.microsoft.com/office/drawing/2014/main" id="{9D2E4A93-90FF-BF4C-B056-3868568B0406}"/>
              </a:ext>
            </a:extLst>
          </p:cNvPr>
          <p:cNvSpPr/>
          <p:nvPr/>
        </p:nvSpPr>
        <p:spPr>
          <a:xfrm>
            <a:off x="8250625" y="1569755"/>
            <a:ext cx="181575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ACHIEVED</a:t>
            </a:r>
          </a:p>
        </p:txBody>
      </p:sp>
      <p:sp>
        <p:nvSpPr>
          <p:cNvPr id="24" name="Rectangle 23">
            <a:extLst>
              <a:ext uri="{FF2B5EF4-FFF2-40B4-BE49-F238E27FC236}">
                <a16:creationId xmlns:a16="http://schemas.microsoft.com/office/drawing/2014/main" id="{771A9A3A-BF68-B042-8B9E-5A6E6B22ABB5}"/>
              </a:ext>
            </a:extLst>
          </p:cNvPr>
          <p:cNvSpPr/>
          <p:nvPr/>
        </p:nvSpPr>
        <p:spPr>
          <a:xfrm>
            <a:off x="10261043" y="1569755"/>
            <a:ext cx="175144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EXEMPLARY</a:t>
            </a:r>
          </a:p>
        </p:txBody>
      </p:sp>
      <p:sp>
        <p:nvSpPr>
          <p:cNvPr id="26" name="TextBox 25">
            <a:extLst>
              <a:ext uri="{FF2B5EF4-FFF2-40B4-BE49-F238E27FC236}">
                <a16:creationId xmlns:a16="http://schemas.microsoft.com/office/drawing/2014/main" id="{E70D6374-7623-7A4E-802B-3D55D51B2947}"/>
              </a:ext>
            </a:extLst>
          </p:cNvPr>
          <p:cNvSpPr txBox="1"/>
          <p:nvPr>
            <p:custDataLst>
              <p:tags r:id="rId2"/>
            </p:custDataLst>
          </p:nvPr>
        </p:nvSpPr>
        <p:spPr>
          <a:xfrm>
            <a:off x="2449636" y="2611590"/>
            <a:ext cx="1876866" cy="1384995"/>
          </a:xfrm>
          <a:prstGeom prst="rect">
            <a:avLst/>
          </a:prstGeom>
          <a:noFill/>
        </p:spPr>
        <p:txBody>
          <a:bodyPr wrap="square" lIns="91440" tIns="45720" rIns="91440" bIns="45720" rtlCol="0" anchor="t">
            <a:spAutoFit/>
          </a:bodyPr>
          <a:lstStyle/>
          <a:p>
            <a:r>
              <a:rPr lang="en-US" sz="1200" dirty="0">
                <a:latin typeface="Arial"/>
                <a:cs typeface="Arial"/>
              </a:rPr>
              <a:t>There is no evidence that the intermediary has assessed institutional resource and service needs related to supporting institutional change. </a:t>
            </a:r>
          </a:p>
        </p:txBody>
      </p:sp>
      <p:sp>
        <p:nvSpPr>
          <p:cNvPr id="27" name="TextBox 26">
            <a:extLst>
              <a:ext uri="{FF2B5EF4-FFF2-40B4-BE49-F238E27FC236}">
                <a16:creationId xmlns:a16="http://schemas.microsoft.com/office/drawing/2014/main" id="{229EA118-0786-CD4E-97D8-2A10FCBD6E11}"/>
              </a:ext>
            </a:extLst>
          </p:cNvPr>
          <p:cNvSpPr txBox="1"/>
          <p:nvPr>
            <p:custDataLst>
              <p:tags r:id="rId3"/>
            </p:custDataLst>
          </p:nvPr>
        </p:nvSpPr>
        <p:spPr>
          <a:xfrm>
            <a:off x="4352777" y="2611588"/>
            <a:ext cx="1743224" cy="1200329"/>
          </a:xfrm>
          <a:prstGeom prst="rect">
            <a:avLst/>
          </a:prstGeom>
          <a:noFill/>
        </p:spPr>
        <p:txBody>
          <a:bodyPr wrap="square" lIns="91440" tIns="45720" rIns="91440" bIns="45720" rtlCol="0" anchor="t">
            <a:spAutoFit/>
          </a:bodyPr>
          <a:lstStyle/>
          <a:p>
            <a:r>
              <a:rPr lang="en-US" sz="1200" dirty="0">
                <a:latin typeface="Arial"/>
                <a:cs typeface="Arial"/>
              </a:rPr>
              <a:t>The intermediary is beginning to assess institutional resource and service needs related to supporting institutional change. </a:t>
            </a:r>
          </a:p>
        </p:txBody>
      </p:sp>
      <p:sp>
        <p:nvSpPr>
          <p:cNvPr id="28" name="TextBox 27">
            <a:extLst>
              <a:ext uri="{FF2B5EF4-FFF2-40B4-BE49-F238E27FC236}">
                <a16:creationId xmlns:a16="http://schemas.microsoft.com/office/drawing/2014/main" id="{97995F58-B6DC-F547-85F2-E0B649E201E2}"/>
              </a:ext>
            </a:extLst>
          </p:cNvPr>
          <p:cNvSpPr txBox="1"/>
          <p:nvPr>
            <p:custDataLst>
              <p:tags r:id="rId4"/>
            </p:custDataLst>
          </p:nvPr>
        </p:nvSpPr>
        <p:spPr>
          <a:xfrm>
            <a:off x="6292118" y="2611589"/>
            <a:ext cx="1876807" cy="2492990"/>
          </a:xfrm>
          <a:prstGeom prst="rect">
            <a:avLst/>
          </a:prstGeom>
          <a:noFill/>
        </p:spPr>
        <p:txBody>
          <a:bodyPr wrap="square" lIns="91440" tIns="45720" rIns="91440" bIns="45720" rtlCol="0" anchor="t">
            <a:spAutoFit/>
          </a:bodyPr>
          <a:lstStyle/>
          <a:p>
            <a:r>
              <a:rPr lang="en-US" sz="1200" dirty="0">
                <a:latin typeface="Arial"/>
                <a:cs typeface="Arial"/>
              </a:rPr>
              <a:t>The intermediary’s assessment of institutional resource and service needs to support institutional change includes multiple sources of data (e.g., institutional assessment data, student outcome data, and institutional context), but collection and use of the data is limited or inconsistent. </a:t>
            </a:r>
          </a:p>
        </p:txBody>
      </p:sp>
      <p:sp>
        <p:nvSpPr>
          <p:cNvPr id="29" name="TextBox 28">
            <a:extLst>
              <a:ext uri="{FF2B5EF4-FFF2-40B4-BE49-F238E27FC236}">
                <a16:creationId xmlns:a16="http://schemas.microsoft.com/office/drawing/2014/main" id="{C018F3E7-2115-A84B-B3FC-EF25F8FEAAB7}"/>
              </a:ext>
            </a:extLst>
          </p:cNvPr>
          <p:cNvSpPr txBox="1"/>
          <p:nvPr>
            <p:custDataLst>
              <p:tags r:id="rId5"/>
            </p:custDataLst>
          </p:nvPr>
        </p:nvSpPr>
        <p:spPr>
          <a:xfrm>
            <a:off x="8271809" y="2611589"/>
            <a:ext cx="1894935" cy="3046988"/>
          </a:xfrm>
          <a:prstGeom prst="rect">
            <a:avLst/>
          </a:prstGeom>
          <a:noFill/>
        </p:spPr>
        <p:txBody>
          <a:bodyPr wrap="square" lIns="91440" tIns="45720" rIns="91440" bIns="45720" rtlCol="0" anchor="t">
            <a:spAutoFit/>
          </a:bodyPr>
          <a:lstStyle/>
          <a:p>
            <a:r>
              <a:rPr lang="en-US" sz="1200" dirty="0">
                <a:latin typeface="Arial"/>
                <a:cs typeface="Arial"/>
              </a:rPr>
              <a:t>The intermediary consistently collects multiple forms of data (e.g., institutional assessment data, student outcome data, institutional context) to assess institutional resource and service needs to support institutional change. The data collected are consistently used to inform resource and service development and implementation.</a:t>
            </a:r>
          </a:p>
        </p:txBody>
      </p:sp>
      <p:sp>
        <p:nvSpPr>
          <p:cNvPr id="30" name="TextBox 29">
            <a:extLst>
              <a:ext uri="{FF2B5EF4-FFF2-40B4-BE49-F238E27FC236}">
                <a16:creationId xmlns:a16="http://schemas.microsoft.com/office/drawing/2014/main" id="{639563D2-7D66-D345-A588-A9A3665DEB11}"/>
              </a:ext>
            </a:extLst>
          </p:cNvPr>
          <p:cNvSpPr txBox="1"/>
          <p:nvPr>
            <p:custDataLst>
              <p:tags r:id="rId6"/>
            </p:custDataLst>
          </p:nvPr>
        </p:nvSpPr>
        <p:spPr>
          <a:xfrm>
            <a:off x="10216597" y="2611590"/>
            <a:ext cx="1861208" cy="1754326"/>
          </a:xfrm>
          <a:prstGeom prst="rect">
            <a:avLst/>
          </a:prstGeom>
          <a:noFill/>
        </p:spPr>
        <p:txBody>
          <a:bodyPr wrap="square" lIns="91440" tIns="45720" rIns="91440" bIns="45720" rtlCol="0" anchor="t">
            <a:spAutoFit/>
          </a:bodyPr>
          <a:lstStyle/>
          <a:p>
            <a:r>
              <a:rPr lang="en-US" sz="1200" dirty="0">
                <a:latin typeface="Arial"/>
                <a:cs typeface="Arial"/>
              </a:rPr>
              <a:t>The intermediary consistently uses a process to assess institutional resource and service needs related to institutional change  and regularly reviews its processes for improvement.</a:t>
            </a:r>
          </a:p>
        </p:txBody>
      </p:sp>
      <p:sp>
        <p:nvSpPr>
          <p:cNvPr id="35" name="Rectangle 34">
            <a:extLst>
              <a:ext uri="{FF2B5EF4-FFF2-40B4-BE49-F238E27FC236}">
                <a16:creationId xmlns:a16="http://schemas.microsoft.com/office/drawing/2014/main" id="{FE5B9EF4-80E3-E04D-9C9B-871A67C4B696}"/>
              </a:ext>
            </a:extLst>
          </p:cNvPr>
          <p:cNvSpPr/>
          <p:nvPr/>
        </p:nvSpPr>
        <p:spPr>
          <a:xfrm>
            <a:off x="-4239" y="1892455"/>
            <a:ext cx="12200478" cy="391558"/>
          </a:xfrm>
          <a:prstGeom prst="rect">
            <a:avLst/>
          </a:prstGeom>
          <a:solidFill>
            <a:srgbClr val="619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B7CD77E-9E9A-1447-8135-4BC4634B9965}"/>
              </a:ext>
            </a:extLst>
          </p:cNvPr>
          <p:cNvSpPr txBox="1"/>
          <p:nvPr/>
        </p:nvSpPr>
        <p:spPr>
          <a:xfrm>
            <a:off x="2286114" y="922936"/>
            <a:ext cx="7437749" cy="369332"/>
          </a:xfrm>
          <a:prstGeom prst="rect">
            <a:avLst/>
          </a:prstGeom>
          <a:noFill/>
        </p:spPr>
        <p:txBody>
          <a:bodyPr wrap="square" lIns="91440" tIns="45720" rIns="91440" bIns="45720" rtlCol="0" anchor="t">
            <a:spAutoFit/>
          </a:bodyPr>
          <a:lstStyle/>
          <a:p>
            <a:r>
              <a:rPr lang="en-US" dirty="0">
                <a:solidFill>
                  <a:schemeClr val="bg1"/>
                </a:solidFill>
                <a:latin typeface="Arial"/>
                <a:ea typeface="Gotham Medium"/>
                <a:cs typeface="Arial"/>
              </a:rPr>
              <a:t>ROLE: </a:t>
            </a:r>
            <a:r>
              <a:rPr lang="en-US" dirty="0">
                <a:solidFill>
                  <a:srgbClr val="00B0F0"/>
                </a:solidFill>
                <a:latin typeface="Arial"/>
                <a:ea typeface="Gotham Medium"/>
                <a:cs typeface="Arial"/>
              </a:rPr>
              <a:t>MOTIVATE AND DRIVE CHANGE</a:t>
            </a:r>
            <a:endParaRPr lang="en-US" dirty="0">
              <a:solidFill>
                <a:srgbClr val="00B0F0"/>
              </a:solidFill>
              <a:latin typeface="Arial" panose="020B0604020202020204" pitchFamily="34" charset="0"/>
              <a:ea typeface="Gotham Medium" pitchFamily="2" charset="-128"/>
              <a:cs typeface="Arial" panose="020B0604020202020204" pitchFamily="34" charset="0"/>
            </a:endParaRPr>
          </a:p>
        </p:txBody>
      </p:sp>
      <p:sp>
        <p:nvSpPr>
          <p:cNvPr id="32" name="TextBox 31">
            <a:hlinkClick r:id="rId11" action="ppaction://hlinksldjump"/>
            <a:extLst>
              <a:ext uri="{FF2B5EF4-FFF2-40B4-BE49-F238E27FC236}">
                <a16:creationId xmlns:a16="http://schemas.microsoft.com/office/drawing/2014/main" id="{185E68C4-9524-C442-853B-3DD2CC59A0C7}"/>
              </a:ext>
            </a:extLst>
          </p:cNvPr>
          <p:cNvSpPr txBox="1"/>
          <p:nvPr>
            <p:custDataLst>
              <p:tags r:id="rId7"/>
            </p:custDataLst>
          </p:nvPr>
        </p:nvSpPr>
        <p:spPr>
          <a:xfrm>
            <a:off x="226900" y="1924069"/>
            <a:ext cx="2594339" cy="307777"/>
          </a:xfrm>
          <a:prstGeom prst="rect">
            <a:avLst/>
          </a:prstGeom>
          <a:noFill/>
        </p:spPr>
        <p:txBody>
          <a:bodyPr wrap="square" rtlCol="0">
            <a:spAutoFit/>
          </a:bodyPr>
          <a:lstStyle/>
          <a:p>
            <a:r>
              <a:rPr lang="en-US" sz="1400" b="1" dirty="0">
                <a:solidFill>
                  <a:schemeClr val="bg1"/>
                </a:solidFill>
                <a:latin typeface="Arial" panose="020B0604020202020204" pitchFamily="34" charset="0"/>
                <a:ea typeface="Gotham Medium" pitchFamily="2" charset="-128"/>
                <a:cs typeface="Arial" panose="020B0604020202020204" pitchFamily="34" charset="0"/>
              </a:rPr>
              <a:t>NEEDS ASSESSMENT</a:t>
            </a:r>
          </a:p>
        </p:txBody>
      </p:sp>
      <p:sp>
        <p:nvSpPr>
          <p:cNvPr id="34" name="TextBox 33">
            <a:extLst>
              <a:ext uri="{FF2B5EF4-FFF2-40B4-BE49-F238E27FC236}">
                <a16:creationId xmlns:a16="http://schemas.microsoft.com/office/drawing/2014/main" id="{47D5CB72-F38E-F84B-B91E-0BD4D704E8FF}"/>
              </a:ext>
            </a:extLst>
          </p:cNvPr>
          <p:cNvSpPr txBox="1"/>
          <p:nvPr>
            <p:custDataLst>
              <p:tags r:id="rId8"/>
            </p:custDataLst>
          </p:nvPr>
        </p:nvSpPr>
        <p:spPr>
          <a:xfrm>
            <a:off x="188692" y="2606338"/>
            <a:ext cx="1961314" cy="523220"/>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Resource and Service Needs</a:t>
            </a:r>
            <a:endParaRPr lang="en-US" sz="1400" dirty="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317C643-163E-B649-A837-65F19AF5709E}"/>
              </a:ext>
            </a:extLst>
          </p:cNvPr>
          <p:cNvCxnSpPr/>
          <p:nvPr/>
        </p:nvCxnSpPr>
        <p:spPr>
          <a:xfrm>
            <a:off x="4260169"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FD4E39-2BFB-F942-8A34-10FDE3831AC1}"/>
              </a:ext>
            </a:extLst>
          </p:cNvPr>
          <p:cNvCxnSpPr/>
          <p:nvPr/>
        </p:nvCxnSpPr>
        <p:spPr>
          <a:xfrm>
            <a:off x="6247713"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716DD2-8DE9-164A-973A-CB989121FB91}"/>
              </a:ext>
            </a:extLst>
          </p:cNvPr>
          <p:cNvCxnSpPr/>
          <p:nvPr/>
        </p:nvCxnSpPr>
        <p:spPr>
          <a:xfrm>
            <a:off x="8174145"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874A25D-CD45-3A48-A4FF-2BA4F0336E0C}"/>
              </a:ext>
            </a:extLst>
          </p:cNvPr>
          <p:cNvCxnSpPr/>
          <p:nvPr/>
        </p:nvCxnSpPr>
        <p:spPr>
          <a:xfrm>
            <a:off x="10168452" y="2676445"/>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A37437C-B3BA-5140-B37C-907AA364C14F}"/>
              </a:ext>
            </a:extLst>
          </p:cNvPr>
          <p:cNvPicPr>
            <a:picLocks noChangeAspect="1"/>
          </p:cNvPicPr>
          <p:nvPr/>
        </p:nvPicPr>
        <p:blipFill>
          <a:blip r:embed="rId12"/>
          <a:stretch>
            <a:fillRect/>
          </a:stretch>
        </p:blipFill>
        <p:spPr>
          <a:xfrm>
            <a:off x="814629" y="894859"/>
            <a:ext cx="652616" cy="670019"/>
          </a:xfrm>
          <a:prstGeom prst="rect">
            <a:avLst/>
          </a:prstGeom>
        </p:spPr>
      </p:pic>
      <p:sp>
        <p:nvSpPr>
          <p:cNvPr id="49" name="TextBox 48">
            <a:extLst>
              <a:ext uri="{FF2B5EF4-FFF2-40B4-BE49-F238E27FC236}">
                <a16:creationId xmlns:a16="http://schemas.microsoft.com/office/drawing/2014/main" id="{8B929137-6781-4449-9A32-01C708C58519}"/>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t>41</a:t>
            </a:fld>
            <a:endParaRPr lang="en-US" sz="1000" dirty="0"/>
          </a:p>
        </p:txBody>
      </p:sp>
      <p:sp>
        <p:nvSpPr>
          <p:cNvPr id="13" name="Oval 12">
            <a:extLst>
              <a:ext uri="{FF2B5EF4-FFF2-40B4-BE49-F238E27FC236}">
                <a16:creationId xmlns:a16="http://schemas.microsoft.com/office/drawing/2014/main" id="{E77CD8DD-1F1A-327D-130E-46CA2678B5B0}"/>
              </a:ext>
            </a:extLst>
          </p:cNvPr>
          <p:cNvSpPr/>
          <p:nvPr/>
        </p:nvSpPr>
        <p:spPr>
          <a:xfrm>
            <a:off x="462322" y="5989569"/>
            <a:ext cx="881456" cy="881456"/>
          </a:xfrm>
          <a:prstGeom prst="ellipse">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53566A9-D1B1-19A9-5B4A-A3AE7F8B871F}"/>
              </a:ext>
            </a:extLst>
          </p:cNvPr>
          <p:cNvSpPr/>
          <p:nvPr/>
        </p:nvSpPr>
        <p:spPr>
          <a:xfrm>
            <a:off x="650416" y="6245631"/>
            <a:ext cx="505267" cy="369332"/>
          </a:xfrm>
          <a:prstGeom prst="rect">
            <a:avLst/>
          </a:prstGeom>
        </p:spPr>
        <p:txBody>
          <a:bodyPr wrap="none" lIns="91440" tIns="45720" rIns="91440" bIns="45720" anchor="t">
            <a:spAutoFit/>
          </a:bodyPr>
          <a:lstStyle/>
          <a:p>
            <a:r>
              <a:rPr lang="en-US" dirty="0">
                <a:solidFill>
                  <a:schemeClr val="bg1"/>
                </a:solidFill>
                <a:highlight>
                  <a:srgbClr val="FF0000"/>
                </a:highlight>
                <a:latin typeface="Arial"/>
                <a:cs typeface="Arial"/>
              </a:rPr>
              <a:t>3.6</a:t>
            </a:r>
            <a:endParaRPr lang="en-US">
              <a:solidFill>
                <a:schemeClr val="bg1"/>
              </a:solidFill>
              <a:highlight>
                <a:srgbClr val="FF0000"/>
              </a:highlight>
              <a:latin typeface="Arial"/>
              <a:ea typeface="Calibri"/>
              <a:cs typeface="Arial"/>
            </a:endParaRPr>
          </a:p>
        </p:txBody>
      </p:sp>
      <p:sp>
        <p:nvSpPr>
          <p:cNvPr id="15" name="TextBox 14">
            <a:extLst>
              <a:ext uri="{FF2B5EF4-FFF2-40B4-BE49-F238E27FC236}">
                <a16:creationId xmlns:a16="http://schemas.microsoft.com/office/drawing/2014/main" id="{55D98DC9-B5F8-A11C-1F77-581D2878FFDB}"/>
              </a:ext>
            </a:extLst>
          </p:cNvPr>
          <p:cNvSpPr txBox="1"/>
          <p:nvPr/>
        </p:nvSpPr>
        <p:spPr>
          <a:xfrm>
            <a:off x="1385501" y="6119848"/>
            <a:ext cx="3677816"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Update this marker with the Element average and reposition it under the correct developmental category (e.g., developing)</a:t>
            </a:r>
          </a:p>
        </p:txBody>
      </p:sp>
      <p:sp>
        <p:nvSpPr>
          <p:cNvPr id="41" name="Rectangle 40">
            <a:extLst>
              <a:ext uri="{FF2B5EF4-FFF2-40B4-BE49-F238E27FC236}">
                <a16:creationId xmlns:a16="http://schemas.microsoft.com/office/drawing/2014/main" id="{7B2FFECC-0E1A-110C-597C-15FD8FDE9609}"/>
              </a:ext>
            </a:extLst>
          </p:cNvPr>
          <p:cNvSpPr/>
          <p:nvPr/>
        </p:nvSpPr>
        <p:spPr>
          <a:xfrm>
            <a:off x="1"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hlinkClick r:id="rId13" action="ppaction://hlinksldjump"/>
            <a:extLst>
              <a:ext uri="{FF2B5EF4-FFF2-40B4-BE49-F238E27FC236}">
                <a16:creationId xmlns:a16="http://schemas.microsoft.com/office/drawing/2014/main" id="{DB2CD0B3-08F9-CACB-1FA3-7F02A276FD24}"/>
              </a:ext>
            </a:extLst>
          </p:cNvPr>
          <p:cNvSpPr/>
          <p:nvPr/>
        </p:nvSpPr>
        <p:spPr>
          <a:xfrm>
            <a:off x="3059382" y="2413"/>
            <a:ext cx="3000871" cy="517133"/>
          </a:xfrm>
          <a:prstGeom prst="rect">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0599FA34-86FD-F0E0-1C72-A378AEE9DFE8}"/>
              </a:ext>
            </a:extLst>
          </p:cNvPr>
          <p:cNvSpPr/>
          <p:nvPr/>
        </p:nvSpPr>
        <p:spPr>
          <a:xfrm>
            <a:off x="6118764"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E458A177-2A55-EEC0-80B3-E766BA9FD892}"/>
              </a:ext>
            </a:extLst>
          </p:cNvPr>
          <p:cNvSpPr txBox="1"/>
          <p:nvPr/>
        </p:nvSpPr>
        <p:spPr>
          <a:xfrm>
            <a:off x="19341" y="44291"/>
            <a:ext cx="3000871" cy="430887"/>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Oversee Network Design </a:t>
            </a:r>
            <a:br>
              <a:rPr lang="en-US" sz="1100">
                <a:solidFill>
                  <a:srgbClr val="002E3D"/>
                </a:solidFill>
                <a:latin typeface="Arial" panose="020B0604020202020204" pitchFamily="34" charset="0"/>
                <a:ea typeface="Gotham Medium" pitchFamily="2" charset="-128"/>
                <a:cs typeface="Arial" panose="020B0604020202020204" pitchFamily="34" charset="0"/>
              </a:rPr>
            </a:br>
            <a:r>
              <a:rPr lang="en-US" sz="1100">
                <a:solidFill>
                  <a:srgbClr val="002E3D"/>
                </a:solidFill>
                <a:latin typeface="Arial" panose="020B0604020202020204" pitchFamily="34" charset="0"/>
                <a:ea typeface="Gotham Medium" pitchFamily="2" charset="-128"/>
                <a:cs typeface="Arial" panose="020B0604020202020204" pitchFamily="34" charset="0"/>
              </a:rPr>
              <a:t>and Operations</a:t>
            </a:r>
          </a:p>
        </p:txBody>
      </p:sp>
      <p:sp>
        <p:nvSpPr>
          <p:cNvPr id="57" name="TextBox 56">
            <a:extLst>
              <a:ext uri="{FF2B5EF4-FFF2-40B4-BE49-F238E27FC236}">
                <a16:creationId xmlns:a16="http://schemas.microsoft.com/office/drawing/2014/main" id="{FE8450B3-65DF-9EA4-777B-46FA2BE956C4}"/>
              </a:ext>
            </a:extLst>
          </p:cNvPr>
          <p:cNvSpPr txBox="1"/>
          <p:nvPr/>
        </p:nvSpPr>
        <p:spPr>
          <a:xfrm>
            <a:off x="3056306" y="132287"/>
            <a:ext cx="3000871" cy="261610"/>
          </a:xfrm>
          <a:prstGeom prst="rect">
            <a:avLst/>
          </a:prstGeom>
          <a:noFill/>
        </p:spPr>
        <p:txBody>
          <a:bodyPr wrap="square" lIns="91440" tIns="45720" rIns="91440" bIns="45720" rtlCol="0" anchor="t">
            <a:spAutoFit/>
          </a:bodyPr>
          <a:lstStyle/>
          <a:p>
            <a:pPr algn="ctr"/>
            <a:r>
              <a:rPr lang="en-US" sz="1100" dirty="0">
                <a:solidFill>
                  <a:schemeClr val="bg1"/>
                </a:solidFill>
                <a:latin typeface="Arial"/>
                <a:ea typeface="Gotham Medium"/>
                <a:cs typeface="Arial"/>
              </a:rPr>
              <a:t>Motivate and Drive </a:t>
            </a:r>
            <a:r>
              <a:rPr lang="en-US" sz="1100" dirty="0">
                <a:solidFill>
                  <a:schemeClr val="bg1"/>
                </a:solidFill>
                <a:ea typeface="+mn-lt"/>
                <a:cs typeface="+mn-lt"/>
              </a:rPr>
              <a:t>Change</a:t>
            </a:r>
            <a:endParaRPr lang="en-US" sz="1100" dirty="0">
              <a:solidFill>
                <a:schemeClr val="bg1"/>
              </a:solidFill>
              <a:latin typeface="Arial" panose="020B0604020202020204" pitchFamily="34" charset="0"/>
              <a:ea typeface="Gotham Medium" pitchFamily="2" charset="-128"/>
              <a:cs typeface="Arial" panose="020B0604020202020204" pitchFamily="34" charset="0"/>
            </a:endParaRPr>
          </a:p>
        </p:txBody>
      </p:sp>
      <p:sp>
        <p:nvSpPr>
          <p:cNvPr id="58" name="TextBox 57">
            <a:extLst>
              <a:ext uri="{FF2B5EF4-FFF2-40B4-BE49-F238E27FC236}">
                <a16:creationId xmlns:a16="http://schemas.microsoft.com/office/drawing/2014/main" id="{7DBB6E46-F7E7-CD07-8F99-565B4071C920}"/>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Tree>
    <p:extLst>
      <p:ext uri="{BB962C8B-B14F-4D97-AF65-F5344CB8AC3E}">
        <p14:creationId xmlns:p14="http://schemas.microsoft.com/office/powerpoint/2010/main" val="30011103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8A05958-8F59-C546-A4C4-8DF807D69ECD}"/>
              </a:ext>
            </a:extLst>
          </p:cNvPr>
          <p:cNvSpPr/>
          <p:nvPr/>
        </p:nvSpPr>
        <p:spPr>
          <a:xfrm>
            <a:off x="-4240" y="600084"/>
            <a:ext cx="12196239" cy="1295888"/>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6FD86095-3A40-A54B-9016-E7E8A99B9B4D}"/>
              </a:ext>
            </a:extLst>
          </p:cNvPr>
          <p:cNvSpPr/>
          <p:nvPr/>
        </p:nvSpPr>
        <p:spPr>
          <a:xfrm>
            <a:off x="4327497" y="1517281"/>
            <a:ext cx="1887081" cy="51189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165FC1E-DEDD-314A-82B9-EBD587D52FEA}"/>
              </a:ext>
            </a:extLst>
          </p:cNvPr>
          <p:cNvGrpSpPr/>
          <p:nvPr/>
        </p:nvGrpSpPr>
        <p:grpSpPr>
          <a:xfrm>
            <a:off x="2373089" y="1517281"/>
            <a:ext cx="9704716" cy="511895"/>
            <a:chOff x="445409" y="2601496"/>
            <a:chExt cx="11335654" cy="3632005"/>
          </a:xfrm>
          <a:solidFill>
            <a:srgbClr val="00B0F0"/>
          </a:solidFill>
        </p:grpSpPr>
        <p:sp>
          <p:nvSpPr>
            <p:cNvPr id="7" name="Rectangle 6">
              <a:extLst>
                <a:ext uri="{FF2B5EF4-FFF2-40B4-BE49-F238E27FC236}">
                  <a16:creationId xmlns:a16="http://schemas.microsoft.com/office/drawing/2014/main" id="{5E2B1A23-59E8-9E4C-A17B-4E2E90AD75CB}"/>
                </a:ext>
              </a:extLst>
            </p:cNvPr>
            <p:cNvSpPr/>
            <p:nvPr/>
          </p:nvSpPr>
          <p:spPr>
            <a:xfrm>
              <a:off x="445409" y="2601497"/>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CBF8317-516A-4B48-9652-1419072841EA}"/>
                </a:ext>
              </a:extLst>
            </p:cNvPr>
            <p:cNvSpPr/>
            <p:nvPr/>
          </p:nvSpPr>
          <p:spPr>
            <a:xfrm>
              <a:off x="5011127" y="2601496"/>
              <a:ext cx="2204217" cy="36320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7FC1F73-6458-8A43-90DF-23E78F558432}"/>
                </a:ext>
              </a:extLst>
            </p:cNvPr>
            <p:cNvSpPr/>
            <p:nvPr/>
          </p:nvSpPr>
          <p:spPr>
            <a:xfrm>
              <a:off x="7293986" y="2601496"/>
              <a:ext cx="2204217" cy="36320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5566AD-54D6-2C45-876D-2DF8B08865EC}"/>
                </a:ext>
              </a:extLst>
            </p:cNvPr>
            <p:cNvSpPr/>
            <p:nvPr/>
          </p:nvSpPr>
          <p:spPr>
            <a:xfrm>
              <a:off x="9576846"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830FEE2D-AB8B-F74F-BFD7-84CE4D62DAA4}"/>
              </a:ext>
            </a:extLst>
          </p:cNvPr>
          <p:cNvSpPr/>
          <p:nvPr/>
        </p:nvSpPr>
        <p:spPr>
          <a:xfrm>
            <a:off x="2427816" y="1569755"/>
            <a:ext cx="1746495"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NO ACTIVITY</a:t>
            </a:r>
          </a:p>
        </p:txBody>
      </p:sp>
      <p:sp>
        <p:nvSpPr>
          <p:cNvPr id="21" name="Rectangle 20">
            <a:extLst>
              <a:ext uri="{FF2B5EF4-FFF2-40B4-BE49-F238E27FC236}">
                <a16:creationId xmlns:a16="http://schemas.microsoft.com/office/drawing/2014/main" id="{26AA6FFB-F843-FC46-809F-E4B23379C932}"/>
              </a:ext>
            </a:extLst>
          </p:cNvPr>
          <p:cNvSpPr/>
          <p:nvPr/>
        </p:nvSpPr>
        <p:spPr>
          <a:xfrm>
            <a:off x="4366729" y="1569755"/>
            <a:ext cx="1847848"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EMERGING</a:t>
            </a:r>
          </a:p>
        </p:txBody>
      </p:sp>
      <p:sp>
        <p:nvSpPr>
          <p:cNvPr id="22" name="Rectangle 21">
            <a:extLst>
              <a:ext uri="{FF2B5EF4-FFF2-40B4-BE49-F238E27FC236}">
                <a16:creationId xmlns:a16="http://schemas.microsoft.com/office/drawing/2014/main" id="{B4DB6FFD-B628-1D4C-B209-97C95937A165}"/>
              </a:ext>
            </a:extLst>
          </p:cNvPr>
          <p:cNvSpPr/>
          <p:nvPr/>
        </p:nvSpPr>
        <p:spPr>
          <a:xfrm>
            <a:off x="6233408" y="1569755"/>
            <a:ext cx="1935576" cy="261610"/>
          </a:xfrm>
          <a:prstGeom prst="rect">
            <a:avLst/>
          </a:prstGeom>
        </p:spPr>
        <p:txBody>
          <a:bodyPr wrap="square">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DEVELOPING</a:t>
            </a:r>
          </a:p>
        </p:txBody>
      </p:sp>
      <p:sp>
        <p:nvSpPr>
          <p:cNvPr id="23" name="Rectangle 22">
            <a:extLst>
              <a:ext uri="{FF2B5EF4-FFF2-40B4-BE49-F238E27FC236}">
                <a16:creationId xmlns:a16="http://schemas.microsoft.com/office/drawing/2014/main" id="{9D2E4A93-90FF-BF4C-B056-3868568B0406}"/>
              </a:ext>
            </a:extLst>
          </p:cNvPr>
          <p:cNvSpPr/>
          <p:nvPr/>
        </p:nvSpPr>
        <p:spPr>
          <a:xfrm>
            <a:off x="8250625" y="1569755"/>
            <a:ext cx="181575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ACHIEVED</a:t>
            </a:r>
          </a:p>
        </p:txBody>
      </p:sp>
      <p:sp>
        <p:nvSpPr>
          <p:cNvPr id="24" name="Rectangle 23">
            <a:extLst>
              <a:ext uri="{FF2B5EF4-FFF2-40B4-BE49-F238E27FC236}">
                <a16:creationId xmlns:a16="http://schemas.microsoft.com/office/drawing/2014/main" id="{771A9A3A-BF68-B042-8B9E-5A6E6B22ABB5}"/>
              </a:ext>
            </a:extLst>
          </p:cNvPr>
          <p:cNvSpPr/>
          <p:nvPr/>
        </p:nvSpPr>
        <p:spPr>
          <a:xfrm>
            <a:off x="10261043" y="1569755"/>
            <a:ext cx="175144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EXEMPLARY</a:t>
            </a:r>
          </a:p>
        </p:txBody>
      </p:sp>
      <p:sp>
        <p:nvSpPr>
          <p:cNvPr id="35" name="Rectangle 34">
            <a:extLst>
              <a:ext uri="{FF2B5EF4-FFF2-40B4-BE49-F238E27FC236}">
                <a16:creationId xmlns:a16="http://schemas.microsoft.com/office/drawing/2014/main" id="{FE5B9EF4-80E3-E04D-9C9B-871A67C4B696}"/>
              </a:ext>
            </a:extLst>
          </p:cNvPr>
          <p:cNvSpPr/>
          <p:nvPr/>
        </p:nvSpPr>
        <p:spPr>
          <a:xfrm>
            <a:off x="-4239" y="1892455"/>
            <a:ext cx="12200478" cy="391558"/>
          </a:xfrm>
          <a:prstGeom prst="rect">
            <a:avLst/>
          </a:prstGeom>
          <a:solidFill>
            <a:srgbClr val="619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B7CD77E-9E9A-1447-8135-4BC4634B9965}"/>
              </a:ext>
            </a:extLst>
          </p:cNvPr>
          <p:cNvSpPr txBox="1"/>
          <p:nvPr/>
        </p:nvSpPr>
        <p:spPr>
          <a:xfrm>
            <a:off x="2286114" y="922936"/>
            <a:ext cx="7437749" cy="369332"/>
          </a:xfrm>
          <a:prstGeom prst="rect">
            <a:avLst/>
          </a:prstGeom>
          <a:noFill/>
        </p:spPr>
        <p:txBody>
          <a:bodyPr wrap="square" lIns="91440" tIns="45720" rIns="91440" bIns="45720" rtlCol="0" anchor="t">
            <a:spAutoFit/>
          </a:bodyPr>
          <a:lstStyle/>
          <a:p>
            <a:r>
              <a:rPr lang="en-US" dirty="0">
                <a:solidFill>
                  <a:schemeClr val="bg1"/>
                </a:solidFill>
                <a:latin typeface="Arial"/>
                <a:ea typeface="Gotham Medium"/>
                <a:cs typeface="Arial"/>
              </a:rPr>
              <a:t>ROLE: </a:t>
            </a:r>
            <a:r>
              <a:rPr lang="en-US" dirty="0">
                <a:solidFill>
                  <a:srgbClr val="00B0F0"/>
                </a:solidFill>
                <a:latin typeface="Arial"/>
                <a:ea typeface="Gotham Medium"/>
                <a:cs typeface="Arial"/>
              </a:rPr>
              <a:t>MOTIVATE AND DRIVE CHANGE</a:t>
            </a:r>
            <a:endParaRPr lang="en-US" dirty="0">
              <a:solidFill>
                <a:srgbClr val="00B0F0"/>
              </a:solidFill>
              <a:latin typeface="Arial" panose="020B0604020202020204" pitchFamily="34" charset="0"/>
              <a:ea typeface="Gotham Medium" pitchFamily="2" charset="-128"/>
              <a:cs typeface="Arial" panose="020B0604020202020204" pitchFamily="34" charset="0"/>
            </a:endParaRPr>
          </a:p>
        </p:txBody>
      </p:sp>
      <p:sp>
        <p:nvSpPr>
          <p:cNvPr id="32" name="TextBox 31">
            <a:hlinkClick r:id="rId11" action="ppaction://hlinksldjump"/>
            <a:extLst>
              <a:ext uri="{FF2B5EF4-FFF2-40B4-BE49-F238E27FC236}">
                <a16:creationId xmlns:a16="http://schemas.microsoft.com/office/drawing/2014/main" id="{185E68C4-9524-C442-853B-3DD2CC59A0C7}"/>
              </a:ext>
            </a:extLst>
          </p:cNvPr>
          <p:cNvSpPr txBox="1"/>
          <p:nvPr>
            <p:custDataLst>
              <p:tags r:id="rId1"/>
            </p:custDataLst>
          </p:nvPr>
        </p:nvSpPr>
        <p:spPr>
          <a:xfrm>
            <a:off x="226900" y="1924069"/>
            <a:ext cx="3982163" cy="307777"/>
          </a:xfrm>
          <a:prstGeom prst="rect">
            <a:avLst/>
          </a:prstGeom>
          <a:noFill/>
        </p:spPr>
        <p:txBody>
          <a:bodyPr wrap="square" rtlCol="0">
            <a:spAutoFit/>
          </a:bodyPr>
          <a:lstStyle/>
          <a:p>
            <a:r>
              <a:rPr lang="en-US" sz="1400" b="1" dirty="0">
                <a:solidFill>
                  <a:schemeClr val="bg1"/>
                </a:solidFill>
                <a:latin typeface="Arial" panose="020B0604020202020204" pitchFamily="34" charset="0"/>
                <a:ea typeface="Gotham Medium" pitchFamily="2" charset="-128"/>
                <a:cs typeface="Arial" panose="020B0604020202020204" pitchFamily="34" charset="0"/>
              </a:rPr>
              <a:t>NEEDS ASSESSMENT</a:t>
            </a:r>
          </a:p>
        </p:txBody>
      </p:sp>
      <p:pic>
        <p:nvPicPr>
          <p:cNvPr id="5" name="Picture 4">
            <a:extLst>
              <a:ext uri="{FF2B5EF4-FFF2-40B4-BE49-F238E27FC236}">
                <a16:creationId xmlns:a16="http://schemas.microsoft.com/office/drawing/2014/main" id="{CA37437C-B3BA-5140-B37C-907AA364C14F}"/>
              </a:ext>
            </a:extLst>
          </p:cNvPr>
          <p:cNvPicPr>
            <a:picLocks noChangeAspect="1"/>
          </p:cNvPicPr>
          <p:nvPr/>
        </p:nvPicPr>
        <p:blipFill>
          <a:blip r:embed="rId12"/>
          <a:stretch>
            <a:fillRect/>
          </a:stretch>
        </p:blipFill>
        <p:spPr>
          <a:xfrm>
            <a:off x="814629" y="894859"/>
            <a:ext cx="652616" cy="670019"/>
          </a:xfrm>
          <a:prstGeom prst="rect">
            <a:avLst/>
          </a:prstGeom>
        </p:spPr>
      </p:pic>
      <p:sp>
        <p:nvSpPr>
          <p:cNvPr id="2" name="Rectangle 1">
            <a:extLst>
              <a:ext uri="{FF2B5EF4-FFF2-40B4-BE49-F238E27FC236}">
                <a16:creationId xmlns:a16="http://schemas.microsoft.com/office/drawing/2014/main" id="{0577C23A-FD50-7742-AF30-9D46C869964D}"/>
              </a:ext>
            </a:extLst>
          </p:cNvPr>
          <p:cNvSpPr/>
          <p:nvPr/>
        </p:nvSpPr>
        <p:spPr>
          <a:xfrm>
            <a:off x="1" y="2358051"/>
            <a:ext cx="2373086" cy="2894687"/>
          </a:xfrm>
          <a:prstGeom prst="rect">
            <a:avLst/>
          </a:prstGeom>
          <a:solidFill>
            <a:srgbClr val="002E3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C6835AC-3BAD-B749-B5FD-9DFBDBBA5B40}"/>
              </a:ext>
            </a:extLst>
          </p:cNvPr>
          <p:cNvSpPr txBox="1"/>
          <p:nvPr>
            <p:custDataLst>
              <p:tags r:id="rId2"/>
            </p:custDataLst>
          </p:nvPr>
        </p:nvSpPr>
        <p:spPr>
          <a:xfrm>
            <a:off x="204171" y="3257548"/>
            <a:ext cx="2061692" cy="830997"/>
          </a:xfrm>
          <a:prstGeom prst="rect">
            <a:avLst/>
          </a:prstGeom>
          <a:noFill/>
        </p:spPr>
        <p:txBody>
          <a:bodyPr wrap="square" lIns="91440" tIns="45720" rIns="91440" bIns="45720" rtlCol="0" anchor="t">
            <a:spAutoFit/>
          </a:bodyPr>
          <a:lstStyle/>
          <a:p>
            <a:r>
              <a:rPr lang="en-US" sz="1200" dirty="0">
                <a:latin typeface="Arial"/>
                <a:cs typeface="Arial"/>
              </a:rPr>
              <a:t>Assess institutional readiness to engage in services related to institutional change.</a:t>
            </a:r>
          </a:p>
        </p:txBody>
      </p:sp>
      <p:sp>
        <p:nvSpPr>
          <p:cNvPr id="26" name="TextBox 25">
            <a:extLst>
              <a:ext uri="{FF2B5EF4-FFF2-40B4-BE49-F238E27FC236}">
                <a16:creationId xmlns:a16="http://schemas.microsoft.com/office/drawing/2014/main" id="{E70D6374-7623-7A4E-802B-3D55D51B2947}"/>
              </a:ext>
            </a:extLst>
          </p:cNvPr>
          <p:cNvSpPr txBox="1"/>
          <p:nvPr>
            <p:custDataLst>
              <p:tags r:id="rId3"/>
            </p:custDataLst>
          </p:nvPr>
        </p:nvSpPr>
        <p:spPr>
          <a:xfrm>
            <a:off x="2449636" y="2611590"/>
            <a:ext cx="1876866" cy="1200329"/>
          </a:xfrm>
          <a:prstGeom prst="rect">
            <a:avLst/>
          </a:prstGeom>
          <a:noFill/>
        </p:spPr>
        <p:txBody>
          <a:bodyPr wrap="square" lIns="91440" tIns="45720" rIns="91440" bIns="45720" rtlCol="0" anchor="t">
            <a:spAutoFit/>
          </a:bodyPr>
          <a:lstStyle/>
          <a:p>
            <a:r>
              <a:rPr lang="en-US" sz="1200" dirty="0">
                <a:latin typeface="Arial"/>
                <a:cs typeface="Arial"/>
              </a:rPr>
              <a:t>There is no evidence </a:t>
            </a:r>
            <a:br>
              <a:rPr lang="en-US" sz="1200" dirty="0">
                <a:latin typeface="Arial" panose="020B0604020202020204" pitchFamily="34" charset="0"/>
                <a:cs typeface="Arial" panose="020B0604020202020204" pitchFamily="34" charset="0"/>
              </a:rPr>
            </a:br>
            <a:r>
              <a:rPr lang="en-US" sz="1200" dirty="0">
                <a:latin typeface="Arial"/>
                <a:cs typeface="Arial"/>
              </a:rPr>
              <a:t>that the intermediary is assessing institutional readiness to engage in services related to institutional change.</a:t>
            </a:r>
          </a:p>
        </p:txBody>
      </p:sp>
      <p:sp>
        <p:nvSpPr>
          <p:cNvPr id="27" name="TextBox 26">
            <a:extLst>
              <a:ext uri="{FF2B5EF4-FFF2-40B4-BE49-F238E27FC236}">
                <a16:creationId xmlns:a16="http://schemas.microsoft.com/office/drawing/2014/main" id="{229EA118-0786-CD4E-97D8-2A10FCBD6E11}"/>
              </a:ext>
            </a:extLst>
          </p:cNvPr>
          <p:cNvSpPr txBox="1"/>
          <p:nvPr>
            <p:custDataLst>
              <p:tags r:id="rId4"/>
            </p:custDataLst>
          </p:nvPr>
        </p:nvSpPr>
        <p:spPr>
          <a:xfrm>
            <a:off x="4352777" y="2611588"/>
            <a:ext cx="1743224" cy="1384995"/>
          </a:xfrm>
          <a:prstGeom prst="rect">
            <a:avLst/>
          </a:prstGeom>
          <a:noFill/>
        </p:spPr>
        <p:txBody>
          <a:bodyPr wrap="square" lIns="91440" tIns="45720" rIns="91440" bIns="45720" rtlCol="0" anchor="t">
            <a:spAutoFit/>
          </a:bodyPr>
          <a:lstStyle/>
          <a:p>
            <a:r>
              <a:rPr lang="en-US" sz="1200" dirty="0">
                <a:latin typeface="Arial"/>
                <a:cs typeface="Arial"/>
              </a:rPr>
              <a:t>The intermediary is beginning to develop an approach to assess institutional readiness to engage in services related to institutional change.</a:t>
            </a:r>
          </a:p>
        </p:txBody>
      </p:sp>
      <p:sp>
        <p:nvSpPr>
          <p:cNvPr id="28" name="TextBox 27">
            <a:extLst>
              <a:ext uri="{FF2B5EF4-FFF2-40B4-BE49-F238E27FC236}">
                <a16:creationId xmlns:a16="http://schemas.microsoft.com/office/drawing/2014/main" id="{97995F58-B6DC-F547-85F2-E0B649E201E2}"/>
              </a:ext>
            </a:extLst>
          </p:cNvPr>
          <p:cNvSpPr txBox="1"/>
          <p:nvPr>
            <p:custDataLst>
              <p:tags r:id="rId5"/>
            </p:custDataLst>
          </p:nvPr>
        </p:nvSpPr>
        <p:spPr>
          <a:xfrm>
            <a:off x="6292118" y="2611589"/>
            <a:ext cx="1876866" cy="1569660"/>
          </a:xfrm>
          <a:prstGeom prst="rect">
            <a:avLst/>
          </a:prstGeom>
          <a:noFill/>
        </p:spPr>
        <p:txBody>
          <a:bodyPr wrap="square" lIns="91440" tIns="45720" rIns="91440" bIns="45720" rtlCol="0" anchor="t">
            <a:spAutoFit/>
          </a:bodyPr>
          <a:lstStyle/>
          <a:p>
            <a:r>
              <a:rPr lang="en-US" sz="1200" dirty="0">
                <a:latin typeface="Arial"/>
                <a:cs typeface="Arial"/>
              </a:rPr>
              <a:t>The intermediary has developed an approach to assess institutional readiness to engage in services related to institutional change, but use of the approach is limited or inconsistent.</a:t>
            </a:r>
          </a:p>
        </p:txBody>
      </p:sp>
      <p:sp>
        <p:nvSpPr>
          <p:cNvPr id="29" name="TextBox 28">
            <a:extLst>
              <a:ext uri="{FF2B5EF4-FFF2-40B4-BE49-F238E27FC236}">
                <a16:creationId xmlns:a16="http://schemas.microsoft.com/office/drawing/2014/main" id="{C018F3E7-2115-A84B-B3FC-EF25F8FEAAB7}"/>
              </a:ext>
            </a:extLst>
          </p:cNvPr>
          <p:cNvSpPr txBox="1"/>
          <p:nvPr>
            <p:custDataLst>
              <p:tags r:id="rId6"/>
            </p:custDataLst>
          </p:nvPr>
        </p:nvSpPr>
        <p:spPr>
          <a:xfrm>
            <a:off x="8271810" y="2611589"/>
            <a:ext cx="1810533" cy="1384995"/>
          </a:xfrm>
          <a:prstGeom prst="rect">
            <a:avLst/>
          </a:prstGeom>
          <a:noFill/>
        </p:spPr>
        <p:txBody>
          <a:bodyPr wrap="square" lIns="91440" tIns="45720" rIns="91440" bIns="45720" rtlCol="0" anchor="t">
            <a:spAutoFit/>
          </a:bodyPr>
          <a:lstStyle/>
          <a:p>
            <a:r>
              <a:rPr lang="en-US" sz="1200" dirty="0">
                <a:latin typeface="Arial"/>
                <a:cs typeface="Arial"/>
              </a:rPr>
              <a:t>The intermediary consistently uses its approach to assess institutional readiness to engage in services related to institutional change.</a:t>
            </a:r>
          </a:p>
        </p:txBody>
      </p:sp>
      <p:sp>
        <p:nvSpPr>
          <p:cNvPr id="30" name="TextBox 29">
            <a:extLst>
              <a:ext uri="{FF2B5EF4-FFF2-40B4-BE49-F238E27FC236}">
                <a16:creationId xmlns:a16="http://schemas.microsoft.com/office/drawing/2014/main" id="{639563D2-7D66-D345-A588-A9A3665DEB11}"/>
              </a:ext>
            </a:extLst>
          </p:cNvPr>
          <p:cNvSpPr txBox="1"/>
          <p:nvPr>
            <p:custDataLst>
              <p:tags r:id="rId7"/>
            </p:custDataLst>
          </p:nvPr>
        </p:nvSpPr>
        <p:spPr>
          <a:xfrm>
            <a:off x="10216597" y="2611590"/>
            <a:ext cx="1861208" cy="1569660"/>
          </a:xfrm>
          <a:prstGeom prst="rect">
            <a:avLst/>
          </a:prstGeom>
          <a:noFill/>
        </p:spPr>
        <p:txBody>
          <a:bodyPr wrap="square" lIns="91440" tIns="45720" rIns="91440" bIns="45720" rtlCol="0" anchor="t">
            <a:spAutoFit/>
          </a:bodyPr>
          <a:lstStyle/>
          <a:p>
            <a:r>
              <a:rPr lang="en-US" sz="1200" dirty="0">
                <a:latin typeface="Arial"/>
                <a:cs typeface="Arial"/>
              </a:rPr>
              <a:t>The intermediary uses its approach to assess institutional readiness to engage in services related to institutional change and collects and uses feedback to improve its approach.</a:t>
            </a:r>
          </a:p>
        </p:txBody>
      </p:sp>
      <p:sp>
        <p:nvSpPr>
          <p:cNvPr id="34" name="TextBox 33">
            <a:extLst>
              <a:ext uri="{FF2B5EF4-FFF2-40B4-BE49-F238E27FC236}">
                <a16:creationId xmlns:a16="http://schemas.microsoft.com/office/drawing/2014/main" id="{47D5CB72-F38E-F84B-B91E-0BD4D704E8FF}"/>
              </a:ext>
            </a:extLst>
          </p:cNvPr>
          <p:cNvSpPr txBox="1"/>
          <p:nvPr>
            <p:custDataLst>
              <p:tags r:id="rId8"/>
            </p:custDataLst>
          </p:nvPr>
        </p:nvSpPr>
        <p:spPr>
          <a:xfrm>
            <a:off x="188692" y="2606338"/>
            <a:ext cx="1961314" cy="523220"/>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Readiness Assessment </a:t>
            </a:r>
            <a:endParaRPr lang="en-US" sz="1400" dirty="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317C643-163E-B649-A837-65F19AF5709E}"/>
              </a:ext>
            </a:extLst>
          </p:cNvPr>
          <p:cNvCxnSpPr/>
          <p:nvPr/>
        </p:nvCxnSpPr>
        <p:spPr>
          <a:xfrm>
            <a:off x="4260169"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FD4E39-2BFB-F942-8A34-10FDE3831AC1}"/>
              </a:ext>
            </a:extLst>
          </p:cNvPr>
          <p:cNvCxnSpPr/>
          <p:nvPr/>
        </p:nvCxnSpPr>
        <p:spPr>
          <a:xfrm>
            <a:off x="6247713"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716DD2-8DE9-164A-973A-CB989121FB91}"/>
              </a:ext>
            </a:extLst>
          </p:cNvPr>
          <p:cNvCxnSpPr/>
          <p:nvPr/>
        </p:nvCxnSpPr>
        <p:spPr>
          <a:xfrm>
            <a:off x="8174145"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874A25D-CD45-3A48-A4FF-2BA4F0336E0C}"/>
              </a:ext>
            </a:extLst>
          </p:cNvPr>
          <p:cNvCxnSpPr/>
          <p:nvPr/>
        </p:nvCxnSpPr>
        <p:spPr>
          <a:xfrm>
            <a:off x="10168452" y="2676445"/>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8A43F842-C00E-45AD-B1DC-BBB64FAF9BCF}"/>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t>42</a:t>
            </a:fld>
            <a:endParaRPr lang="en-US" sz="1000" dirty="0"/>
          </a:p>
        </p:txBody>
      </p:sp>
      <p:sp>
        <p:nvSpPr>
          <p:cNvPr id="16" name="Oval 15">
            <a:extLst>
              <a:ext uri="{FF2B5EF4-FFF2-40B4-BE49-F238E27FC236}">
                <a16:creationId xmlns:a16="http://schemas.microsoft.com/office/drawing/2014/main" id="{44CBC11D-8977-62EF-BA00-352AAF83B0A1}"/>
              </a:ext>
            </a:extLst>
          </p:cNvPr>
          <p:cNvSpPr/>
          <p:nvPr/>
        </p:nvSpPr>
        <p:spPr>
          <a:xfrm>
            <a:off x="462322" y="5989569"/>
            <a:ext cx="881456" cy="881456"/>
          </a:xfrm>
          <a:prstGeom prst="ellipse">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89DB606-BF26-724E-3924-76B76085C371}"/>
              </a:ext>
            </a:extLst>
          </p:cNvPr>
          <p:cNvSpPr/>
          <p:nvPr/>
        </p:nvSpPr>
        <p:spPr>
          <a:xfrm>
            <a:off x="650416" y="6245631"/>
            <a:ext cx="505267" cy="369332"/>
          </a:xfrm>
          <a:prstGeom prst="rect">
            <a:avLst/>
          </a:prstGeom>
        </p:spPr>
        <p:txBody>
          <a:bodyPr wrap="none" lIns="91440" tIns="45720" rIns="91440" bIns="45720" anchor="t">
            <a:spAutoFit/>
          </a:bodyPr>
          <a:lstStyle/>
          <a:p>
            <a:r>
              <a:rPr lang="en-US" dirty="0">
                <a:solidFill>
                  <a:schemeClr val="bg1"/>
                </a:solidFill>
                <a:highlight>
                  <a:srgbClr val="FF0000"/>
                </a:highlight>
                <a:latin typeface="Arial"/>
                <a:cs typeface="Arial"/>
              </a:rPr>
              <a:t>3.6</a:t>
            </a:r>
            <a:endParaRPr lang="en-US">
              <a:solidFill>
                <a:schemeClr val="bg1"/>
              </a:solidFill>
              <a:highlight>
                <a:srgbClr val="FF0000"/>
              </a:highlight>
              <a:latin typeface="Arial"/>
              <a:ea typeface="Calibri"/>
              <a:cs typeface="Arial"/>
            </a:endParaRPr>
          </a:p>
        </p:txBody>
      </p:sp>
      <p:sp>
        <p:nvSpPr>
          <p:cNvPr id="18" name="TextBox 17">
            <a:extLst>
              <a:ext uri="{FF2B5EF4-FFF2-40B4-BE49-F238E27FC236}">
                <a16:creationId xmlns:a16="http://schemas.microsoft.com/office/drawing/2014/main" id="{B9009B47-9DF7-C142-C6C0-D12756A7E5F9}"/>
              </a:ext>
            </a:extLst>
          </p:cNvPr>
          <p:cNvSpPr txBox="1"/>
          <p:nvPr/>
        </p:nvSpPr>
        <p:spPr>
          <a:xfrm>
            <a:off x="1385501" y="6119848"/>
            <a:ext cx="3677816"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Update this marker with the Element average and reposition it under the correct developmental category (e.g., developing)</a:t>
            </a:r>
          </a:p>
        </p:txBody>
      </p:sp>
      <p:sp>
        <p:nvSpPr>
          <p:cNvPr id="44" name="Rectangle 43">
            <a:extLst>
              <a:ext uri="{FF2B5EF4-FFF2-40B4-BE49-F238E27FC236}">
                <a16:creationId xmlns:a16="http://schemas.microsoft.com/office/drawing/2014/main" id="{E017D89B-2756-3682-C49E-29BE226AB8B0}"/>
              </a:ext>
            </a:extLst>
          </p:cNvPr>
          <p:cNvSpPr/>
          <p:nvPr/>
        </p:nvSpPr>
        <p:spPr>
          <a:xfrm>
            <a:off x="1"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hlinkClick r:id="rId13" action="ppaction://hlinksldjump"/>
            <a:extLst>
              <a:ext uri="{FF2B5EF4-FFF2-40B4-BE49-F238E27FC236}">
                <a16:creationId xmlns:a16="http://schemas.microsoft.com/office/drawing/2014/main" id="{FE510D96-9CFD-82E8-61F4-E7E1314D2EFF}"/>
              </a:ext>
            </a:extLst>
          </p:cNvPr>
          <p:cNvSpPr/>
          <p:nvPr/>
        </p:nvSpPr>
        <p:spPr>
          <a:xfrm>
            <a:off x="3059382" y="2413"/>
            <a:ext cx="3000871" cy="517133"/>
          </a:xfrm>
          <a:prstGeom prst="rect">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B9FE1A3-0648-2086-C137-BD418C3574BB}"/>
              </a:ext>
            </a:extLst>
          </p:cNvPr>
          <p:cNvSpPr/>
          <p:nvPr/>
        </p:nvSpPr>
        <p:spPr>
          <a:xfrm>
            <a:off x="6118764"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93220F65-D036-C221-89DD-CF693C255FFE}"/>
              </a:ext>
            </a:extLst>
          </p:cNvPr>
          <p:cNvSpPr txBox="1"/>
          <p:nvPr/>
        </p:nvSpPr>
        <p:spPr>
          <a:xfrm>
            <a:off x="19341" y="44291"/>
            <a:ext cx="3000871" cy="430887"/>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Oversee Network Design </a:t>
            </a:r>
            <a:br>
              <a:rPr lang="en-US" sz="1100">
                <a:solidFill>
                  <a:srgbClr val="002E3D"/>
                </a:solidFill>
                <a:latin typeface="Arial" panose="020B0604020202020204" pitchFamily="34" charset="0"/>
                <a:ea typeface="Gotham Medium" pitchFamily="2" charset="-128"/>
                <a:cs typeface="Arial" panose="020B0604020202020204" pitchFamily="34" charset="0"/>
              </a:rPr>
            </a:br>
            <a:r>
              <a:rPr lang="en-US" sz="1100">
                <a:solidFill>
                  <a:srgbClr val="002E3D"/>
                </a:solidFill>
                <a:latin typeface="Arial" panose="020B0604020202020204" pitchFamily="34" charset="0"/>
                <a:ea typeface="Gotham Medium" pitchFamily="2" charset="-128"/>
                <a:cs typeface="Arial" panose="020B0604020202020204" pitchFamily="34" charset="0"/>
              </a:rPr>
              <a:t>and Operations</a:t>
            </a:r>
          </a:p>
        </p:txBody>
      </p:sp>
      <p:sp>
        <p:nvSpPr>
          <p:cNvPr id="51" name="TextBox 50">
            <a:extLst>
              <a:ext uri="{FF2B5EF4-FFF2-40B4-BE49-F238E27FC236}">
                <a16:creationId xmlns:a16="http://schemas.microsoft.com/office/drawing/2014/main" id="{00A76D67-0198-B0B2-94FC-E53E3FD8D3D7}"/>
              </a:ext>
            </a:extLst>
          </p:cNvPr>
          <p:cNvSpPr txBox="1"/>
          <p:nvPr/>
        </p:nvSpPr>
        <p:spPr>
          <a:xfrm>
            <a:off x="3056306" y="132287"/>
            <a:ext cx="3000871" cy="261610"/>
          </a:xfrm>
          <a:prstGeom prst="rect">
            <a:avLst/>
          </a:prstGeom>
          <a:noFill/>
        </p:spPr>
        <p:txBody>
          <a:bodyPr wrap="square" lIns="91440" tIns="45720" rIns="91440" bIns="45720" rtlCol="0" anchor="t">
            <a:spAutoFit/>
          </a:bodyPr>
          <a:lstStyle/>
          <a:p>
            <a:pPr algn="ctr"/>
            <a:r>
              <a:rPr lang="en-US" sz="1100" dirty="0">
                <a:solidFill>
                  <a:schemeClr val="bg1"/>
                </a:solidFill>
                <a:latin typeface="Arial"/>
                <a:ea typeface="Gotham Medium"/>
                <a:cs typeface="Arial"/>
              </a:rPr>
              <a:t>Motivate and Drive </a:t>
            </a:r>
            <a:r>
              <a:rPr lang="en-US" sz="1100" dirty="0">
                <a:solidFill>
                  <a:schemeClr val="bg1"/>
                </a:solidFill>
                <a:ea typeface="+mn-lt"/>
                <a:cs typeface="+mn-lt"/>
              </a:rPr>
              <a:t>Change</a:t>
            </a:r>
          </a:p>
        </p:txBody>
      </p:sp>
      <p:sp>
        <p:nvSpPr>
          <p:cNvPr id="52" name="TextBox 51">
            <a:extLst>
              <a:ext uri="{FF2B5EF4-FFF2-40B4-BE49-F238E27FC236}">
                <a16:creationId xmlns:a16="http://schemas.microsoft.com/office/drawing/2014/main" id="{F92ED166-D8A3-D302-1735-505CCC810CAB}"/>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Tree>
    <p:extLst>
      <p:ext uri="{BB962C8B-B14F-4D97-AF65-F5344CB8AC3E}">
        <p14:creationId xmlns:p14="http://schemas.microsoft.com/office/powerpoint/2010/main" val="31492576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8A05958-8F59-C546-A4C4-8DF807D69ECD}"/>
              </a:ext>
            </a:extLst>
          </p:cNvPr>
          <p:cNvSpPr/>
          <p:nvPr/>
        </p:nvSpPr>
        <p:spPr>
          <a:xfrm>
            <a:off x="-4240" y="600084"/>
            <a:ext cx="12196239" cy="1295888"/>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DA65509E-B87A-454D-8E7B-4765A77F3B5A}"/>
              </a:ext>
            </a:extLst>
          </p:cNvPr>
          <p:cNvSpPr/>
          <p:nvPr/>
        </p:nvSpPr>
        <p:spPr>
          <a:xfrm>
            <a:off x="6281906" y="1517281"/>
            <a:ext cx="1887081" cy="51189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577C23A-FD50-7742-AF30-9D46C869964D}"/>
              </a:ext>
            </a:extLst>
          </p:cNvPr>
          <p:cNvSpPr/>
          <p:nvPr/>
        </p:nvSpPr>
        <p:spPr>
          <a:xfrm>
            <a:off x="1" y="2358051"/>
            <a:ext cx="2373086" cy="2894687"/>
          </a:xfrm>
          <a:prstGeom prst="rect">
            <a:avLst/>
          </a:prstGeom>
          <a:solidFill>
            <a:srgbClr val="002E3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165FC1E-DEDD-314A-82B9-EBD587D52FEA}"/>
              </a:ext>
            </a:extLst>
          </p:cNvPr>
          <p:cNvGrpSpPr/>
          <p:nvPr/>
        </p:nvGrpSpPr>
        <p:grpSpPr>
          <a:xfrm>
            <a:off x="2373089" y="1517281"/>
            <a:ext cx="9704716" cy="511895"/>
            <a:chOff x="445409" y="2601496"/>
            <a:chExt cx="11335654" cy="3632005"/>
          </a:xfrm>
          <a:solidFill>
            <a:srgbClr val="00B0F0"/>
          </a:solidFill>
        </p:grpSpPr>
        <p:sp>
          <p:nvSpPr>
            <p:cNvPr id="7" name="Rectangle 6">
              <a:extLst>
                <a:ext uri="{FF2B5EF4-FFF2-40B4-BE49-F238E27FC236}">
                  <a16:creationId xmlns:a16="http://schemas.microsoft.com/office/drawing/2014/main" id="{5E2B1A23-59E8-9E4C-A17B-4E2E90AD75CB}"/>
                </a:ext>
              </a:extLst>
            </p:cNvPr>
            <p:cNvSpPr/>
            <p:nvPr/>
          </p:nvSpPr>
          <p:spPr>
            <a:xfrm>
              <a:off x="445409" y="2601497"/>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90313C-B8A0-5242-A9B0-F7B6C4643EE8}"/>
                </a:ext>
              </a:extLst>
            </p:cNvPr>
            <p:cNvSpPr/>
            <p:nvPr/>
          </p:nvSpPr>
          <p:spPr>
            <a:xfrm>
              <a:off x="2728268" y="2601496"/>
              <a:ext cx="2204217" cy="36320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FC1F73-6458-8A43-90DF-23E78F558432}"/>
                </a:ext>
              </a:extLst>
            </p:cNvPr>
            <p:cNvSpPr/>
            <p:nvPr/>
          </p:nvSpPr>
          <p:spPr>
            <a:xfrm>
              <a:off x="7293986" y="2601496"/>
              <a:ext cx="2204217" cy="36320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5566AD-54D6-2C45-876D-2DF8B08865EC}"/>
                </a:ext>
              </a:extLst>
            </p:cNvPr>
            <p:cNvSpPr/>
            <p:nvPr/>
          </p:nvSpPr>
          <p:spPr>
            <a:xfrm>
              <a:off x="9576846"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DC6835AC-3BAD-B749-B5FD-9DFBDBBA5B40}"/>
              </a:ext>
            </a:extLst>
          </p:cNvPr>
          <p:cNvSpPr txBox="1"/>
          <p:nvPr>
            <p:custDataLst>
              <p:tags r:id="rId1"/>
            </p:custDataLst>
          </p:nvPr>
        </p:nvSpPr>
        <p:spPr>
          <a:xfrm>
            <a:off x="185260" y="3039056"/>
            <a:ext cx="1964746" cy="1569660"/>
          </a:xfrm>
          <a:prstGeom prst="rect">
            <a:avLst/>
          </a:prstGeom>
          <a:noFill/>
        </p:spPr>
        <p:txBody>
          <a:bodyPr wrap="square" lIns="91440" tIns="45720" rIns="91440" bIns="45720" rtlCol="0" anchor="t">
            <a:spAutoFit/>
          </a:bodyPr>
          <a:lstStyle/>
          <a:p>
            <a:r>
              <a:rPr lang="en-US" sz="1200" dirty="0">
                <a:latin typeface="Arial"/>
                <a:cs typeface="Arial"/>
              </a:rPr>
              <a:t>Articulate needs to reflect an understanding of institutional assessment data, student outcome data, institutional context, and the integration of services selected to advance change.</a:t>
            </a:r>
          </a:p>
        </p:txBody>
      </p:sp>
      <p:sp>
        <p:nvSpPr>
          <p:cNvPr id="19" name="Rectangle 18">
            <a:extLst>
              <a:ext uri="{FF2B5EF4-FFF2-40B4-BE49-F238E27FC236}">
                <a16:creationId xmlns:a16="http://schemas.microsoft.com/office/drawing/2014/main" id="{830FEE2D-AB8B-F74F-BFD7-84CE4D62DAA4}"/>
              </a:ext>
            </a:extLst>
          </p:cNvPr>
          <p:cNvSpPr/>
          <p:nvPr/>
        </p:nvSpPr>
        <p:spPr>
          <a:xfrm>
            <a:off x="2427816" y="1569755"/>
            <a:ext cx="1746495"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NO ACTIVITY</a:t>
            </a:r>
          </a:p>
        </p:txBody>
      </p:sp>
      <p:sp>
        <p:nvSpPr>
          <p:cNvPr id="21" name="Rectangle 20">
            <a:extLst>
              <a:ext uri="{FF2B5EF4-FFF2-40B4-BE49-F238E27FC236}">
                <a16:creationId xmlns:a16="http://schemas.microsoft.com/office/drawing/2014/main" id="{26AA6FFB-F843-FC46-809F-E4B23379C932}"/>
              </a:ext>
            </a:extLst>
          </p:cNvPr>
          <p:cNvSpPr/>
          <p:nvPr/>
        </p:nvSpPr>
        <p:spPr>
          <a:xfrm>
            <a:off x="4366729" y="1569755"/>
            <a:ext cx="1847848"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EMERGING</a:t>
            </a:r>
          </a:p>
        </p:txBody>
      </p:sp>
      <p:sp>
        <p:nvSpPr>
          <p:cNvPr id="22" name="Rectangle 21">
            <a:extLst>
              <a:ext uri="{FF2B5EF4-FFF2-40B4-BE49-F238E27FC236}">
                <a16:creationId xmlns:a16="http://schemas.microsoft.com/office/drawing/2014/main" id="{B4DB6FFD-B628-1D4C-B209-97C95937A165}"/>
              </a:ext>
            </a:extLst>
          </p:cNvPr>
          <p:cNvSpPr/>
          <p:nvPr/>
        </p:nvSpPr>
        <p:spPr>
          <a:xfrm>
            <a:off x="6233408" y="1569755"/>
            <a:ext cx="1935576"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DEVELOPING</a:t>
            </a:r>
          </a:p>
        </p:txBody>
      </p:sp>
      <p:sp>
        <p:nvSpPr>
          <p:cNvPr id="23" name="Rectangle 22">
            <a:extLst>
              <a:ext uri="{FF2B5EF4-FFF2-40B4-BE49-F238E27FC236}">
                <a16:creationId xmlns:a16="http://schemas.microsoft.com/office/drawing/2014/main" id="{9D2E4A93-90FF-BF4C-B056-3868568B0406}"/>
              </a:ext>
            </a:extLst>
          </p:cNvPr>
          <p:cNvSpPr/>
          <p:nvPr/>
        </p:nvSpPr>
        <p:spPr>
          <a:xfrm>
            <a:off x="8250625" y="1569755"/>
            <a:ext cx="1815753" cy="261610"/>
          </a:xfrm>
          <a:prstGeom prst="rect">
            <a:avLst/>
          </a:prstGeom>
        </p:spPr>
        <p:txBody>
          <a:bodyPr wrap="square">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ACHIEVED</a:t>
            </a:r>
          </a:p>
        </p:txBody>
      </p:sp>
      <p:sp>
        <p:nvSpPr>
          <p:cNvPr id="24" name="Rectangle 23">
            <a:extLst>
              <a:ext uri="{FF2B5EF4-FFF2-40B4-BE49-F238E27FC236}">
                <a16:creationId xmlns:a16="http://schemas.microsoft.com/office/drawing/2014/main" id="{771A9A3A-BF68-B042-8B9E-5A6E6B22ABB5}"/>
              </a:ext>
            </a:extLst>
          </p:cNvPr>
          <p:cNvSpPr/>
          <p:nvPr/>
        </p:nvSpPr>
        <p:spPr>
          <a:xfrm>
            <a:off x="10261043" y="1569755"/>
            <a:ext cx="175144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EXEMPLARY</a:t>
            </a:r>
          </a:p>
        </p:txBody>
      </p:sp>
      <p:sp>
        <p:nvSpPr>
          <p:cNvPr id="26" name="TextBox 25">
            <a:extLst>
              <a:ext uri="{FF2B5EF4-FFF2-40B4-BE49-F238E27FC236}">
                <a16:creationId xmlns:a16="http://schemas.microsoft.com/office/drawing/2014/main" id="{E70D6374-7623-7A4E-802B-3D55D51B2947}"/>
              </a:ext>
            </a:extLst>
          </p:cNvPr>
          <p:cNvSpPr txBox="1"/>
          <p:nvPr>
            <p:custDataLst>
              <p:tags r:id="rId2"/>
            </p:custDataLst>
          </p:nvPr>
        </p:nvSpPr>
        <p:spPr>
          <a:xfrm>
            <a:off x="2449636" y="2611590"/>
            <a:ext cx="1876866" cy="2123658"/>
          </a:xfrm>
          <a:prstGeom prst="rect">
            <a:avLst/>
          </a:prstGeom>
          <a:noFill/>
        </p:spPr>
        <p:txBody>
          <a:bodyPr wrap="square" lIns="91440" tIns="45720" rIns="91440" bIns="45720" rtlCol="0" anchor="t">
            <a:spAutoFit/>
          </a:bodyPr>
          <a:lstStyle/>
          <a:p>
            <a:r>
              <a:rPr lang="en-US" sz="1200" dirty="0">
                <a:latin typeface="Arial"/>
                <a:cs typeface="Arial"/>
              </a:rPr>
              <a:t>There is no evidence that the intermediary is articulating needs to reflect an understanding of institutional assessment data, student outcome data, institutional context, and the integration of services </a:t>
            </a:r>
            <a:r>
              <a:rPr lang="en-US" sz="1200" dirty="0">
                <a:latin typeface="Arial"/>
                <a:ea typeface="+mn-lt"/>
                <a:cs typeface="+mn-lt"/>
              </a:rPr>
              <a:t>selected to</a:t>
            </a:r>
            <a:endParaRPr lang="en-US" sz="1200" dirty="0">
              <a:latin typeface="Arial"/>
              <a:cs typeface="Arial"/>
            </a:endParaRPr>
          </a:p>
          <a:p>
            <a:r>
              <a:rPr lang="en-US" sz="1200" dirty="0">
                <a:latin typeface="Arial"/>
                <a:ea typeface="+mn-lt"/>
                <a:cs typeface="+mn-lt"/>
              </a:rPr>
              <a:t>advance change. </a:t>
            </a:r>
            <a:endParaRPr lang="en-US" dirty="0">
              <a:latin typeface="Arial"/>
            </a:endParaRPr>
          </a:p>
        </p:txBody>
      </p:sp>
      <p:sp>
        <p:nvSpPr>
          <p:cNvPr id="27" name="TextBox 26">
            <a:extLst>
              <a:ext uri="{FF2B5EF4-FFF2-40B4-BE49-F238E27FC236}">
                <a16:creationId xmlns:a16="http://schemas.microsoft.com/office/drawing/2014/main" id="{229EA118-0786-CD4E-97D8-2A10FCBD6E11}"/>
              </a:ext>
            </a:extLst>
          </p:cNvPr>
          <p:cNvSpPr txBox="1"/>
          <p:nvPr>
            <p:custDataLst>
              <p:tags r:id="rId3"/>
            </p:custDataLst>
          </p:nvPr>
        </p:nvSpPr>
        <p:spPr>
          <a:xfrm>
            <a:off x="4352777" y="2611588"/>
            <a:ext cx="1743224" cy="2492990"/>
          </a:xfrm>
          <a:prstGeom prst="rect">
            <a:avLst/>
          </a:prstGeom>
          <a:noFill/>
        </p:spPr>
        <p:txBody>
          <a:bodyPr wrap="square" lIns="91440" tIns="45720" rIns="91440" bIns="45720" rtlCol="0" anchor="t">
            <a:spAutoFit/>
          </a:bodyPr>
          <a:lstStyle/>
          <a:p>
            <a:r>
              <a:rPr lang="en-US" sz="1200" dirty="0">
                <a:latin typeface="Arial"/>
                <a:cs typeface="Arial"/>
              </a:rPr>
              <a:t>The intermediary is </a:t>
            </a:r>
            <a:br>
              <a:rPr lang="en-US" sz="1200" dirty="0">
                <a:latin typeface="Arial" panose="020B0604020202020204" pitchFamily="34" charset="0"/>
                <a:cs typeface="Arial" panose="020B0604020202020204" pitchFamily="34" charset="0"/>
              </a:rPr>
            </a:br>
            <a:r>
              <a:rPr lang="en-US" sz="1200" dirty="0">
                <a:latin typeface="Arial"/>
                <a:cs typeface="Arial"/>
              </a:rPr>
              <a:t>beginning to develop an approach to articulate needs to reflect an understanding of institutional assessment data, student outcome data, institutional context, and the integration of services </a:t>
            </a:r>
            <a:r>
              <a:rPr lang="en-US" sz="1200" dirty="0">
                <a:latin typeface="Arial"/>
                <a:ea typeface="+mn-lt"/>
                <a:cs typeface="+mn-lt"/>
              </a:rPr>
              <a:t>selected to</a:t>
            </a:r>
            <a:endParaRPr lang="en-US" sz="1200" dirty="0">
              <a:latin typeface="Arial"/>
              <a:cs typeface="Arial"/>
            </a:endParaRPr>
          </a:p>
          <a:p>
            <a:r>
              <a:rPr lang="en-US" sz="1200" dirty="0">
                <a:latin typeface="Arial"/>
                <a:ea typeface="+mn-lt"/>
                <a:cs typeface="+mn-lt"/>
              </a:rPr>
              <a:t>advance change. </a:t>
            </a:r>
            <a:endParaRPr lang="en-US" dirty="0">
              <a:latin typeface="Arial"/>
            </a:endParaRPr>
          </a:p>
        </p:txBody>
      </p:sp>
      <p:sp>
        <p:nvSpPr>
          <p:cNvPr id="28" name="TextBox 27">
            <a:extLst>
              <a:ext uri="{FF2B5EF4-FFF2-40B4-BE49-F238E27FC236}">
                <a16:creationId xmlns:a16="http://schemas.microsoft.com/office/drawing/2014/main" id="{97995F58-B6DC-F547-85F2-E0B649E201E2}"/>
              </a:ext>
            </a:extLst>
          </p:cNvPr>
          <p:cNvSpPr txBox="1"/>
          <p:nvPr>
            <p:custDataLst>
              <p:tags r:id="rId4"/>
            </p:custDataLst>
          </p:nvPr>
        </p:nvSpPr>
        <p:spPr>
          <a:xfrm>
            <a:off x="6292118" y="2611589"/>
            <a:ext cx="1876866" cy="2492990"/>
          </a:xfrm>
          <a:prstGeom prst="rect">
            <a:avLst/>
          </a:prstGeom>
          <a:noFill/>
        </p:spPr>
        <p:txBody>
          <a:bodyPr wrap="square" lIns="91440" tIns="45720" rIns="91440" bIns="45720" rtlCol="0" anchor="t">
            <a:spAutoFit/>
          </a:bodyPr>
          <a:lstStyle/>
          <a:p>
            <a:r>
              <a:rPr lang="en-US" sz="1200" dirty="0">
                <a:latin typeface="Arial"/>
                <a:cs typeface="Arial"/>
              </a:rPr>
              <a:t>The intermediary has developed an approach to articulate needs to reflect an understanding of institutional assessment data, student outcome data, institutional context, and the integration of services </a:t>
            </a:r>
            <a:r>
              <a:rPr lang="en-US" sz="1200" dirty="0">
                <a:latin typeface="Arial"/>
                <a:ea typeface="+mn-lt"/>
                <a:cs typeface="+mn-lt"/>
              </a:rPr>
              <a:t>selected to</a:t>
            </a:r>
            <a:endParaRPr lang="en-US" sz="1200" dirty="0">
              <a:latin typeface="Arial"/>
              <a:cs typeface="Arial"/>
            </a:endParaRPr>
          </a:p>
          <a:p>
            <a:r>
              <a:rPr lang="en-US" sz="1200" dirty="0">
                <a:latin typeface="Arial"/>
                <a:ea typeface="+mn-lt"/>
                <a:cs typeface="+mn-lt"/>
              </a:rPr>
              <a:t>advance change,</a:t>
            </a:r>
            <a:r>
              <a:rPr lang="en-US" sz="1200" dirty="0">
                <a:latin typeface="Arial"/>
                <a:cs typeface="Arial"/>
              </a:rPr>
              <a:t> but use of the approach is limited or inconsistent. </a:t>
            </a:r>
            <a:endParaRPr lang="en-US" dirty="0"/>
          </a:p>
        </p:txBody>
      </p:sp>
      <p:sp>
        <p:nvSpPr>
          <p:cNvPr id="29" name="TextBox 28">
            <a:extLst>
              <a:ext uri="{FF2B5EF4-FFF2-40B4-BE49-F238E27FC236}">
                <a16:creationId xmlns:a16="http://schemas.microsoft.com/office/drawing/2014/main" id="{C018F3E7-2115-A84B-B3FC-EF25F8FEAAB7}"/>
              </a:ext>
            </a:extLst>
          </p:cNvPr>
          <p:cNvSpPr txBox="1"/>
          <p:nvPr>
            <p:custDataLst>
              <p:tags r:id="rId5"/>
            </p:custDataLst>
          </p:nvPr>
        </p:nvSpPr>
        <p:spPr>
          <a:xfrm>
            <a:off x="8271810" y="2611589"/>
            <a:ext cx="1810533" cy="2308324"/>
          </a:xfrm>
          <a:prstGeom prst="rect">
            <a:avLst/>
          </a:prstGeom>
          <a:noFill/>
        </p:spPr>
        <p:txBody>
          <a:bodyPr wrap="square" lIns="91440" tIns="45720" rIns="91440" bIns="45720" rtlCol="0" anchor="t">
            <a:spAutoFit/>
          </a:bodyPr>
          <a:lstStyle/>
          <a:p>
            <a:r>
              <a:rPr lang="en-US" sz="1200" dirty="0">
                <a:latin typeface="Arial"/>
                <a:cs typeface="Arial"/>
              </a:rPr>
              <a:t>The intermediary consistently uses its approach to articulate needs to reflect an understanding of institutional assessment data, student outcome data, institutional context, and the integration of services </a:t>
            </a:r>
            <a:r>
              <a:rPr lang="en-US" sz="1200" dirty="0">
                <a:latin typeface="Arial"/>
                <a:ea typeface="+mn-lt"/>
                <a:cs typeface="+mn-lt"/>
              </a:rPr>
              <a:t>selected to advance change. </a:t>
            </a:r>
            <a:endParaRPr lang="en-US" dirty="0">
              <a:latin typeface="Arial"/>
              <a:cs typeface="Arial"/>
            </a:endParaRPr>
          </a:p>
        </p:txBody>
      </p:sp>
      <p:sp>
        <p:nvSpPr>
          <p:cNvPr id="30" name="TextBox 29">
            <a:extLst>
              <a:ext uri="{FF2B5EF4-FFF2-40B4-BE49-F238E27FC236}">
                <a16:creationId xmlns:a16="http://schemas.microsoft.com/office/drawing/2014/main" id="{639563D2-7D66-D345-A588-A9A3665DEB11}"/>
              </a:ext>
            </a:extLst>
          </p:cNvPr>
          <p:cNvSpPr txBox="1"/>
          <p:nvPr>
            <p:custDataLst>
              <p:tags r:id="rId6"/>
            </p:custDataLst>
          </p:nvPr>
        </p:nvSpPr>
        <p:spPr>
          <a:xfrm>
            <a:off x="10216597" y="2611590"/>
            <a:ext cx="1861208" cy="2492990"/>
          </a:xfrm>
          <a:prstGeom prst="rect">
            <a:avLst/>
          </a:prstGeom>
          <a:noFill/>
        </p:spPr>
        <p:txBody>
          <a:bodyPr wrap="square" lIns="91440" tIns="45720" rIns="91440" bIns="45720" rtlCol="0" anchor="t">
            <a:spAutoFit/>
          </a:bodyPr>
          <a:lstStyle/>
          <a:p>
            <a:r>
              <a:rPr lang="en-US" sz="1200" dirty="0">
                <a:latin typeface="Arial"/>
                <a:cs typeface="Arial"/>
              </a:rPr>
              <a:t>The intermediary uses its approach to articulate needs to reflect an understanding of institutional assessment data, student outcome data, institutional context, and the integration of services </a:t>
            </a:r>
            <a:r>
              <a:rPr lang="en-US" sz="1200" dirty="0">
                <a:latin typeface="Arial"/>
                <a:ea typeface="+mn-lt"/>
                <a:cs typeface="+mn-lt"/>
              </a:rPr>
              <a:t>selected to advance change </a:t>
            </a:r>
            <a:r>
              <a:rPr lang="en-US" sz="1200" dirty="0">
                <a:latin typeface="Arial"/>
                <a:cs typeface="Arial"/>
              </a:rPr>
              <a:t>and collects and uses feedback to improve its approach. </a:t>
            </a:r>
            <a:endParaRPr lang="en-US" dirty="0">
              <a:latin typeface="Arial"/>
              <a:cs typeface="Arial"/>
            </a:endParaRPr>
          </a:p>
        </p:txBody>
      </p:sp>
      <p:sp>
        <p:nvSpPr>
          <p:cNvPr id="35" name="Rectangle 34">
            <a:extLst>
              <a:ext uri="{FF2B5EF4-FFF2-40B4-BE49-F238E27FC236}">
                <a16:creationId xmlns:a16="http://schemas.microsoft.com/office/drawing/2014/main" id="{FE5B9EF4-80E3-E04D-9C9B-871A67C4B696}"/>
              </a:ext>
            </a:extLst>
          </p:cNvPr>
          <p:cNvSpPr/>
          <p:nvPr/>
        </p:nvSpPr>
        <p:spPr>
          <a:xfrm>
            <a:off x="-4239" y="1892455"/>
            <a:ext cx="12200478" cy="391558"/>
          </a:xfrm>
          <a:prstGeom prst="rect">
            <a:avLst/>
          </a:prstGeom>
          <a:solidFill>
            <a:srgbClr val="619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B7CD77E-9E9A-1447-8135-4BC4634B9965}"/>
              </a:ext>
            </a:extLst>
          </p:cNvPr>
          <p:cNvSpPr txBox="1"/>
          <p:nvPr/>
        </p:nvSpPr>
        <p:spPr>
          <a:xfrm>
            <a:off x="2286114" y="922936"/>
            <a:ext cx="7437749" cy="369332"/>
          </a:xfrm>
          <a:prstGeom prst="rect">
            <a:avLst/>
          </a:prstGeom>
          <a:noFill/>
        </p:spPr>
        <p:txBody>
          <a:bodyPr wrap="square" lIns="91440" tIns="45720" rIns="91440" bIns="45720" rtlCol="0" anchor="t">
            <a:spAutoFit/>
          </a:bodyPr>
          <a:lstStyle/>
          <a:p>
            <a:r>
              <a:rPr lang="en-US" dirty="0">
                <a:solidFill>
                  <a:schemeClr val="bg1"/>
                </a:solidFill>
                <a:latin typeface="Arial"/>
                <a:ea typeface="Gotham Medium"/>
                <a:cs typeface="Arial"/>
              </a:rPr>
              <a:t>ROLE: </a:t>
            </a:r>
            <a:r>
              <a:rPr lang="en-US" dirty="0">
                <a:solidFill>
                  <a:srgbClr val="00B0F0"/>
                </a:solidFill>
                <a:latin typeface="Arial"/>
                <a:ea typeface="Gotham Medium"/>
                <a:cs typeface="Arial"/>
              </a:rPr>
              <a:t>MOTIVATE AND DRIVE CHANGE</a:t>
            </a:r>
            <a:endParaRPr lang="en-US" dirty="0">
              <a:solidFill>
                <a:srgbClr val="00B0F0"/>
              </a:solidFill>
              <a:latin typeface="Arial" panose="020B0604020202020204" pitchFamily="34" charset="0"/>
              <a:ea typeface="Gotham Medium" pitchFamily="2" charset="-128"/>
              <a:cs typeface="Arial" panose="020B0604020202020204" pitchFamily="34" charset="0"/>
            </a:endParaRPr>
          </a:p>
        </p:txBody>
      </p:sp>
      <p:sp>
        <p:nvSpPr>
          <p:cNvPr id="32" name="TextBox 31">
            <a:hlinkClick r:id="rId11" action="ppaction://hlinksldjump"/>
            <a:extLst>
              <a:ext uri="{FF2B5EF4-FFF2-40B4-BE49-F238E27FC236}">
                <a16:creationId xmlns:a16="http://schemas.microsoft.com/office/drawing/2014/main" id="{185E68C4-9524-C442-853B-3DD2CC59A0C7}"/>
              </a:ext>
            </a:extLst>
          </p:cNvPr>
          <p:cNvSpPr txBox="1"/>
          <p:nvPr>
            <p:custDataLst>
              <p:tags r:id="rId7"/>
            </p:custDataLst>
          </p:nvPr>
        </p:nvSpPr>
        <p:spPr>
          <a:xfrm>
            <a:off x="226900" y="1924069"/>
            <a:ext cx="4230800" cy="307777"/>
          </a:xfrm>
          <a:prstGeom prst="rect">
            <a:avLst/>
          </a:prstGeom>
          <a:noFill/>
        </p:spPr>
        <p:txBody>
          <a:bodyPr wrap="square" rtlCol="0">
            <a:spAutoFit/>
          </a:bodyPr>
          <a:lstStyle/>
          <a:p>
            <a:r>
              <a:rPr lang="en-US" sz="1400" b="1" dirty="0">
                <a:solidFill>
                  <a:schemeClr val="bg1"/>
                </a:solidFill>
                <a:latin typeface="Arial" panose="020B0604020202020204" pitchFamily="34" charset="0"/>
                <a:ea typeface="Gotham Medium" pitchFamily="2" charset="-128"/>
                <a:cs typeface="Arial" panose="020B0604020202020204" pitchFamily="34" charset="0"/>
              </a:rPr>
              <a:t>NEEDS ASSESSMENT</a:t>
            </a:r>
          </a:p>
        </p:txBody>
      </p:sp>
      <p:sp>
        <p:nvSpPr>
          <p:cNvPr id="34" name="TextBox 33">
            <a:extLst>
              <a:ext uri="{FF2B5EF4-FFF2-40B4-BE49-F238E27FC236}">
                <a16:creationId xmlns:a16="http://schemas.microsoft.com/office/drawing/2014/main" id="{47D5CB72-F38E-F84B-B91E-0BD4D704E8FF}"/>
              </a:ext>
            </a:extLst>
          </p:cNvPr>
          <p:cNvSpPr txBox="1"/>
          <p:nvPr>
            <p:custDataLst>
              <p:tags r:id="rId8"/>
            </p:custDataLst>
          </p:nvPr>
        </p:nvSpPr>
        <p:spPr>
          <a:xfrm>
            <a:off x="188692" y="2606338"/>
            <a:ext cx="1961314"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Need Articulation </a:t>
            </a:r>
            <a:endParaRPr lang="en-US" sz="1400" dirty="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317C643-163E-B649-A837-65F19AF5709E}"/>
              </a:ext>
            </a:extLst>
          </p:cNvPr>
          <p:cNvCxnSpPr/>
          <p:nvPr/>
        </p:nvCxnSpPr>
        <p:spPr>
          <a:xfrm>
            <a:off x="4260169"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FD4E39-2BFB-F942-8A34-10FDE3831AC1}"/>
              </a:ext>
            </a:extLst>
          </p:cNvPr>
          <p:cNvCxnSpPr/>
          <p:nvPr/>
        </p:nvCxnSpPr>
        <p:spPr>
          <a:xfrm>
            <a:off x="6247713"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716DD2-8DE9-164A-973A-CB989121FB91}"/>
              </a:ext>
            </a:extLst>
          </p:cNvPr>
          <p:cNvCxnSpPr/>
          <p:nvPr/>
        </p:nvCxnSpPr>
        <p:spPr>
          <a:xfrm>
            <a:off x="8174145"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874A25D-CD45-3A48-A4FF-2BA4F0336E0C}"/>
              </a:ext>
            </a:extLst>
          </p:cNvPr>
          <p:cNvCxnSpPr/>
          <p:nvPr/>
        </p:nvCxnSpPr>
        <p:spPr>
          <a:xfrm>
            <a:off x="10168452" y="2676445"/>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A37437C-B3BA-5140-B37C-907AA364C14F}"/>
              </a:ext>
            </a:extLst>
          </p:cNvPr>
          <p:cNvPicPr>
            <a:picLocks noChangeAspect="1"/>
          </p:cNvPicPr>
          <p:nvPr/>
        </p:nvPicPr>
        <p:blipFill>
          <a:blip r:embed="rId12"/>
          <a:stretch>
            <a:fillRect/>
          </a:stretch>
        </p:blipFill>
        <p:spPr>
          <a:xfrm>
            <a:off x="814629" y="894859"/>
            <a:ext cx="652616" cy="670019"/>
          </a:xfrm>
          <a:prstGeom prst="rect">
            <a:avLst/>
          </a:prstGeom>
        </p:spPr>
      </p:pic>
      <p:sp>
        <p:nvSpPr>
          <p:cNvPr id="45" name="TextBox 44">
            <a:extLst>
              <a:ext uri="{FF2B5EF4-FFF2-40B4-BE49-F238E27FC236}">
                <a16:creationId xmlns:a16="http://schemas.microsoft.com/office/drawing/2014/main" id="{966E24D6-3E58-43C1-A558-E687914F46F9}"/>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t>43</a:t>
            </a:fld>
            <a:endParaRPr lang="en-US" sz="1000" dirty="0"/>
          </a:p>
        </p:txBody>
      </p:sp>
      <p:sp>
        <p:nvSpPr>
          <p:cNvPr id="13" name="Oval 12">
            <a:extLst>
              <a:ext uri="{FF2B5EF4-FFF2-40B4-BE49-F238E27FC236}">
                <a16:creationId xmlns:a16="http://schemas.microsoft.com/office/drawing/2014/main" id="{D0D25124-4F42-E6BC-E2BB-50942722A728}"/>
              </a:ext>
            </a:extLst>
          </p:cNvPr>
          <p:cNvSpPr/>
          <p:nvPr/>
        </p:nvSpPr>
        <p:spPr>
          <a:xfrm>
            <a:off x="462322" y="5989569"/>
            <a:ext cx="881456" cy="881456"/>
          </a:xfrm>
          <a:prstGeom prst="ellipse">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DBEE346-2ED6-9EB7-A72F-465F454976BD}"/>
              </a:ext>
            </a:extLst>
          </p:cNvPr>
          <p:cNvSpPr/>
          <p:nvPr/>
        </p:nvSpPr>
        <p:spPr>
          <a:xfrm>
            <a:off x="650416" y="6245631"/>
            <a:ext cx="505267" cy="369332"/>
          </a:xfrm>
          <a:prstGeom prst="rect">
            <a:avLst/>
          </a:prstGeom>
        </p:spPr>
        <p:txBody>
          <a:bodyPr wrap="none" lIns="91440" tIns="45720" rIns="91440" bIns="45720" anchor="t">
            <a:spAutoFit/>
          </a:bodyPr>
          <a:lstStyle/>
          <a:p>
            <a:r>
              <a:rPr lang="en-US" dirty="0">
                <a:solidFill>
                  <a:schemeClr val="bg1"/>
                </a:solidFill>
                <a:highlight>
                  <a:srgbClr val="FF0000"/>
                </a:highlight>
                <a:latin typeface="Arial"/>
                <a:cs typeface="Arial"/>
              </a:rPr>
              <a:t>3.6</a:t>
            </a:r>
            <a:endParaRPr lang="en-US">
              <a:solidFill>
                <a:schemeClr val="bg1"/>
              </a:solidFill>
              <a:highlight>
                <a:srgbClr val="FF0000"/>
              </a:highlight>
              <a:latin typeface="Arial"/>
              <a:ea typeface="Calibri"/>
              <a:cs typeface="Arial"/>
            </a:endParaRPr>
          </a:p>
        </p:txBody>
      </p:sp>
      <p:sp>
        <p:nvSpPr>
          <p:cNvPr id="15" name="TextBox 14">
            <a:extLst>
              <a:ext uri="{FF2B5EF4-FFF2-40B4-BE49-F238E27FC236}">
                <a16:creationId xmlns:a16="http://schemas.microsoft.com/office/drawing/2014/main" id="{F0760419-A063-ABC3-C22E-82C75F95E58B}"/>
              </a:ext>
            </a:extLst>
          </p:cNvPr>
          <p:cNvSpPr txBox="1"/>
          <p:nvPr/>
        </p:nvSpPr>
        <p:spPr>
          <a:xfrm>
            <a:off x="1385501" y="6119848"/>
            <a:ext cx="3677816"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Update this marker with the Element average and reposition it under the correct developmental category (e.g., developing)</a:t>
            </a:r>
          </a:p>
        </p:txBody>
      </p:sp>
      <p:sp>
        <p:nvSpPr>
          <p:cNvPr id="41" name="Rectangle 40">
            <a:extLst>
              <a:ext uri="{FF2B5EF4-FFF2-40B4-BE49-F238E27FC236}">
                <a16:creationId xmlns:a16="http://schemas.microsoft.com/office/drawing/2014/main" id="{4A6DAFC0-FB05-E8C4-1020-6432FE97B361}"/>
              </a:ext>
            </a:extLst>
          </p:cNvPr>
          <p:cNvSpPr/>
          <p:nvPr/>
        </p:nvSpPr>
        <p:spPr>
          <a:xfrm>
            <a:off x="1"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hlinkClick r:id="rId13" action="ppaction://hlinksldjump"/>
            <a:extLst>
              <a:ext uri="{FF2B5EF4-FFF2-40B4-BE49-F238E27FC236}">
                <a16:creationId xmlns:a16="http://schemas.microsoft.com/office/drawing/2014/main" id="{4B2618C7-B7CB-2C9A-2937-840F0861453D}"/>
              </a:ext>
            </a:extLst>
          </p:cNvPr>
          <p:cNvSpPr/>
          <p:nvPr/>
        </p:nvSpPr>
        <p:spPr>
          <a:xfrm>
            <a:off x="3059382" y="2413"/>
            <a:ext cx="3000871" cy="517133"/>
          </a:xfrm>
          <a:prstGeom prst="rect">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AABE82A-2AA5-E9A9-55C3-E49736694374}"/>
              </a:ext>
            </a:extLst>
          </p:cNvPr>
          <p:cNvSpPr/>
          <p:nvPr/>
        </p:nvSpPr>
        <p:spPr>
          <a:xfrm>
            <a:off x="6118764"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1097AF2C-3DCD-9C35-3282-A4393A4FFDA7}"/>
              </a:ext>
            </a:extLst>
          </p:cNvPr>
          <p:cNvSpPr txBox="1"/>
          <p:nvPr/>
        </p:nvSpPr>
        <p:spPr>
          <a:xfrm>
            <a:off x="19341" y="44291"/>
            <a:ext cx="3000871" cy="430887"/>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Oversee Network Design </a:t>
            </a:r>
            <a:br>
              <a:rPr lang="en-US" sz="1100">
                <a:solidFill>
                  <a:srgbClr val="002E3D"/>
                </a:solidFill>
                <a:latin typeface="Arial" panose="020B0604020202020204" pitchFamily="34" charset="0"/>
                <a:ea typeface="Gotham Medium" pitchFamily="2" charset="-128"/>
                <a:cs typeface="Arial" panose="020B0604020202020204" pitchFamily="34" charset="0"/>
              </a:rPr>
            </a:br>
            <a:r>
              <a:rPr lang="en-US" sz="1100">
                <a:solidFill>
                  <a:srgbClr val="002E3D"/>
                </a:solidFill>
                <a:latin typeface="Arial" panose="020B0604020202020204" pitchFamily="34" charset="0"/>
                <a:ea typeface="Gotham Medium" pitchFamily="2" charset="-128"/>
                <a:cs typeface="Arial" panose="020B0604020202020204" pitchFamily="34" charset="0"/>
              </a:rPr>
              <a:t>and Operations</a:t>
            </a:r>
          </a:p>
        </p:txBody>
      </p:sp>
      <p:sp>
        <p:nvSpPr>
          <p:cNvPr id="49" name="TextBox 48">
            <a:extLst>
              <a:ext uri="{FF2B5EF4-FFF2-40B4-BE49-F238E27FC236}">
                <a16:creationId xmlns:a16="http://schemas.microsoft.com/office/drawing/2014/main" id="{000FF24E-5210-853B-FDCC-85C9DF968E5D}"/>
              </a:ext>
            </a:extLst>
          </p:cNvPr>
          <p:cNvSpPr txBox="1"/>
          <p:nvPr/>
        </p:nvSpPr>
        <p:spPr>
          <a:xfrm>
            <a:off x="3056306" y="132287"/>
            <a:ext cx="3000871" cy="261610"/>
          </a:xfrm>
          <a:prstGeom prst="rect">
            <a:avLst/>
          </a:prstGeom>
          <a:noFill/>
        </p:spPr>
        <p:txBody>
          <a:bodyPr wrap="square" lIns="91440" tIns="45720" rIns="91440" bIns="45720" rtlCol="0" anchor="t">
            <a:spAutoFit/>
          </a:bodyPr>
          <a:lstStyle/>
          <a:p>
            <a:pPr algn="ctr"/>
            <a:r>
              <a:rPr lang="en-US" sz="1100">
                <a:solidFill>
                  <a:schemeClr val="bg1"/>
                </a:solidFill>
                <a:latin typeface="Arial"/>
                <a:ea typeface="Gotham Medium"/>
                <a:cs typeface="Arial"/>
              </a:rPr>
              <a:t>Motivate and Drive C</a:t>
            </a:r>
            <a:r>
              <a:rPr lang="en-US" sz="1100">
                <a:solidFill>
                  <a:schemeClr val="bg1"/>
                </a:solidFill>
                <a:ea typeface="+mn-lt"/>
                <a:cs typeface="+mn-lt"/>
              </a:rPr>
              <a:t>hange</a:t>
            </a:r>
            <a:endParaRPr lang="en-US" sz="1100">
              <a:solidFill>
                <a:schemeClr val="bg1"/>
              </a:solidFill>
              <a:latin typeface="Arial" panose="020B0604020202020204" pitchFamily="34" charset="0"/>
              <a:ea typeface="Gotham Medium" pitchFamily="2" charset="-128"/>
              <a:cs typeface="Arial" panose="020B0604020202020204" pitchFamily="34" charset="0"/>
            </a:endParaRPr>
          </a:p>
        </p:txBody>
      </p:sp>
      <p:sp>
        <p:nvSpPr>
          <p:cNvPr id="50" name="TextBox 49">
            <a:extLst>
              <a:ext uri="{FF2B5EF4-FFF2-40B4-BE49-F238E27FC236}">
                <a16:creationId xmlns:a16="http://schemas.microsoft.com/office/drawing/2014/main" id="{9704165D-D124-4DE8-F950-05047C83DD8D}"/>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Tree>
    <p:extLst>
      <p:ext uri="{BB962C8B-B14F-4D97-AF65-F5344CB8AC3E}">
        <p14:creationId xmlns:p14="http://schemas.microsoft.com/office/powerpoint/2010/main" val="1847347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8A05958-8F59-C546-A4C4-8DF807D69ECD}"/>
              </a:ext>
            </a:extLst>
          </p:cNvPr>
          <p:cNvSpPr/>
          <p:nvPr/>
        </p:nvSpPr>
        <p:spPr>
          <a:xfrm>
            <a:off x="-4240" y="600084"/>
            <a:ext cx="12196239" cy="1295888"/>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577C23A-FD50-7742-AF30-9D46C869964D}"/>
              </a:ext>
            </a:extLst>
          </p:cNvPr>
          <p:cNvSpPr/>
          <p:nvPr/>
        </p:nvSpPr>
        <p:spPr>
          <a:xfrm>
            <a:off x="1" y="2358051"/>
            <a:ext cx="2373086" cy="2894687"/>
          </a:xfrm>
          <a:prstGeom prst="rect">
            <a:avLst/>
          </a:prstGeom>
          <a:solidFill>
            <a:srgbClr val="002E3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4748937F-B7F0-7F42-B414-0A8EA0E12FCB}"/>
              </a:ext>
            </a:extLst>
          </p:cNvPr>
          <p:cNvSpPr/>
          <p:nvPr/>
        </p:nvSpPr>
        <p:spPr>
          <a:xfrm>
            <a:off x="4327497" y="1517281"/>
            <a:ext cx="1887081" cy="51189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165FC1E-DEDD-314A-82B9-EBD587D52FEA}"/>
              </a:ext>
            </a:extLst>
          </p:cNvPr>
          <p:cNvGrpSpPr/>
          <p:nvPr/>
        </p:nvGrpSpPr>
        <p:grpSpPr>
          <a:xfrm>
            <a:off x="2373089" y="1517281"/>
            <a:ext cx="9704716" cy="511895"/>
            <a:chOff x="445409" y="2601496"/>
            <a:chExt cx="11335654" cy="3632005"/>
          </a:xfrm>
          <a:solidFill>
            <a:srgbClr val="00B0F0"/>
          </a:solidFill>
        </p:grpSpPr>
        <p:sp>
          <p:nvSpPr>
            <p:cNvPr id="7" name="Rectangle 6">
              <a:extLst>
                <a:ext uri="{FF2B5EF4-FFF2-40B4-BE49-F238E27FC236}">
                  <a16:creationId xmlns:a16="http://schemas.microsoft.com/office/drawing/2014/main" id="{5E2B1A23-59E8-9E4C-A17B-4E2E90AD75CB}"/>
                </a:ext>
              </a:extLst>
            </p:cNvPr>
            <p:cNvSpPr/>
            <p:nvPr/>
          </p:nvSpPr>
          <p:spPr>
            <a:xfrm>
              <a:off x="445409" y="2601497"/>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CBF8317-516A-4B48-9652-1419072841EA}"/>
                </a:ext>
              </a:extLst>
            </p:cNvPr>
            <p:cNvSpPr/>
            <p:nvPr/>
          </p:nvSpPr>
          <p:spPr>
            <a:xfrm>
              <a:off x="5011127" y="2601496"/>
              <a:ext cx="2204217" cy="36320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a:extLst>
                <a:ext uri="{FF2B5EF4-FFF2-40B4-BE49-F238E27FC236}">
                  <a16:creationId xmlns:a16="http://schemas.microsoft.com/office/drawing/2014/main" id="{A7FC1F73-6458-8A43-90DF-23E78F558432}"/>
                </a:ext>
              </a:extLst>
            </p:cNvPr>
            <p:cNvSpPr/>
            <p:nvPr/>
          </p:nvSpPr>
          <p:spPr>
            <a:xfrm>
              <a:off x="7293986" y="2601496"/>
              <a:ext cx="2204217" cy="36320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5566AD-54D6-2C45-876D-2DF8B08865EC}"/>
                </a:ext>
              </a:extLst>
            </p:cNvPr>
            <p:cNvSpPr/>
            <p:nvPr/>
          </p:nvSpPr>
          <p:spPr>
            <a:xfrm>
              <a:off x="9576846"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DC6835AC-3BAD-B749-B5FD-9DFBDBBA5B40}"/>
              </a:ext>
            </a:extLst>
          </p:cNvPr>
          <p:cNvSpPr txBox="1"/>
          <p:nvPr>
            <p:custDataLst>
              <p:tags r:id="rId1"/>
            </p:custDataLst>
          </p:nvPr>
        </p:nvSpPr>
        <p:spPr>
          <a:xfrm>
            <a:off x="185260" y="3041905"/>
            <a:ext cx="1964746" cy="830997"/>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Develop and apply a well-defined theory of action to drive programmatic decisions.</a:t>
            </a:r>
          </a:p>
        </p:txBody>
      </p:sp>
      <p:sp>
        <p:nvSpPr>
          <p:cNvPr id="19" name="Rectangle 18">
            <a:extLst>
              <a:ext uri="{FF2B5EF4-FFF2-40B4-BE49-F238E27FC236}">
                <a16:creationId xmlns:a16="http://schemas.microsoft.com/office/drawing/2014/main" id="{830FEE2D-AB8B-F74F-BFD7-84CE4D62DAA4}"/>
              </a:ext>
            </a:extLst>
          </p:cNvPr>
          <p:cNvSpPr/>
          <p:nvPr/>
        </p:nvSpPr>
        <p:spPr>
          <a:xfrm>
            <a:off x="2427816" y="1569755"/>
            <a:ext cx="1746495"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NO ACTIVITY</a:t>
            </a:r>
          </a:p>
        </p:txBody>
      </p:sp>
      <p:sp>
        <p:nvSpPr>
          <p:cNvPr id="21" name="Rectangle 20">
            <a:extLst>
              <a:ext uri="{FF2B5EF4-FFF2-40B4-BE49-F238E27FC236}">
                <a16:creationId xmlns:a16="http://schemas.microsoft.com/office/drawing/2014/main" id="{26AA6FFB-F843-FC46-809F-E4B23379C932}"/>
              </a:ext>
            </a:extLst>
          </p:cNvPr>
          <p:cNvSpPr/>
          <p:nvPr/>
        </p:nvSpPr>
        <p:spPr>
          <a:xfrm>
            <a:off x="4366729" y="1569755"/>
            <a:ext cx="1847848"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EMERGING</a:t>
            </a:r>
          </a:p>
        </p:txBody>
      </p:sp>
      <p:sp>
        <p:nvSpPr>
          <p:cNvPr id="22" name="Rectangle 21">
            <a:extLst>
              <a:ext uri="{FF2B5EF4-FFF2-40B4-BE49-F238E27FC236}">
                <a16:creationId xmlns:a16="http://schemas.microsoft.com/office/drawing/2014/main" id="{B4DB6FFD-B628-1D4C-B209-97C95937A165}"/>
              </a:ext>
            </a:extLst>
          </p:cNvPr>
          <p:cNvSpPr/>
          <p:nvPr/>
        </p:nvSpPr>
        <p:spPr>
          <a:xfrm>
            <a:off x="6233408" y="1569755"/>
            <a:ext cx="1935576" cy="261610"/>
          </a:xfrm>
          <a:prstGeom prst="rect">
            <a:avLst/>
          </a:prstGeom>
        </p:spPr>
        <p:txBody>
          <a:bodyPr wrap="square">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DEVELOPING</a:t>
            </a:r>
          </a:p>
        </p:txBody>
      </p:sp>
      <p:sp>
        <p:nvSpPr>
          <p:cNvPr id="23" name="Rectangle 22">
            <a:extLst>
              <a:ext uri="{FF2B5EF4-FFF2-40B4-BE49-F238E27FC236}">
                <a16:creationId xmlns:a16="http://schemas.microsoft.com/office/drawing/2014/main" id="{9D2E4A93-90FF-BF4C-B056-3868568B0406}"/>
              </a:ext>
            </a:extLst>
          </p:cNvPr>
          <p:cNvSpPr/>
          <p:nvPr/>
        </p:nvSpPr>
        <p:spPr>
          <a:xfrm>
            <a:off x="8250625" y="1569755"/>
            <a:ext cx="181575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ACHIEVED</a:t>
            </a:r>
          </a:p>
        </p:txBody>
      </p:sp>
      <p:sp>
        <p:nvSpPr>
          <p:cNvPr id="24" name="Rectangle 23">
            <a:extLst>
              <a:ext uri="{FF2B5EF4-FFF2-40B4-BE49-F238E27FC236}">
                <a16:creationId xmlns:a16="http://schemas.microsoft.com/office/drawing/2014/main" id="{771A9A3A-BF68-B042-8B9E-5A6E6B22ABB5}"/>
              </a:ext>
            </a:extLst>
          </p:cNvPr>
          <p:cNvSpPr/>
          <p:nvPr/>
        </p:nvSpPr>
        <p:spPr>
          <a:xfrm>
            <a:off x="10261043" y="1569755"/>
            <a:ext cx="175144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EXEMPLARY</a:t>
            </a:r>
          </a:p>
        </p:txBody>
      </p:sp>
      <p:sp>
        <p:nvSpPr>
          <p:cNvPr id="26" name="TextBox 25">
            <a:extLst>
              <a:ext uri="{FF2B5EF4-FFF2-40B4-BE49-F238E27FC236}">
                <a16:creationId xmlns:a16="http://schemas.microsoft.com/office/drawing/2014/main" id="{E70D6374-7623-7A4E-802B-3D55D51B2947}"/>
              </a:ext>
            </a:extLst>
          </p:cNvPr>
          <p:cNvSpPr txBox="1"/>
          <p:nvPr>
            <p:custDataLst>
              <p:tags r:id="rId2"/>
            </p:custDataLst>
          </p:nvPr>
        </p:nvSpPr>
        <p:spPr>
          <a:xfrm>
            <a:off x="2449636" y="2611590"/>
            <a:ext cx="1876866" cy="1015663"/>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There is no evidence that the intermediary has a theory of action.</a:t>
            </a:r>
          </a:p>
          <a:p>
            <a:br>
              <a:rPr lang="en-US" sz="1200" dirty="0">
                <a:latin typeface="Arial" panose="020B0604020202020204" pitchFamily="34" charset="0"/>
                <a:cs typeface="Arial" panose="020B0604020202020204" pitchFamily="34" charset="0"/>
              </a:rPr>
            </a:br>
            <a:endParaRPr lang="en-US" sz="1200"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229EA118-0786-CD4E-97D8-2A10FCBD6E11}"/>
              </a:ext>
            </a:extLst>
          </p:cNvPr>
          <p:cNvSpPr txBox="1"/>
          <p:nvPr>
            <p:custDataLst>
              <p:tags r:id="rId3"/>
            </p:custDataLst>
          </p:nvPr>
        </p:nvSpPr>
        <p:spPr>
          <a:xfrm>
            <a:off x="4352777" y="2611588"/>
            <a:ext cx="1743224" cy="1015663"/>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has a theory of action, but it is not used to drive programmatic decisions.</a:t>
            </a:r>
          </a:p>
        </p:txBody>
      </p:sp>
      <p:sp>
        <p:nvSpPr>
          <p:cNvPr id="28" name="TextBox 27">
            <a:extLst>
              <a:ext uri="{FF2B5EF4-FFF2-40B4-BE49-F238E27FC236}">
                <a16:creationId xmlns:a16="http://schemas.microsoft.com/office/drawing/2014/main" id="{97995F58-B6DC-F547-85F2-E0B649E201E2}"/>
              </a:ext>
            </a:extLst>
          </p:cNvPr>
          <p:cNvSpPr txBox="1"/>
          <p:nvPr>
            <p:custDataLst>
              <p:tags r:id="rId4"/>
            </p:custDataLst>
          </p:nvPr>
        </p:nvSpPr>
        <p:spPr>
          <a:xfrm>
            <a:off x="6292118" y="2611589"/>
            <a:ext cx="1876866" cy="1015663"/>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intermediary’s use of its theory of action to drive programmatic activities is limited or inconsistent.</a:t>
            </a:r>
          </a:p>
        </p:txBody>
      </p:sp>
      <p:sp>
        <p:nvSpPr>
          <p:cNvPr id="29" name="TextBox 28">
            <a:extLst>
              <a:ext uri="{FF2B5EF4-FFF2-40B4-BE49-F238E27FC236}">
                <a16:creationId xmlns:a16="http://schemas.microsoft.com/office/drawing/2014/main" id="{C018F3E7-2115-A84B-B3FC-EF25F8FEAAB7}"/>
              </a:ext>
            </a:extLst>
          </p:cNvPr>
          <p:cNvSpPr txBox="1"/>
          <p:nvPr>
            <p:custDataLst>
              <p:tags r:id="rId5"/>
            </p:custDataLst>
          </p:nvPr>
        </p:nvSpPr>
        <p:spPr>
          <a:xfrm>
            <a:off x="8271810" y="2611589"/>
            <a:ext cx="1810533" cy="1015663"/>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consistently uses its theory of action as a driver of programmatic decisions.</a:t>
            </a:r>
          </a:p>
        </p:txBody>
      </p:sp>
      <p:sp>
        <p:nvSpPr>
          <p:cNvPr id="30" name="TextBox 29">
            <a:extLst>
              <a:ext uri="{FF2B5EF4-FFF2-40B4-BE49-F238E27FC236}">
                <a16:creationId xmlns:a16="http://schemas.microsoft.com/office/drawing/2014/main" id="{639563D2-7D66-D345-A588-A9A3665DEB11}"/>
              </a:ext>
            </a:extLst>
          </p:cNvPr>
          <p:cNvSpPr txBox="1"/>
          <p:nvPr>
            <p:custDataLst>
              <p:tags r:id="rId6"/>
            </p:custDataLst>
          </p:nvPr>
        </p:nvSpPr>
        <p:spPr>
          <a:xfrm>
            <a:off x="10216597" y="2611590"/>
            <a:ext cx="1861208" cy="175432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has a well-defined theory of action and has a process for evaluating and modifying that theory of action to respond to emerging knowledge or changing field conditions.</a:t>
            </a:r>
          </a:p>
        </p:txBody>
      </p:sp>
      <p:sp>
        <p:nvSpPr>
          <p:cNvPr id="35" name="Rectangle 34">
            <a:extLst>
              <a:ext uri="{FF2B5EF4-FFF2-40B4-BE49-F238E27FC236}">
                <a16:creationId xmlns:a16="http://schemas.microsoft.com/office/drawing/2014/main" id="{FE5B9EF4-80E3-E04D-9C9B-871A67C4B696}"/>
              </a:ext>
            </a:extLst>
          </p:cNvPr>
          <p:cNvSpPr/>
          <p:nvPr/>
        </p:nvSpPr>
        <p:spPr>
          <a:xfrm>
            <a:off x="-4239" y="1892455"/>
            <a:ext cx="12200478" cy="391558"/>
          </a:xfrm>
          <a:prstGeom prst="rect">
            <a:avLst/>
          </a:prstGeom>
          <a:solidFill>
            <a:srgbClr val="619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B7CD77E-9E9A-1447-8135-4BC4634B9965}"/>
              </a:ext>
            </a:extLst>
          </p:cNvPr>
          <p:cNvSpPr txBox="1"/>
          <p:nvPr/>
        </p:nvSpPr>
        <p:spPr>
          <a:xfrm>
            <a:off x="2286114" y="922936"/>
            <a:ext cx="7437749" cy="369332"/>
          </a:xfrm>
          <a:prstGeom prst="rect">
            <a:avLst/>
          </a:prstGeom>
          <a:noFill/>
        </p:spPr>
        <p:txBody>
          <a:bodyPr wrap="square" lIns="91440" tIns="45720" rIns="91440" bIns="45720" rtlCol="0" anchor="t">
            <a:spAutoFit/>
          </a:bodyPr>
          <a:lstStyle/>
          <a:p>
            <a:r>
              <a:rPr lang="en-US" dirty="0">
                <a:solidFill>
                  <a:schemeClr val="bg1"/>
                </a:solidFill>
                <a:latin typeface="Arial"/>
                <a:ea typeface="Gotham Medium"/>
                <a:cs typeface="Arial"/>
              </a:rPr>
              <a:t>ROLE: </a:t>
            </a:r>
            <a:r>
              <a:rPr lang="en-US" dirty="0">
                <a:solidFill>
                  <a:srgbClr val="00B0F0"/>
                </a:solidFill>
                <a:latin typeface="Arial"/>
                <a:ea typeface="Gotham Medium"/>
                <a:cs typeface="Arial"/>
              </a:rPr>
              <a:t>MOTIVATE AND DRIVE CHANGE</a:t>
            </a:r>
            <a:endParaRPr lang="en-US" dirty="0">
              <a:solidFill>
                <a:srgbClr val="00B0F0"/>
              </a:solidFill>
              <a:latin typeface="Arial" panose="020B0604020202020204" pitchFamily="34" charset="0"/>
              <a:ea typeface="Gotham Medium" pitchFamily="2" charset="-128"/>
              <a:cs typeface="Arial" panose="020B0604020202020204" pitchFamily="34" charset="0"/>
            </a:endParaRPr>
          </a:p>
        </p:txBody>
      </p:sp>
      <p:sp>
        <p:nvSpPr>
          <p:cNvPr id="32" name="TextBox 31">
            <a:hlinkClick r:id="rId11" action="ppaction://hlinksldjump"/>
            <a:extLst>
              <a:ext uri="{FF2B5EF4-FFF2-40B4-BE49-F238E27FC236}">
                <a16:creationId xmlns:a16="http://schemas.microsoft.com/office/drawing/2014/main" id="{185E68C4-9524-C442-853B-3DD2CC59A0C7}"/>
              </a:ext>
            </a:extLst>
          </p:cNvPr>
          <p:cNvSpPr txBox="1"/>
          <p:nvPr>
            <p:custDataLst>
              <p:tags r:id="rId7"/>
            </p:custDataLst>
          </p:nvPr>
        </p:nvSpPr>
        <p:spPr>
          <a:xfrm>
            <a:off x="226900" y="1924069"/>
            <a:ext cx="4099602" cy="307777"/>
          </a:xfrm>
          <a:prstGeom prst="rect">
            <a:avLst/>
          </a:prstGeom>
          <a:noFill/>
        </p:spPr>
        <p:txBody>
          <a:bodyPr wrap="square" rtlCol="0">
            <a:spAutoFit/>
          </a:bodyPr>
          <a:lstStyle/>
          <a:p>
            <a:r>
              <a:rPr lang="en-US" sz="1400" b="1" dirty="0">
                <a:solidFill>
                  <a:schemeClr val="bg1"/>
                </a:solidFill>
                <a:latin typeface="Arial" panose="020B0604020202020204" pitchFamily="34" charset="0"/>
                <a:ea typeface="Gotham Medium" pitchFamily="2" charset="-128"/>
                <a:cs typeface="Arial" panose="020B0604020202020204" pitchFamily="34" charset="0"/>
              </a:rPr>
              <a:t>COACHING AND ENGAGEMENT</a:t>
            </a:r>
          </a:p>
        </p:txBody>
      </p:sp>
      <p:sp>
        <p:nvSpPr>
          <p:cNvPr id="34" name="TextBox 33">
            <a:extLst>
              <a:ext uri="{FF2B5EF4-FFF2-40B4-BE49-F238E27FC236}">
                <a16:creationId xmlns:a16="http://schemas.microsoft.com/office/drawing/2014/main" id="{47D5CB72-F38E-F84B-B91E-0BD4D704E8FF}"/>
              </a:ext>
            </a:extLst>
          </p:cNvPr>
          <p:cNvSpPr txBox="1"/>
          <p:nvPr>
            <p:custDataLst>
              <p:tags r:id="rId8"/>
            </p:custDataLst>
          </p:nvPr>
        </p:nvSpPr>
        <p:spPr>
          <a:xfrm>
            <a:off x="188692" y="2606338"/>
            <a:ext cx="1664514"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Theory of Action </a:t>
            </a:r>
            <a:endParaRPr lang="en-US" sz="1400" dirty="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317C643-163E-B649-A837-65F19AF5709E}"/>
              </a:ext>
            </a:extLst>
          </p:cNvPr>
          <p:cNvCxnSpPr/>
          <p:nvPr/>
        </p:nvCxnSpPr>
        <p:spPr>
          <a:xfrm>
            <a:off x="4260169"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FD4E39-2BFB-F942-8A34-10FDE3831AC1}"/>
              </a:ext>
            </a:extLst>
          </p:cNvPr>
          <p:cNvCxnSpPr/>
          <p:nvPr/>
        </p:nvCxnSpPr>
        <p:spPr>
          <a:xfrm>
            <a:off x="6247713"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716DD2-8DE9-164A-973A-CB989121FB91}"/>
              </a:ext>
            </a:extLst>
          </p:cNvPr>
          <p:cNvCxnSpPr/>
          <p:nvPr/>
        </p:nvCxnSpPr>
        <p:spPr>
          <a:xfrm>
            <a:off x="8174145"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874A25D-CD45-3A48-A4FF-2BA4F0336E0C}"/>
              </a:ext>
            </a:extLst>
          </p:cNvPr>
          <p:cNvCxnSpPr/>
          <p:nvPr/>
        </p:nvCxnSpPr>
        <p:spPr>
          <a:xfrm>
            <a:off x="10168452" y="2676445"/>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A37437C-B3BA-5140-B37C-907AA364C14F}"/>
              </a:ext>
            </a:extLst>
          </p:cNvPr>
          <p:cNvPicPr>
            <a:picLocks noChangeAspect="1"/>
          </p:cNvPicPr>
          <p:nvPr/>
        </p:nvPicPr>
        <p:blipFill>
          <a:blip r:embed="rId12"/>
          <a:stretch>
            <a:fillRect/>
          </a:stretch>
        </p:blipFill>
        <p:spPr>
          <a:xfrm>
            <a:off x="814629" y="894859"/>
            <a:ext cx="652616" cy="670019"/>
          </a:xfrm>
          <a:prstGeom prst="rect">
            <a:avLst/>
          </a:prstGeom>
        </p:spPr>
      </p:pic>
      <p:sp>
        <p:nvSpPr>
          <p:cNvPr id="45" name="TextBox 44">
            <a:extLst>
              <a:ext uri="{FF2B5EF4-FFF2-40B4-BE49-F238E27FC236}">
                <a16:creationId xmlns:a16="http://schemas.microsoft.com/office/drawing/2014/main" id="{16446C8E-6BF2-494B-A645-3CA15F4516C4}"/>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t>44</a:t>
            </a:fld>
            <a:endParaRPr lang="en-US" sz="1000" dirty="0"/>
          </a:p>
        </p:txBody>
      </p:sp>
      <p:sp>
        <p:nvSpPr>
          <p:cNvPr id="13" name="Oval 12">
            <a:extLst>
              <a:ext uri="{FF2B5EF4-FFF2-40B4-BE49-F238E27FC236}">
                <a16:creationId xmlns:a16="http://schemas.microsoft.com/office/drawing/2014/main" id="{44304391-9C25-1522-07B0-1624D0706419}"/>
              </a:ext>
            </a:extLst>
          </p:cNvPr>
          <p:cNvSpPr/>
          <p:nvPr/>
        </p:nvSpPr>
        <p:spPr>
          <a:xfrm>
            <a:off x="462322" y="5989569"/>
            <a:ext cx="881456" cy="881456"/>
          </a:xfrm>
          <a:prstGeom prst="ellipse">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1E6FA1D-12D3-E0CB-1C0C-65B6DC11C37B}"/>
              </a:ext>
            </a:extLst>
          </p:cNvPr>
          <p:cNvSpPr/>
          <p:nvPr/>
        </p:nvSpPr>
        <p:spPr>
          <a:xfrm>
            <a:off x="650416" y="6245631"/>
            <a:ext cx="505267" cy="369332"/>
          </a:xfrm>
          <a:prstGeom prst="rect">
            <a:avLst/>
          </a:prstGeom>
        </p:spPr>
        <p:txBody>
          <a:bodyPr wrap="none" lIns="91440" tIns="45720" rIns="91440" bIns="45720" anchor="t">
            <a:spAutoFit/>
          </a:bodyPr>
          <a:lstStyle/>
          <a:p>
            <a:r>
              <a:rPr lang="en-US" dirty="0">
                <a:solidFill>
                  <a:schemeClr val="bg1"/>
                </a:solidFill>
                <a:highlight>
                  <a:srgbClr val="FF0000"/>
                </a:highlight>
                <a:latin typeface="Arial"/>
                <a:cs typeface="Arial"/>
              </a:rPr>
              <a:t>3.6</a:t>
            </a:r>
            <a:endParaRPr lang="en-US">
              <a:solidFill>
                <a:schemeClr val="bg1"/>
              </a:solidFill>
              <a:highlight>
                <a:srgbClr val="FF0000"/>
              </a:highlight>
              <a:latin typeface="Arial"/>
              <a:ea typeface="Calibri"/>
              <a:cs typeface="Arial"/>
            </a:endParaRPr>
          </a:p>
        </p:txBody>
      </p:sp>
      <p:sp>
        <p:nvSpPr>
          <p:cNvPr id="15" name="TextBox 14">
            <a:extLst>
              <a:ext uri="{FF2B5EF4-FFF2-40B4-BE49-F238E27FC236}">
                <a16:creationId xmlns:a16="http://schemas.microsoft.com/office/drawing/2014/main" id="{0B018012-6D1C-A156-79F5-145CE0EB5582}"/>
              </a:ext>
            </a:extLst>
          </p:cNvPr>
          <p:cNvSpPr txBox="1"/>
          <p:nvPr/>
        </p:nvSpPr>
        <p:spPr>
          <a:xfrm>
            <a:off x="1385501" y="6119848"/>
            <a:ext cx="3677816"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Update this marker with the Element average and reposition it under the correct developmental category (e.g., developing)</a:t>
            </a:r>
          </a:p>
        </p:txBody>
      </p:sp>
      <p:sp>
        <p:nvSpPr>
          <p:cNvPr id="41" name="Rectangle 40">
            <a:extLst>
              <a:ext uri="{FF2B5EF4-FFF2-40B4-BE49-F238E27FC236}">
                <a16:creationId xmlns:a16="http://schemas.microsoft.com/office/drawing/2014/main" id="{245A60B5-AE92-8865-EB64-C43C6A5DCA72}"/>
              </a:ext>
            </a:extLst>
          </p:cNvPr>
          <p:cNvSpPr/>
          <p:nvPr/>
        </p:nvSpPr>
        <p:spPr>
          <a:xfrm>
            <a:off x="1"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hlinkClick r:id="rId13" action="ppaction://hlinksldjump"/>
            <a:extLst>
              <a:ext uri="{FF2B5EF4-FFF2-40B4-BE49-F238E27FC236}">
                <a16:creationId xmlns:a16="http://schemas.microsoft.com/office/drawing/2014/main" id="{F74B198A-6710-F257-A4C6-785FA9D1C4C7}"/>
              </a:ext>
            </a:extLst>
          </p:cNvPr>
          <p:cNvSpPr/>
          <p:nvPr/>
        </p:nvSpPr>
        <p:spPr>
          <a:xfrm>
            <a:off x="3059382" y="2413"/>
            <a:ext cx="3000871" cy="517133"/>
          </a:xfrm>
          <a:prstGeom prst="rect">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121D8C4-1175-47EF-2C9A-96DB1416C495}"/>
              </a:ext>
            </a:extLst>
          </p:cNvPr>
          <p:cNvSpPr/>
          <p:nvPr/>
        </p:nvSpPr>
        <p:spPr>
          <a:xfrm>
            <a:off x="6118764"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E853E55C-8B1C-06C4-B3DB-5773B102B620}"/>
              </a:ext>
            </a:extLst>
          </p:cNvPr>
          <p:cNvSpPr txBox="1"/>
          <p:nvPr/>
        </p:nvSpPr>
        <p:spPr>
          <a:xfrm>
            <a:off x="19341" y="44291"/>
            <a:ext cx="3000871" cy="430887"/>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Oversee Network Design </a:t>
            </a:r>
            <a:br>
              <a:rPr lang="en-US" sz="1100">
                <a:solidFill>
                  <a:srgbClr val="002E3D"/>
                </a:solidFill>
                <a:latin typeface="Arial" panose="020B0604020202020204" pitchFamily="34" charset="0"/>
                <a:ea typeface="Gotham Medium" pitchFamily="2" charset="-128"/>
                <a:cs typeface="Arial" panose="020B0604020202020204" pitchFamily="34" charset="0"/>
              </a:rPr>
            </a:br>
            <a:r>
              <a:rPr lang="en-US" sz="1100">
                <a:solidFill>
                  <a:srgbClr val="002E3D"/>
                </a:solidFill>
                <a:latin typeface="Arial" panose="020B0604020202020204" pitchFamily="34" charset="0"/>
                <a:ea typeface="Gotham Medium" pitchFamily="2" charset="-128"/>
                <a:cs typeface="Arial" panose="020B0604020202020204" pitchFamily="34" charset="0"/>
              </a:rPr>
              <a:t>and Operations</a:t>
            </a:r>
          </a:p>
        </p:txBody>
      </p:sp>
      <p:sp>
        <p:nvSpPr>
          <p:cNvPr id="48" name="TextBox 47">
            <a:extLst>
              <a:ext uri="{FF2B5EF4-FFF2-40B4-BE49-F238E27FC236}">
                <a16:creationId xmlns:a16="http://schemas.microsoft.com/office/drawing/2014/main" id="{2B3C4AF1-966A-49E6-9F5B-A75812E23095}"/>
              </a:ext>
            </a:extLst>
          </p:cNvPr>
          <p:cNvSpPr txBox="1"/>
          <p:nvPr/>
        </p:nvSpPr>
        <p:spPr>
          <a:xfrm>
            <a:off x="3056306" y="132287"/>
            <a:ext cx="3000871" cy="261610"/>
          </a:xfrm>
          <a:prstGeom prst="rect">
            <a:avLst/>
          </a:prstGeom>
          <a:noFill/>
        </p:spPr>
        <p:txBody>
          <a:bodyPr wrap="square" lIns="91440" tIns="45720" rIns="91440" bIns="45720" rtlCol="0" anchor="t">
            <a:spAutoFit/>
          </a:bodyPr>
          <a:lstStyle/>
          <a:p>
            <a:pPr algn="ctr"/>
            <a:r>
              <a:rPr lang="en-US" sz="1100" dirty="0">
                <a:solidFill>
                  <a:schemeClr val="bg1"/>
                </a:solidFill>
                <a:latin typeface="Arial"/>
                <a:ea typeface="Gotham Medium"/>
                <a:cs typeface="Arial"/>
              </a:rPr>
              <a:t>Motivate and Drive </a:t>
            </a:r>
            <a:r>
              <a:rPr lang="en-US" sz="1100" dirty="0">
                <a:solidFill>
                  <a:schemeClr val="bg1"/>
                </a:solidFill>
                <a:ea typeface="+mn-lt"/>
                <a:cs typeface="+mn-lt"/>
              </a:rPr>
              <a:t>Change</a:t>
            </a:r>
            <a:endParaRPr lang="en-US" sz="1100" dirty="0">
              <a:solidFill>
                <a:schemeClr val="bg1"/>
              </a:solidFill>
              <a:latin typeface="Arial" panose="020B0604020202020204" pitchFamily="34" charset="0"/>
              <a:ea typeface="Gotham Medium" pitchFamily="2" charset="-128"/>
              <a:cs typeface="Arial" panose="020B0604020202020204" pitchFamily="34" charset="0"/>
            </a:endParaRPr>
          </a:p>
        </p:txBody>
      </p:sp>
      <p:sp>
        <p:nvSpPr>
          <p:cNvPr id="49" name="TextBox 48">
            <a:extLst>
              <a:ext uri="{FF2B5EF4-FFF2-40B4-BE49-F238E27FC236}">
                <a16:creationId xmlns:a16="http://schemas.microsoft.com/office/drawing/2014/main" id="{1915A643-AF38-DCCB-6535-000ACFDC247E}"/>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Tree>
    <p:extLst>
      <p:ext uri="{BB962C8B-B14F-4D97-AF65-F5344CB8AC3E}">
        <p14:creationId xmlns:p14="http://schemas.microsoft.com/office/powerpoint/2010/main" val="13637305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8A05958-8F59-C546-A4C4-8DF807D69ECD}"/>
              </a:ext>
            </a:extLst>
          </p:cNvPr>
          <p:cNvSpPr/>
          <p:nvPr/>
        </p:nvSpPr>
        <p:spPr>
          <a:xfrm>
            <a:off x="-4240" y="600084"/>
            <a:ext cx="12196239" cy="1295888"/>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AC366F66-6155-A44F-917F-2B65C1AC6CDD}"/>
              </a:ext>
            </a:extLst>
          </p:cNvPr>
          <p:cNvSpPr/>
          <p:nvPr/>
        </p:nvSpPr>
        <p:spPr>
          <a:xfrm>
            <a:off x="6281906" y="1517281"/>
            <a:ext cx="1887081" cy="51189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577C23A-FD50-7742-AF30-9D46C869964D}"/>
              </a:ext>
            </a:extLst>
          </p:cNvPr>
          <p:cNvSpPr/>
          <p:nvPr/>
        </p:nvSpPr>
        <p:spPr>
          <a:xfrm>
            <a:off x="1" y="2358051"/>
            <a:ext cx="2373086" cy="2894687"/>
          </a:xfrm>
          <a:prstGeom prst="rect">
            <a:avLst/>
          </a:prstGeom>
          <a:solidFill>
            <a:srgbClr val="002E3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165FC1E-DEDD-314A-82B9-EBD587D52FEA}"/>
              </a:ext>
            </a:extLst>
          </p:cNvPr>
          <p:cNvGrpSpPr/>
          <p:nvPr/>
        </p:nvGrpSpPr>
        <p:grpSpPr>
          <a:xfrm>
            <a:off x="2373089" y="1517281"/>
            <a:ext cx="9704716" cy="511895"/>
            <a:chOff x="445409" y="2601496"/>
            <a:chExt cx="11335654" cy="3632005"/>
          </a:xfrm>
          <a:solidFill>
            <a:srgbClr val="00B0F0"/>
          </a:solidFill>
        </p:grpSpPr>
        <p:sp>
          <p:nvSpPr>
            <p:cNvPr id="7" name="Rectangle 6">
              <a:extLst>
                <a:ext uri="{FF2B5EF4-FFF2-40B4-BE49-F238E27FC236}">
                  <a16:creationId xmlns:a16="http://schemas.microsoft.com/office/drawing/2014/main" id="{5E2B1A23-59E8-9E4C-A17B-4E2E90AD75CB}"/>
                </a:ext>
              </a:extLst>
            </p:cNvPr>
            <p:cNvSpPr/>
            <p:nvPr/>
          </p:nvSpPr>
          <p:spPr>
            <a:xfrm>
              <a:off x="445409" y="2601497"/>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90313C-B8A0-5242-A9B0-F7B6C4643EE8}"/>
                </a:ext>
              </a:extLst>
            </p:cNvPr>
            <p:cNvSpPr/>
            <p:nvPr/>
          </p:nvSpPr>
          <p:spPr>
            <a:xfrm>
              <a:off x="2728268" y="2601496"/>
              <a:ext cx="2204217" cy="36320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FC1F73-6458-8A43-90DF-23E78F558432}"/>
                </a:ext>
              </a:extLst>
            </p:cNvPr>
            <p:cNvSpPr/>
            <p:nvPr/>
          </p:nvSpPr>
          <p:spPr>
            <a:xfrm>
              <a:off x="7293986" y="2601496"/>
              <a:ext cx="2204217" cy="36320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5566AD-54D6-2C45-876D-2DF8B08865EC}"/>
                </a:ext>
              </a:extLst>
            </p:cNvPr>
            <p:cNvSpPr/>
            <p:nvPr/>
          </p:nvSpPr>
          <p:spPr>
            <a:xfrm>
              <a:off x="9576846"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DC6835AC-3BAD-B749-B5FD-9DFBDBBA5B40}"/>
              </a:ext>
            </a:extLst>
          </p:cNvPr>
          <p:cNvSpPr txBox="1"/>
          <p:nvPr>
            <p:custDataLst>
              <p:tags r:id="rId1"/>
            </p:custDataLst>
          </p:nvPr>
        </p:nvSpPr>
        <p:spPr>
          <a:xfrm>
            <a:off x="185260" y="3178273"/>
            <a:ext cx="1964746" cy="830997"/>
          </a:xfrm>
          <a:prstGeom prst="rect">
            <a:avLst/>
          </a:prstGeom>
          <a:noFill/>
        </p:spPr>
        <p:txBody>
          <a:bodyPr wrap="square" lIns="91440" tIns="45720" rIns="91440" bIns="45720" rtlCol="0" anchor="t">
            <a:spAutoFit/>
          </a:bodyPr>
          <a:lstStyle/>
          <a:p>
            <a:r>
              <a:rPr lang="en-US" sz="1200" dirty="0">
                <a:latin typeface="Arial"/>
                <a:cs typeface="Arial"/>
              </a:rPr>
              <a:t>Use evidence-based interventions or practices that support institutional change.</a:t>
            </a:r>
          </a:p>
        </p:txBody>
      </p:sp>
      <p:sp>
        <p:nvSpPr>
          <p:cNvPr id="19" name="Rectangle 18">
            <a:extLst>
              <a:ext uri="{FF2B5EF4-FFF2-40B4-BE49-F238E27FC236}">
                <a16:creationId xmlns:a16="http://schemas.microsoft.com/office/drawing/2014/main" id="{830FEE2D-AB8B-F74F-BFD7-84CE4D62DAA4}"/>
              </a:ext>
            </a:extLst>
          </p:cNvPr>
          <p:cNvSpPr/>
          <p:nvPr/>
        </p:nvSpPr>
        <p:spPr>
          <a:xfrm>
            <a:off x="2427816" y="1569755"/>
            <a:ext cx="1746495"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NO ACTIVITY</a:t>
            </a:r>
          </a:p>
        </p:txBody>
      </p:sp>
      <p:sp>
        <p:nvSpPr>
          <p:cNvPr id="21" name="Rectangle 20">
            <a:extLst>
              <a:ext uri="{FF2B5EF4-FFF2-40B4-BE49-F238E27FC236}">
                <a16:creationId xmlns:a16="http://schemas.microsoft.com/office/drawing/2014/main" id="{26AA6FFB-F843-FC46-809F-E4B23379C932}"/>
              </a:ext>
            </a:extLst>
          </p:cNvPr>
          <p:cNvSpPr/>
          <p:nvPr/>
        </p:nvSpPr>
        <p:spPr>
          <a:xfrm>
            <a:off x="4366729" y="1569755"/>
            <a:ext cx="1847848"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EMERGING</a:t>
            </a:r>
          </a:p>
        </p:txBody>
      </p:sp>
      <p:sp>
        <p:nvSpPr>
          <p:cNvPr id="22" name="Rectangle 21">
            <a:extLst>
              <a:ext uri="{FF2B5EF4-FFF2-40B4-BE49-F238E27FC236}">
                <a16:creationId xmlns:a16="http://schemas.microsoft.com/office/drawing/2014/main" id="{B4DB6FFD-B628-1D4C-B209-97C95937A165}"/>
              </a:ext>
            </a:extLst>
          </p:cNvPr>
          <p:cNvSpPr/>
          <p:nvPr/>
        </p:nvSpPr>
        <p:spPr>
          <a:xfrm>
            <a:off x="6233408" y="1569755"/>
            <a:ext cx="1935576"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DEVELOPING</a:t>
            </a:r>
          </a:p>
        </p:txBody>
      </p:sp>
      <p:sp>
        <p:nvSpPr>
          <p:cNvPr id="23" name="Rectangle 22">
            <a:extLst>
              <a:ext uri="{FF2B5EF4-FFF2-40B4-BE49-F238E27FC236}">
                <a16:creationId xmlns:a16="http://schemas.microsoft.com/office/drawing/2014/main" id="{9D2E4A93-90FF-BF4C-B056-3868568B0406}"/>
              </a:ext>
            </a:extLst>
          </p:cNvPr>
          <p:cNvSpPr/>
          <p:nvPr/>
        </p:nvSpPr>
        <p:spPr>
          <a:xfrm>
            <a:off x="8250625" y="1569755"/>
            <a:ext cx="1815753" cy="261610"/>
          </a:xfrm>
          <a:prstGeom prst="rect">
            <a:avLst/>
          </a:prstGeom>
        </p:spPr>
        <p:txBody>
          <a:bodyPr wrap="square">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ACHIEVED</a:t>
            </a:r>
          </a:p>
        </p:txBody>
      </p:sp>
      <p:sp>
        <p:nvSpPr>
          <p:cNvPr id="24" name="Rectangle 23">
            <a:extLst>
              <a:ext uri="{FF2B5EF4-FFF2-40B4-BE49-F238E27FC236}">
                <a16:creationId xmlns:a16="http://schemas.microsoft.com/office/drawing/2014/main" id="{771A9A3A-BF68-B042-8B9E-5A6E6B22ABB5}"/>
              </a:ext>
            </a:extLst>
          </p:cNvPr>
          <p:cNvSpPr/>
          <p:nvPr/>
        </p:nvSpPr>
        <p:spPr>
          <a:xfrm>
            <a:off x="10261043" y="1569755"/>
            <a:ext cx="175144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EXEMPLARY</a:t>
            </a:r>
          </a:p>
        </p:txBody>
      </p:sp>
      <p:sp>
        <p:nvSpPr>
          <p:cNvPr id="26" name="TextBox 25">
            <a:extLst>
              <a:ext uri="{FF2B5EF4-FFF2-40B4-BE49-F238E27FC236}">
                <a16:creationId xmlns:a16="http://schemas.microsoft.com/office/drawing/2014/main" id="{E70D6374-7623-7A4E-802B-3D55D51B2947}"/>
              </a:ext>
            </a:extLst>
          </p:cNvPr>
          <p:cNvSpPr txBox="1"/>
          <p:nvPr>
            <p:custDataLst>
              <p:tags r:id="rId2"/>
            </p:custDataLst>
          </p:nvPr>
        </p:nvSpPr>
        <p:spPr>
          <a:xfrm>
            <a:off x="2449636" y="2611590"/>
            <a:ext cx="1876866" cy="1015663"/>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There is no evidence that the intermediary activities are informed by evidence-based interventions or practices.</a:t>
            </a:r>
          </a:p>
        </p:txBody>
      </p:sp>
      <p:sp>
        <p:nvSpPr>
          <p:cNvPr id="27" name="TextBox 26">
            <a:extLst>
              <a:ext uri="{FF2B5EF4-FFF2-40B4-BE49-F238E27FC236}">
                <a16:creationId xmlns:a16="http://schemas.microsoft.com/office/drawing/2014/main" id="{229EA118-0786-CD4E-97D8-2A10FCBD6E11}"/>
              </a:ext>
            </a:extLst>
          </p:cNvPr>
          <p:cNvSpPr txBox="1"/>
          <p:nvPr>
            <p:custDataLst>
              <p:tags r:id="rId3"/>
            </p:custDataLst>
          </p:nvPr>
        </p:nvSpPr>
        <p:spPr>
          <a:xfrm>
            <a:off x="4352777" y="2611588"/>
            <a:ext cx="1743224" cy="138499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is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beginning to review the evidence base to determine its relevance to programmatic goals, but current activities lack rigorous evidence.</a:t>
            </a:r>
          </a:p>
        </p:txBody>
      </p:sp>
      <p:sp>
        <p:nvSpPr>
          <p:cNvPr id="28" name="TextBox 27">
            <a:extLst>
              <a:ext uri="{FF2B5EF4-FFF2-40B4-BE49-F238E27FC236}">
                <a16:creationId xmlns:a16="http://schemas.microsoft.com/office/drawing/2014/main" id="{97995F58-B6DC-F547-85F2-E0B649E201E2}"/>
              </a:ext>
            </a:extLst>
          </p:cNvPr>
          <p:cNvSpPr txBox="1"/>
          <p:nvPr>
            <p:custDataLst>
              <p:tags r:id="rId4"/>
            </p:custDataLst>
          </p:nvPr>
        </p:nvSpPr>
        <p:spPr>
          <a:xfrm>
            <a:off x="6292118" y="2611589"/>
            <a:ext cx="1876866" cy="1569660"/>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reviews evidence-based interventions or practices with a willingness to design and deliver services based on findings, but the process is limited or inconsistent.</a:t>
            </a:r>
          </a:p>
        </p:txBody>
      </p:sp>
      <p:sp>
        <p:nvSpPr>
          <p:cNvPr id="29" name="TextBox 28">
            <a:extLst>
              <a:ext uri="{FF2B5EF4-FFF2-40B4-BE49-F238E27FC236}">
                <a16:creationId xmlns:a16="http://schemas.microsoft.com/office/drawing/2014/main" id="{C018F3E7-2115-A84B-B3FC-EF25F8FEAAB7}"/>
              </a:ext>
            </a:extLst>
          </p:cNvPr>
          <p:cNvSpPr txBox="1"/>
          <p:nvPr>
            <p:custDataLst>
              <p:tags r:id="rId5"/>
            </p:custDataLst>
          </p:nvPr>
        </p:nvSpPr>
        <p:spPr>
          <a:xfrm>
            <a:off x="8271810" y="2611589"/>
            <a:ext cx="1810533" cy="175432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is knowledgeable about evidence-based interventions or practices and consistently uses this knowledge to design and deliver an integrated suite of evidence-based services. </a:t>
            </a:r>
          </a:p>
        </p:txBody>
      </p:sp>
      <p:sp>
        <p:nvSpPr>
          <p:cNvPr id="30" name="TextBox 29">
            <a:extLst>
              <a:ext uri="{FF2B5EF4-FFF2-40B4-BE49-F238E27FC236}">
                <a16:creationId xmlns:a16="http://schemas.microsoft.com/office/drawing/2014/main" id="{639563D2-7D66-D345-A588-A9A3665DEB11}"/>
              </a:ext>
            </a:extLst>
          </p:cNvPr>
          <p:cNvSpPr txBox="1"/>
          <p:nvPr>
            <p:custDataLst>
              <p:tags r:id="rId6"/>
            </p:custDataLst>
          </p:nvPr>
        </p:nvSpPr>
        <p:spPr>
          <a:xfrm>
            <a:off x="10216597" y="2611590"/>
            <a:ext cx="1861208" cy="175432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uses evidence-based interventions or practices to design and deliver services and builds institutions’ capacity to identify and use evidence-based practices in program design.</a:t>
            </a:r>
          </a:p>
        </p:txBody>
      </p:sp>
      <p:sp>
        <p:nvSpPr>
          <p:cNvPr id="35" name="Rectangle 34">
            <a:extLst>
              <a:ext uri="{FF2B5EF4-FFF2-40B4-BE49-F238E27FC236}">
                <a16:creationId xmlns:a16="http://schemas.microsoft.com/office/drawing/2014/main" id="{FE5B9EF4-80E3-E04D-9C9B-871A67C4B696}"/>
              </a:ext>
            </a:extLst>
          </p:cNvPr>
          <p:cNvSpPr/>
          <p:nvPr/>
        </p:nvSpPr>
        <p:spPr>
          <a:xfrm>
            <a:off x="-4239" y="1892455"/>
            <a:ext cx="12200478" cy="391558"/>
          </a:xfrm>
          <a:prstGeom prst="rect">
            <a:avLst/>
          </a:prstGeom>
          <a:solidFill>
            <a:srgbClr val="619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B7CD77E-9E9A-1447-8135-4BC4634B9965}"/>
              </a:ext>
            </a:extLst>
          </p:cNvPr>
          <p:cNvSpPr txBox="1"/>
          <p:nvPr/>
        </p:nvSpPr>
        <p:spPr>
          <a:xfrm>
            <a:off x="2286114" y="922936"/>
            <a:ext cx="7437749" cy="369332"/>
          </a:xfrm>
          <a:prstGeom prst="rect">
            <a:avLst/>
          </a:prstGeom>
          <a:noFill/>
        </p:spPr>
        <p:txBody>
          <a:bodyPr wrap="square" lIns="91440" tIns="45720" rIns="91440" bIns="45720" rtlCol="0" anchor="t">
            <a:spAutoFit/>
          </a:bodyPr>
          <a:lstStyle/>
          <a:p>
            <a:r>
              <a:rPr lang="en-US" dirty="0">
                <a:solidFill>
                  <a:schemeClr val="bg1"/>
                </a:solidFill>
                <a:latin typeface="Arial"/>
                <a:ea typeface="Gotham Medium"/>
                <a:cs typeface="Arial"/>
              </a:rPr>
              <a:t>ROLE: </a:t>
            </a:r>
            <a:r>
              <a:rPr lang="en-US" dirty="0">
                <a:solidFill>
                  <a:srgbClr val="00B0F0"/>
                </a:solidFill>
                <a:latin typeface="Arial"/>
                <a:ea typeface="Gotham Medium"/>
                <a:cs typeface="Arial"/>
              </a:rPr>
              <a:t>MOTIVATE AND DRIVE CHANGE</a:t>
            </a:r>
            <a:endParaRPr lang="en-US" dirty="0">
              <a:solidFill>
                <a:srgbClr val="00B0F0"/>
              </a:solidFill>
              <a:latin typeface="Arial" panose="020B0604020202020204" pitchFamily="34" charset="0"/>
              <a:ea typeface="Gotham Medium" pitchFamily="2" charset="-128"/>
              <a:cs typeface="Arial" panose="020B0604020202020204" pitchFamily="34" charset="0"/>
            </a:endParaRPr>
          </a:p>
        </p:txBody>
      </p:sp>
      <p:sp>
        <p:nvSpPr>
          <p:cNvPr id="34" name="TextBox 33">
            <a:extLst>
              <a:ext uri="{FF2B5EF4-FFF2-40B4-BE49-F238E27FC236}">
                <a16:creationId xmlns:a16="http://schemas.microsoft.com/office/drawing/2014/main" id="{47D5CB72-F38E-F84B-B91E-0BD4D704E8FF}"/>
              </a:ext>
            </a:extLst>
          </p:cNvPr>
          <p:cNvSpPr txBox="1"/>
          <p:nvPr>
            <p:custDataLst>
              <p:tags r:id="rId7"/>
            </p:custDataLst>
          </p:nvPr>
        </p:nvSpPr>
        <p:spPr>
          <a:xfrm>
            <a:off x="188692" y="2606338"/>
            <a:ext cx="1961314" cy="646331"/>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Evidence-Based Practices</a:t>
            </a:r>
            <a:endParaRPr lang="en-US" sz="1400" dirty="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317C643-163E-B649-A837-65F19AF5709E}"/>
              </a:ext>
            </a:extLst>
          </p:cNvPr>
          <p:cNvCxnSpPr/>
          <p:nvPr/>
        </p:nvCxnSpPr>
        <p:spPr>
          <a:xfrm>
            <a:off x="4260169"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FD4E39-2BFB-F942-8A34-10FDE3831AC1}"/>
              </a:ext>
            </a:extLst>
          </p:cNvPr>
          <p:cNvCxnSpPr/>
          <p:nvPr/>
        </p:nvCxnSpPr>
        <p:spPr>
          <a:xfrm>
            <a:off x="6247713"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716DD2-8DE9-164A-973A-CB989121FB91}"/>
              </a:ext>
            </a:extLst>
          </p:cNvPr>
          <p:cNvCxnSpPr/>
          <p:nvPr/>
        </p:nvCxnSpPr>
        <p:spPr>
          <a:xfrm>
            <a:off x="8174145"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874A25D-CD45-3A48-A4FF-2BA4F0336E0C}"/>
              </a:ext>
            </a:extLst>
          </p:cNvPr>
          <p:cNvCxnSpPr/>
          <p:nvPr/>
        </p:nvCxnSpPr>
        <p:spPr>
          <a:xfrm>
            <a:off x="10168452" y="2676445"/>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A37437C-B3BA-5140-B37C-907AA364C14F}"/>
              </a:ext>
            </a:extLst>
          </p:cNvPr>
          <p:cNvPicPr>
            <a:picLocks noChangeAspect="1"/>
          </p:cNvPicPr>
          <p:nvPr/>
        </p:nvPicPr>
        <p:blipFill>
          <a:blip r:embed="rId11"/>
          <a:stretch>
            <a:fillRect/>
          </a:stretch>
        </p:blipFill>
        <p:spPr>
          <a:xfrm>
            <a:off x="814629" y="894859"/>
            <a:ext cx="652616" cy="670019"/>
          </a:xfrm>
          <a:prstGeom prst="rect">
            <a:avLst/>
          </a:prstGeom>
        </p:spPr>
      </p:pic>
      <p:sp>
        <p:nvSpPr>
          <p:cNvPr id="45" name="TextBox 44">
            <a:extLst>
              <a:ext uri="{FF2B5EF4-FFF2-40B4-BE49-F238E27FC236}">
                <a16:creationId xmlns:a16="http://schemas.microsoft.com/office/drawing/2014/main" id="{EDFC91BB-AE3E-4350-88EB-66EADB421FEF}"/>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t>45</a:t>
            </a:fld>
            <a:endParaRPr lang="en-US" sz="1000" dirty="0"/>
          </a:p>
        </p:txBody>
      </p:sp>
      <p:sp>
        <p:nvSpPr>
          <p:cNvPr id="13" name="Oval 12">
            <a:extLst>
              <a:ext uri="{FF2B5EF4-FFF2-40B4-BE49-F238E27FC236}">
                <a16:creationId xmlns:a16="http://schemas.microsoft.com/office/drawing/2014/main" id="{F3557410-DA7F-2C05-C426-DA563B939C24}"/>
              </a:ext>
            </a:extLst>
          </p:cNvPr>
          <p:cNvSpPr/>
          <p:nvPr/>
        </p:nvSpPr>
        <p:spPr>
          <a:xfrm>
            <a:off x="462322" y="5989569"/>
            <a:ext cx="881456" cy="881456"/>
          </a:xfrm>
          <a:prstGeom prst="ellipse">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2D3B640-2824-890B-0ED1-F4126BC38AB1}"/>
              </a:ext>
            </a:extLst>
          </p:cNvPr>
          <p:cNvSpPr/>
          <p:nvPr/>
        </p:nvSpPr>
        <p:spPr>
          <a:xfrm>
            <a:off x="650416" y="6245631"/>
            <a:ext cx="505267" cy="369332"/>
          </a:xfrm>
          <a:prstGeom prst="rect">
            <a:avLst/>
          </a:prstGeom>
        </p:spPr>
        <p:txBody>
          <a:bodyPr wrap="none" lIns="91440" tIns="45720" rIns="91440" bIns="45720" anchor="t">
            <a:spAutoFit/>
          </a:bodyPr>
          <a:lstStyle/>
          <a:p>
            <a:r>
              <a:rPr lang="en-US" dirty="0">
                <a:solidFill>
                  <a:schemeClr val="bg1"/>
                </a:solidFill>
                <a:highlight>
                  <a:srgbClr val="FF0000"/>
                </a:highlight>
                <a:latin typeface="Arial"/>
                <a:cs typeface="Arial"/>
              </a:rPr>
              <a:t>3.6</a:t>
            </a:r>
            <a:endParaRPr lang="en-US">
              <a:solidFill>
                <a:schemeClr val="bg1"/>
              </a:solidFill>
              <a:highlight>
                <a:srgbClr val="FF0000"/>
              </a:highlight>
              <a:latin typeface="Arial"/>
              <a:ea typeface="Calibri"/>
              <a:cs typeface="Arial"/>
            </a:endParaRPr>
          </a:p>
        </p:txBody>
      </p:sp>
      <p:sp>
        <p:nvSpPr>
          <p:cNvPr id="15" name="TextBox 14">
            <a:extLst>
              <a:ext uri="{FF2B5EF4-FFF2-40B4-BE49-F238E27FC236}">
                <a16:creationId xmlns:a16="http://schemas.microsoft.com/office/drawing/2014/main" id="{01C5C026-3CF1-0507-A27C-1DEAF908FC70}"/>
              </a:ext>
            </a:extLst>
          </p:cNvPr>
          <p:cNvSpPr txBox="1"/>
          <p:nvPr/>
        </p:nvSpPr>
        <p:spPr>
          <a:xfrm>
            <a:off x="1385501" y="6119848"/>
            <a:ext cx="3677816"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Update this marker with the Element average and reposition it under the correct developmental category (e.g., developing)</a:t>
            </a:r>
          </a:p>
        </p:txBody>
      </p:sp>
      <p:sp>
        <p:nvSpPr>
          <p:cNvPr id="41" name="Rectangle 40">
            <a:extLst>
              <a:ext uri="{FF2B5EF4-FFF2-40B4-BE49-F238E27FC236}">
                <a16:creationId xmlns:a16="http://schemas.microsoft.com/office/drawing/2014/main" id="{7132CA1D-C251-4236-AB14-A5CA88C05C9F}"/>
              </a:ext>
            </a:extLst>
          </p:cNvPr>
          <p:cNvSpPr/>
          <p:nvPr/>
        </p:nvSpPr>
        <p:spPr>
          <a:xfrm>
            <a:off x="1"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hlinkClick r:id="rId12" action="ppaction://hlinksldjump"/>
            <a:extLst>
              <a:ext uri="{FF2B5EF4-FFF2-40B4-BE49-F238E27FC236}">
                <a16:creationId xmlns:a16="http://schemas.microsoft.com/office/drawing/2014/main" id="{7B8F7AEA-75C3-558E-2B42-49A080DB4DDB}"/>
              </a:ext>
            </a:extLst>
          </p:cNvPr>
          <p:cNvSpPr/>
          <p:nvPr/>
        </p:nvSpPr>
        <p:spPr>
          <a:xfrm>
            <a:off x="3059382" y="2413"/>
            <a:ext cx="3000871" cy="517133"/>
          </a:xfrm>
          <a:prstGeom prst="rect">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D04DB7F3-51D3-431A-58FA-DD7668C2672B}"/>
              </a:ext>
            </a:extLst>
          </p:cNvPr>
          <p:cNvSpPr/>
          <p:nvPr/>
        </p:nvSpPr>
        <p:spPr>
          <a:xfrm>
            <a:off x="6118764"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D3BC2556-12BB-40FA-2E3D-D419B200873A}"/>
              </a:ext>
            </a:extLst>
          </p:cNvPr>
          <p:cNvSpPr txBox="1"/>
          <p:nvPr/>
        </p:nvSpPr>
        <p:spPr>
          <a:xfrm>
            <a:off x="19341" y="44291"/>
            <a:ext cx="3000871" cy="430887"/>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Oversee Network Design </a:t>
            </a:r>
            <a:br>
              <a:rPr lang="en-US" sz="1100">
                <a:solidFill>
                  <a:srgbClr val="002E3D"/>
                </a:solidFill>
                <a:latin typeface="Arial" panose="020B0604020202020204" pitchFamily="34" charset="0"/>
                <a:ea typeface="Gotham Medium" pitchFamily="2" charset="-128"/>
                <a:cs typeface="Arial" panose="020B0604020202020204" pitchFamily="34" charset="0"/>
              </a:rPr>
            </a:br>
            <a:r>
              <a:rPr lang="en-US" sz="1100">
                <a:solidFill>
                  <a:srgbClr val="002E3D"/>
                </a:solidFill>
                <a:latin typeface="Arial" panose="020B0604020202020204" pitchFamily="34" charset="0"/>
                <a:ea typeface="Gotham Medium" pitchFamily="2" charset="-128"/>
                <a:cs typeface="Arial" panose="020B0604020202020204" pitchFamily="34" charset="0"/>
              </a:rPr>
              <a:t>and Operations</a:t>
            </a:r>
          </a:p>
        </p:txBody>
      </p:sp>
      <p:sp>
        <p:nvSpPr>
          <p:cNvPr id="48" name="TextBox 47">
            <a:extLst>
              <a:ext uri="{FF2B5EF4-FFF2-40B4-BE49-F238E27FC236}">
                <a16:creationId xmlns:a16="http://schemas.microsoft.com/office/drawing/2014/main" id="{5FEA1452-D77A-88FE-CA74-3A889B295420}"/>
              </a:ext>
            </a:extLst>
          </p:cNvPr>
          <p:cNvSpPr txBox="1"/>
          <p:nvPr/>
        </p:nvSpPr>
        <p:spPr>
          <a:xfrm>
            <a:off x="3056306" y="132287"/>
            <a:ext cx="3000871" cy="261610"/>
          </a:xfrm>
          <a:prstGeom prst="rect">
            <a:avLst/>
          </a:prstGeom>
          <a:noFill/>
        </p:spPr>
        <p:txBody>
          <a:bodyPr wrap="square" lIns="91440" tIns="45720" rIns="91440" bIns="45720" rtlCol="0" anchor="t">
            <a:spAutoFit/>
          </a:bodyPr>
          <a:lstStyle/>
          <a:p>
            <a:pPr algn="ctr"/>
            <a:r>
              <a:rPr lang="en-US" sz="1100" dirty="0">
                <a:solidFill>
                  <a:schemeClr val="bg1"/>
                </a:solidFill>
                <a:latin typeface="Arial"/>
                <a:ea typeface="Gotham Medium"/>
                <a:cs typeface="Arial"/>
              </a:rPr>
              <a:t>Motivate and Drive </a:t>
            </a:r>
            <a:r>
              <a:rPr lang="en-US" sz="1100" dirty="0">
                <a:solidFill>
                  <a:schemeClr val="bg1"/>
                </a:solidFill>
                <a:ea typeface="+mn-lt"/>
                <a:cs typeface="+mn-lt"/>
              </a:rPr>
              <a:t>Change</a:t>
            </a:r>
            <a:endParaRPr lang="en-US" sz="1100" dirty="0">
              <a:solidFill>
                <a:schemeClr val="bg1"/>
              </a:solidFill>
              <a:latin typeface="Arial" panose="020B0604020202020204" pitchFamily="34" charset="0"/>
              <a:ea typeface="Gotham Medium" pitchFamily="2" charset="-128"/>
              <a:cs typeface="Arial" panose="020B0604020202020204" pitchFamily="34" charset="0"/>
            </a:endParaRPr>
          </a:p>
        </p:txBody>
      </p:sp>
      <p:sp>
        <p:nvSpPr>
          <p:cNvPr id="49" name="TextBox 48">
            <a:extLst>
              <a:ext uri="{FF2B5EF4-FFF2-40B4-BE49-F238E27FC236}">
                <a16:creationId xmlns:a16="http://schemas.microsoft.com/office/drawing/2014/main" id="{C11A0318-3CCC-6F42-6FC5-539666658A06}"/>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
        <p:nvSpPr>
          <p:cNvPr id="52" name="TextBox 51">
            <a:hlinkClick r:id="rId13" action="ppaction://hlinksldjump"/>
            <a:extLst>
              <a:ext uri="{FF2B5EF4-FFF2-40B4-BE49-F238E27FC236}">
                <a16:creationId xmlns:a16="http://schemas.microsoft.com/office/drawing/2014/main" id="{C6D9BE1E-4596-A9BA-41BB-EE8086C00EEF}"/>
              </a:ext>
            </a:extLst>
          </p:cNvPr>
          <p:cNvSpPr txBox="1"/>
          <p:nvPr>
            <p:custDataLst>
              <p:tags r:id="rId8"/>
            </p:custDataLst>
          </p:nvPr>
        </p:nvSpPr>
        <p:spPr>
          <a:xfrm>
            <a:off x="226900" y="1924069"/>
            <a:ext cx="4099602" cy="307777"/>
          </a:xfrm>
          <a:prstGeom prst="rect">
            <a:avLst/>
          </a:prstGeom>
          <a:noFill/>
        </p:spPr>
        <p:txBody>
          <a:bodyPr wrap="square" rtlCol="0">
            <a:spAutoFit/>
          </a:bodyPr>
          <a:lstStyle/>
          <a:p>
            <a:r>
              <a:rPr lang="en-US" sz="1400" b="1" dirty="0">
                <a:solidFill>
                  <a:schemeClr val="bg1"/>
                </a:solidFill>
                <a:latin typeface="Arial" panose="020B0604020202020204" pitchFamily="34" charset="0"/>
                <a:ea typeface="Gotham Medium" pitchFamily="2" charset="-128"/>
                <a:cs typeface="Arial" panose="020B0604020202020204" pitchFamily="34" charset="0"/>
              </a:rPr>
              <a:t>COACHING AND ENGAGEMENT</a:t>
            </a:r>
          </a:p>
        </p:txBody>
      </p:sp>
    </p:spTree>
    <p:extLst>
      <p:ext uri="{BB962C8B-B14F-4D97-AF65-F5344CB8AC3E}">
        <p14:creationId xmlns:p14="http://schemas.microsoft.com/office/powerpoint/2010/main" val="39401575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8A05958-8F59-C546-A4C4-8DF807D69ECD}"/>
              </a:ext>
            </a:extLst>
          </p:cNvPr>
          <p:cNvSpPr/>
          <p:nvPr/>
        </p:nvSpPr>
        <p:spPr>
          <a:xfrm>
            <a:off x="-4240" y="600084"/>
            <a:ext cx="12196239" cy="1295888"/>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577C23A-FD50-7742-AF30-9D46C869964D}"/>
              </a:ext>
            </a:extLst>
          </p:cNvPr>
          <p:cNvSpPr/>
          <p:nvPr/>
        </p:nvSpPr>
        <p:spPr>
          <a:xfrm>
            <a:off x="1" y="2358051"/>
            <a:ext cx="2373086" cy="2894687"/>
          </a:xfrm>
          <a:prstGeom prst="rect">
            <a:avLst/>
          </a:prstGeom>
          <a:solidFill>
            <a:srgbClr val="002E3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165FC1E-DEDD-314A-82B9-EBD587D52FEA}"/>
              </a:ext>
            </a:extLst>
          </p:cNvPr>
          <p:cNvGrpSpPr/>
          <p:nvPr/>
        </p:nvGrpSpPr>
        <p:grpSpPr>
          <a:xfrm>
            <a:off x="2373089" y="1517281"/>
            <a:ext cx="9704716" cy="511895"/>
            <a:chOff x="445409" y="2601496"/>
            <a:chExt cx="11335654" cy="3632005"/>
          </a:xfrm>
          <a:solidFill>
            <a:srgbClr val="00B0F0"/>
          </a:solidFill>
        </p:grpSpPr>
        <p:sp>
          <p:nvSpPr>
            <p:cNvPr id="7" name="Rectangle 6">
              <a:extLst>
                <a:ext uri="{FF2B5EF4-FFF2-40B4-BE49-F238E27FC236}">
                  <a16:creationId xmlns:a16="http://schemas.microsoft.com/office/drawing/2014/main" id="{5E2B1A23-59E8-9E4C-A17B-4E2E90AD75CB}"/>
                </a:ext>
              </a:extLst>
            </p:cNvPr>
            <p:cNvSpPr/>
            <p:nvPr/>
          </p:nvSpPr>
          <p:spPr>
            <a:xfrm>
              <a:off x="445409" y="2601497"/>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90313C-B8A0-5242-A9B0-F7B6C4643EE8}"/>
                </a:ext>
              </a:extLst>
            </p:cNvPr>
            <p:cNvSpPr/>
            <p:nvPr/>
          </p:nvSpPr>
          <p:spPr>
            <a:xfrm>
              <a:off x="2728268"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CBF8317-516A-4B48-9652-1419072841EA}"/>
                </a:ext>
              </a:extLst>
            </p:cNvPr>
            <p:cNvSpPr/>
            <p:nvPr/>
          </p:nvSpPr>
          <p:spPr>
            <a:xfrm>
              <a:off x="5011127" y="2601496"/>
              <a:ext cx="2204217" cy="36320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FC1F73-6458-8A43-90DF-23E78F558432}"/>
                </a:ext>
              </a:extLst>
            </p:cNvPr>
            <p:cNvSpPr/>
            <p:nvPr/>
          </p:nvSpPr>
          <p:spPr>
            <a:xfrm>
              <a:off x="7293986" y="2601496"/>
              <a:ext cx="2204217" cy="36320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5566AD-54D6-2C45-876D-2DF8B08865EC}"/>
                </a:ext>
              </a:extLst>
            </p:cNvPr>
            <p:cNvSpPr/>
            <p:nvPr/>
          </p:nvSpPr>
          <p:spPr>
            <a:xfrm>
              <a:off x="9576846"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DC6835AC-3BAD-B749-B5FD-9DFBDBBA5B40}"/>
              </a:ext>
            </a:extLst>
          </p:cNvPr>
          <p:cNvSpPr txBox="1"/>
          <p:nvPr>
            <p:custDataLst>
              <p:tags r:id="rId1"/>
            </p:custDataLst>
          </p:nvPr>
        </p:nvSpPr>
        <p:spPr>
          <a:xfrm>
            <a:off x="200596" y="3121671"/>
            <a:ext cx="1964746" cy="1015663"/>
          </a:xfrm>
          <a:prstGeom prst="rect">
            <a:avLst/>
          </a:prstGeom>
          <a:noFill/>
        </p:spPr>
        <p:txBody>
          <a:bodyPr wrap="square" lIns="91440" tIns="45720" rIns="91440" bIns="45720" rtlCol="0" anchor="t">
            <a:spAutoFit/>
          </a:bodyPr>
          <a:lstStyle/>
          <a:p>
            <a:r>
              <a:rPr lang="en-US" sz="1200" dirty="0">
                <a:latin typeface="Arial"/>
                <a:cs typeface="Arial"/>
              </a:rPr>
              <a:t>Develop and deliver services that build knowledge and skills to support and manage institutional change.</a:t>
            </a:r>
          </a:p>
        </p:txBody>
      </p:sp>
      <p:sp>
        <p:nvSpPr>
          <p:cNvPr id="19" name="Rectangle 18">
            <a:extLst>
              <a:ext uri="{FF2B5EF4-FFF2-40B4-BE49-F238E27FC236}">
                <a16:creationId xmlns:a16="http://schemas.microsoft.com/office/drawing/2014/main" id="{830FEE2D-AB8B-F74F-BFD7-84CE4D62DAA4}"/>
              </a:ext>
            </a:extLst>
          </p:cNvPr>
          <p:cNvSpPr/>
          <p:nvPr/>
        </p:nvSpPr>
        <p:spPr>
          <a:xfrm>
            <a:off x="2427816" y="1569755"/>
            <a:ext cx="1746495"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NO ACTIVITY</a:t>
            </a:r>
          </a:p>
        </p:txBody>
      </p:sp>
      <p:sp>
        <p:nvSpPr>
          <p:cNvPr id="21" name="Rectangle 20">
            <a:extLst>
              <a:ext uri="{FF2B5EF4-FFF2-40B4-BE49-F238E27FC236}">
                <a16:creationId xmlns:a16="http://schemas.microsoft.com/office/drawing/2014/main" id="{26AA6FFB-F843-FC46-809F-E4B23379C932}"/>
              </a:ext>
            </a:extLst>
          </p:cNvPr>
          <p:cNvSpPr/>
          <p:nvPr/>
        </p:nvSpPr>
        <p:spPr>
          <a:xfrm>
            <a:off x="4366729" y="1569755"/>
            <a:ext cx="1847848"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EMERGING</a:t>
            </a:r>
          </a:p>
        </p:txBody>
      </p:sp>
      <p:sp>
        <p:nvSpPr>
          <p:cNvPr id="22" name="Rectangle 21">
            <a:extLst>
              <a:ext uri="{FF2B5EF4-FFF2-40B4-BE49-F238E27FC236}">
                <a16:creationId xmlns:a16="http://schemas.microsoft.com/office/drawing/2014/main" id="{B4DB6FFD-B628-1D4C-B209-97C95937A165}"/>
              </a:ext>
            </a:extLst>
          </p:cNvPr>
          <p:cNvSpPr/>
          <p:nvPr/>
        </p:nvSpPr>
        <p:spPr>
          <a:xfrm>
            <a:off x="6233408" y="1569755"/>
            <a:ext cx="1935576"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DEVELOPING</a:t>
            </a:r>
          </a:p>
        </p:txBody>
      </p:sp>
      <p:sp>
        <p:nvSpPr>
          <p:cNvPr id="23" name="Rectangle 22">
            <a:extLst>
              <a:ext uri="{FF2B5EF4-FFF2-40B4-BE49-F238E27FC236}">
                <a16:creationId xmlns:a16="http://schemas.microsoft.com/office/drawing/2014/main" id="{9D2E4A93-90FF-BF4C-B056-3868568B0406}"/>
              </a:ext>
            </a:extLst>
          </p:cNvPr>
          <p:cNvSpPr/>
          <p:nvPr/>
        </p:nvSpPr>
        <p:spPr>
          <a:xfrm>
            <a:off x="8250625" y="1569755"/>
            <a:ext cx="1815753" cy="261610"/>
          </a:xfrm>
          <a:prstGeom prst="rect">
            <a:avLst/>
          </a:prstGeom>
        </p:spPr>
        <p:txBody>
          <a:bodyPr wrap="square">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ACHIEVED</a:t>
            </a:r>
          </a:p>
        </p:txBody>
      </p:sp>
      <p:sp>
        <p:nvSpPr>
          <p:cNvPr id="24" name="Rectangle 23">
            <a:extLst>
              <a:ext uri="{FF2B5EF4-FFF2-40B4-BE49-F238E27FC236}">
                <a16:creationId xmlns:a16="http://schemas.microsoft.com/office/drawing/2014/main" id="{771A9A3A-BF68-B042-8B9E-5A6E6B22ABB5}"/>
              </a:ext>
            </a:extLst>
          </p:cNvPr>
          <p:cNvSpPr/>
          <p:nvPr/>
        </p:nvSpPr>
        <p:spPr>
          <a:xfrm>
            <a:off x="10261043" y="1569755"/>
            <a:ext cx="175144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EXEMPLARY</a:t>
            </a:r>
          </a:p>
        </p:txBody>
      </p:sp>
      <p:sp>
        <p:nvSpPr>
          <p:cNvPr id="26" name="TextBox 25">
            <a:extLst>
              <a:ext uri="{FF2B5EF4-FFF2-40B4-BE49-F238E27FC236}">
                <a16:creationId xmlns:a16="http://schemas.microsoft.com/office/drawing/2014/main" id="{E70D6374-7623-7A4E-802B-3D55D51B2947}"/>
              </a:ext>
            </a:extLst>
          </p:cNvPr>
          <p:cNvSpPr txBox="1"/>
          <p:nvPr>
            <p:custDataLst>
              <p:tags r:id="rId2"/>
            </p:custDataLst>
          </p:nvPr>
        </p:nvSpPr>
        <p:spPr>
          <a:xfrm>
            <a:off x="2449636" y="2611590"/>
            <a:ext cx="1876866" cy="1754326"/>
          </a:xfrm>
          <a:prstGeom prst="rect">
            <a:avLst/>
          </a:prstGeom>
          <a:noFill/>
        </p:spPr>
        <p:txBody>
          <a:bodyPr wrap="square" lIns="91440" tIns="45720" rIns="91440" bIns="45720" rtlCol="0" anchor="t">
            <a:spAutoFit/>
          </a:bodyPr>
          <a:lstStyle/>
          <a:p>
            <a:r>
              <a:rPr lang="en-US" sz="1200" dirty="0">
                <a:latin typeface="Arial"/>
                <a:cs typeface="Arial"/>
              </a:rPr>
              <a:t>There is no evidence that the intermediary develops or delivers services that build knowledge and skills to support and manage institutional change. </a:t>
            </a:r>
          </a:p>
          <a:p>
            <a:br>
              <a:rPr lang="en-US" sz="1200" dirty="0">
                <a:latin typeface="Arial" panose="020B0604020202020204" pitchFamily="34" charset="0"/>
                <a:cs typeface="Arial" panose="020B0604020202020204" pitchFamily="34" charset="0"/>
              </a:rPr>
            </a:br>
            <a:endParaRPr lang="en-US" sz="1200"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229EA118-0786-CD4E-97D8-2A10FCBD6E11}"/>
              </a:ext>
            </a:extLst>
          </p:cNvPr>
          <p:cNvSpPr txBox="1"/>
          <p:nvPr>
            <p:custDataLst>
              <p:tags r:id="rId3"/>
            </p:custDataLst>
          </p:nvPr>
        </p:nvSpPr>
        <p:spPr>
          <a:xfrm>
            <a:off x="4352777" y="2611588"/>
            <a:ext cx="1743224" cy="1384995"/>
          </a:xfrm>
          <a:prstGeom prst="rect">
            <a:avLst/>
          </a:prstGeom>
          <a:noFill/>
        </p:spPr>
        <p:txBody>
          <a:bodyPr wrap="square" lIns="91440" tIns="45720" rIns="91440" bIns="45720" rtlCol="0" anchor="t">
            <a:spAutoFit/>
          </a:bodyPr>
          <a:lstStyle/>
          <a:p>
            <a:r>
              <a:rPr lang="en-US" sz="1200" dirty="0">
                <a:latin typeface="Arial"/>
                <a:cs typeface="Arial"/>
              </a:rPr>
              <a:t>The intermediary is beginning to develop services that build knowledge and skills to support and manage institutional change. </a:t>
            </a:r>
          </a:p>
        </p:txBody>
      </p:sp>
      <p:sp>
        <p:nvSpPr>
          <p:cNvPr id="28" name="TextBox 27">
            <a:extLst>
              <a:ext uri="{FF2B5EF4-FFF2-40B4-BE49-F238E27FC236}">
                <a16:creationId xmlns:a16="http://schemas.microsoft.com/office/drawing/2014/main" id="{97995F58-B6DC-F547-85F2-E0B649E201E2}"/>
              </a:ext>
            </a:extLst>
          </p:cNvPr>
          <p:cNvSpPr txBox="1"/>
          <p:nvPr>
            <p:custDataLst>
              <p:tags r:id="rId4"/>
            </p:custDataLst>
          </p:nvPr>
        </p:nvSpPr>
        <p:spPr>
          <a:xfrm>
            <a:off x="6292118" y="2611589"/>
            <a:ext cx="1876866" cy="1200329"/>
          </a:xfrm>
          <a:prstGeom prst="rect">
            <a:avLst/>
          </a:prstGeom>
          <a:noFill/>
        </p:spPr>
        <p:txBody>
          <a:bodyPr wrap="square" lIns="91440" tIns="45720" rIns="91440" bIns="45720" rtlCol="0" anchor="t">
            <a:spAutoFit/>
          </a:bodyPr>
          <a:lstStyle/>
          <a:p>
            <a:r>
              <a:rPr lang="en-US" sz="1200" dirty="0">
                <a:latin typeface="Arial"/>
                <a:cs typeface="Arial"/>
              </a:rPr>
              <a:t>The intermediary is delivering limited services that build knowledge and skills to support and manage institutional change. </a:t>
            </a:r>
          </a:p>
        </p:txBody>
      </p:sp>
      <p:sp>
        <p:nvSpPr>
          <p:cNvPr id="29" name="TextBox 28">
            <a:extLst>
              <a:ext uri="{FF2B5EF4-FFF2-40B4-BE49-F238E27FC236}">
                <a16:creationId xmlns:a16="http://schemas.microsoft.com/office/drawing/2014/main" id="{C018F3E7-2115-A84B-B3FC-EF25F8FEAAB7}"/>
              </a:ext>
            </a:extLst>
          </p:cNvPr>
          <p:cNvSpPr txBox="1"/>
          <p:nvPr>
            <p:custDataLst>
              <p:tags r:id="rId5"/>
            </p:custDataLst>
          </p:nvPr>
        </p:nvSpPr>
        <p:spPr>
          <a:xfrm>
            <a:off x="8271810" y="2611589"/>
            <a:ext cx="1810533" cy="1384995"/>
          </a:xfrm>
          <a:prstGeom prst="rect">
            <a:avLst/>
          </a:prstGeom>
          <a:noFill/>
        </p:spPr>
        <p:txBody>
          <a:bodyPr wrap="square" lIns="91440" tIns="45720" rIns="91440" bIns="45720" rtlCol="0" anchor="t">
            <a:spAutoFit/>
          </a:bodyPr>
          <a:lstStyle/>
          <a:p>
            <a:r>
              <a:rPr lang="en-US" sz="1200" dirty="0">
                <a:latin typeface="Arial"/>
                <a:cs typeface="Arial"/>
              </a:rPr>
              <a:t>The intermediary consistently develops and delivers services that build knowledge and skills to support and manage institutional change. </a:t>
            </a:r>
          </a:p>
        </p:txBody>
      </p:sp>
      <p:sp>
        <p:nvSpPr>
          <p:cNvPr id="30" name="TextBox 29">
            <a:extLst>
              <a:ext uri="{FF2B5EF4-FFF2-40B4-BE49-F238E27FC236}">
                <a16:creationId xmlns:a16="http://schemas.microsoft.com/office/drawing/2014/main" id="{639563D2-7D66-D345-A588-A9A3665DEB11}"/>
              </a:ext>
            </a:extLst>
          </p:cNvPr>
          <p:cNvSpPr txBox="1"/>
          <p:nvPr>
            <p:custDataLst>
              <p:tags r:id="rId6"/>
            </p:custDataLst>
          </p:nvPr>
        </p:nvSpPr>
        <p:spPr>
          <a:xfrm>
            <a:off x="10216597" y="2611590"/>
            <a:ext cx="1861208" cy="2123658"/>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develops and delivers services that build knowledge and skills to support and manage institutional transformation and assesses institutional capacity building using the data to revise ongoing services.</a:t>
            </a:r>
          </a:p>
        </p:txBody>
      </p:sp>
      <p:sp>
        <p:nvSpPr>
          <p:cNvPr id="35" name="Rectangle 34">
            <a:extLst>
              <a:ext uri="{FF2B5EF4-FFF2-40B4-BE49-F238E27FC236}">
                <a16:creationId xmlns:a16="http://schemas.microsoft.com/office/drawing/2014/main" id="{FE5B9EF4-80E3-E04D-9C9B-871A67C4B696}"/>
              </a:ext>
            </a:extLst>
          </p:cNvPr>
          <p:cNvSpPr/>
          <p:nvPr/>
        </p:nvSpPr>
        <p:spPr>
          <a:xfrm>
            <a:off x="-4239" y="1892455"/>
            <a:ext cx="12200478" cy="391558"/>
          </a:xfrm>
          <a:prstGeom prst="rect">
            <a:avLst/>
          </a:prstGeom>
          <a:solidFill>
            <a:srgbClr val="619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B7CD77E-9E9A-1447-8135-4BC4634B9965}"/>
              </a:ext>
            </a:extLst>
          </p:cNvPr>
          <p:cNvSpPr txBox="1"/>
          <p:nvPr/>
        </p:nvSpPr>
        <p:spPr>
          <a:xfrm>
            <a:off x="2286114" y="922936"/>
            <a:ext cx="7437749" cy="369332"/>
          </a:xfrm>
          <a:prstGeom prst="rect">
            <a:avLst/>
          </a:prstGeom>
          <a:noFill/>
        </p:spPr>
        <p:txBody>
          <a:bodyPr wrap="square" lIns="91440" tIns="45720" rIns="91440" bIns="45720" rtlCol="0" anchor="t">
            <a:spAutoFit/>
          </a:bodyPr>
          <a:lstStyle/>
          <a:p>
            <a:r>
              <a:rPr lang="en-US" dirty="0">
                <a:solidFill>
                  <a:schemeClr val="bg1"/>
                </a:solidFill>
                <a:latin typeface="Arial"/>
                <a:ea typeface="Gotham Medium"/>
                <a:cs typeface="Arial"/>
              </a:rPr>
              <a:t>ROLE: </a:t>
            </a:r>
            <a:r>
              <a:rPr lang="en-US" dirty="0">
                <a:solidFill>
                  <a:srgbClr val="00B0F0"/>
                </a:solidFill>
                <a:latin typeface="Arial"/>
                <a:ea typeface="Gotham Medium"/>
                <a:cs typeface="Arial"/>
              </a:rPr>
              <a:t>MOTIVATE AND DRIVE CHANGE</a:t>
            </a:r>
            <a:endParaRPr lang="en-US" dirty="0">
              <a:solidFill>
                <a:srgbClr val="00B0F0"/>
              </a:solidFill>
              <a:latin typeface="Arial" panose="020B0604020202020204" pitchFamily="34" charset="0"/>
              <a:ea typeface="Gotham Medium" pitchFamily="2" charset="-128"/>
              <a:cs typeface="Arial" panose="020B0604020202020204" pitchFamily="34" charset="0"/>
            </a:endParaRPr>
          </a:p>
        </p:txBody>
      </p:sp>
      <p:sp>
        <p:nvSpPr>
          <p:cNvPr id="34" name="TextBox 33">
            <a:extLst>
              <a:ext uri="{FF2B5EF4-FFF2-40B4-BE49-F238E27FC236}">
                <a16:creationId xmlns:a16="http://schemas.microsoft.com/office/drawing/2014/main" id="{47D5CB72-F38E-F84B-B91E-0BD4D704E8FF}"/>
              </a:ext>
            </a:extLst>
          </p:cNvPr>
          <p:cNvSpPr txBox="1"/>
          <p:nvPr>
            <p:custDataLst>
              <p:tags r:id="rId7"/>
            </p:custDataLst>
          </p:nvPr>
        </p:nvSpPr>
        <p:spPr>
          <a:xfrm>
            <a:off x="188693" y="2606338"/>
            <a:ext cx="2163279" cy="523220"/>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Knowledge and Skills to Manage Change </a:t>
            </a:r>
            <a:endParaRPr lang="en-US" sz="1400" dirty="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317C643-163E-B649-A837-65F19AF5709E}"/>
              </a:ext>
            </a:extLst>
          </p:cNvPr>
          <p:cNvCxnSpPr/>
          <p:nvPr/>
        </p:nvCxnSpPr>
        <p:spPr>
          <a:xfrm>
            <a:off x="4260169"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FD4E39-2BFB-F942-8A34-10FDE3831AC1}"/>
              </a:ext>
            </a:extLst>
          </p:cNvPr>
          <p:cNvCxnSpPr/>
          <p:nvPr/>
        </p:nvCxnSpPr>
        <p:spPr>
          <a:xfrm>
            <a:off x="6247713"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716DD2-8DE9-164A-973A-CB989121FB91}"/>
              </a:ext>
            </a:extLst>
          </p:cNvPr>
          <p:cNvCxnSpPr/>
          <p:nvPr/>
        </p:nvCxnSpPr>
        <p:spPr>
          <a:xfrm>
            <a:off x="8174145"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874A25D-CD45-3A48-A4FF-2BA4F0336E0C}"/>
              </a:ext>
            </a:extLst>
          </p:cNvPr>
          <p:cNvCxnSpPr/>
          <p:nvPr/>
        </p:nvCxnSpPr>
        <p:spPr>
          <a:xfrm>
            <a:off x="10168452" y="2676445"/>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A37437C-B3BA-5140-B37C-907AA364C14F}"/>
              </a:ext>
            </a:extLst>
          </p:cNvPr>
          <p:cNvPicPr>
            <a:picLocks noChangeAspect="1"/>
          </p:cNvPicPr>
          <p:nvPr/>
        </p:nvPicPr>
        <p:blipFill>
          <a:blip r:embed="rId11"/>
          <a:stretch>
            <a:fillRect/>
          </a:stretch>
        </p:blipFill>
        <p:spPr>
          <a:xfrm>
            <a:off x="814629" y="894859"/>
            <a:ext cx="652616" cy="670019"/>
          </a:xfrm>
          <a:prstGeom prst="rect">
            <a:avLst/>
          </a:prstGeom>
        </p:spPr>
      </p:pic>
      <p:sp>
        <p:nvSpPr>
          <p:cNvPr id="49" name="TextBox 48">
            <a:extLst>
              <a:ext uri="{FF2B5EF4-FFF2-40B4-BE49-F238E27FC236}">
                <a16:creationId xmlns:a16="http://schemas.microsoft.com/office/drawing/2014/main" id="{3249AE58-04AE-46B8-AF43-AC89B62A1C95}"/>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t>46</a:t>
            </a:fld>
            <a:endParaRPr lang="en-US" sz="1000" dirty="0"/>
          </a:p>
        </p:txBody>
      </p:sp>
      <p:sp>
        <p:nvSpPr>
          <p:cNvPr id="14" name="Oval 13">
            <a:extLst>
              <a:ext uri="{FF2B5EF4-FFF2-40B4-BE49-F238E27FC236}">
                <a16:creationId xmlns:a16="http://schemas.microsoft.com/office/drawing/2014/main" id="{42E7953A-DA44-AB90-1F81-F2EC4DBB7BE5}"/>
              </a:ext>
            </a:extLst>
          </p:cNvPr>
          <p:cNvSpPr/>
          <p:nvPr/>
        </p:nvSpPr>
        <p:spPr>
          <a:xfrm>
            <a:off x="462322" y="5989569"/>
            <a:ext cx="881456" cy="881456"/>
          </a:xfrm>
          <a:prstGeom prst="ellipse">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D6A3A2A-B7C2-5AA6-5B78-F677D402C067}"/>
              </a:ext>
            </a:extLst>
          </p:cNvPr>
          <p:cNvSpPr/>
          <p:nvPr/>
        </p:nvSpPr>
        <p:spPr>
          <a:xfrm>
            <a:off x="650416" y="6245631"/>
            <a:ext cx="505267" cy="369332"/>
          </a:xfrm>
          <a:prstGeom prst="rect">
            <a:avLst/>
          </a:prstGeom>
        </p:spPr>
        <p:txBody>
          <a:bodyPr wrap="none" lIns="91440" tIns="45720" rIns="91440" bIns="45720" anchor="t">
            <a:spAutoFit/>
          </a:bodyPr>
          <a:lstStyle/>
          <a:p>
            <a:r>
              <a:rPr lang="en-US" dirty="0">
                <a:solidFill>
                  <a:schemeClr val="bg1"/>
                </a:solidFill>
                <a:highlight>
                  <a:srgbClr val="FF0000"/>
                </a:highlight>
                <a:latin typeface="Arial"/>
                <a:cs typeface="Arial"/>
              </a:rPr>
              <a:t>3.6</a:t>
            </a:r>
            <a:endParaRPr lang="en-US">
              <a:solidFill>
                <a:schemeClr val="bg1"/>
              </a:solidFill>
              <a:highlight>
                <a:srgbClr val="FF0000"/>
              </a:highlight>
              <a:latin typeface="Arial"/>
              <a:ea typeface="Calibri"/>
              <a:cs typeface="Arial"/>
            </a:endParaRPr>
          </a:p>
        </p:txBody>
      </p:sp>
      <p:sp>
        <p:nvSpPr>
          <p:cNvPr id="16" name="TextBox 15">
            <a:extLst>
              <a:ext uri="{FF2B5EF4-FFF2-40B4-BE49-F238E27FC236}">
                <a16:creationId xmlns:a16="http://schemas.microsoft.com/office/drawing/2014/main" id="{B84E0F5C-9EF9-66EE-A6EE-8D4F22390952}"/>
              </a:ext>
            </a:extLst>
          </p:cNvPr>
          <p:cNvSpPr txBox="1"/>
          <p:nvPr/>
        </p:nvSpPr>
        <p:spPr>
          <a:xfrm>
            <a:off x="1385501" y="6119848"/>
            <a:ext cx="3677816"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Update this marker with the Element average and reposition it under the correct developmental category (e.g., developing)</a:t>
            </a:r>
          </a:p>
        </p:txBody>
      </p:sp>
      <p:sp>
        <p:nvSpPr>
          <p:cNvPr id="42" name="Rectangle 41">
            <a:extLst>
              <a:ext uri="{FF2B5EF4-FFF2-40B4-BE49-F238E27FC236}">
                <a16:creationId xmlns:a16="http://schemas.microsoft.com/office/drawing/2014/main" id="{882FC32E-B356-7F37-3284-C07F908C2268}"/>
              </a:ext>
            </a:extLst>
          </p:cNvPr>
          <p:cNvSpPr/>
          <p:nvPr/>
        </p:nvSpPr>
        <p:spPr>
          <a:xfrm>
            <a:off x="1"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hlinkClick r:id="rId12" action="ppaction://hlinksldjump"/>
            <a:extLst>
              <a:ext uri="{FF2B5EF4-FFF2-40B4-BE49-F238E27FC236}">
                <a16:creationId xmlns:a16="http://schemas.microsoft.com/office/drawing/2014/main" id="{50E58FEF-70F8-C732-47E0-DA7EFD8D499A}"/>
              </a:ext>
            </a:extLst>
          </p:cNvPr>
          <p:cNvSpPr/>
          <p:nvPr/>
        </p:nvSpPr>
        <p:spPr>
          <a:xfrm>
            <a:off x="3059382" y="2413"/>
            <a:ext cx="3000871" cy="517133"/>
          </a:xfrm>
          <a:prstGeom prst="rect">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5639BAE8-45EA-3214-77F3-B3B9CB9497A5}"/>
              </a:ext>
            </a:extLst>
          </p:cNvPr>
          <p:cNvSpPr/>
          <p:nvPr/>
        </p:nvSpPr>
        <p:spPr>
          <a:xfrm>
            <a:off x="6118764"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5A921389-0E5E-A2B0-F351-4BFDC8DD7168}"/>
              </a:ext>
            </a:extLst>
          </p:cNvPr>
          <p:cNvSpPr txBox="1"/>
          <p:nvPr/>
        </p:nvSpPr>
        <p:spPr>
          <a:xfrm>
            <a:off x="19341" y="44291"/>
            <a:ext cx="3000871" cy="430887"/>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Oversee Network Design </a:t>
            </a:r>
            <a:br>
              <a:rPr lang="en-US" sz="1100">
                <a:solidFill>
                  <a:srgbClr val="002E3D"/>
                </a:solidFill>
                <a:latin typeface="Arial" panose="020B0604020202020204" pitchFamily="34" charset="0"/>
                <a:ea typeface="Gotham Medium" pitchFamily="2" charset="-128"/>
                <a:cs typeface="Arial" panose="020B0604020202020204" pitchFamily="34" charset="0"/>
              </a:rPr>
            </a:br>
            <a:r>
              <a:rPr lang="en-US" sz="1100">
                <a:solidFill>
                  <a:srgbClr val="002E3D"/>
                </a:solidFill>
                <a:latin typeface="Arial" panose="020B0604020202020204" pitchFamily="34" charset="0"/>
                <a:ea typeface="Gotham Medium" pitchFamily="2" charset="-128"/>
                <a:cs typeface="Arial" panose="020B0604020202020204" pitchFamily="34" charset="0"/>
              </a:rPr>
              <a:t>and Operations</a:t>
            </a:r>
          </a:p>
        </p:txBody>
      </p:sp>
      <p:sp>
        <p:nvSpPr>
          <p:cNvPr id="58" name="TextBox 57">
            <a:extLst>
              <a:ext uri="{FF2B5EF4-FFF2-40B4-BE49-F238E27FC236}">
                <a16:creationId xmlns:a16="http://schemas.microsoft.com/office/drawing/2014/main" id="{E26604A4-AB47-A248-8A90-47230056D624}"/>
              </a:ext>
            </a:extLst>
          </p:cNvPr>
          <p:cNvSpPr txBox="1"/>
          <p:nvPr/>
        </p:nvSpPr>
        <p:spPr>
          <a:xfrm>
            <a:off x="3056306" y="132287"/>
            <a:ext cx="3000871" cy="261610"/>
          </a:xfrm>
          <a:prstGeom prst="rect">
            <a:avLst/>
          </a:prstGeom>
          <a:noFill/>
        </p:spPr>
        <p:txBody>
          <a:bodyPr wrap="square" lIns="91440" tIns="45720" rIns="91440" bIns="45720" rtlCol="0" anchor="t">
            <a:spAutoFit/>
          </a:bodyPr>
          <a:lstStyle/>
          <a:p>
            <a:pPr algn="ctr"/>
            <a:r>
              <a:rPr lang="en-US" sz="1100" dirty="0">
                <a:solidFill>
                  <a:schemeClr val="bg1"/>
                </a:solidFill>
                <a:latin typeface="Arial"/>
                <a:ea typeface="Gotham Medium"/>
                <a:cs typeface="Arial"/>
              </a:rPr>
              <a:t>Motivate and Drive </a:t>
            </a:r>
            <a:r>
              <a:rPr lang="en-US" sz="1100" dirty="0">
                <a:solidFill>
                  <a:schemeClr val="bg1"/>
                </a:solidFill>
                <a:ea typeface="+mn-lt"/>
                <a:cs typeface="+mn-lt"/>
              </a:rPr>
              <a:t>Change</a:t>
            </a:r>
            <a:endParaRPr lang="en-US" sz="1100" dirty="0">
              <a:solidFill>
                <a:schemeClr val="bg1"/>
              </a:solidFill>
              <a:latin typeface="Arial" panose="020B0604020202020204" pitchFamily="34" charset="0"/>
              <a:ea typeface="Gotham Medium" pitchFamily="2" charset="-128"/>
              <a:cs typeface="Arial" panose="020B0604020202020204" pitchFamily="34" charset="0"/>
            </a:endParaRPr>
          </a:p>
        </p:txBody>
      </p:sp>
      <p:sp>
        <p:nvSpPr>
          <p:cNvPr id="59" name="TextBox 58">
            <a:extLst>
              <a:ext uri="{FF2B5EF4-FFF2-40B4-BE49-F238E27FC236}">
                <a16:creationId xmlns:a16="http://schemas.microsoft.com/office/drawing/2014/main" id="{34B45715-4E85-8DFB-80BE-A9738A053756}"/>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
        <p:nvSpPr>
          <p:cNvPr id="60" name="TextBox 59">
            <a:hlinkClick r:id="rId13" action="ppaction://hlinksldjump"/>
            <a:extLst>
              <a:ext uri="{FF2B5EF4-FFF2-40B4-BE49-F238E27FC236}">
                <a16:creationId xmlns:a16="http://schemas.microsoft.com/office/drawing/2014/main" id="{063E60E3-6D1C-1FFD-CA6E-1CF9B09210FE}"/>
              </a:ext>
            </a:extLst>
          </p:cNvPr>
          <p:cNvSpPr txBox="1"/>
          <p:nvPr>
            <p:custDataLst>
              <p:tags r:id="rId8"/>
            </p:custDataLst>
          </p:nvPr>
        </p:nvSpPr>
        <p:spPr>
          <a:xfrm>
            <a:off x="226900" y="1924069"/>
            <a:ext cx="4099602" cy="307777"/>
          </a:xfrm>
          <a:prstGeom prst="rect">
            <a:avLst/>
          </a:prstGeom>
          <a:noFill/>
        </p:spPr>
        <p:txBody>
          <a:bodyPr wrap="square" rtlCol="0">
            <a:spAutoFit/>
          </a:bodyPr>
          <a:lstStyle/>
          <a:p>
            <a:r>
              <a:rPr lang="en-US" sz="1400" b="1" dirty="0">
                <a:solidFill>
                  <a:schemeClr val="bg1"/>
                </a:solidFill>
                <a:latin typeface="Arial" panose="020B0604020202020204" pitchFamily="34" charset="0"/>
                <a:ea typeface="Gotham Medium" pitchFamily="2" charset="-128"/>
                <a:cs typeface="Arial" panose="020B0604020202020204" pitchFamily="34" charset="0"/>
              </a:rPr>
              <a:t>COACHING AND ENGAGEMENT</a:t>
            </a:r>
          </a:p>
        </p:txBody>
      </p:sp>
    </p:spTree>
    <p:extLst>
      <p:ext uri="{BB962C8B-B14F-4D97-AF65-F5344CB8AC3E}">
        <p14:creationId xmlns:p14="http://schemas.microsoft.com/office/powerpoint/2010/main" val="20606129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8A05958-8F59-C546-A4C4-8DF807D69ECD}"/>
              </a:ext>
            </a:extLst>
          </p:cNvPr>
          <p:cNvSpPr/>
          <p:nvPr/>
        </p:nvSpPr>
        <p:spPr>
          <a:xfrm>
            <a:off x="-4240" y="600084"/>
            <a:ext cx="12196239" cy="1295888"/>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577C23A-FD50-7742-AF30-9D46C869964D}"/>
              </a:ext>
            </a:extLst>
          </p:cNvPr>
          <p:cNvSpPr/>
          <p:nvPr/>
        </p:nvSpPr>
        <p:spPr>
          <a:xfrm>
            <a:off x="1" y="2296708"/>
            <a:ext cx="2373086" cy="2894687"/>
          </a:xfrm>
          <a:prstGeom prst="rect">
            <a:avLst/>
          </a:prstGeom>
          <a:solidFill>
            <a:srgbClr val="002E3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165FC1E-DEDD-314A-82B9-EBD587D52FEA}"/>
              </a:ext>
            </a:extLst>
          </p:cNvPr>
          <p:cNvGrpSpPr/>
          <p:nvPr/>
        </p:nvGrpSpPr>
        <p:grpSpPr>
          <a:xfrm>
            <a:off x="2373089" y="1517281"/>
            <a:ext cx="9704716" cy="511895"/>
            <a:chOff x="445409" y="2601496"/>
            <a:chExt cx="11335654" cy="3632005"/>
          </a:xfrm>
          <a:solidFill>
            <a:srgbClr val="00B0F0"/>
          </a:solidFill>
        </p:grpSpPr>
        <p:sp>
          <p:nvSpPr>
            <p:cNvPr id="7" name="Rectangle 6">
              <a:extLst>
                <a:ext uri="{FF2B5EF4-FFF2-40B4-BE49-F238E27FC236}">
                  <a16:creationId xmlns:a16="http://schemas.microsoft.com/office/drawing/2014/main" id="{5E2B1A23-59E8-9E4C-A17B-4E2E90AD75CB}"/>
                </a:ext>
              </a:extLst>
            </p:cNvPr>
            <p:cNvSpPr/>
            <p:nvPr/>
          </p:nvSpPr>
          <p:spPr>
            <a:xfrm>
              <a:off x="445409" y="2601497"/>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90313C-B8A0-5242-A9B0-F7B6C4643EE8}"/>
                </a:ext>
              </a:extLst>
            </p:cNvPr>
            <p:cNvSpPr/>
            <p:nvPr/>
          </p:nvSpPr>
          <p:spPr>
            <a:xfrm>
              <a:off x="2728268"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CBF8317-516A-4B48-9652-1419072841EA}"/>
                </a:ext>
              </a:extLst>
            </p:cNvPr>
            <p:cNvSpPr/>
            <p:nvPr/>
          </p:nvSpPr>
          <p:spPr>
            <a:xfrm>
              <a:off x="5011127" y="2601496"/>
              <a:ext cx="2204217" cy="36320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FC1F73-6458-8A43-90DF-23E78F558432}"/>
                </a:ext>
              </a:extLst>
            </p:cNvPr>
            <p:cNvSpPr/>
            <p:nvPr/>
          </p:nvSpPr>
          <p:spPr>
            <a:xfrm>
              <a:off x="7293986" y="2601496"/>
              <a:ext cx="2204217" cy="36320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5566AD-54D6-2C45-876D-2DF8B08865EC}"/>
                </a:ext>
              </a:extLst>
            </p:cNvPr>
            <p:cNvSpPr/>
            <p:nvPr/>
          </p:nvSpPr>
          <p:spPr>
            <a:xfrm>
              <a:off x="9576846"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DC6835AC-3BAD-B749-B5FD-9DFBDBBA5B40}"/>
              </a:ext>
            </a:extLst>
          </p:cNvPr>
          <p:cNvSpPr txBox="1"/>
          <p:nvPr>
            <p:custDataLst>
              <p:tags r:id="rId1"/>
            </p:custDataLst>
          </p:nvPr>
        </p:nvSpPr>
        <p:spPr>
          <a:xfrm>
            <a:off x="185260" y="3336373"/>
            <a:ext cx="1964746" cy="1015663"/>
          </a:xfrm>
          <a:prstGeom prst="rect">
            <a:avLst/>
          </a:prstGeom>
          <a:noFill/>
        </p:spPr>
        <p:txBody>
          <a:bodyPr wrap="square" lIns="91440" tIns="45720" rIns="91440" bIns="45720" rtlCol="0" anchor="t">
            <a:spAutoFit/>
          </a:bodyPr>
          <a:lstStyle/>
          <a:p>
            <a:r>
              <a:rPr lang="en-US" sz="1200" dirty="0">
                <a:latin typeface="Arial"/>
                <a:cs typeface="Arial"/>
              </a:rPr>
              <a:t>Develop and deliver services that support behaviors, structures, and processes that facilitate institutional change.</a:t>
            </a:r>
          </a:p>
        </p:txBody>
      </p:sp>
      <p:sp>
        <p:nvSpPr>
          <p:cNvPr id="19" name="Rectangle 18">
            <a:extLst>
              <a:ext uri="{FF2B5EF4-FFF2-40B4-BE49-F238E27FC236}">
                <a16:creationId xmlns:a16="http://schemas.microsoft.com/office/drawing/2014/main" id="{830FEE2D-AB8B-F74F-BFD7-84CE4D62DAA4}"/>
              </a:ext>
            </a:extLst>
          </p:cNvPr>
          <p:cNvSpPr/>
          <p:nvPr/>
        </p:nvSpPr>
        <p:spPr>
          <a:xfrm>
            <a:off x="2427816" y="1569755"/>
            <a:ext cx="1746495"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NO ACTIVITY</a:t>
            </a:r>
          </a:p>
        </p:txBody>
      </p:sp>
      <p:sp>
        <p:nvSpPr>
          <p:cNvPr id="21" name="Rectangle 20">
            <a:extLst>
              <a:ext uri="{FF2B5EF4-FFF2-40B4-BE49-F238E27FC236}">
                <a16:creationId xmlns:a16="http://schemas.microsoft.com/office/drawing/2014/main" id="{26AA6FFB-F843-FC46-809F-E4B23379C932}"/>
              </a:ext>
            </a:extLst>
          </p:cNvPr>
          <p:cNvSpPr/>
          <p:nvPr/>
        </p:nvSpPr>
        <p:spPr>
          <a:xfrm>
            <a:off x="4366729" y="1569755"/>
            <a:ext cx="1847848"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EMERGING</a:t>
            </a:r>
          </a:p>
        </p:txBody>
      </p:sp>
      <p:sp>
        <p:nvSpPr>
          <p:cNvPr id="22" name="Rectangle 21">
            <a:extLst>
              <a:ext uri="{FF2B5EF4-FFF2-40B4-BE49-F238E27FC236}">
                <a16:creationId xmlns:a16="http://schemas.microsoft.com/office/drawing/2014/main" id="{B4DB6FFD-B628-1D4C-B209-97C95937A165}"/>
              </a:ext>
            </a:extLst>
          </p:cNvPr>
          <p:cNvSpPr/>
          <p:nvPr/>
        </p:nvSpPr>
        <p:spPr>
          <a:xfrm>
            <a:off x="6233408" y="1569755"/>
            <a:ext cx="1935576"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DEVELOPING</a:t>
            </a:r>
          </a:p>
        </p:txBody>
      </p:sp>
      <p:sp>
        <p:nvSpPr>
          <p:cNvPr id="23" name="Rectangle 22">
            <a:extLst>
              <a:ext uri="{FF2B5EF4-FFF2-40B4-BE49-F238E27FC236}">
                <a16:creationId xmlns:a16="http://schemas.microsoft.com/office/drawing/2014/main" id="{9D2E4A93-90FF-BF4C-B056-3868568B0406}"/>
              </a:ext>
            </a:extLst>
          </p:cNvPr>
          <p:cNvSpPr/>
          <p:nvPr/>
        </p:nvSpPr>
        <p:spPr>
          <a:xfrm>
            <a:off x="8250625" y="1569755"/>
            <a:ext cx="1815753" cy="261610"/>
          </a:xfrm>
          <a:prstGeom prst="rect">
            <a:avLst/>
          </a:prstGeom>
        </p:spPr>
        <p:txBody>
          <a:bodyPr wrap="square">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ACHIEVED</a:t>
            </a:r>
          </a:p>
        </p:txBody>
      </p:sp>
      <p:sp>
        <p:nvSpPr>
          <p:cNvPr id="24" name="Rectangle 23">
            <a:extLst>
              <a:ext uri="{FF2B5EF4-FFF2-40B4-BE49-F238E27FC236}">
                <a16:creationId xmlns:a16="http://schemas.microsoft.com/office/drawing/2014/main" id="{771A9A3A-BF68-B042-8B9E-5A6E6B22ABB5}"/>
              </a:ext>
            </a:extLst>
          </p:cNvPr>
          <p:cNvSpPr/>
          <p:nvPr/>
        </p:nvSpPr>
        <p:spPr>
          <a:xfrm>
            <a:off x="10261043" y="1569755"/>
            <a:ext cx="175144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EXEMPLARY</a:t>
            </a:r>
          </a:p>
        </p:txBody>
      </p:sp>
      <p:sp>
        <p:nvSpPr>
          <p:cNvPr id="26" name="TextBox 25">
            <a:extLst>
              <a:ext uri="{FF2B5EF4-FFF2-40B4-BE49-F238E27FC236}">
                <a16:creationId xmlns:a16="http://schemas.microsoft.com/office/drawing/2014/main" id="{E70D6374-7623-7A4E-802B-3D55D51B2947}"/>
              </a:ext>
            </a:extLst>
          </p:cNvPr>
          <p:cNvSpPr txBox="1"/>
          <p:nvPr>
            <p:custDataLst>
              <p:tags r:id="rId2"/>
            </p:custDataLst>
          </p:nvPr>
        </p:nvSpPr>
        <p:spPr>
          <a:xfrm>
            <a:off x="2449636" y="2611590"/>
            <a:ext cx="1876866" cy="1569660"/>
          </a:xfrm>
          <a:prstGeom prst="rect">
            <a:avLst/>
          </a:prstGeom>
          <a:noFill/>
        </p:spPr>
        <p:txBody>
          <a:bodyPr wrap="square" lIns="91440" tIns="45720" rIns="91440" bIns="45720" rtlCol="0" anchor="t">
            <a:spAutoFit/>
          </a:bodyPr>
          <a:lstStyle/>
          <a:p>
            <a:r>
              <a:rPr lang="en-US" sz="1200" dirty="0">
                <a:latin typeface="Arial"/>
                <a:cs typeface="Arial"/>
              </a:rPr>
              <a:t>There is no evidence that the intermediary develops or delivers services that support behaviors, structures, and processes that facilitate institutional change.</a:t>
            </a:r>
          </a:p>
        </p:txBody>
      </p:sp>
      <p:sp>
        <p:nvSpPr>
          <p:cNvPr id="27" name="TextBox 26">
            <a:extLst>
              <a:ext uri="{FF2B5EF4-FFF2-40B4-BE49-F238E27FC236}">
                <a16:creationId xmlns:a16="http://schemas.microsoft.com/office/drawing/2014/main" id="{229EA118-0786-CD4E-97D8-2A10FCBD6E11}"/>
              </a:ext>
            </a:extLst>
          </p:cNvPr>
          <p:cNvSpPr txBox="1"/>
          <p:nvPr>
            <p:custDataLst>
              <p:tags r:id="rId3"/>
            </p:custDataLst>
          </p:nvPr>
        </p:nvSpPr>
        <p:spPr>
          <a:xfrm>
            <a:off x="4352777" y="2611588"/>
            <a:ext cx="1743224" cy="1384995"/>
          </a:xfrm>
          <a:prstGeom prst="rect">
            <a:avLst/>
          </a:prstGeom>
          <a:noFill/>
        </p:spPr>
        <p:txBody>
          <a:bodyPr wrap="square" lIns="91440" tIns="45720" rIns="91440" bIns="45720" rtlCol="0" anchor="t">
            <a:spAutoFit/>
          </a:bodyPr>
          <a:lstStyle/>
          <a:p>
            <a:r>
              <a:rPr lang="en-US" sz="1200" dirty="0">
                <a:latin typeface="Arial"/>
                <a:cs typeface="Arial"/>
              </a:rPr>
              <a:t>The intermediary is </a:t>
            </a:r>
            <a:br>
              <a:rPr lang="en-US" sz="1200" dirty="0">
                <a:latin typeface="Arial" panose="020B0604020202020204" pitchFamily="34" charset="0"/>
                <a:cs typeface="Arial" panose="020B0604020202020204" pitchFamily="34" charset="0"/>
              </a:rPr>
            </a:br>
            <a:r>
              <a:rPr lang="en-US" sz="1200" dirty="0">
                <a:latin typeface="Arial"/>
                <a:cs typeface="Arial"/>
              </a:rPr>
              <a:t>beginning to develop services that support behaviors, structures, and processes that facilitate institutional change.</a:t>
            </a:r>
          </a:p>
        </p:txBody>
      </p:sp>
      <p:sp>
        <p:nvSpPr>
          <p:cNvPr id="28" name="TextBox 27">
            <a:extLst>
              <a:ext uri="{FF2B5EF4-FFF2-40B4-BE49-F238E27FC236}">
                <a16:creationId xmlns:a16="http://schemas.microsoft.com/office/drawing/2014/main" id="{97995F58-B6DC-F547-85F2-E0B649E201E2}"/>
              </a:ext>
            </a:extLst>
          </p:cNvPr>
          <p:cNvSpPr txBox="1"/>
          <p:nvPr>
            <p:custDataLst>
              <p:tags r:id="rId4"/>
            </p:custDataLst>
          </p:nvPr>
        </p:nvSpPr>
        <p:spPr>
          <a:xfrm>
            <a:off x="6292118" y="2611589"/>
            <a:ext cx="1876866" cy="1569660"/>
          </a:xfrm>
          <a:prstGeom prst="rect">
            <a:avLst/>
          </a:prstGeom>
          <a:noFill/>
        </p:spPr>
        <p:txBody>
          <a:bodyPr wrap="square" lIns="91440" tIns="45720" rIns="91440" bIns="45720" rtlCol="0" anchor="t">
            <a:spAutoFit/>
          </a:bodyPr>
          <a:lstStyle/>
          <a:p>
            <a:r>
              <a:rPr lang="en-US" sz="1200" dirty="0">
                <a:latin typeface="Arial"/>
                <a:cs typeface="Arial"/>
              </a:rPr>
              <a:t>The intermediary is developing and delivering limited services that support behaviors, structures, and processes that facilitate institutional change.</a:t>
            </a:r>
          </a:p>
        </p:txBody>
      </p:sp>
      <p:sp>
        <p:nvSpPr>
          <p:cNvPr id="29" name="TextBox 28">
            <a:extLst>
              <a:ext uri="{FF2B5EF4-FFF2-40B4-BE49-F238E27FC236}">
                <a16:creationId xmlns:a16="http://schemas.microsoft.com/office/drawing/2014/main" id="{C018F3E7-2115-A84B-B3FC-EF25F8FEAAB7}"/>
              </a:ext>
            </a:extLst>
          </p:cNvPr>
          <p:cNvSpPr txBox="1"/>
          <p:nvPr>
            <p:custDataLst>
              <p:tags r:id="rId5"/>
            </p:custDataLst>
          </p:nvPr>
        </p:nvSpPr>
        <p:spPr>
          <a:xfrm>
            <a:off x="8271810" y="2611589"/>
            <a:ext cx="1810533" cy="1384995"/>
          </a:xfrm>
          <a:prstGeom prst="rect">
            <a:avLst/>
          </a:prstGeom>
          <a:noFill/>
        </p:spPr>
        <p:txBody>
          <a:bodyPr wrap="square" lIns="91440" tIns="45720" rIns="91440" bIns="45720" rtlCol="0" anchor="t">
            <a:spAutoFit/>
          </a:bodyPr>
          <a:lstStyle/>
          <a:p>
            <a:r>
              <a:rPr lang="en-US" sz="1200" dirty="0">
                <a:latin typeface="Arial"/>
                <a:cs typeface="Arial"/>
              </a:rPr>
              <a:t>The intermediary consistently develops and delivers services that support behaviors, structures, and processes that facilitate institutional change.</a:t>
            </a:r>
          </a:p>
        </p:txBody>
      </p:sp>
      <p:sp>
        <p:nvSpPr>
          <p:cNvPr id="30" name="TextBox 29">
            <a:extLst>
              <a:ext uri="{FF2B5EF4-FFF2-40B4-BE49-F238E27FC236}">
                <a16:creationId xmlns:a16="http://schemas.microsoft.com/office/drawing/2014/main" id="{639563D2-7D66-D345-A588-A9A3665DEB11}"/>
              </a:ext>
            </a:extLst>
          </p:cNvPr>
          <p:cNvSpPr txBox="1"/>
          <p:nvPr>
            <p:custDataLst>
              <p:tags r:id="rId6"/>
            </p:custDataLst>
          </p:nvPr>
        </p:nvSpPr>
        <p:spPr>
          <a:xfrm>
            <a:off x="10216597" y="2611590"/>
            <a:ext cx="1861208" cy="2123658"/>
          </a:xfrm>
          <a:prstGeom prst="rect">
            <a:avLst/>
          </a:prstGeom>
          <a:noFill/>
        </p:spPr>
        <p:txBody>
          <a:bodyPr wrap="square" lIns="91440" tIns="45720" rIns="91440" bIns="45720" rtlCol="0" anchor="t">
            <a:spAutoFit/>
          </a:bodyPr>
          <a:lstStyle/>
          <a:p>
            <a:r>
              <a:rPr lang="en-US" sz="1200" dirty="0">
                <a:latin typeface="Arial"/>
                <a:cs typeface="Arial"/>
              </a:rPr>
              <a:t>The intermediary develops and delivers services that support behaviors, structures, and processes that support institutional change and assesses institutional capacity building using the data to revise ongoing services.</a:t>
            </a:r>
          </a:p>
        </p:txBody>
      </p:sp>
      <p:sp>
        <p:nvSpPr>
          <p:cNvPr id="35" name="Rectangle 34">
            <a:extLst>
              <a:ext uri="{FF2B5EF4-FFF2-40B4-BE49-F238E27FC236}">
                <a16:creationId xmlns:a16="http://schemas.microsoft.com/office/drawing/2014/main" id="{FE5B9EF4-80E3-E04D-9C9B-871A67C4B696}"/>
              </a:ext>
            </a:extLst>
          </p:cNvPr>
          <p:cNvSpPr/>
          <p:nvPr/>
        </p:nvSpPr>
        <p:spPr>
          <a:xfrm>
            <a:off x="-4239" y="1892455"/>
            <a:ext cx="12200478" cy="391558"/>
          </a:xfrm>
          <a:prstGeom prst="rect">
            <a:avLst/>
          </a:prstGeom>
          <a:solidFill>
            <a:srgbClr val="619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B7CD77E-9E9A-1447-8135-4BC4634B9965}"/>
              </a:ext>
            </a:extLst>
          </p:cNvPr>
          <p:cNvSpPr txBox="1"/>
          <p:nvPr/>
        </p:nvSpPr>
        <p:spPr>
          <a:xfrm>
            <a:off x="2286114" y="922936"/>
            <a:ext cx="7437749" cy="369332"/>
          </a:xfrm>
          <a:prstGeom prst="rect">
            <a:avLst/>
          </a:prstGeom>
          <a:noFill/>
        </p:spPr>
        <p:txBody>
          <a:bodyPr wrap="square" lIns="91440" tIns="45720" rIns="91440" bIns="45720" rtlCol="0" anchor="t">
            <a:spAutoFit/>
          </a:bodyPr>
          <a:lstStyle/>
          <a:p>
            <a:r>
              <a:rPr lang="en-US" dirty="0">
                <a:solidFill>
                  <a:schemeClr val="bg1"/>
                </a:solidFill>
                <a:latin typeface="Arial"/>
                <a:ea typeface="Gotham Medium"/>
                <a:cs typeface="Arial"/>
              </a:rPr>
              <a:t>ROLE: </a:t>
            </a:r>
            <a:r>
              <a:rPr lang="en-US" dirty="0">
                <a:solidFill>
                  <a:srgbClr val="00B0F0"/>
                </a:solidFill>
                <a:latin typeface="Arial"/>
                <a:ea typeface="Gotham Medium"/>
                <a:cs typeface="Arial"/>
              </a:rPr>
              <a:t>MOTIVATE AND DRIVE CHANGE</a:t>
            </a:r>
            <a:endParaRPr lang="en-US" dirty="0">
              <a:solidFill>
                <a:srgbClr val="00B0F0"/>
              </a:solidFill>
              <a:latin typeface="Arial" panose="020B0604020202020204" pitchFamily="34" charset="0"/>
              <a:ea typeface="Gotham Medium" pitchFamily="2" charset="-128"/>
              <a:cs typeface="Arial" panose="020B0604020202020204" pitchFamily="34" charset="0"/>
            </a:endParaRPr>
          </a:p>
        </p:txBody>
      </p:sp>
      <p:sp>
        <p:nvSpPr>
          <p:cNvPr id="34" name="TextBox 33">
            <a:extLst>
              <a:ext uri="{FF2B5EF4-FFF2-40B4-BE49-F238E27FC236}">
                <a16:creationId xmlns:a16="http://schemas.microsoft.com/office/drawing/2014/main" id="{47D5CB72-F38E-F84B-B91E-0BD4D704E8FF}"/>
              </a:ext>
            </a:extLst>
          </p:cNvPr>
          <p:cNvSpPr txBox="1"/>
          <p:nvPr>
            <p:custDataLst>
              <p:tags r:id="rId7"/>
            </p:custDataLst>
          </p:nvPr>
        </p:nvSpPr>
        <p:spPr>
          <a:xfrm>
            <a:off x="188692" y="2606338"/>
            <a:ext cx="2077171" cy="738664"/>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Structures and Processes to Support Change</a:t>
            </a:r>
            <a:endParaRPr lang="en-US" sz="1400" dirty="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317C643-163E-B649-A837-65F19AF5709E}"/>
              </a:ext>
            </a:extLst>
          </p:cNvPr>
          <p:cNvCxnSpPr/>
          <p:nvPr/>
        </p:nvCxnSpPr>
        <p:spPr>
          <a:xfrm>
            <a:off x="4260169"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FD4E39-2BFB-F942-8A34-10FDE3831AC1}"/>
              </a:ext>
            </a:extLst>
          </p:cNvPr>
          <p:cNvCxnSpPr/>
          <p:nvPr/>
        </p:nvCxnSpPr>
        <p:spPr>
          <a:xfrm>
            <a:off x="6247713"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716DD2-8DE9-164A-973A-CB989121FB91}"/>
              </a:ext>
            </a:extLst>
          </p:cNvPr>
          <p:cNvCxnSpPr/>
          <p:nvPr/>
        </p:nvCxnSpPr>
        <p:spPr>
          <a:xfrm>
            <a:off x="8174145"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874A25D-CD45-3A48-A4FF-2BA4F0336E0C}"/>
              </a:ext>
            </a:extLst>
          </p:cNvPr>
          <p:cNvCxnSpPr/>
          <p:nvPr/>
        </p:nvCxnSpPr>
        <p:spPr>
          <a:xfrm>
            <a:off x="10168452" y="2676445"/>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A37437C-B3BA-5140-B37C-907AA364C14F}"/>
              </a:ext>
            </a:extLst>
          </p:cNvPr>
          <p:cNvPicPr>
            <a:picLocks noChangeAspect="1"/>
          </p:cNvPicPr>
          <p:nvPr/>
        </p:nvPicPr>
        <p:blipFill>
          <a:blip r:embed="rId11"/>
          <a:stretch>
            <a:fillRect/>
          </a:stretch>
        </p:blipFill>
        <p:spPr>
          <a:xfrm>
            <a:off x="814629" y="894859"/>
            <a:ext cx="652616" cy="670019"/>
          </a:xfrm>
          <a:prstGeom prst="rect">
            <a:avLst/>
          </a:prstGeom>
        </p:spPr>
      </p:pic>
      <p:sp>
        <p:nvSpPr>
          <p:cNvPr id="49" name="TextBox 48">
            <a:extLst>
              <a:ext uri="{FF2B5EF4-FFF2-40B4-BE49-F238E27FC236}">
                <a16:creationId xmlns:a16="http://schemas.microsoft.com/office/drawing/2014/main" id="{B5B16DC9-FC58-4D62-B1AA-6123C790E1AE}"/>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t>47</a:t>
            </a:fld>
            <a:endParaRPr lang="en-US" sz="1000" dirty="0"/>
          </a:p>
        </p:txBody>
      </p:sp>
      <p:sp>
        <p:nvSpPr>
          <p:cNvPr id="14" name="Oval 13">
            <a:extLst>
              <a:ext uri="{FF2B5EF4-FFF2-40B4-BE49-F238E27FC236}">
                <a16:creationId xmlns:a16="http://schemas.microsoft.com/office/drawing/2014/main" id="{54F5FD9B-26BE-26F9-2434-FC273C055E5C}"/>
              </a:ext>
            </a:extLst>
          </p:cNvPr>
          <p:cNvSpPr/>
          <p:nvPr/>
        </p:nvSpPr>
        <p:spPr>
          <a:xfrm>
            <a:off x="462322" y="5989569"/>
            <a:ext cx="881456" cy="881456"/>
          </a:xfrm>
          <a:prstGeom prst="ellipse">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01B4FDF-3398-FA7D-C8FB-B1DA14F64213}"/>
              </a:ext>
            </a:extLst>
          </p:cNvPr>
          <p:cNvSpPr/>
          <p:nvPr/>
        </p:nvSpPr>
        <p:spPr>
          <a:xfrm>
            <a:off x="650416" y="6245631"/>
            <a:ext cx="505267" cy="369332"/>
          </a:xfrm>
          <a:prstGeom prst="rect">
            <a:avLst/>
          </a:prstGeom>
        </p:spPr>
        <p:txBody>
          <a:bodyPr wrap="none" lIns="91440" tIns="45720" rIns="91440" bIns="45720" anchor="t">
            <a:spAutoFit/>
          </a:bodyPr>
          <a:lstStyle/>
          <a:p>
            <a:r>
              <a:rPr lang="en-US" dirty="0">
                <a:solidFill>
                  <a:schemeClr val="bg1"/>
                </a:solidFill>
                <a:highlight>
                  <a:srgbClr val="FF0000"/>
                </a:highlight>
                <a:latin typeface="Arial"/>
                <a:cs typeface="Arial"/>
              </a:rPr>
              <a:t>3.6</a:t>
            </a:r>
            <a:endParaRPr lang="en-US">
              <a:solidFill>
                <a:schemeClr val="bg1"/>
              </a:solidFill>
              <a:highlight>
                <a:srgbClr val="FF0000"/>
              </a:highlight>
              <a:latin typeface="Arial"/>
              <a:ea typeface="Calibri"/>
              <a:cs typeface="Arial"/>
            </a:endParaRPr>
          </a:p>
        </p:txBody>
      </p:sp>
      <p:sp>
        <p:nvSpPr>
          <p:cNvPr id="16" name="TextBox 15">
            <a:extLst>
              <a:ext uri="{FF2B5EF4-FFF2-40B4-BE49-F238E27FC236}">
                <a16:creationId xmlns:a16="http://schemas.microsoft.com/office/drawing/2014/main" id="{17F955C0-A6DB-4774-7301-9E48DB5B942B}"/>
              </a:ext>
            </a:extLst>
          </p:cNvPr>
          <p:cNvSpPr txBox="1"/>
          <p:nvPr/>
        </p:nvSpPr>
        <p:spPr>
          <a:xfrm>
            <a:off x="1385501" y="6119848"/>
            <a:ext cx="3677816"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Update this marker with the Element average and reposition it under the correct developmental category (e.g., developing)</a:t>
            </a:r>
          </a:p>
        </p:txBody>
      </p:sp>
      <p:sp>
        <p:nvSpPr>
          <p:cNvPr id="42" name="Rectangle 41">
            <a:extLst>
              <a:ext uri="{FF2B5EF4-FFF2-40B4-BE49-F238E27FC236}">
                <a16:creationId xmlns:a16="http://schemas.microsoft.com/office/drawing/2014/main" id="{952F35C3-FE31-30AA-8D3C-81EAFAB1423C}"/>
              </a:ext>
            </a:extLst>
          </p:cNvPr>
          <p:cNvSpPr/>
          <p:nvPr/>
        </p:nvSpPr>
        <p:spPr>
          <a:xfrm>
            <a:off x="1"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hlinkClick r:id="rId12" action="ppaction://hlinksldjump"/>
            <a:extLst>
              <a:ext uri="{FF2B5EF4-FFF2-40B4-BE49-F238E27FC236}">
                <a16:creationId xmlns:a16="http://schemas.microsoft.com/office/drawing/2014/main" id="{47799D55-A0B7-4D3D-EAEC-CC99195C1CF0}"/>
              </a:ext>
            </a:extLst>
          </p:cNvPr>
          <p:cNvSpPr/>
          <p:nvPr/>
        </p:nvSpPr>
        <p:spPr>
          <a:xfrm>
            <a:off x="3059382" y="2413"/>
            <a:ext cx="3000871" cy="517133"/>
          </a:xfrm>
          <a:prstGeom prst="rect">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5CA401F7-644C-7EE3-2A89-11DD99F071C7}"/>
              </a:ext>
            </a:extLst>
          </p:cNvPr>
          <p:cNvSpPr/>
          <p:nvPr/>
        </p:nvSpPr>
        <p:spPr>
          <a:xfrm>
            <a:off x="6118764"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CE9FCFB2-BF05-4BE5-2C24-6F0E2A07A55B}"/>
              </a:ext>
            </a:extLst>
          </p:cNvPr>
          <p:cNvSpPr txBox="1"/>
          <p:nvPr/>
        </p:nvSpPr>
        <p:spPr>
          <a:xfrm>
            <a:off x="19341" y="44291"/>
            <a:ext cx="3000871" cy="430887"/>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Oversee Network Design </a:t>
            </a:r>
            <a:br>
              <a:rPr lang="en-US" sz="1100">
                <a:solidFill>
                  <a:srgbClr val="002E3D"/>
                </a:solidFill>
                <a:latin typeface="Arial" panose="020B0604020202020204" pitchFamily="34" charset="0"/>
                <a:ea typeface="Gotham Medium" pitchFamily="2" charset="-128"/>
                <a:cs typeface="Arial" panose="020B0604020202020204" pitchFamily="34" charset="0"/>
              </a:rPr>
            </a:br>
            <a:r>
              <a:rPr lang="en-US" sz="1100">
                <a:solidFill>
                  <a:srgbClr val="002E3D"/>
                </a:solidFill>
                <a:latin typeface="Arial" panose="020B0604020202020204" pitchFamily="34" charset="0"/>
                <a:ea typeface="Gotham Medium" pitchFamily="2" charset="-128"/>
                <a:cs typeface="Arial" panose="020B0604020202020204" pitchFamily="34" charset="0"/>
              </a:rPr>
              <a:t>and Operations</a:t>
            </a:r>
          </a:p>
        </p:txBody>
      </p:sp>
      <p:sp>
        <p:nvSpPr>
          <p:cNvPr id="58" name="TextBox 57">
            <a:extLst>
              <a:ext uri="{FF2B5EF4-FFF2-40B4-BE49-F238E27FC236}">
                <a16:creationId xmlns:a16="http://schemas.microsoft.com/office/drawing/2014/main" id="{499DD3B9-21D2-0E87-E7F9-29871CF4EB0A}"/>
              </a:ext>
            </a:extLst>
          </p:cNvPr>
          <p:cNvSpPr txBox="1"/>
          <p:nvPr/>
        </p:nvSpPr>
        <p:spPr>
          <a:xfrm>
            <a:off x="3056306" y="132287"/>
            <a:ext cx="3000871" cy="261610"/>
          </a:xfrm>
          <a:prstGeom prst="rect">
            <a:avLst/>
          </a:prstGeom>
          <a:noFill/>
        </p:spPr>
        <p:txBody>
          <a:bodyPr wrap="square" lIns="91440" tIns="45720" rIns="91440" bIns="45720" rtlCol="0" anchor="t">
            <a:spAutoFit/>
          </a:bodyPr>
          <a:lstStyle/>
          <a:p>
            <a:pPr algn="ctr"/>
            <a:r>
              <a:rPr lang="en-US" sz="1100" dirty="0">
                <a:solidFill>
                  <a:schemeClr val="bg1"/>
                </a:solidFill>
                <a:latin typeface="Arial"/>
                <a:ea typeface="Gotham Medium"/>
                <a:cs typeface="Arial"/>
              </a:rPr>
              <a:t>Motivate and Drive </a:t>
            </a:r>
            <a:r>
              <a:rPr lang="en-US" sz="1100" dirty="0">
                <a:solidFill>
                  <a:schemeClr val="bg1"/>
                </a:solidFill>
                <a:ea typeface="+mn-lt"/>
                <a:cs typeface="+mn-lt"/>
              </a:rPr>
              <a:t>Change</a:t>
            </a:r>
            <a:endParaRPr lang="en-US" sz="1100" dirty="0">
              <a:solidFill>
                <a:schemeClr val="bg1"/>
              </a:solidFill>
              <a:latin typeface="Arial" panose="020B0604020202020204" pitchFamily="34" charset="0"/>
              <a:ea typeface="Gotham Medium" pitchFamily="2" charset="-128"/>
              <a:cs typeface="Arial" panose="020B0604020202020204" pitchFamily="34" charset="0"/>
            </a:endParaRPr>
          </a:p>
        </p:txBody>
      </p:sp>
      <p:sp>
        <p:nvSpPr>
          <p:cNvPr id="59" name="TextBox 58">
            <a:extLst>
              <a:ext uri="{FF2B5EF4-FFF2-40B4-BE49-F238E27FC236}">
                <a16:creationId xmlns:a16="http://schemas.microsoft.com/office/drawing/2014/main" id="{2F8F8379-2B65-B482-714F-05EF38C4E136}"/>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
        <p:nvSpPr>
          <p:cNvPr id="60" name="TextBox 59">
            <a:hlinkClick r:id="rId13" action="ppaction://hlinksldjump"/>
            <a:extLst>
              <a:ext uri="{FF2B5EF4-FFF2-40B4-BE49-F238E27FC236}">
                <a16:creationId xmlns:a16="http://schemas.microsoft.com/office/drawing/2014/main" id="{3F085D7F-3E8B-E403-6F38-0693796B4D1F}"/>
              </a:ext>
            </a:extLst>
          </p:cNvPr>
          <p:cNvSpPr txBox="1"/>
          <p:nvPr>
            <p:custDataLst>
              <p:tags r:id="rId8"/>
            </p:custDataLst>
          </p:nvPr>
        </p:nvSpPr>
        <p:spPr>
          <a:xfrm>
            <a:off x="226900" y="1924069"/>
            <a:ext cx="4099602" cy="307777"/>
          </a:xfrm>
          <a:prstGeom prst="rect">
            <a:avLst/>
          </a:prstGeom>
          <a:noFill/>
        </p:spPr>
        <p:txBody>
          <a:bodyPr wrap="square" rtlCol="0">
            <a:spAutoFit/>
          </a:bodyPr>
          <a:lstStyle/>
          <a:p>
            <a:r>
              <a:rPr lang="en-US" sz="1400" b="1" dirty="0">
                <a:solidFill>
                  <a:schemeClr val="bg1"/>
                </a:solidFill>
                <a:latin typeface="Arial" panose="020B0604020202020204" pitchFamily="34" charset="0"/>
                <a:ea typeface="Gotham Medium" pitchFamily="2" charset="-128"/>
                <a:cs typeface="Arial" panose="020B0604020202020204" pitchFamily="34" charset="0"/>
              </a:rPr>
              <a:t>COACHING AND ENGAGEMENT</a:t>
            </a:r>
          </a:p>
        </p:txBody>
      </p:sp>
    </p:spTree>
    <p:extLst>
      <p:ext uri="{BB962C8B-B14F-4D97-AF65-F5344CB8AC3E}">
        <p14:creationId xmlns:p14="http://schemas.microsoft.com/office/powerpoint/2010/main" val="34166536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8A05958-8F59-C546-A4C4-8DF807D69ECD}"/>
              </a:ext>
            </a:extLst>
          </p:cNvPr>
          <p:cNvSpPr/>
          <p:nvPr/>
        </p:nvSpPr>
        <p:spPr>
          <a:xfrm>
            <a:off x="-4240" y="600084"/>
            <a:ext cx="12196239" cy="1295888"/>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577C23A-FD50-7742-AF30-9D46C869964D}"/>
              </a:ext>
            </a:extLst>
          </p:cNvPr>
          <p:cNvSpPr/>
          <p:nvPr/>
        </p:nvSpPr>
        <p:spPr>
          <a:xfrm>
            <a:off x="1" y="2358051"/>
            <a:ext cx="2373086" cy="2894687"/>
          </a:xfrm>
          <a:prstGeom prst="rect">
            <a:avLst/>
          </a:prstGeom>
          <a:solidFill>
            <a:srgbClr val="002E3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165FC1E-DEDD-314A-82B9-EBD587D52FEA}"/>
              </a:ext>
            </a:extLst>
          </p:cNvPr>
          <p:cNvGrpSpPr/>
          <p:nvPr/>
        </p:nvGrpSpPr>
        <p:grpSpPr>
          <a:xfrm>
            <a:off x="2373089" y="1517281"/>
            <a:ext cx="9704716" cy="511895"/>
            <a:chOff x="445409" y="2601496"/>
            <a:chExt cx="11335654" cy="3632005"/>
          </a:xfrm>
          <a:solidFill>
            <a:srgbClr val="00B0F0"/>
          </a:solidFill>
        </p:grpSpPr>
        <p:sp>
          <p:nvSpPr>
            <p:cNvPr id="7" name="Rectangle 6">
              <a:extLst>
                <a:ext uri="{FF2B5EF4-FFF2-40B4-BE49-F238E27FC236}">
                  <a16:creationId xmlns:a16="http://schemas.microsoft.com/office/drawing/2014/main" id="{5E2B1A23-59E8-9E4C-A17B-4E2E90AD75CB}"/>
                </a:ext>
              </a:extLst>
            </p:cNvPr>
            <p:cNvSpPr/>
            <p:nvPr/>
          </p:nvSpPr>
          <p:spPr>
            <a:xfrm>
              <a:off x="445409" y="2601497"/>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90313C-B8A0-5242-A9B0-F7B6C4643EE8}"/>
                </a:ext>
              </a:extLst>
            </p:cNvPr>
            <p:cNvSpPr/>
            <p:nvPr/>
          </p:nvSpPr>
          <p:spPr>
            <a:xfrm>
              <a:off x="2728268"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CBF8317-516A-4B48-9652-1419072841EA}"/>
                </a:ext>
              </a:extLst>
            </p:cNvPr>
            <p:cNvSpPr/>
            <p:nvPr/>
          </p:nvSpPr>
          <p:spPr>
            <a:xfrm>
              <a:off x="5011127" y="2601496"/>
              <a:ext cx="2204217" cy="36320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FC1F73-6458-8A43-90DF-23E78F558432}"/>
                </a:ext>
              </a:extLst>
            </p:cNvPr>
            <p:cNvSpPr/>
            <p:nvPr/>
          </p:nvSpPr>
          <p:spPr>
            <a:xfrm>
              <a:off x="7293986" y="2601496"/>
              <a:ext cx="2204217" cy="36320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Rectangle 11">
              <a:extLst>
                <a:ext uri="{FF2B5EF4-FFF2-40B4-BE49-F238E27FC236}">
                  <a16:creationId xmlns:a16="http://schemas.microsoft.com/office/drawing/2014/main" id="{EE5566AD-54D6-2C45-876D-2DF8B08865EC}"/>
                </a:ext>
              </a:extLst>
            </p:cNvPr>
            <p:cNvSpPr/>
            <p:nvPr/>
          </p:nvSpPr>
          <p:spPr>
            <a:xfrm>
              <a:off x="9576846"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DC6835AC-3BAD-B749-B5FD-9DFBDBBA5B40}"/>
              </a:ext>
            </a:extLst>
          </p:cNvPr>
          <p:cNvSpPr txBox="1"/>
          <p:nvPr>
            <p:custDataLst>
              <p:tags r:id="rId1"/>
            </p:custDataLst>
          </p:nvPr>
        </p:nvSpPr>
        <p:spPr>
          <a:xfrm>
            <a:off x="185260" y="3210269"/>
            <a:ext cx="1964746" cy="830997"/>
          </a:xfrm>
          <a:prstGeom prst="rect">
            <a:avLst/>
          </a:prstGeom>
          <a:noFill/>
        </p:spPr>
        <p:txBody>
          <a:bodyPr wrap="square" lIns="91440" tIns="45720" rIns="91440" bIns="45720" rtlCol="0" anchor="t">
            <a:spAutoFit/>
          </a:bodyPr>
          <a:lstStyle/>
          <a:p>
            <a:r>
              <a:rPr lang="en-US" sz="1200" dirty="0">
                <a:latin typeface="Arial"/>
                <a:cs typeface="Arial"/>
              </a:rPr>
              <a:t>Develop and deliver services that support sustainability of institutional change.</a:t>
            </a:r>
          </a:p>
        </p:txBody>
      </p:sp>
      <p:sp>
        <p:nvSpPr>
          <p:cNvPr id="19" name="Rectangle 18">
            <a:extLst>
              <a:ext uri="{FF2B5EF4-FFF2-40B4-BE49-F238E27FC236}">
                <a16:creationId xmlns:a16="http://schemas.microsoft.com/office/drawing/2014/main" id="{830FEE2D-AB8B-F74F-BFD7-84CE4D62DAA4}"/>
              </a:ext>
            </a:extLst>
          </p:cNvPr>
          <p:cNvSpPr/>
          <p:nvPr/>
        </p:nvSpPr>
        <p:spPr>
          <a:xfrm>
            <a:off x="2427816" y="1569755"/>
            <a:ext cx="1746495"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NO ACTIVITY</a:t>
            </a:r>
          </a:p>
        </p:txBody>
      </p:sp>
      <p:sp>
        <p:nvSpPr>
          <p:cNvPr id="21" name="Rectangle 20">
            <a:extLst>
              <a:ext uri="{FF2B5EF4-FFF2-40B4-BE49-F238E27FC236}">
                <a16:creationId xmlns:a16="http://schemas.microsoft.com/office/drawing/2014/main" id="{26AA6FFB-F843-FC46-809F-E4B23379C932}"/>
              </a:ext>
            </a:extLst>
          </p:cNvPr>
          <p:cNvSpPr/>
          <p:nvPr/>
        </p:nvSpPr>
        <p:spPr>
          <a:xfrm>
            <a:off x="4366729" y="1569755"/>
            <a:ext cx="1847848"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EMERGING</a:t>
            </a:r>
          </a:p>
        </p:txBody>
      </p:sp>
      <p:sp>
        <p:nvSpPr>
          <p:cNvPr id="22" name="Rectangle 21">
            <a:extLst>
              <a:ext uri="{FF2B5EF4-FFF2-40B4-BE49-F238E27FC236}">
                <a16:creationId xmlns:a16="http://schemas.microsoft.com/office/drawing/2014/main" id="{B4DB6FFD-B628-1D4C-B209-97C95937A165}"/>
              </a:ext>
            </a:extLst>
          </p:cNvPr>
          <p:cNvSpPr/>
          <p:nvPr/>
        </p:nvSpPr>
        <p:spPr>
          <a:xfrm>
            <a:off x="6233408" y="1569755"/>
            <a:ext cx="1935576"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DEVELOPING</a:t>
            </a:r>
          </a:p>
        </p:txBody>
      </p:sp>
      <p:sp>
        <p:nvSpPr>
          <p:cNvPr id="23" name="Rectangle 22">
            <a:extLst>
              <a:ext uri="{FF2B5EF4-FFF2-40B4-BE49-F238E27FC236}">
                <a16:creationId xmlns:a16="http://schemas.microsoft.com/office/drawing/2014/main" id="{9D2E4A93-90FF-BF4C-B056-3868568B0406}"/>
              </a:ext>
            </a:extLst>
          </p:cNvPr>
          <p:cNvSpPr/>
          <p:nvPr/>
        </p:nvSpPr>
        <p:spPr>
          <a:xfrm>
            <a:off x="8250625" y="1569755"/>
            <a:ext cx="1815753" cy="261610"/>
          </a:xfrm>
          <a:prstGeom prst="rect">
            <a:avLst/>
          </a:prstGeom>
        </p:spPr>
        <p:txBody>
          <a:bodyPr wrap="square">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ACHIEVED</a:t>
            </a:r>
          </a:p>
        </p:txBody>
      </p:sp>
      <p:sp>
        <p:nvSpPr>
          <p:cNvPr id="24" name="Rectangle 23">
            <a:extLst>
              <a:ext uri="{FF2B5EF4-FFF2-40B4-BE49-F238E27FC236}">
                <a16:creationId xmlns:a16="http://schemas.microsoft.com/office/drawing/2014/main" id="{771A9A3A-BF68-B042-8B9E-5A6E6B22ABB5}"/>
              </a:ext>
            </a:extLst>
          </p:cNvPr>
          <p:cNvSpPr/>
          <p:nvPr/>
        </p:nvSpPr>
        <p:spPr>
          <a:xfrm>
            <a:off x="10261043" y="1569755"/>
            <a:ext cx="175144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EXEMPLARY</a:t>
            </a:r>
          </a:p>
        </p:txBody>
      </p:sp>
      <p:sp>
        <p:nvSpPr>
          <p:cNvPr id="26" name="TextBox 25">
            <a:extLst>
              <a:ext uri="{FF2B5EF4-FFF2-40B4-BE49-F238E27FC236}">
                <a16:creationId xmlns:a16="http://schemas.microsoft.com/office/drawing/2014/main" id="{E70D6374-7623-7A4E-802B-3D55D51B2947}"/>
              </a:ext>
            </a:extLst>
          </p:cNvPr>
          <p:cNvSpPr txBox="1"/>
          <p:nvPr>
            <p:custDataLst>
              <p:tags r:id="rId2"/>
            </p:custDataLst>
          </p:nvPr>
        </p:nvSpPr>
        <p:spPr>
          <a:xfrm>
            <a:off x="2449636" y="2611590"/>
            <a:ext cx="1876866" cy="1200329"/>
          </a:xfrm>
          <a:prstGeom prst="rect">
            <a:avLst/>
          </a:prstGeom>
          <a:noFill/>
        </p:spPr>
        <p:txBody>
          <a:bodyPr wrap="square" lIns="91440" tIns="45720" rIns="91440" bIns="45720" rtlCol="0" anchor="t">
            <a:spAutoFit/>
          </a:bodyPr>
          <a:lstStyle/>
          <a:p>
            <a:r>
              <a:rPr lang="en-US" sz="1200" dirty="0">
                <a:latin typeface="Arial"/>
                <a:cs typeface="Arial"/>
              </a:rPr>
              <a:t>There is no evidence that the intermediary develops or delivers services that support sustainability of institutional change.</a:t>
            </a:r>
          </a:p>
        </p:txBody>
      </p:sp>
      <p:sp>
        <p:nvSpPr>
          <p:cNvPr id="27" name="TextBox 26">
            <a:extLst>
              <a:ext uri="{FF2B5EF4-FFF2-40B4-BE49-F238E27FC236}">
                <a16:creationId xmlns:a16="http://schemas.microsoft.com/office/drawing/2014/main" id="{229EA118-0786-CD4E-97D8-2A10FCBD6E11}"/>
              </a:ext>
            </a:extLst>
          </p:cNvPr>
          <p:cNvSpPr txBox="1"/>
          <p:nvPr>
            <p:custDataLst>
              <p:tags r:id="rId3"/>
            </p:custDataLst>
          </p:nvPr>
        </p:nvSpPr>
        <p:spPr>
          <a:xfrm>
            <a:off x="4352777" y="2611588"/>
            <a:ext cx="1743224" cy="1015663"/>
          </a:xfrm>
          <a:prstGeom prst="rect">
            <a:avLst/>
          </a:prstGeom>
          <a:noFill/>
        </p:spPr>
        <p:txBody>
          <a:bodyPr wrap="square" lIns="91440" tIns="45720" rIns="91440" bIns="45720" rtlCol="0" anchor="t">
            <a:spAutoFit/>
          </a:bodyPr>
          <a:lstStyle/>
          <a:p>
            <a:r>
              <a:rPr lang="en-US" sz="1200" dirty="0">
                <a:latin typeface="Arial"/>
                <a:cs typeface="Arial"/>
              </a:rPr>
              <a:t>The intermediary is beginning to develop services that support sustainability of institutional change.</a:t>
            </a:r>
          </a:p>
        </p:txBody>
      </p:sp>
      <p:sp>
        <p:nvSpPr>
          <p:cNvPr id="28" name="TextBox 27">
            <a:extLst>
              <a:ext uri="{FF2B5EF4-FFF2-40B4-BE49-F238E27FC236}">
                <a16:creationId xmlns:a16="http://schemas.microsoft.com/office/drawing/2014/main" id="{97995F58-B6DC-F547-85F2-E0B649E201E2}"/>
              </a:ext>
            </a:extLst>
          </p:cNvPr>
          <p:cNvSpPr txBox="1"/>
          <p:nvPr>
            <p:custDataLst>
              <p:tags r:id="rId4"/>
            </p:custDataLst>
          </p:nvPr>
        </p:nvSpPr>
        <p:spPr>
          <a:xfrm>
            <a:off x="6292118" y="2611589"/>
            <a:ext cx="1876866" cy="1015663"/>
          </a:xfrm>
          <a:prstGeom prst="rect">
            <a:avLst/>
          </a:prstGeom>
          <a:noFill/>
        </p:spPr>
        <p:txBody>
          <a:bodyPr wrap="square" lIns="91440" tIns="45720" rIns="91440" bIns="45720" rtlCol="0" anchor="t">
            <a:spAutoFit/>
          </a:bodyPr>
          <a:lstStyle/>
          <a:p>
            <a:r>
              <a:rPr lang="en-US" sz="1200" dirty="0">
                <a:latin typeface="Arial"/>
                <a:cs typeface="Arial"/>
              </a:rPr>
              <a:t>The intermediary is delivering limited services that support sustainability of institutional change.</a:t>
            </a:r>
          </a:p>
        </p:txBody>
      </p:sp>
      <p:sp>
        <p:nvSpPr>
          <p:cNvPr id="29" name="TextBox 28">
            <a:extLst>
              <a:ext uri="{FF2B5EF4-FFF2-40B4-BE49-F238E27FC236}">
                <a16:creationId xmlns:a16="http://schemas.microsoft.com/office/drawing/2014/main" id="{C018F3E7-2115-A84B-B3FC-EF25F8FEAAB7}"/>
              </a:ext>
            </a:extLst>
          </p:cNvPr>
          <p:cNvSpPr txBox="1"/>
          <p:nvPr>
            <p:custDataLst>
              <p:tags r:id="rId5"/>
            </p:custDataLst>
          </p:nvPr>
        </p:nvSpPr>
        <p:spPr>
          <a:xfrm>
            <a:off x="8271810" y="2611589"/>
            <a:ext cx="1810533" cy="1200329"/>
          </a:xfrm>
          <a:prstGeom prst="rect">
            <a:avLst/>
          </a:prstGeom>
          <a:noFill/>
        </p:spPr>
        <p:txBody>
          <a:bodyPr wrap="square" lIns="91440" tIns="45720" rIns="91440" bIns="45720" rtlCol="0" anchor="t">
            <a:spAutoFit/>
          </a:bodyPr>
          <a:lstStyle/>
          <a:p>
            <a:r>
              <a:rPr lang="en-US" sz="1200" dirty="0">
                <a:latin typeface="Arial"/>
                <a:cs typeface="Arial"/>
              </a:rPr>
              <a:t>The intermediary consistently develops and delivers services that support sustainability of institutional change.</a:t>
            </a:r>
          </a:p>
        </p:txBody>
      </p:sp>
      <p:sp>
        <p:nvSpPr>
          <p:cNvPr id="30" name="TextBox 29">
            <a:extLst>
              <a:ext uri="{FF2B5EF4-FFF2-40B4-BE49-F238E27FC236}">
                <a16:creationId xmlns:a16="http://schemas.microsoft.com/office/drawing/2014/main" id="{639563D2-7D66-D345-A588-A9A3665DEB11}"/>
              </a:ext>
            </a:extLst>
          </p:cNvPr>
          <p:cNvSpPr txBox="1"/>
          <p:nvPr>
            <p:custDataLst>
              <p:tags r:id="rId6"/>
            </p:custDataLst>
          </p:nvPr>
        </p:nvSpPr>
        <p:spPr>
          <a:xfrm>
            <a:off x="10216597" y="2611590"/>
            <a:ext cx="1861208" cy="2308324"/>
          </a:xfrm>
          <a:prstGeom prst="rect">
            <a:avLst/>
          </a:prstGeom>
          <a:noFill/>
        </p:spPr>
        <p:txBody>
          <a:bodyPr wrap="square" lIns="91440" tIns="45720" rIns="91440" bIns="45720" rtlCol="0" anchor="t">
            <a:spAutoFit/>
          </a:bodyPr>
          <a:lstStyle/>
          <a:p>
            <a:r>
              <a:rPr lang="en-US" sz="1200" dirty="0">
                <a:latin typeface="Arial"/>
                <a:cs typeface="Arial"/>
              </a:rPr>
              <a:t>The intermediary develops and delivers services that support sustainability of institutional change and assesses the extent to which institutions sustain institutional change without intermediary services using the data to revise ongoing services. </a:t>
            </a:r>
          </a:p>
        </p:txBody>
      </p:sp>
      <p:sp>
        <p:nvSpPr>
          <p:cNvPr id="35" name="Rectangle 34">
            <a:extLst>
              <a:ext uri="{FF2B5EF4-FFF2-40B4-BE49-F238E27FC236}">
                <a16:creationId xmlns:a16="http://schemas.microsoft.com/office/drawing/2014/main" id="{FE5B9EF4-80E3-E04D-9C9B-871A67C4B696}"/>
              </a:ext>
            </a:extLst>
          </p:cNvPr>
          <p:cNvSpPr/>
          <p:nvPr/>
        </p:nvSpPr>
        <p:spPr>
          <a:xfrm>
            <a:off x="-4239" y="1892455"/>
            <a:ext cx="12200478" cy="391558"/>
          </a:xfrm>
          <a:prstGeom prst="rect">
            <a:avLst/>
          </a:prstGeom>
          <a:solidFill>
            <a:srgbClr val="619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B7CD77E-9E9A-1447-8135-4BC4634B9965}"/>
              </a:ext>
            </a:extLst>
          </p:cNvPr>
          <p:cNvSpPr txBox="1"/>
          <p:nvPr/>
        </p:nvSpPr>
        <p:spPr>
          <a:xfrm>
            <a:off x="2286114" y="922936"/>
            <a:ext cx="7437749" cy="369332"/>
          </a:xfrm>
          <a:prstGeom prst="rect">
            <a:avLst/>
          </a:prstGeom>
          <a:noFill/>
        </p:spPr>
        <p:txBody>
          <a:bodyPr wrap="square" lIns="91440" tIns="45720" rIns="91440" bIns="45720" rtlCol="0" anchor="t">
            <a:spAutoFit/>
          </a:bodyPr>
          <a:lstStyle/>
          <a:p>
            <a:r>
              <a:rPr lang="en-US" dirty="0">
                <a:solidFill>
                  <a:schemeClr val="bg1"/>
                </a:solidFill>
                <a:latin typeface="Arial"/>
                <a:ea typeface="Gotham Medium"/>
                <a:cs typeface="Arial"/>
              </a:rPr>
              <a:t>ROLE: </a:t>
            </a:r>
            <a:r>
              <a:rPr lang="en-US" dirty="0">
                <a:solidFill>
                  <a:srgbClr val="00B0F0"/>
                </a:solidFill>
                <a:latin typeface="Arial"/>
                <a:ea typeface="Gotham Medium"/>
                <a:cs typeface="Arial"/>
              </a:rPr>
              <a:t>MOTIVATE AND DRIVE CHANGE</a:t>
            </a:r>
            <a:endParaRPr lang="en-US" dirty="0">
              <a:solidFill>
                <a:srgbClr val="00B0F0"/>
              </a:solidFill>
              <a:latin typeface="Arial" panose="020B0604020202020204" pitchFamily="34" charset="0"/>
              <a:ea typeface="Gotham Medium" pitchFamily="2" charset="-128"/>
              <a:cs typeface="Arial" panose="020B0604020202020204" pitchFamily="34" charset="0"/>
            </a:endParaRPr>
          </a:p>
        </p:txBody>
      </p:sp>
      <p:sp>
        <p:nvSpPr>
          <p:cNvPr id="34" name="TextBox 33">
            <a:extLst>
              <a:ext uri="{FF2B5EF4-FFF2-40B4-BE49-F238E27FC236}">
                <a16:creationId xmlns:a16="http://schemas.microsoft.com/office/drawing/2014/main" id="{47D5CB72-F38E-F84B-B91E-0BD4D704E8FF}"/>
              </a:ext>
            </a:extLst>
          </p:cNvPr>
          <p:cNvSpPr txBox="1"/>
          <p:nvPr>
            <p:custDataLst>
              <p:tags r:id="rId7"/>
            </p:custDataLst>
          </p:nvPr>
        </p:nvSpPr>
        <p:spPr>
          <a:xfrm>
            <a:off x="188692" y="2606338"/>
            <a:ext cx="2463063" cy="523220"/>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Sustainability of Institutional Change</a:t>
            </a:r>
            <a:endParaRPr lang="en-US" sz="1400" dirty="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317C643-163E-B649-A837-65F19AF5709E}"/>
              </a:ext>
            </a:extLst>
          </p:cNvPr>
          <p:cNvCxnSpPr/>
          <p:nvPr/>
        </p:nvCxnSpPr>
        <p:spPr>
          <a:xfrm>
            <a:off x="4260169"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FD4E39-2BFB-F942-8A34-10FDE3831AC1}"/>
              </a:ext>
            </a:extLst>
          </p:cNvPr>
          <p:cNvCxnSpPr/>
          <p:nvPr/>
        </p:nvCxnSpPr>
        <p:spPr>
          <a:xfrm>
            <a:off x="6247713"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716DD2-8DE9-164A-973A-CB989121FB91}"/>
              </a:ext>
            </a:extLst>
          </p:cNvPr>
          <p:cNvCxnSpPr/>
          <p:nvPr/>
        </p:nvCxnSpPr>
        <p:spPr>
          <a:xfrm>
            <a:off x="8174145"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874A25D-CD45-3A48-A4FF-2BA4F0336E0C}"/>
              </a:ext>
            </a:extLst>
          </p:cNvPr>
          <p:cNvCxnSpPr/>
          <p:nvPr/>
        </p:nvCxnSpPr>
        <p:spPr>
          <a:xfrm>
            <a:off x="10168452" y="2676445"/>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A37437C-B3BA-5140-B37C-907AA364C14F}"/>
              </a:ext>
            </a:extLst>
          </p:cNvPr>
          <p:cNvPicPr>
            <a:picLocks noChangeAspect="1"/>
          </p:cNvPicPr>
          <p:nvPr/>
        </p:nvPicPr>
        <p:blipFill>
          <a:blip r:embed="rId11"/>
          <a:stretch>
            <a:fillRect/>
          </a:stretch>
        </p:blipFill>
        <p:spPr>
          <a:xfrm>
            <a:off x="814629" y="894859"/>
            <a:ext cx="652616" cy="670019"/>
          </a:xfrm>
          <a:prstGeom prst="rect">
            <a:avLst/>
          </a:prstGeom>
        </p:spPr>
      </p:pic>
      <p:sp>
        <p:nvSpPr>
          <p:cNvPr id="49" name="TextBox 48">
            <a:extLst>
              <a:ext uri="{FF2B5EF4-FFF2-40B4-BE49-F238E27FC236}">
                <a16:creationId xmlns:a16="http://schemas.microsoft.com/office/drawing/2014/main" id="{72A8CCA9-6FFC-4A64-AD63-139B4FBC5D0E}"/>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t>48</a:t>
            </a:fld>
            <a:endParaRPr lang="en-US" sz="1000" dirty="0"/>
          </a:p>
        </p:txBody>
      </p:sp>
      <p:sp>
        <p:nvSpPr>
          <p:cNvPr id="14" name="Oval 13">
            <a:extLst>
              <a:ext uri="{FF2B5EF4-FFF2-40B4-BE49-F238E27FC236}">
                <a16:creationId xmlns:a16="http://schemas.microsoft.com/office/drawing/2014/main" id="{3D896E1C-0378-71DA-459C-27291BDA0742}"/>
              </a:ext>
            </a:extLst>
          </p:cNvPr>
          <p:cNvSpPr/>
          <p:nvPr/>
        </p:nvSpPr>
        <p:spPr>
          <a:xfrm>
            <a:off x="462322" y="5989569"/>
            <a:ext cx="881456" cy="881456"/>
          </a:xfrm>
          <a:prstGeom prst="ellipse">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0D4CEE6-C81D-1DCB-08FD-3D6398812E30}"/>
              </a:ext>
            </a:extLst>
          </p:cNvPr>
          <p:cNvSpPr/>
          <p:nvPr/>
        </p:nvSpPr>
        <p:spPr>
          <a:xfrm>
            <a:off x="650416" y="6245631"/>
            <a:ext cx="505267" cy="369332"/>
          </a:xfrm>
          <a:prstGeom prst="rect">
            <a:avLst/>
          </a:prstGeom>
        </p:spPr>
        <p:txBody>
          <a:bodyPr wrap="none" lIns="91440" tIns="45720" rIns="91440" bIns="45720" anchor="t">
            <a:spAutoFit/>
          </a:bodyPr>
          <a:lstStyle/>
          <a:p>
            <a:r>
              <a:rPr lang="en-US" dirty="0">
                <a:solidFill>
                  <a:schemeClr val="bg1"/>
                </a:solidFill>
                <a:highlight>
                  <a:srgbClr val="FF0000"/>
                </a:highlight>
                <a:latin typeface="Arial"/>
                <a:cs typeface="Arial"/>
              </a:rPr>
              <a:t>3.6</a:t>
            </a:r>
            <a:endParaRPr lang="en-US">
              <a:solidFill>
                <a:schemeClr val="bg1"/>
              </a:solidFill>
              <a:highlight>
                <a:srgbClr val="FF0000"/>
              </a:highlight>
              <a:latin typeface="Arial"/>
              <a:ea typeface="Calibri"/>
              <a:cs typeface="Arial"/>
            </a:endParaRPr>
          </a:p>
        </p:txBody>
      </p:sp>
      <p:sp>
        <p:nvSpPr>
          <p:cNvPr id="16" name="TextBox 15">
            <a:extLst>
              <a:ext uri="{FF2B5EF4-FFF2-40B4-BE49-F238E27FC236}">
                <a16:creationId xmlns:a16="http://schemas.microsoft.com/office/drawing/2014/main" id="{A77FDCEF-665D-435C-EEC4-5BCC7FBD2855}"/>
              </a:ext>
            </a:extLst>
          </p:cNvPr>
          <p:cNvSpPr txBox="1"/>
          <p:nvPr/>
        </p:nvSpPr>
        <p:spPr>
          <a:xfrm>
            <a:off x="1385501" y="6119848"/>
            <a:ext cx="3677816"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Update this marker with the Element average and reposition it under the correct developmental category (e.g., developing)</a:t>
            </a:r>
          </a:p>
        </p:txBody>
      </p:sp>
      <p:sp>
        <p:nvSpPr>
          <p:cNvPr id="42" name="Rectangle 41">
            <a:extLst>
              <a:ext uri="{FF2B5EF4-FFF2-40B4-BE49-F238E27FC236}">
                <a16:creationId xmlns:a16="http://schemas.microsoft.com/office/drawing/2014/main" id="{D400D5E4-22EA-A5DE-7E20-B5F0617AAE9D}"/>
              </a:ext>
            </a:extLst>
          </p:cNvPr>
          <p:cNvSpPr/>
          <p:nvPr/>
        </p:nvSpPr>
        <p:spPr>
          <a:xfrm>
            <a:off x="1"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hlinkClick r:id="rId12" action="ppaction://hlinksldjump"/>
            <a:extLst>
              <a:ext uri="{FF2B5EF4-FFF2-40B4-BE49-F238E27FC236}">
                <a16:creationId xmlns:a16="http://schemas.microsoft.com/office/drawing/2014/main" id="{41E9F6D5-1D09-0326-C127-181177304639}"/>
              </a:ext>
            </a:extLst>
          </p:cNvPr>
          <p:cNvSpPr/>
          <p:nvPr/>
        </p:nvSpPr>
        <p:spPr>
          <a:xfrm>
            <a:off x="3059382" y="2413"/>
            <a:ext cx="3000871" cy="517133"/>
          </a:xfrm>
          <a:prstGeom prst="rect">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B45494A9-ACA6-0AF8-BACE-9790269C186A}"/>
              </a:ext>
            </a:extLst>
          </p:cNvPr>
          <p:cNvSpPr/>
          <p:nvPr/>
        </p:nvSpPr>
        <p:spPr>
          <a:xfrm>
            <a:off x="6118764"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A1AE5875-F0C9-4ABF-A3B5-0913AE51D693}"/>
              </a:ext>
            </a:extLst>
          </p:cNvPr>
          <p:cNvSpPr txBox="1"/>
          <p:nvPr/>
        </p:nvSpPr>
        <p:spPr>
          <a:xfrm>
            <a:off x="19341" y="44291"/>
            <a:ext cx="3000871" cy="430887"/>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Oversee Network Design </a:t>
            </a:r>
            <a:br>
              <a:rPr lang="en-US" sz="1100">
                <a:solidFill>
                  <a:srgbClr val="002E3D"/>
                </a:solidFill>
                <a:latin typeface="Arial" panose="020B0604020202020204" pitchFamily="34" charset="0"/>
                <a:ea typeface="Gotham Medium" pitchFamily="2" charset="-128"/>
                <a:cs typeface="Arial" panose="020B0604020202020204" pitchFamily="34" charset="0"/>
              </a:rPr>
            </a:br>
            <a:r>
              <a:rPr lang="en-US" sz="1100">
                <a:solidFill>
                  <a:srgbClr val="002E3D"/>
                </a:solidFill>
                <a:latin typeface="Arial" panose="020B0604020202020204" pitchFamily="34" charset="0"/>
                <a:ea typeface="Gotham Medium" pitchFamily="2" charset="-128"/>
                <a:cs typeface="Arial" panose="020B0604020202020204" pitchFamily="34" charset="0"/>
              </a:rPr>
              <a:t>and Operations</a:t>
            </a:r>
          </a:p>
        </p:txBody>
      </p:sp>
      <p:sp>
        <p:nvSpPr>
          <p:cNvPr id="58" name="TextBox 57">
            <a:extLst>
              <a:ext uri="{FF2B5EF4-FFF2-40B4-BE49-F238E27FC236}">
                <a16:creationId xmlns:a16="http://schemas.microsoft.com/office/drawing/2014/main" id="{FC8E2383-07B3-7608-2567-7402C64784CF}"/>
              </a:ext>
            </a:extLst>
          </p:cNvPr>
          <p:cNvSpPr txBox="1"/>
          <p:nvPr/>
        </p:nvSpPr>
        <p:spPr>
          <a:xfrm>
            <a:off x="3056306" y="132287"/>
            <a:ext cx="3000871" cy="261610"/>
          </a:xfrm>
          <a:prstGeom prst="rect">
            <a:avLst/>
          </a:prstGeom>
          <a:noFill/>
        </p:spPr>
        <p:txBody>
          <a:bodyPr wrap="square" lIns="91440" tIns="45720" rIns="91440" bIns="45720" rtlCol="0" anchor="t">
            <a:spAutoFit/>
          </a:bodyPr>
          <a:lstStyle/>
          <a:p>
            <a:pPr algn="ctr"/>
            <a:r>
              <a:rPr lang="en-US" sz="1100" dirty="0">
                <a:solidFill>
                  <a:schemeClr val="bg1"/>
                </a:solidFill>
                <a:latin typeface="Arial"/>
                <a:ea typeface="Gotham Medium"/>
                <a:cs typeface="Arial"/>
              </a:rPr>
              <a:t>Motivate and Drive Change</a:t>
            </a:r>
            <a:endParaRPr lang="en-US" sz="1100" dirty="0">
              <a:solidFill>
                <a:schemeClr val="bg1"/>
              </a:solidFill>
              <a:latin typeface="Arial" panose="020B0604020202020204" pitchFamily="34" charset="0"/>
              <a:ea typeface="Gotham Medium" pitchFamily="2" charset="-128"/>
              <a:cs typeface="Arial" panose="020B0604020202020204" pitchFamily="34" charset="0"/>
            </a:endParaRPr>
          </a:p>
        </p:txBody>
      </p:sp>
      <p:sp>
        <p:nvSpPr>
          <p:cNvPr id="59" name="TextBox 58">
            <a:extLst>
              <a:ext uri="{FF2B5EF4-FFF2-40B4-BE49-F238E27FC236}">
                <a16:creationId xmlns:a16="http://schemas.microsoft.com/office/drawing/2014/main" id="{BE1275ED-C518-6708-1BDE-2759D875B18E}"/>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
        <p:nvSpPr>
          <p:cNvPr id="60" name="TextBox 59">
            <a:hlinkClick r:id="rId13" action="ppaction://hlinksldjump"/>
            <a:extLst>
              <a:ext uri="{FF2B5EF4-FFF2-40B4-BE49-F238E27FC236}">
                <a16:creationId xmlns:a16="http://schemas.microsoft.com/office/drawing/2014/main" id="{98F40F2C-88D6-8C4E-2B5C-BAB058C177D5}"/>
              </a:ext>
            </a:extLst>
          </p:cNvPr>
          <p:cNvSpPr txBox="1"/>
          <p:nvPr>
            <p:custDataLst>
              <p:tags r:id="rId8"/>
            </p:custDataLst>
          </p:nvPr>
        </p:nvSpPr>
        <p:spPr>
          <a:xfrm>
            <a:off x="226900" y="1924069"/>
            <a:ext cx="4099602" cy="307777"/>
          </a:xfrm>
          <a:prstGeom prst="rect">
            <a:avLst/>
          </a:prstGeom>
          <a:noFill/>
        </p:spPr>
        <p:txBody>
          <a:bodyPr wrap="square" rtlCol="0">
            <a:spAutoFit/>
          </a:bodyPr>
          <a:lstStyle/>
          <a:p>
            <a:r>
              <a:rPr lang="en-US" sz="1400" b="1" dirty="0">
                <a:solidFill>
                  <a:schemeClr val="bg1"/>
                </a:solidFill>
                <a:latin typeface="Arial" panose="020B0604020202020204" pitchFamily="34" charset="0"/>
                <a:ea typeface="Gotham Medium" pitchFamily="2" charset="-128"/>
                <a:cs typeface="Arial" panose="020B0604020202020204" pitchFamily="34" charset="0"/>
              </a:rPr>
              <a:t>COACHING AND ENGAGEMENT</a:t>
            </a:r>
          </a:p>
        </p:txBody>
      </p:sp>
    </p:spTree>
    <p:extLst>
      <p:ext uri="{BB962C8B-B14F-4D97-AF65-F5344CB8AC3E}">
        <p14:creationId xmlns:p14="http://schemas.microsoft.com/office/powerpoint/2010/main" val="18485795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8A05958-8F59-C546-A4C4-8DF807D69ECD}"/>
              </a:ext>
            </a:extLst>
          </p:cNvPr>
          <p:cNvSpPr/>
          <p:nvPr/>
        </p:nvSpPr>
        <p:spPr>
          <a:xfrm>
            <a:off x="-4240" y="600084"/>
            <a:ext cx="12196239" cy="1295888"/>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577C23A-FD50-7742-AF30-9D46C869964D}"/>
              </a:ext>
            </a:extLst>
          </p:cNvPr>
          <p:cNvSpPr/>
          <p:nvPr/>
        </p:nvSpPr>
        <p:spPr>
          <a:xfrm>
            <a:off x="1" y="2358051"/>
            <a:ext cx="2373086" cy="2894687"/>
          </a:xfrm>
          <a:prstGeom prst="rect">
            <a:avLst/>
          </a:prstGeom>
          <a:solidFill>
            <a:srgbClr val="002E3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165FC1E-DEDD-314A-82B9-EBD587D52FEA}"/>
              </a:ext>
            </a:extLst>
          </p:cNvPr>
          <p:cNvGrpSpPr/>
          <p:nvPr/>
        </p:nvGrpSpPr>
        <p:grpSpPr>
          <a:xfrm>
            <a:off x="2373089" y="1517281"/>
            <a:ext cx="9704716" cy="511895"/>
            <a:chOff x="445409" y="2601496"/>
            <a:chExt cx="11335654" cy="3632005"/>
          </a:xfrm>
          <a:solidFill>
            <a:srgbClr val="00B0F0"/>
          </a:solidFill>
        </p:grpSpPr>
        <p:sp>
          <p:nvSpPr>
            <p:cNvPr id="7" name="Rectangle 6">
              <a:extLst>
                <a:ext uri="{FF2B5EF4-FFF2-40B4-BE49-F238E27FC236}">
                  <a16:creationId xmlns:a16="http://schemas.microsoft.com/office/drawing/2014/main" id="{5E2B1A23-59E8-9E4C-A17B-4E2E90AD75CB}"/>
                </a:ext>
              </a:extLst>
            </p:cNvPr>
            <p:cNvSpPr/>
            <p:nvPr/>
          </p:nvSpPr>
          <p:spPr>
            <a:xfrm>
              <a:off x="445409" y="2601497"/>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90313C-B8A0-5242-A9B0-F7B6C4643EE8}"/>
                </a:ext>
              </a:extLst>
            </p:cNvPr>
            <p:cNvSpPr/>
            <p:nvPr/>
          </p:nvSpPr>
          <p:spPr>
            <a:xfrm>
              <a:off x="2728268"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CBF8317-516A-4B48-9652-1419072841EA}"/>
                </a:ext>
              </a:extLst>
            </p:cNvPr>
            <p:cNvSpPr/>
            <p:nvPr/>
          </p:nvSpPr>
          <p:spPr>
            <a:xfrm>
              <a:off x="5011127" y="2601496"/>
              <a:ext cx="2204217" cy="36320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FC1F73-6458-8A43-90DF-23E78F558432}"/>
                </a:ext>
              </a:extLst>
            </p:cNvPr>
            <p:cNvSpPr/>
            <p:nvPr/>
          </p:nvSpPr>
          <p:spPr>
            <a:xfrm>
              <a:off x="7293986" y="2601496"/>
              <a:ext cx="2204217" cy="36320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5566AD-54D6-2C45-876D-2DF8B08865EC}"/>
                </a:ext>
              </a:extLst>
            </p:cNvPr>
            <p:cNvSpPr/>
            <p:nvPr/>
          </p:nvSpPr>
          <p:spPr>
            <a:xfrm>
              <a:off x="9576846"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DC6835AC-3BAD-B749-B5FD-9DFBDBBA5B40}"/>
              </a:ext>
            </a:extLst>
          </p:cNvPr>
          <p:cNvSpPr txBox="1"/>
          <p:nvPr>
            <p:custDataLst>
              <p:tags r:id="rId1"/>
            </p:custDataLst>
          </p:nvPr>
        </p:nvSpPr>
        <p:spPr>
          <a:xfrm>
            <a:off x="185260" y="3239616"/>
            <a:ext cx="1964746" cy="830997"/>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Build connection and collaboration among network members and the intermediary.</a:t>
            </a:r>
          </a:p>
        </p:txBody>
      </p:sp>
      <p:sp>
        <p:nvSpPr>
          <p:cNvPr id="19" name="Rectangle 18">
            <a:extLst>
              <a:ext uri="{FF2B5EF4-FFF2-40B4-BE49-F238E27FC236}">
                <a16:creationId xmlns:a16="http://schemas.microsoft.com/office/drawing/2014/main" id="{830FEE2D-AB8B-F74F-BFD7-84CE4D62DAA4}"/>
              </a:ext>
            </a:extLst>
          </p:cNvPr>
          <p:cNvSpPr/>
          <p:nvPr/>
        </p:nvSpPr>
        <p:spPr>
          <a:xfrm>
            <a:off x="2427816" y="1569755"/>
            <a:ext cx="1746495"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NO ACTIVITY</a:t>
            </a:r>
          </a:p>
        </p:txBody>
      </p:sp>
      <p:sp>
        <p:nvSpPr>
          <p:cNvPr id="21" name="Rectangle 20">
            <a:extLst>
              <a:ext uri="{FF2B5EF4-FFF2-40B4-BE49-F238E27FC236}">
                <a16:creationId xmlns:a16="http://schemas.microsoft.com/office/drawing/2014/main" id="{26AA6FFB-F843-FC46-809F-E4B23379C932}"/>
              </a:ext>
            </a:extLst>
          </p:cNvPr>
          <p:cNvSpPr/>
          <p:nvPr/>
        </p:nvSpPr>
        <p:spPr>
          <a:xfrm>
            <a:off x="4366729" y="1569755"/>
            <a:ext cx="1847848"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EMERGING</a:t>
            </a:r>
          </a:p>
        </p:txBody>
      </p:sp>
      <p:sp>
        <p:nvSpPr>
          <p:cNvPr id="22" name="Rectangle 21">
            <a:extLst>
              <a:ext uri="{FF2B5EF4-FFF2-40B4-BE49-F238E27FC236}">
                <a16:creationId xmlns:a16="http://schemas.microsoft.com/office/drawing/2014/main" id="{B4DB6FFD-B628-1D4C-B209-97C95937A165}"/>
              </a:ext>
            </a:extLst>
          </p:cNvPr>
          <p:cNvSpPr/>
          <p:nvPr/>
        </p:nvSpPr>
        <p:spPr>
          <a:xfrm>
            <a:off x="6233408" y="1569755"/>
            <a:ext cx="1935576" cy="261610"/>
          </a:xfrm>
          <a:prstGeom prst="rect">
            <a:avLst/>
          </a:prstGeom>
        </p:spPr>
        <p:txBody>
          <a:bodyPr wrap="square">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DEVELOPING</a:t>
            </a:r>
          </a:p>
        </p:txBody>
      </p:sp>
      <p:sp>
        <p:nvSpPr>
          <p:cNvPr id="23" name="Rectangle 22">
            <a:extLst>
              <a:ext uri="{FF2B5EF4-FFF2-40B4-BE49-F238E27FC236}">
                <a16:creationId xmlns:a16="http://schemas.microsoft.com/office/drawing/2014/main" id="{9D2E4A93-90FF-BF4C-B056-3868568B0406}"/>
              </a:ext>
            </a:extLst>
          </p:cNvPr>
          <p:cNvSpPr/>
          <p:nvPr/>
        </p:nvSpPr>
        <p:spPr>
          <a:xfrm>
            <a:off x="8250625" y="1569755"/>
            <a:ext cx="181575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ACHIEVED</a:t>
            </a:r>
          </a:p>
        </p:txBody>
      </p:sp>
      <p:sp>
        <p:nvSpPr>
          <p:cNvPr id="24" name="Rectangle 23">
            <a:extLst>
              <a:ext uri="{FF2B5EF4-FFF2-40B4-BE49-F238E27FC236}">
                <a16:creationId xmlns:a16="http://schemas.microsoft.com/office/drawing/2014/main" id="{771A9A3A-BF68-B042-8B9E-5A6E6B22ABB5}"/>
              </a:ext>
            </a:extLst>
          </p:cNvPr>
          <p:cNvSpPr/>
          <p:nvPr/>
        </p:nvSpPr>
        <p:spPr>
          <a:xfrm>
            <a:off x="10261043" y="1569755"/>
            <a:ext cx="175144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EXEMPLARY</a:t>
            </a:r>
          </a:p>
        </p:txBody>
      </p:sp>
      <p:sp>
        <p:nvSpPr>
          <p:cNvPr id="26" name="TextBox 25">
            <a:extLst>
              <a:ext uri="{FF2B5EF4-FFF2-40B4-BE49-F238E27FC236}">
                <a16:creationId xmlns:a16="http://schemas.microsoft.com/office/drawing/2014/main" id="{E70D6374-7623-7A4E-802B-3D55D51B2947}"/>
              </a:ext>
            </a:extLst>
          </p:cNvPr>
          <p:cNvSpPr txBox="1"/>
          <p:nvPr>
            <p:custDataLst>
              <p:tags r:id="rId2"/>
            </p:custDataLst>
          </p:nvPr>
        </p:nvSpPr>
        <p:spPr>
          <a:xfrm>
            <a:off x="2449636" y="2611590"/>
            <a:ext cx="1876866" cy="120032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There is no evidence that the intermediary has built connection and collaboration among network members and itself.</a:t>
            </a:r>
          </a:p>
        </p:txBody>
      </p:sp>
      <p:sp>
        <p:nvSpPr>
          <p:cNvPr id="27" name="TextBox 26">
            <a:extLst>
              <a:ext uri="{FF2B5EF4-FFF2-40B4-BE49-F238E27FC236}">
                <a16:creationId xmlns:a16="http://schemas.microsoft.com/office/drawing/2014/main" id="{229EA118-0786-CD4E-97D8-2A10FCBD6E11}"/>
              </a:ext>
            </a:extLst>
          </p:cNvPr>
          <p:cNvSpPr txBox="1"/>
          <p:nvPr>
            <p:custDataLst>
              <p:tags r:id="rId3"/>
            </p:custDataLst>
          </p:nvPr>
        </p:nvSpPr>
        <p:spPr>
          <a:xfrm>
            <a:off x="4352777" y="2611588"/>
            <a:ext cx="1743224" cy="138499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is beginning to develop processes to build connection and collaboration among network members and itself. </a:t>
            </a:r>
          </a:p>
        </p:txBody>
      </p:sp>
      <p:sp>
        <p:nvSpPr>
          <p:cNvPr id="28" name="TextBox 27">
            <a:extLst>
              <a:ext uri="{FF2B5EF4-FFF2-40B4-BE49-F238E27FC236}">
                <a16:creationId xmlns:a16="http://schemas.microsoft.com/office/drawing/2014/main" id="{97995F58-B6DC-F547-85F2-E0B649E201E2}"/>
              </a:ext>
            </a:extLst>
          </p:cNvPr>
          <p:cNvSpPr txBox="1"/>
          <p:nvPr>
            <p:custDataLst>
              <p:tags r:id="rId4"/>
            </p:custDataLst>
          </p:nvPr>
        </p:nvSpPr>
        <p:spPr>
          <a:xfrm>
            <a:off x="6292118" y="2611589"/>
            <a:ext cx="1876866" cy="138499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has a formalized process in place to build connection and collaboration among network members and itself, but the application of the process is limited. </a:t>
            </a:r>
          </a:p>
        </p:txBody>
      </p:sp>
      <p:sp>
        <p:nvSpPr>
          <p:cNvPr id="29" name="TextBox 28">
            <a:extLst>
              <a:ext uri="{FF2B5EF4-FFF2-40B4-BE49-F238E27FC236}">
                <a16:creationId xmlns:a16="http://schemas.microsoft.com/office/drawing/2014/main" id="{C018F3E7-2115-A84B-B3FC-EF25F8FEAAB7}"/>
              </a:ext>
            </a:extLst>
          </p:cNvPr>
          <p:cNvSpPr txBox="1"/>
          <p:nvPr>
            <p:custDataLst>
              <p:tags r:id="rId5"/>
            </p:custDataLst>
          </p:nvPr>
        </p:nvSpPr>
        <p:spPr>
          <a:xfrm>
            <a:off x="8271810" y="2611589"/>
            <a:ext cx="1810533" cy="138499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consistently applies a formalized process for building connection and collaboration among network members and itself.</a:t>
            </a:r>
          </a:p>
        </p:txBody>
      </p:sp>
      <p:sp>
        <p:nvSpPr>
          <p:cNvPr id="30" name="TextBox 29">
            <a:extLst>
              <a:ext uri="{FF2B5EF4-FFF2-40B4-BE49-F238E27FC236}">
                <a16:creationId xmlns:a16="http://schemas.microsoft.com/office/drawing/2014/main" id="{639563D2-7D66-D345-A588-A9A3665DEB11}"/>
              </a:ext>
            </a:extLst>
          </p:cNvPr>
          <p:cNvSpPr txBox="1"/>
          <p:nvPr>
            <p:custDataLst>
              <p:tags r:id="rId6"/>
            </p:custDataLst>
          </p:nvPr>
        </p:nvSpPr>
        <p:spPr>
          <a:xfrm>
            <a:off x="10216597" y="2611590"/>
            <a:ext cx="1861208" cy="138499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intermediary’s process for building connection and collaboration has resulted in robust interaction among network members. </a:t>
            </a:r>
          </a:p>
        </p:txBody>
      </p:sp>
      <p:sp>
        <p:nvSpPr>
          <p:cNvPr id="35" name="Rectangle 34">
            <a:extLst>
              <a:ext uri="{FF2B5EF4-FFF2-40B4-BE49-F238E27FC236}">
                <a16:creationId xmlns:a16="http://schemas.microsoft.com/office/drawing/2014/main" id="{FE5B9EF4-80E3-E04D-9C9B-871A67C4B696}"/>
              </a:ext>
            </a:extLst>
          </p:cNvPr>
          <p:cNvSpPr/>
          <p:nvPr/>
        </p:nvSpPr>
        <p:spPr>
          <a:xfrm>
            <a:off x="-4239" y="1892455"/>
            <a:ext cx="12200478" cy="391558"/>
          </a:xfrm>
          <a:prstGeom prst="rect">
            <a:avLst/>
          </a:prstGeom>
          <a:solidFill>
            <a:srgbClr val="619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B7CD77E-9E9A-1447-8135-4BC4634B9965}"/>
              </a:ext>
            </a:extLst>
          </p:cNvPr>
          <p:cNvSpPr txBox="1"/>
          <p:nvPr/>
        </p:nvSpPr>
        <p:spPr>
          <a:xfrm>
            <a:off x="2286114" y="922936"/>
            <a:ext cx="7437749" cy="369332"/>
          </a:xfrm>
          <a:prstGeom prst="rect">
            <a:avLst/>
          </a:prstGeom>
          <a:noFill/>
        </p:spPr>
        <p:txBody>
          <a:bodyPr wrap="square" lIns="91440" tIns="45720" rIns="91440" bIns="45720" rtlCol="0" anchor="t">
            <a:spAutoFit/>
          </a:bodyPr>
          <a:lstStyle/>
          <a:p>
            <a:r>
              <a:rPr lang="en-US" dirty="0">
                <a:solidFill>
                  <a:schemeClr val="bg1"/>
                </a:solidFill>
                <a:latin typeface="Arial"/>
                <a:ea typeface="Gotham Medium"/>
                <a:cs typeface="Arial"/>
              </a:rPr>
              <a:t>ROLE: </a:t>
            </a:r>
            <a:r>
              <a:rPr lang="en-US" dirty="0">
                <a:solidFill>
                  <a:srgbClr val="00B0F0"/>
                </a:solidFill>
                <a:latin typeface="Arial"/>
                <a:ea typeface="Gotham Medium"/>
                <a:cs typeface="Arial"/>
              </a:rPr>
              <a:t>MOTIVATE AND DRIVE CHANGE</a:t>
            </a:r>
            <a:endParaRPr lang="en-US" dirty="0">
              <a:solidFill>
                <a:srgbClr val="00B0F0"/>
              </a:solidFill>
              <a:latin typeface="Arial" panose="020B0604020202020204" pitchFamily="34" charset="0"/>
              <a:ea typeface="Gotham Medium" pitchFamily="2" charset="-128"/>
              <a:cs typeface="Arial" panose="020B0604020202020204" pitchFamily="34" charset="0"/>
            </a:endParaRPr>
          </a:p>
        </p:txBody>
      </p:sp>
      <p:sp>
        <p:nvSpPr>
          <p:cNvPr id="32" name="TextBox 31">
            <a:hlinkClick r:id="rId11" action="ppaction://hlinksldjump"/>
            <a:extLst>
              <a:ext uri="{FF2B5EF4-FFF2-40B4-BE49-F238E27FC236}">
                <a16:creationId xmlns:a16="http://schemas.microsoft.com/office/drawing/2014/main" id="{185E68C4-9524-C442-853B-3DD2CC59A0C7}"/>
              </a:ext>
            </a:extLst>
          </p:cNvPr>
          <p:cNvSpPr txBox="1"/>
          <p:nvPr>
            <p:custDataLst>
              <p:tags r:id="rId7"/>
            </p:custDataLst>
          </p:nvPr>
        </p:nvSpPr>
        <p:spPr>
          <a:xfrm>
            <a:off x="226900" y="1924069"/>
            <a:ext cx="3396410" cy="307777"/>
          </a:xfrm>
          <a:prstGeom prst="rect">
            <a:avLst/>
          </a:prstGeom>
          <a:noFill/>
        </p:spPr>
        <p:txBody>
          <a:bodyPr wrap="square" rtlCol="0">
            <a:spAutoFit/>
          </a:bodyPr>
          <a:lstStyle/>
          <a:p>
            <a:r>
              <a:rPr lang="en-US" sz="1400" b="1" dirty="0">
                <a:solidFill>
                  <a:schemeClr val="bg1"/>
                </a:solidFill>
                <a:latin typeface="Arial" panose="020B0604020202020204" pitchFamily="34" charset="0"/>
                <a:ea typeface="Gotham Medium" pitchFamily="2" charset="-128"/>
                <a:cs typeface="Arial" panose="020B0604020202020204" pitchFamily="34" charset="0"/>
              </a:rPr>
              <a:t>NETWORK COLLABORATION</a:t>
            </a:r>
          </a:p>
        </p:txBody>
      </p:sp>
      <p:sp>
        <p:nvSpPr>
          <p:cNvPr id="34" name="TextBox 33">
            <a:extLst>
              <a:ext uri="{FF2B5EF4-FFF2-40B4-BE49-F238E27FC236}">
                <a16:creationId xmlns:a16="http://schemas.microsoft.com/office/drawing/2014/main" id="{47D5CB72-F38E-F84B-B91E-0BD4D704E8FF}"/>
              </a:ext>
            </a:extLst>
          </p:cNvPr>
          <p:cNvSpPr txBox="1"/>
          <p:nvPr>
            <p:custDataLst>
              <p:tags r:id="rId8"/>
            </p:custDataLst>
          </p:nvPr>
        </p:nvSpPr>
        <p:spPr>
          <a:xfrm>
            <a:off x="188693" y="2606338"/>
            <a:ext cx="2083934" cy="523220"/>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Network Interaction and Connections</a:t>
            </a:r>
            <a:endParaRPr lang="en-US" sz="1400" dirty="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317C643-163E-B649-A837-65F19AF5709E}"/>
              </a:ext>
            </a:extLst>
          </p:cNvPr>
          <p:cNvCxnSpPr/>
          <p:nvPr/>
        </p:nvCxnSpPr>
        <p:spPr>
          <a:xfrm>
            <a:off x="4260169"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FD4E39-2BFB-F942-8A34-10FDE3831AC1}"/>
              </a:ext>
            </a:extLst>
          </p:cNvPr>
          <p:cNvCxnSpPr/>
          <p:nvPr/>
        </p:nvCxnSpPr>
        <p:spPr>
          <a:xfrm>
            <a:off x="6247713"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716DD2-8DE9-164A-973A-CB989121FB91}"/>
              </a:ext>
            </a:extLst>
          </p:cNvPr>
          <p:cNvCxnSpPr/>
          <p:nvPr/>
        </p:nvCxnSpPr>
        <p:spPr>
          <a:xfrm>
            <a:off x="8174145"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874A25D-CD45-3A48-A4FF-2BA4F0336E0C}"/>
              </a:ext>
            </a:extLst>
          </p:cNvPr>
          <p:cNvCxnSpPr/>
          <p:nvPr/>
        </p:nvCxnSpPr>
        <p:spPr>
          <a:xfrm>
            <a:off x="10168452" y="2676445"/>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A37437C-B3BA-5140-B37C-907AA364C14F}"/>
              </a:ext>
            </a:extLst>
          </p:cNvPr>
          <p:cNvPicPr>
            <a:picLocks noChangeAspect="1"/>
          </p:cNvPicPr>
          <p:nvPr/>
        </p:nvPicPr>
        <p:blipFill>
          <a:blip r:embed="rId12"/>
          <a:stretch>
            <a:fillRect/>
          </a:stretch>
        </p:blipFill>
        <p:spPr>
          <a:xfrm>
            <a:off x="814629" y="894859"/>
            <a:ext cx="652616" cy="670019"/>
          </a:xfrm>
          <a:prstGeom prst="rect">
            <a:avLst/>
          </a:prstGeom>
        </p:spPr>
      </p:pic>
      <p:sp>
        <p:nvSpPr>
          <p:cNvPr id="47" name="TextBox 46">
            <a:extLst>
              <a:ext uri="{FF2B5EF4-FFF2-40B4-BE49-F238E27FC236}">
                <a16:creationId xmlns:a16="http://schemas.microsoft.com/office/drawing/2014/main" id="{40E12DC8-6CF9-4126-95D5-683B7276FC81}"/>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t>49</a:t>
            </a:fld>
            <a:endParaRPr lang="en-US" sz="1000" dirty="0"/>
          </a:p>
        </p:txBody>
      </p:sp>
      <p:sp>
        <p:nvSpPr>
          <p:cNvPr id="14" name="Oval 13">
            <a:extLst>
              <a:ext uri="{FF2B5EF4-FFF2-40B4-BE49-F238E27FC236}">
                <a16:creationId xmlns:a16="http://schemas.microsoft.com/office/drawing/2014/main" id="{BDE8FC65-4D41-B163-03E3-BD512035BB8C}"/>
              </a:ext>
            </a:extLst>
          </p:cNvPr>
          <p:cNvSpPr/>
          <p:nvPr/>
        </p:nvSpPr>
        <p:spPr>
          <a:xfrm>
            <a:off x="462322" y="5989569"/>
            <a:ext cx="881456" cy="881456"/>
          </a:xfrm>
          <a:prstGeom prst="ellipse">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2EAB57E-5082-1885-AD61-9584CA398A24}"/>
              </a:ext>
            </a:extLst>
          </p:cNvPr>
          <p:cNvSpPr/>
          <p:nvPr/>
        </p:nvSpPr>
        <p:spPr>
          <a:xfrm>
            <a:off x="650416" y="6245631"/>
            <a:ext cx="505267" cy="369332"/>
          </a:xfrm>
          <a:prstGeom prst="rect">
            <a:avLst/>
          </a:prstGeom>
        </p:spPr>
        <p:txBody>
          <a:bodyPr wrap="none" lIns="91440" tIns="45720" rIns="91440" bIns="45720" anchor="t">
            <a:spAutoFit/>
          </a:bodyPr>
          <a:lstStyle/>
          <a:p>
            <a:r>
              <a:rPr lang="en-US" dirty="0">
                <a:solidFill>
                  <a:schemeClr val="bg1"/>
                </a:solidFill>
                <a:highlight>
                  <a:srgbClr val="FF0000"/>
                </a:highlight>
                <a:latin typeface="Arial"/>
                <a:cs typeface="Arial"/>
              </a:rPr>
              <a:t>3.6</a:t>
            </a:r>
            <a:endParaRPr lang="en-US">
              <a:solidFill>
                <a:schemeClr val="bg1"/>
              </a:solidFill>
              <a:highlight>
                <a:srgbClr val="FF0000"/>
              </a:highlight>
              <a:latin typeface="Arial"/>
              <a:ea typeface="Calibri"/>
              <a:cs typeface="Arial"/>
            </a:endParaRPr>
          </a:p>
        </p:txBody>
      </p:sp>
      <p:sp>
        <p:nvSpPr>
          <p:cNvPr id="16" name="TextBox 15">
            <a:extLst>
              <a:ext uri="{FF2B5EF4-FFF2-40B4-BE49-F238E27FC236}">
                <a16:creationId xmlns:a16="http://schemas.microsoft.com/office/drawing/2014/main" id="{D8366CAF-3272-798C-0C33-B065C09D094F}"/>
              </a:ext>
            </a:extLst>
          </p:cNvPr>
          <p:cNvSpPr txBox="1"/>
          <p:nvPr/>
        </p:nvSpPr>
        <p:spPr>
          <a:xfrm>
            <a:off x="1385501" y="6119848"/>
            <a:ext cx="3677816"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Update this marker with the Element average and reposition it under the correct developmental category (e.g., developing)</a:t>
            </a:r>
          </a:p>
        </p:txBody>
      </p:sp>
      <p:sp>
        <p:nvSpPr>
          <p:cNvPr id="42" name="Rectangle 41">
            <a:extLst>
              <a:ext uri="{FF2B5EF4-FFF2-40B4-BE49-F238E27FC236}">
                <a16:creationId xmlns:a16="http://schemas.microsoft.com/office/drawing/2014/main" id="{240E28DA-3008-BF06-6B8F-EC24058D8A7A}"/>
              </a:ext>
            </a:extLst>
          </p:cNvPr>
          <p:cNvSpPr/>
          <p:nvPr/>
        </p:nvSpPr>
        <p:spPr>
          <a:xfrm>
            <a:off x="1"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hlinkClick r:id="rId13" action="ppaction://hlinksldjump"/>
            <a:extLst>
              <a:ext uri="{FF2B5EF4-FFF2-40B4-BE49-F238E27FC236}">
                <a16:creationId xmlns:a16="http://schemas.microsoft.com/office/drawing/2014/main" id="{39A0ECB6-8B3C-5CE5-E8E5-FD785F620DF0}"/>
              </a:ext>
            </a:extLst>
          </p:cNvPr>
          <p:cNvSpPr/>
          <p:nvPr/>
        </p:nvSpPr>
        <p:spPr>
          <a:xfrm>
            <a:off x="3059382" y="2413"/>
            <a:ext cx="3000871" cy="517133"/>
          </a:xfrm>
          <a:prstGeom prst="rect">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1CD936E-B910-F0CB-4FBC-EA175953255D}"/>
              </a:ext>
            </a:extLst>
          </p:cNvPr>
          <p:cNvSpPr/>
          <p:nvPr/>
        </p:nvSpPr>
        <p:spPr>
          <a:xfrm>
            <a:off x="6118764"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55CC6920-C108-28CF-0D8E-046264EEA85A}"/>
              </a:ext>
            </a:extLst>
          </p:cNvPr>
          <p:cNvSpPr txBox="1"/>
          <p:nvPr/>
        </p:nvSpPr>
        <p:spPr>
          <a:xfrm>
            <a:off x="19341" y="44291"/>
            <a:ext cx="3000871" cy="430887"/>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Oversee Network Design </a:t>
            </a:r>
            <a:br>
              <a:rPr lang="en-US" sz="1100">
                <a:solidFill>
                  <a:srgbClr val="002E3D"/>
                </a:solidFill>
                <a:latin typeface="Arial" panose="020B0604020202020204" pitchFamily="34" charset="0"/>
                <a:ea typeface="Gotham Medium" pitchFamily="2" charset="-128"/>
                <a:cs typeface="Arial" panose="020B0604020202020204" pitchFamily="34" charset="0"/>
              </a:rPr>
            </a:br>
            <a:r>
              <a:rPr lang="en-US" sz="1100">
                <a:solidFill>
                  <a:srgbClr val="002E3D"/>
                </a:solidFill>
                <a:latin typeface="Arial" panose="020B0604020202020204" pitchFamily="34" charset="0"/>
                <a:ea typeface="Gotham Medium" pitchFamily="2" charset="-128"/>
                <a:cs typeface="Arial" panose="020B0604020202020204" pitchFamily="34" charset="0"/>
              </a:rPr>
              <a:t>and Operations</a:t>
            </a:r>
          </a:p>
        </p:txBody>
      </p:sp>
      <p:sp>
        <p:nvSpPr>
          <p:cNvPr id="58" name="TextBox 57">
            <a:extLst>
              <a:ext uri="{FF2B5EF4-FFF2-40B4-BE49-F238E27FC236}">
                <a16:creationId xmlns:a16="http://schemas.microsoft.com/office/drawing/2014/main" id="{0456C48E-6CC6-A093-4BE4-69A99767A063}"/>
              </a:ext>
            </a:extLst>
          </p:cNvPr>
          <p:cNvSpPr txBox="1"/>
          <p:nvPr/>
        </p:nvSpPr>
        <p:spPr>
          <a:xfrm>
            <a:off x="3056306" y="132287"/>
            <a:ext cx="3000871" cy="261610"/>
          </a:xfrm>
          <a:prstGeom prst="rect">
            <a:avLst/>
          </a:prstGeom>
          <a:noFill/>
        </p:spPr>
        <p:txBody>
          <a:bodyPr wrap="square" lIns="91440" tIns="45720" rIns="91440" bIns="45720" rtlCol="0" anchor="t">
            <a:spAutoFit/>
          </a:bodyPr>
          <a:lstStyle/>
          <a:p>
            <a:pPr algn="ctr"/>
            <a:r>
              <a:rPr lang="en-US" sz="1100" dirty="0">
                <a:solidFill>
                  <a:schemeClr val="bg1"/>
                </a:solidFill>
                <a:latin typeface="Arial"/>
                <a:ea typeface="Gotham Medium"/>
                <a:cs typeface="Arial"/>
              </a:rPr>
              <a:t>Motivate and Drive </a:t>
            </a:r>
            <a:r>
              <a:rPr lang="en-US" sz="1100" dirty="0">
                <a:solidFill>
                  <a:schemeClr val="bg1"/>
                </a:solidFill>
                <a:ea typeface="+mn-lt"/>
                <a:cs typeface="+mn-lt"/>
              </a:rPr>
              <a:t>Change</a:t>
            </a:r>
            <a:endParaRPr lang="en-US" sz="1100" dirty="0">
              <a:solidFill>
                <a:schemeClr val="bg1"/>
              </a:solidFill>
              <a:latin typeface="Arial" panose="020B0604020202020204" pitchFamily="34" charset="0"/>
              <a:ea typeface="Gotham Medium" pitchFamily="2" charset="-128"/>
              <a:cs typeface="Arial" panose="020B0604020202020204" pitchFamily="34" charset="0"/>
            </a:endParaRPr>
          </a:p>
        </p:txBody>
      </p:sp>
      <p:sp>
        <p:nvSpPr>
          <p:cNvPr id="59" name="TextBox 58">
            <a:extLst>
              <a:ext uri="{FF2B5EF4-FFF2-40B4-BE49-F238E27FC236}">
                <a16:creationId xmlns:a16="http://schemas.microsoft.com/office/drawing/2014/main" id="{D92C438C-A51E-06C8-2387-C86E944C29F6}"/>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Tree>
    <p:extLst>
      <p:ext uri="{BB962C8B-B14F-4D97-AF65-F5344CB8AC3E}">
        <p14:creationId xmlns:p14="http://schemas.microsoft.com/office/powerpoint/2010/main" val="979287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5">
            <a:extLst>
              <a:ext uri="{FF2B5EF4-FFF2-40B4-BE49-F238E27FC236}">
                <a16:creationId xmlns:a16="http://schemas.microsoft.com/office/drawing/2014/main" id="{006F7699-FBB1-4851-933C-7906CE680B60}"/>
              </a:ext>
            </a:extLst>
          </p:cNvPr>
          <p:cNvSpPr txBox="1">
            <a:spLocks/>
          </p:cNvSpPr>
          <p:nvPr/>
        </p:nvSpPr>
        <p:spPr>
          <a:xfrm>
            <a:off x="4007660" y="4462187"/>
            <a:ext cx="1915957" cy="1224951"/>
          </a:xfrm>
          <a:prstGeom prst="rect">
            <a:avLst/>
          </a:prstGeom>
        </p:spPr>
        <p:txBody>
          <a:bodyPr/>
          <a:lstStyle>
            <a:lvl1pPr marL="342900" indent="-342900" algn="l" defTabSz="914400" rtl="0" eaLnBrk="1" latinLnBrk="0" hangingPunct="1">
              <a:lnSpc>
                <a:spcPct val="90000"/>
              </a:lnSpc>
              <a:spcBef>
                <a:spcPts val="1000"/>
              </a:spcBef>
              <a:buClr>
                <a:schemeClr val="accent2"/>
              </a:buClr>
              <a:buSzPct val="75000"/>
              <a:buFont typeface="Arial" panose="020B0604020202020204" pitchFamily="34" charset="0"/>
              <a:buChar char="►"/>
              <a:defRPr sz="2400" kern="1200">
                <a:solidFill>
                  <a:schemeClr val="tx1"/>
                </a:solidFill>
                <a:latin typeface="+mj-lt"/>
                <a:ea typeface="+mn-ea"/>
                <a:cs typeface="+mn-cs"/>
              </a:defRPr>
            </a:lvl1pPr>
            <a:lvl2pPr marL="5715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2" name="Rectangle 11">
            <a:extLst>
              <a:ext uri="{FF2B5EF4-FFF2-40B4-BE49-F238E27FC236}">
                <a16:creationId xmlns:a16="http://schemas.microsoft.com/office/drawing/2014/main" id="{78ABD975-2CE5-4188-BF31-0D101D2CE8FF}"/>
              </a:ext>
            </a:extLst>
          </p:cNvPr>
          <p:cNvSpPr/>
          <p:nvPr/>
        </p:nvSpPr>
        <p:spPr>
          <a:xfrm>
            <a:off x="0" y="1628062"/>
            <a:ext cx="12192000" cy="5687138"/>
          </a:xfrm>
          <a:prstGeom prst="rect">
            <a:avLst/>
          </a:prstGeom>
          <a:solidFill>
            <a:srgbClr val="003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71B1577-32AA-40AB-AB67-2454AFFE64B1}"/>
              </a:ext>
            </a:extLst>
          </p:cNvPr>
          <p:cNvSpPr txBox="1"/>
          <p:nvPr/>
        </p:nvSpPr>
        <p:spPr>
          <a:xfrm>
            <a:off x="1561499" y="1877439"/>
            <a:ext cx="9069002" cy="1200329"/>
          </a:xfrm>
          <a:prstGeom prst="rect">
            <a:avLst/>
          </a:prstGeom>
          <a:noFill/>
        </p:spPr>
        <p:txBody>
          <a:bodyPr wrap="square" rtlCol="0">
            <a:spAutoFit/>
          </a:bodyPr>
          <a:lstStyle/>
          <a:p>
            <a:pPr>
              <a:spcAft>
                <a:spcPts val="600"/>
              </a:spcAft>
            </a:pPr>
            <a:r>
              <a:rPr lang="en-US" sz="2400" dirty="0">
                <a:solidFill>
                  <a:schemeClr val="bg1"/>
                </a:solidFill>
                <a:latin typeface="Arial" panose="020B0604020202020204" pitchFamily="34" charset="0"/>
                <a:cs typeface="Arial" panose="020B0604020202020204" pitchFamily="34" charset="0"/>
              </a:rPr>
              <a:t>The ICA Self-Assessment gathers information about </a:t>
            </a:r>
            <a:r>
              <a:rPr lang="en-US" sz="2400" b="1" dirty="0">
                <a:solidFill>
                  <a:srgbClr val="00A4D1"/>
                </a:solidFill>
                <a:latin typeface="Arial" panose="020B0604020202020204" pitchFamily="34" charset="0"/>
                <a:cs typeface="Arial" panose="020B0604020202020204" pitchFamily="34" charset="0"/>
              </a:rPr>
              <a:t>organizational strengths </a:t>
            </a:r>
            <a:r>
              <a:rPr lang="en-US" sz="2400" dirty="0">
                <a:solidFill>
                  <a:schemeClr val="bg1"/>
                </a:solidFill>
                <a:latin typeface="Arial" panose="020B0604020202020204" pitchFamily="34" charset="0"/>
                <a:cs typeface="Arial" panose="020B0604020202020204" pitchFamily="34" charset="0"/>
              </a:rPr>
              <a:t>and</a:t>
            </a:r>
            <a:r>
              <a:rPr lang="en-US" sz="2400" dirty="0">
                <a:solidFill>
                  <a:srgbClr val="89C160"/>
                </a:solidFill>
                <a:latin typeface="Arial" panose="020B0604020202020204" pitchFamily="34" charset="0"/>
                <a:cs typeface="Arial" panose="020B0604020202020204" pitchFamily="34" charset="0"/>
              </a:rPr>
              <a:t> </a:t>
            </a:r>
            <a:r>
              <a:rPr lang="en-US" sz="2400" b="1" dirty="0">
                <a:solidFill>
                  <a:srgbClr val="00A4D1"/>
                </a:solidFill>
                <a:latin typeface="Arial" panose="020B0604020202020204" pitchFamily="34" charset="0"/>
                <a:cs typeface="Arial" panose="020B0604020202020204" pitchFamily="34" charset="0"/>
              </a:rPr>
              <a:t>areas for growth </a:t>
            </a:r>
            <a:r>
              <a:rPr lang="en-US" sz="2400" dirty="0">
                <a:solidFill>
                  <a:schemeClr val="bg1"/>
                </a:solidFill>
                <a:latin typeface="Arial" panose="020B0604020202020204" pitchFamily="34" charset="0"/>
                <a:cs typeface="Arial" panose="020B0604020202020204" pitchFamily="34" charset="0"/>
              </a:rPr>
              <a:t>on each Element of the ICA Framework. </a:t>
            </a:r>
          </a:p>
        </p:txBody>
      </p:sp>
      <p:sp>
        <p:nvSpPr>
          <p:cNvPr id="21" name="TextBox 20">
            <a:extLst>
              <a:ext uri="{FF2B5EF4-FFF2-40B4-BE49-F238E27FC236}">
                <a16:creationId xmlns:a16="http://schemas.microsoft.com/office/drawing/2014/main" id="{CC2C9021-9ECF-4B4F-89DE-82132D808988}"/>
              </a:ext>
            </a:extLst>
          </p:cNvPr>
          <p:cNvSpPr txBox="1"/>
          <p:nvPr/>
        </p:nvSpPr>
        <p:spPr>
          <a:xfrm>
            <a:off x="1561499" y="3504566"/>
            <a:ext cx="9069002" cy="1200329"/>
          </a:xfrm>
          <a:prstGeom prst="rect">
            <a:avLst/>
          </a:prstGeom>
          <a:noFill/>
        </p:spPr>
        <p:txBody>
          <a:bodyPr wrap="square" lIns="91440" tIns="45720" rIns="91440" bIns="45720" rtlCol="0" anchor="t">
            <a:spAutoFit/>
          </a:bodyPr>
          <a:lstStyle/>
          <a:p>
            <a:pPr>
              <a:spcAft>
                <a:spcPts val="600"/>
              </a:spcAft>
            </a:pPr>
            <a:r>
              <a:rPr lang="en-US" sz="2400" dirty="0">
                <a:solidFill>
                  <a:schemeClr val="bg1"/>
                </a:solidFill>
                <a:latin typeface="Arial"/>
                <a:cs typeface="Arial"/>
              </a:rPr>
              <a:t>The conceptual framework of the ICA posits that Intermediaries </a:t>
            </a:r>
            <a:r>
              <a:rPr lang="en-US" sz="2400" b="1" dirty="0">
                <a:solidFill>
                  <a:srgbClr val="00A4D1"/>
                </a:solidFill>
                <a:latin typeface="Arial"/>
                <a:cs typeface="Arial"/>
              </a:rPr>
              <a:t>performing at higher levels </a:t>
            </a:r>
            <a:r>
              <a:rPr lang="en-US" sz="2400" dirty="0">
                <a:solidFill>
                  <a:schemeClr val="bg1"/>
                </a:solidFill>
                <a:latin typeface="Arial"/>
                <a:cs typeface="Arial"/>
              </a:rPr>
              <a:t>across these Elements will be able to </a:t>
            </a:r>
            <a:r>
              <a:rPr lang="en-US" sz="2400" b="1" dirty="0">
                <a:solidFill>
                  <a:srgbClr val="00A4D1"/>
                </a:solidFill>
                <a:latin typeface="Arial"/>
                <a:cs typeface="Arial"/>
              </a:rPr>
              <a:t>more effectively </a:t>
            </a:r>
            <a:r>
              <a:rPr lang="en-US" sz="2400" dirty="0">
                <a:solidFill>
                  <a:schemeClr val="bg1"/>
                </a:solidFill>
                <a:latin typeface="Arial"/>
                <a:cs typeface="Arial"/>
              </a:rPr>
              <a:t>support </a:t>
            </a:r>
            <a:r>
              <a:rPr lang="en-US" sz="2400" b="1" dirty="0">
                <a:solidFill>
                  <a:srgbClr val="00A4D1"/>
                </a:solidFill>
                <a:latin typeface="Arial"/>
                <a:cs typeface="Arial"/>
              </a:rPr>
              <a:t>institutional change. </a:t>
            </a:r>
          </a:p>
        </p:txBody>
      </p:sp>
      <p:sp>
        <p:nvSpPr>
          <p:cNvPr id="7" name="Title 6">
            <a:extLst>
              <a:ext uri="{FF2B5EF4-FFF2-40B4-BE49-F238E27FC236}">
                <a16:creationId xmlns:a16="http://schemas.microsoft.com/office/drawing/2014/main" id="{9CD6D7F3-7415-442E-A29C-A54D7E57CDFF}"/>
              </a:ext>
            </a:extLst>
          </p:cNvPr>
          <p:cNvSpPr>
            <a:spLocks noGrp="1"/>
          </p:cNvSpPr>
          <p:nvPr>
            <p:ph type="title"/>
          </p:nvPr>
        </p:nvSpPr>
        <p:spPr>
          <a:xfrm>
            <a:off x="446492" y="204962"/>
            <a:ext cx="10993667" cy="1413934"/>
          </a:xfrm>
        </p:spPr>
        <p:txBody>
          <a:bodyPr>
            <a:normAutofit/>
          </a:bodyPr>
          <a:lstStyle/>
          <a:p>
            <a:r>
              <a:rPr lang="en-US" sz="3300" dirty="0">
                <a:solidFill>
                  <a:srgbClr val="002E3D"/>
                </a:solidFill>
                <a:latin typeface="Arial" panose="020B0604020202020204" pitchFamily="34" charset="0"/>
                <a:cs typeface="Arial" panose="020B0604020202020204" pitchFamily="34" charset="0"/>
              </a:rPr>
              <a:t>Purpose of ICA Self-Assessment</a:t>
            </a:r>
          </a:p>
        </p:txBody>
      </p:sp>
      <p:sp>
        <p:nvSpPr>
          <p:cNvPr id="10" name="Oval 9">
            <a:extLst>
              <a:ext uri="{FF2B5EF4-FFF2-40B4-BE49-F238E27FC236}">
                <a16:creationId xmlns:a16="http://schemas.microsoft.com/office/drawing/2014/main" id="{02833D34-0419-DD47-AAA3-4050D3C29A01}"/>
              </a:ext>
            </a:extLst>
          </p:cNvPr>
          <p:cNvSpPr/>
          <p:nvPr/>
        </p:nvSpPr>
        <p:spPr>
          <a:xfrm>
            <a:off x="581589" y="2121201"/>
            <a:ext cx="648318" cy="648318"/>
          </a:xfrm>
          <a:prstGeom prst="ellipse">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latin typeface="Arial" panose="020B0604020202020204" pitchFamily="34" charset="0"/>
                <a:cs typeface="Arial" panose="020B0604020202020204" pitchFamily="34" charset="0"/>
              </a:rPr>
              <a:t>1</a:t>
            </a:r>
          </a:p>
        </p:txBody>
      </p:sp>
      <p:sp>
        <p:nvSpPr>
          <p:cNvPr id="11" name="Oval 10">
            <a:extLst>
              <a:ext uri="{FF2B5EF4-FFF2-40B4-BE49-F238E27FC236}">
                <a16:creationId xmlns:a16="http://schemas.microsoft.com/office/drawing/2014/main" id="{D7B109B5-2C54-194F-9D46-F71A24A1B9B1}"/>
              </a:ext>
            </a:extLst>
          </p:cNvPr>
          <p:cNvSpPr/>
          <p:nvPr/>
        </p:nvSpPr>
        <p:spPr>
          <a:xfrm>
            <a:off x="581589" y="3657600"/>
            <a:ext cx="648318" cy="648318"/>
          </a:xfrm>
          <a:prstGeom prst="ellipse">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latin typeface="Arial" panose="020B0604020202020204" pitchFamily="34" charset="0"/>
                <a:cs typeface="Arial" panose="020B0604020202020204" pitchFamily="34" charset="0"/>
              </a:rPr>
              <a:t>2</a:t>
            </a:r>
          </a:p>
        </p:txBody>
      </p:sp>
      <p:sp>
        <p:nvSpPr>
          <p:cNvPr id="3" name="TextBox 2">
            <a:extLst>
              <a:ext uri="{FF2B5EF4-FFF2-40B4-BE49-F238E27FC236}">
                <a16:creationId xmlns:a16="http://schemas.microsoft.com/office/drawing/2014/main" id="{DA20B198-2A14-694E-A16D-651998AE9151}"/>
              </a:ext>
            </a:extLst>
          </p:cNvPr>
          <p:cNvSpPr txBox="1"/>
          <p:nvPr/>
        </p:nvSpPr>
        <p:spPr>
          <a:xfrm>
            <a:off x="14099059" y="5486400"/>
            <a:ext cx="184731" cy="369332"/>
          </a:xfrm>
          <a:prstGeom prst="rect">
            <a:avLst/>
          </a:prstGeom>
          <a:noFill/>
        </p:spPr>
        <p:txBody>
          <a:bodyPr wrap="none" rtlCol="0">
            <a:spAutoFit/>
          </a:bodyPr>
          <a:lstStyle/>
          <a:p>
            <a:endParaRPr lang="en-US"/>
          </a:p>
        </p:txBody>
      </p:sp>
      <p:sp>
        <p:nvSpPr>
          <p:cNvPr id="14" name="TextBox 13">
            <a:extLst>
              <a:ext uri="{FF2B5EF4-FFF2-40B4-BE49-F238E27FC236}">
                <a16:creationId xmlns:a16="http://schemas.microsoft.com/office/drawing/2014/main" id="{4B9A0159-4EDE-4149-A47D-0AAB6258EEE0}"/>
              </a:ext>
            </a:extLst>
          </p:cNvPr>
          <p:cNvSpPr txBox="1"/>
          <p:nvPr/>
        </p:nvSpPr>
        <p:spPr>
          <a:xfrm>
            <a:off x="11708520" y="6894787"/>
            <a:ext cx="350801" cy="246221"/>
          </a:xfrm>
          <a:prstGeom prst="rect">
            <a:avLst/>
          </a:prstGeom>
          <a:noFill/>
        </p:spPr>
        <p:txBody>
          <a:bodyPr wrap="square" rtlCol="0">
            <a:spAutoFit/>
          </a:bodyPr>
          <a:lstStyle/>
          <a:p>
            <a:fld id="{29C086FF-29A0-41C7-A33C-B16B5FE507AB}" type="slidenum">
              <a:rPr lang="en-US" sz="1000" smtClean="0">
                <a:solidFill>
                  <a:schemeClr val="bg1"/>
                </a:solidFill>
              </a:rPr>
              <a:t>5</a:t>
            </a:fld>
            <a:endParaRPr lang="en-US" sz="1000" dirty="0">
              <a:solidFill>
                <a:schemeClr val="bg1"/>
              </a:solidFill>
            </a:endParaRPr>
          </a:p>
        </p:txBody>
      </p:sp>
    </p:spTree>
    <p:extLst>
      <p:ext uri="{BB962C8B-B14F-4D97-AF65-F5344CB8AC3E}">
        <p14:creationId xmlns:p14="http://schemas.microsoft.com/office/powerpoint/2010/main" val="12001132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8A05958-8F59-C546-A4C4-8DF807D69ECD}"/>
              </a:ext>
            </a:extLst>
          </p:cNvPr>
          <p:cNvSpPr/>
          <p:nvPr/>
        </p:nvSpPr>
        <p:spPr>
          <a:xfrm>
            <a:off x="-4240" y="600084"/>
            <a:ext cx="12196239" cy="1295888"/>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577C23A-FD50-7742-AF30-9D46C869964D}"/>
              </a:ext>
            </a:extLst>
          </p:cNvPr>
          <p:cNvSpPr/>
          <p:nvPr/>
        </p:nvSpPr>
        <p:spPr>
          <a:xfrm>
            <a:off x="1" y="2358051"/>
            <a:ext cx="2373086" cy="2894687"/>
          </a:xfrm>
          <a:prstGeom prst="rect">
            <a:avLst/>
          </a:prstGeom>
          <a:solidFill>
            <a:srgbClr val="002E3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165FC1E-DEDD-314A-82B9-EBD587D52FEA}"/>
              </a:ext>
            </a:extLst>
          </p:cNvPr>
          <p:cNvGrpSpPr/>
          <p:nvPr/>
        </p:nvGrpSpPr>
        <p:grpSpPr>
          <a:xfrm>
            <a:off x="2373089" y="1517281"/>
            <a:ext cx="9704716" cy="511895"/>
            <a:chOff x="445409" y="2601496"/>
            <a:chExt cx="11335654" cy="3632005"/>
          </a:xfrm>
          <a:solidFill>
            <a:srgbClr val="00B0F0"/>
          </a:solidFill>
        </p:grpSpPr>
        <p:sp>
          <p:nvSpPr>
            <p:cNvPr id="7" name="Rectangle 6">
              <a:extLst>
                <a:ext uri="{FF2B5EF4-FFF2-40B4-BE49-F238E27FC236}">
                  <a16:creationId xmlns:a16="http://schemas.microsoft.com/office/drawing/2014/main" id="{5E2B1A23-59E8-9E4C-A17B-4E2E90AD75CB}"/>
                </a:ext>
              </a:extLst>
            </p:cNvPr>
            <p:cNvSpPr/>
            <p:nvPr/>
          </p:nvSpPr>
          <p:spPr>
            <a:xfrm>
              <a:off x="445409" y="2601497"/>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90313C-B8A0-5242-A9B0-F7B6C4643EE8}"/>
                </a:ext>
              </a:extLst>
            </p:cNvPr>
            <p:cNvSpPr/>
            <p:nvPr/>
          </p:nvSpPr>
          <p:spPr>
            <a:xfrm>
              <a:off x="2728268"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CBF8317-516A-4B48-9652-1419072841EA}"/>
                </a:ext>
              </a:extLst>
            </p:cNvPr>
            <p:cNvSpPr/>
            <p:nvPr/>
          </p:nvSpPr>
          <p:spPr>
            <a:xfrm>
              <a:off x="5011127"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7FC1F73-6458-8A43-90DF-23E78F558432}"/>
                </a:ext>
              </a:extLst>
            </p:cNvPr>
            <p:cNvSpPr/>
            <p:nvPr/>
          </p:nvSpPr>
          <p:spPr>
            <a:xfrm>
              <a:off x="7293986"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5566AD-54D6-2C45-876D-2DF8B08865EC}"/>
                </a:ext>
              </a:extLst>
            </p:cNvPr>
            <p:cNvSpPr/>
            <p:nvPr/>
          </p:nvSpPr>
          <p:spPr>
            <a:xfrm>
              <a:off x="9576846"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DC6835AC-3BAD-B749-B5FD-9DFBDBBA5B40}"/>
              </a:ext>
            </a:extLst>
          </p:cNvPr>
          <p:cNvSpPr txBox="1"/>
          <p:nvPr>
            <p:custDataLst>
              <p:tags r:id="rId1"/>
            </p:custDataLst>
          </p:nvPr>
        </p:nvSpPr>
        <p:spPr>
          <a:xfrm>
            <a:off x="185260" y="3239616"/>
            <a:ext cx="1964746" cy="1200329"/>
          </a:xfrm>
          <a:prstGeom prst="rect">
            <a:avLst/>
          </a:prstGeom>
          <a:noFill/>
        </p:spPr>
        <p:txBody>
          <a:bodyPr wrap="square" lIns="91440" tIns="45720" rIns="91440" bIns="45720" rtlCol="0" anchor="t">
            <a:spAutoFit/>
          </a:bodyPr>
          <a:lstStyle/>
          <a:p>
            <a:r>
              <a:rPr lang="en-US" sz="1200" dirty="0">
                <a:latin typeface="Arial"/>
                <a:cs typeface="Arial"/>
              </a:rPr>
              <a:t>Support development of activities (e.g., resources, learning opportunities) within the network that accelerate institutional change.</a:t>
            </a:r>
          </a:p>
        </p:txBody>
      </p:sp>
      <p:sp>
        <p:nvSpPr>
          <p:cNvPr id="19" name="Rectangle 18">
            <a:extLst>
              <a:ext uri="{FF2B5EF4-FFF2-40B4-BE49-F238E27FC236}">
                <a16:creationId xmlns:a16="http://schemas.microsoft.com/office/drawing/2014/main" id="{830FEE2D-AB8B-F74F-BFD7-84CE4D62DAA4}"/>
              </a:ext>
            </a:extLst>
          </p:cNvPr>
          <p:cNvSpPr/>
          <p:nvPr/>
        </p:nvSpPr>
        <p:spPr>
          <a:xfrm>
            <a:off x="2427816" y="1569755"/>
            <a:ext cx="1746495"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NO ACTIVITY</a:t>
            </a:r>
          </a:p>
        </p:txBody>
      </p:sp>
      <p:sp>
        <p:nvSpPr>
          <p:cNvPr id="21" name="Rectangle 20">
            <a:extLst>
              <a:ext uri="{FF2B5EF4-FFF2-40B4-BE49-F238E27FC236}">
                <a16:creationId xmlns:a16="http://schemas.microsoft.com/office/drawing/2014/main" id="{26AA6FFB-F843-FC46-809F-E4B23379C932}"/>
              </a:ext>
            </a:extLst>
          </p:cNvPr>
          <p:cNvSpPr/>
          <p:nvPr/>
        </p:nvSpPr>
        <p:spPr>
          <a:xfrm>
            <a:off x="4366729" y="1569755"/>
            <a:ext cx="1847848"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EMERGING</a:t>
            </a:r>
          </a:p>
        </p:txBody>
      </p:sp>
      <p:sp>
        <p:nvSpPr>
          <p:cNvPr id="22" name="Rectangle 21">
            <a:extLst>
              <a:ext uri="{FF2B5EF4-FFF2-40B4-BE49-F238E27FC236}">
                <a16:creationId xmlns:a16="http://schemas.microsoft.com/office/drawing/2014/main" id="{B4DB6FFD-B628-1D4C-B209-97C95937A165}"/>
              </a:ext>
            </a:extLst>
          </p:cNvPr>
          <p:cNvSpPr/>
          <p:nvPr/>
        </p:nvSpPr>
        <p:spPr>
          <a:xfrm>
            <a:off x="6233408" y="1569755"/>
            <a:ext cx="1935576" cy="261610"/>
          </a:xfrm>
          <a:prstGeom prst="rect">
            <a:avLst/>
          </a:prstGeom>
        </p:spPr>
        <p:txBody>
          <a:bodyPr wrap="square">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DEVELOPING</a:t>
            </a:r>
          </a:p>
        </p:txBody>
      </p:sp>
      <p:sp>
        <p:nvSpPr>
          <p:cNvPr id="23" name="Rectangle 22">
            <a:extLst>
              <a:ext uri="{FF2B5EF4-FFF2-40B4-BE49-F238E27FC236}">
                <a16:creationId xmlns:a16="http://schemas.microsoft.com/office/drawing/2014/main" id="{9D2E4A93-90FF-BF4C-B056-3868568B0406}"/>
              </a:ext>
            </a:extLst>
          </p:cNvPr>
          <p:cNvSpPr/>
          <p:nvPr/>
        </p:nvSpPr>
        <p:spPr>
          <a:xfrm>
            <a:off x="8250625" y="1569755"/>
            <a:ext cx="181575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ACHIEVED</a:t>
            </a:r>
          </a:p>
        </p:txBody>
      </p:sp>
      <p:sp>
        <p:nvSpPr>
          <p:cNvPr id="24" name="Rectangle 23">
            <a:extLst>
              <a:ext uri="{FF2B5EF4-FFF2-40B4-BE49-F238E27FC236}">
                <a16:creationId xmlns:a16="http://schemas.microsoft.com/office/drawing/2014/main" id="{771A9A3A-BF68-B042-8B9E-5A6E6B22ABB5}"/>
              </a:ext>
            </a:extLst>
          </p:cNvPr>
          <p:cNvSpPr/>
          <p:nvPr/>
        </p:nvSpPr>
        <p:spPr>
          <a:xfrm>
            <a:off x="10261043" y="1569755"/>
            <a:ext cx="175144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EXEMPLARY</a:t>
            </a:r>
          </a:p>
        </p:txBody>
      </p:sp>
      <p:sp>
        <p:nvSpPr>
          <p:cNvPr id="26" name="TextBox 25">
            <a:extLst>
              <a:ext uri="{FF2B5EF4-FFF2-40B4-BE49-F238E27FC236}">
                <a16:creationId xmlns:a16="http://schemas.microsoft.com/office/drawing/2014/main" id="{E70D6374-7623-7A4E-802B-3D55D51B2947}"/>
              </a:ext>
            </a:extLst>
          </p:cNvPr>
          <p:cNvSpPr txBox="1"/>
          <p:nvPr>
            <p:custDataLst>
              <p:tags r:id="rId2"/>
            </p:custDataLst>
          </p:nvPr>
        </p:nvSpPr>
        <p:spPr>
          <a:xfrm>
            <a:off x="2449636" y="2611590"/>
            <a:ext cx="1876866" cy="1569660"/>
          </a:xfrm>
          <a:prstGeom prst="rect">
            <a:avLst/>
          </a:prstGeom>
          <a:noFill/>
        </p:spPr>
        <p:txBody>
          <a:bodyPr wrap="square" lIns="91440" tIns="45720" rIns="91440" bIns="45720" rtlCol="0" anchor="t">
            <a:spAutoFit/>
          </a:bodyPr>
          <a:lstStyle/>
          <a:p>
            <a:r>
              <a:rPr lang="en-US" sz="1200" dirty="0">
                <a:latin typeface="Arial"/>
                <a:cs typeface="Arial"/>
              </a:rPr>
              <a:t>There is no evidence that the intermediary supports the development of activities (e.g., resources, learning opportunities) within the network that accelerate institutional change.</a:t>
            </a:r>
          </a:p>
        </p:txBody>
      </p:sp>
      <p:sp>
        <p:nvSpPr>
          <p:cNvPr id="27" name="TextBox 26">
            <a:extLst>
              <a:ext uri="{FF2B5EF4-FFF2-40B4-BE49-F238E27FC236}">
                <a16:creationId xmlns:a16="http://schemas.microsoft.com/office/drawing/2014/main" id="{229EA118-0786-CD4E-97D8-2A10FCBD6E11}"/>
              </a:ext>
            </a:extLst>
          </p:cNvPr>
          <p:cNvSpPr txBox="1"/>
          <p:nvPr>
            <p:custDataLst>
              <p:tags r:id="rId3"/>
            </p:custDataLst>
          </p:nvPr>
        </p:nvSpPr>
        <p:spPr>
          <a:xfrm>
            <a:off x="4352777" y="2611588"/>
            <a:ext cx="1743224" cy="1569660"/>
          </a:xfrm>
          <a:prstGeom prst="rect">
            <a:avLst/>
          </a:prstGeom>
          <a:noFill/>
        </p:spPr>
        <p:txBody>
          <a:bodyPr wrap="square" lIns="91440" tIns="45720" rIns="91440" bIns="45720" rtlCol="0" anchor="t">
            <a:spAutoFit/>
          </a:bodyPr>
          <a:lstStyle/>
          <a:p>
            <a:r>
              <a:rPr lang="en-US" sz="1200" dirty="0">
                <a:latin typeface="Arial"/>
                <a:cs typeface="Arial"/>
              </a:rPr>
              <a:t>The intermediary is beginning to engage network members in planning for the development of network activities (e.g., resources, learning opportunities). </a:t>
            </a:r>
          </a:p>
        </p:txBody>
      </p:sp>
      <p:sp>
        <p:nvSpPr>
          <p:cNvPr id="28" name="TextBox 27">
            <a:extLst>
              <a:ext uri="{FF2B5EF4-FFF2-40B4-BE49-F238E27FC236}">
                <a16:creationId xmlns:a16="http://schemas.microsoft.com/office/drawing/2014/main" id="{97995F58-B6DC-F547-85F2-E0B649E201E2}"/>
              </a:ext>
            </a:extLst>
          </p:cNvPr>
          <p:cNvSpPr txBox="1"/>
          <p:nvPr>
            <p:custDataLst>
              <p:tags r:id="rId4"/>
            </p:custDataLst>
          </p:nvPr>
        </p:nvSpPr>
        <p:spPr>
          <a:xfrm>
            <a:off x="6292118" y="2611589"/>
            <a:ext cx="1876866" cy="1754326"/>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The intermediary is supporting the development of activities (e.g., resources, learning opportunities), and there is indication that network participants are taking more of a co-generation role. </a:t>
            </a:r>
          </a:p>
        </p:txBody>
      </p:sp>
      <p:sp>
        <p:nvSpPr>
          <p:cNvPr id="29" name="TextBox 28">
            <a:extLst>
              <a:ext uri="{FF2B5EF4-FFF2-40B4-BE49-F238E27FC236}">
                <a16:creationId xmlns:a16="http://schemas.microsoft.com/office/drawing/2014/main" id="{C018F3E7-2115-A84B-B3FC-EF25F8FEAAB7}"/>
              </a:ext>
            </a:extLst>
          </p:cNvPr>
          <p:cNvSpPr txBox="1"/>
          <p:nvPr>
            <p:custDataLst>
              <p:tags r:id="rId5"/>
            </p:custDataLst>
          </p:nvPr>
        </p:nvSpPr>
        <p:spPr>
          <a:xfrm>
            <a:off x="8271810" y="2611589"/>
            <a:ext cx="1810533" cy="2862322"/>
          </a:xfrm>
          <a:prstGeom prst="rect">
            <a:avLst/>
          </a:prstGeom>
          <a:noFill/>
        </p:spPr>
        <p:txBody>
          <a:bodyPr wrap="square" lIns="91440" tIns="45720" rIns="91440" bIns="45720" rtlCol="0" anchor="t">
            <a:spAutoFit/>
          </a:bodyPr>
          <a:lstStyle/>
          <a:p>
            <a:r>
              <a:rPr lang="en-US" sz="1200" dirty="0">
                <a:latin typeface="Arial"/>
                <a:cs typeface="Arial"/>
              </a:rPr>
              <a:t>The intermediary and network members consistently share responsibility for identifying and developing activities (e.g., resources, learning opportunities) to accelerate institutional change with members taking primary responsibility for providing feedback about design and deployment.</a:t>
            </a:r>
          </a:p>
        </p:txBody>
      </p:sp>
      <p:sp>
        <p:nvSpPr>
          <p:cNvPr id="30" name="TextBox 29">
            <a:extLst>
              <a:ext uri="{FF2B5EF4-FFF2-40B4-BE49-F238E27FC236}">
                <a16:creationId xmlns:a16="http://schemas.microsoft.com/office/drawing/2014/main" id="{639563D2-7D66-D345-A588-A9A3665DEB11}"/>
              </a:ext>
            </a:extLst>
          </p:cNvPr>
          <p:cNvSpPr txBox="1"/>
          <p:nvPr>
            <p:custDataLst>
              <p:tags r:id="rId6"/>
            </p:custDataLst>
          </p:nvPr>
        </p:nvSpPr>
        <p:spPr>
          <a:xfrm>
            <a:off x="10216597" y="2611590"/>
            <a:ext cx="1861208" cy="2308324"/>
          </a:xfrm>
          <a:prstGeom prst="rect">
            <a:avLst/>
          </a:prstGeom>
          <a:noFill/>
        </p:spPr>
        <p:txBody>
          <a:bodyPr wrap="square" lIns="91440" tIns="45720" rIns="91440" bIns="45720" rtlCol="0" anchor="t">
            <a:spAutoFit/>
          </a:bodyPr>
          <a:lstStyle/>
          <a:p>
            <a:r>
              <a:rPr lang="en-US" sz="1200" dirty="0">
                <a:latin typeface="Arial"/>
                <a:cs typeface="Arial"/>
              </a:rPr>
              <a:t>The intermediary fulfills a largely advisory role in developing activities (e.g., resources, learning opportunities) to accelerate institutional change; network members take primary responsibility for development, improvement, and quality of activities.</a:t>
            </a:r>
          </a:p>
        </p:txBody>
      </p:sp>
      <p:sp>
        <p:nvSpPr>
          <p:cNvPr id="35" name="Rectangle 34">
            <a:extLst>
              <a:ext uri="{FF2B5EF4-FFF2-40B4-BE49-F238E27FC236}">
                <a16:creationId xmlns:a16="http://schemas.microsoft.com/office/drawing/2014/main" id="{FE5B9EF4-80E3-E04D-9C9B-871A67C4B696}"/>
              </a:ext>
            </a:extLst>
          </p:cNvPr>
          <p:cNvSpPr/>
          <p:nvPr/>
        </p:nvSpPr>
        <p:spPr>
          <a:xfrm>
            <a:off x="-4239" y="1892455"/>
            <a:ext cx="12200478" cy="391558"/>
          </a:xfrm>
          <a:prstGeom prst="rect">
            <a:avLst/>
          </a:prstGeom>
          <a:solidFill>
            <a:srgbClr val="619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B7CD77E-9E9A-1447-8135-4BC4634B9965}"/>
              </a:ext>
            </a:extLst>
          </p:cNvPr>
          <p:cNvSpPr txBox="1"/>
          <p:nvPr/>
        </p:nvSpPr>
        <p:spPr>
          <a:xfrm>
            <a:off x="2286114" y="922936"/>
            <a:ext cx="7437749" cy="369332"/>
          </a:xfrm>
          <a:prstGeom prst="rect">
            <a:avLst/>
          </a:prstGeom>
          <a:noFill/>
        </p:spPr>
        <p:txBody>
          <a:bodyPr wrap="square" lIns="91440" tIns="45720" rIns="91440" bIns="45720" rtlCol="0" anchor="t">
            <a:spAutoFit/>
          </a:bodyPr>
          <a:lstStyle/>
          <a:p>
            <a:r>
              <a:rPr lang="en-US" dirty="0">
                <a:solidFill>
                  <a:schemeClr val="bg1"/>
                </a:solidFill>
                <a:latin typeface="Arial"/>
                <a:ea typeface="Gotham Medium"/>
                <a:cs typeface="Arial"/>
              </a:rPr>
              <a:t>ROLE: </a:t>
            </a:r>
            <a:r>
              <a:rPr lang="en-US" dirty="0">
                <a:solidFill>
                  <a:srgbClr val="00B0F0"/>
                </a:solidFill>
                <a:latin typeface="Arial"/>
                <a:ea typeface="Gotham Medium"/>
                <a:cs typeface="Arial"/>
              </a:rPr>
              <a:t>MOTIVATE AND DRIVE CHANGE</a:t>
            </a:r>
            <a:endParaRPr lang="en-US" dirty="0">
              <a:solidFill>
                <a:srgbClr val="00B0F0"/>
              </a:solidFill>
              <a:latin typeface="Arial" panose="020B0604020202020204" pitchFamily="34" charset="0"/>
              <a:ea typeface="Gotham Medium" pitchFamily="2" charset="-128"/>
              <a:cs typeface="Arial" panose="020B0604020202020204" pitchFamily="34" charset="0"/>
            </a:endParaRPr>
          </a:p>
        </p:txBody>
      </p:sp>
      <p:sp>
        <p:nvSpPr>
          <p:cNvPr id="32" name="TextBox 31">
            <a:hlinkClick r:id="rId11" action="ppaction://hlinksldjump"/>
            <a:extLst>
              <a:ext uri="{FF2B5EF4-FFF2-40B4-BE49-F238E27FC236}">
                <a16:creationId xmlns:a16="http://schemas.microsoft.com/office/drawing/2014/main" id="{185E68C4-9524-C442-853B-3DD2CC59A0C7}"/>
              </a:ext>
            </a:extLst>
          </p:cNvPr>
          <p:cNvSpPr txBox="1"/>
          <p:nvPr>
            <p:custDataLst>
              <p:tags r:id="rId7"/>
            </p:custDataLst>
          </p:nvPr>
        </p:nvSpPr>
        <p:spPr>
          <a:xfrm>
            <a:off x="226900" y="1924069"/>
            <a:ext cx="3396410" cy="307777"/>
          </a:xfrm>
          <a:prstGeom prst="rect">
            <a:avLst/>
          </a:prstGeom>
          <a:noFill/>
        </p:spPr>
        <p:txBody>
          <a:bodyPr wrap="square" rtlCol="0">
            <a:spAutoFit/>
          </a:bodyPr>
          <a:lstStyle/>
          <a:p>
            <a:r>
              <a:rPr lang="en-US" sz="1400" b="1" dirty="0">
                <a:solidFill>
                  <a:schemeClr val="bg1"/>
                </a:solidFill>
                <a:latin typeface="Arial" panose="020B0604020202020204" pitchFamily="34" charset="0"/>
                <a:ea typeface="Gotham Medium" pitchFamily="2" charset="-128"/>
                <a:cs typeface="Arial" panose="020B0604020202020204" pitchFamily="34" charset="0"/>
              </a:rPr>
              <a:t>NETWORK COLLABORATION</a:t>
            </a:r>
          </a:p>
        </p:txBody>
      </p:sp>
      <p:sp>
        <p:nvSpPr>
          <p:cNvPr id="34" name="TextBox 33">
            <a:extLst>
              <a:ext uri="{FF2B5EF4-FFF2-40B4-BE49-F238E27FC236}">
                <a16:creationId xmlns:a16="http://schemas.microsoft.com/office/drawing/2014/main" id="{47D5CB72-F38E-F84B-B91E-0BD4D704E8FF}"/>
              </a:ext>
            </a:extLst>
          </p:cNvPr>
          <p:cNvSpPr txBox="1"/>
          <p:nvPr>
            <p:custDataLst>
              <p:tags r:id="rId8"/>
            </p:custDataLst>
          </p:nvPr>
        </p:nvSpPr>
        <p:spPr>
          <a:xfrm>
            <a:off x="188693" y="2606338"/>
            <a:ext cx="2083934" cy="923330"/>
          </a:xfrm>
          <a:prstGeom prst="rect">
            <a:avLst/>
          </a:prstGeom>
          <a:noFill/>
        </p:spPr>
        <p:txBody>
          <a:bodyPr wrap="square" rtlCol="0">
            <a:spAutoFit/>
          </a:bodyPr>
          <a:lstStyle/>
          <a:p>
            <a:r>
              <a:rPr lang="en-US" sz="1400" b="1">
                <a:latin typeface="Arial" panose="020B0604020202020204" pitchFamily="34" charset="0"/>
                <a:cs typeface="Arial" panose="020B0604020202020204" pitchFamily="34" charset="0"/>
              </a:rPr>
              <a:t>Co-Generation Within the Network  </a:t>
            </a:r>
            <a:endParaRPr lang="en-US" sz="140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317C643-163E-B649-A837-65F19AF5709E}"/>
              </a:ext>
            </a:extLst>
          </p:cNvPr>
          <p:cNvCxnSpPr/>
          <p:nvPr/>
        </p:nvCxnSpPr>
        <p:spPr>
          <a:xfrm>
            <a:off x="4260169"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FD4E39-2BFB-F942-8A34-10FDE3831AC1}"/>
              </a:ext>
            </a:extLst>
          </p:cNvPr>
          <p:cNvCxnSpPr/>
          <p:nvPr/>
        </p:nvCxnSpPr>
        <p:spPr>
          <a:xfrm>
            <a:off x="6247713"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716DD2-8DE9-164A-973A-CB989121FB91}"/>
              </a:ext>
            </a:extLst>
          </p:cNvPr>
          <p:cNvCxnSpPr/>
          <p:nvPr/>
        </p:nvCxnSpPr>
        <p:spPr>
          <a:xfrm>
            <a:off x="8174145"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874A25D-CD45-3A48-A4FF-2BA4F0336E0C}"/>
              </a:ext>
            </a:extLst>
          </p:cNvPr>
          <p:cNvCxnSpPr/>
          <p:nvPr/>
        </p:nvCxnSpPr>
        <p:spPr>
          <a:xfrm>
            <a:off x="10168452" y="2676445"/>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A37437C-B3BA-5140-B37C-907AA364C14F}"/>
              </a:ext>
            </a:extLst>
          </p:cNvPr>
          <p:cNvPicPr>
            <a:picLocks noChangeAspect="1"/>
          </p:cNvPicPr>
          <p:nvPr/>
        </p:nvPicPr>
        <p:blipFill>
          <a:blip r:embed="rId12"/>
          <a:stretch>
            <a:fillRect/>
          </a:stretch>
        </p:blipFill>
        <p:spPr>
          <a:xfrm>
            <a:off x="814629" y="894859"/>
            <a:ext cx="652616" cy="670019"/>
          </a:xfrm>
          <a:prstGeom prst="rect">
            <a:avLst/>
          </a:prstGeom>
        </p:spPr>
      </p:pic>
      <p:sp>
        <p:nvSpPr>
          <p:cNvPr id="47" name="TextBox 46">
            <a:extLst>
              <a:ext uri="{FF2B5EF4-FFF2-40B4-BE49-F238E27FC236}">
                <a16:creationId xmlns:a16="http://schemas.microsoft.com/office/drawing/2014/main" id="{5410982C-4AEE-4435-8709-B27B64D85886}"/>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t>50</a:t>
            </a:fld>
            <a:endParaRPr lang="en-US" sz="1000" dirty="0"/>
          </a:p>
        </p:txBody>
      </p:sp>
      <p:sp>
        <p:nvSpPr>
          <p:cNvPr id="14" name="Oval 13">
            <a:extLst>
              <a:ext uri="{FF2B5EF4-FFF2-40B4-BE49-F238E27FC236}">
                <a16:creationId xmlns:a16="http://schemas.microsoft.com/office/drawing/2014/main" id="{00E40BA5-C9F8-BF5C-6ADF-0DF03650DF8C}"/>
              </a:ext>
            </a:extLst>
          </p:cNvPr>
          <p:cNvSpPr/>
          <p:nvPr/>
        </p:nvSpPr>
        <p:spPr>
          <a:xfrm>
            <a:off x="462322" y="5989569"/>
            <a:ext cx="881456" cy="881456"/>
          </a:xfrm>
          <a:prstGeom prst="ellipse">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41A06FD-3E76-18A4-7717-D215C0DE58F2}"/>
              </a:ext>
            </a:extLst>
          </p:cNvPr>
          <p:cNvSpPr/>
          <p:nvPr/>
        </p:nvSpPr>
        <p:spPr>
          <a:xfrm>
            <a:off x="650416" y="6245631"/>
            <a:ext cx="505267" cy="369332"/>
          </a:xfrm>
          <a:prstGeom prst="rect">
            <a:avLst/>
          </a:prstGeom>
        </p:spPr>
        <p:txBody>
          <a:bodyPr wrap="none" lIns="91440" tIns="45720" rIns="91440" bIns="45720" anchor="t">
            <a:spAutoFit/>
          </a:bodyPr>
          <a:lstStyle/>
          <a:p>
            <a:r>
              <a:rPr lang="en-US" dirty="0">
                <a:solidFill>
                  <a:schemeClr val="bg1"/>
                </a:solidFill>
                <a:highlight>
                  <a:srgbClr val="FF0000"/>
                </a:highlight>
                <a:latin typeface="Arial"/>
                <a:cs typeface="Arial"/>
              </a:rPr>
              <a:t>3.6</a:t>
            </a:r>
            <a:endParaRPr lang="en-US">
              <a:solidFill>
                <a:schemeClr val="bg1"/>
              </a:solidFill>
              <a:highlight>
                <a:srgbClr val="FF0000"/>
              </a:highlight>
              <a:latin typeface="Arial"/>
              <a:ea typeface="Calibri"/>
              <a:cs typeface="Arial"/>
            </a:endParaRPr>
          </a:p>
        </p:txBody>
      </p:sp>
      <p:sp>
        <p:nvSpPr>
          <p:cNvPr id="16" name="TextBox 15">
            <a:extLst>
              <a:ext uri="{FF2B5EF4-FFF2-40B4-BE49-F238E27FC236}">
                <a16:creationId xmlns:a16="http://schemas.microsoft.com/office/drawing/2014/main" id="{E1FDE845-56BF-5EC8-9729-CA0F7F490EDB}"/>
              </a:ext>
            </a:extLst>
          </p:cNvPr>
          <p:cNvSpPr txBox="1"/>
          <p:nvPr/>
        </p:nvSpPr>
        <p:spPr>
          <a:xfrm>
            <a:off x="1385501" y="6119848"/>
            <a:ext cx="3677816"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Update this marker with the Element average and reposition it under the correct developmental category (e.g., developing)</a:t>
            </a:r>
          </a:p>
        </p:txBody>
      </p:sp>
      <p:sp>
        <p:nvSpPr>
          <p:cNvPr id="42" name="Rectangle 41">
            <a:extLst>
              <a:ext uri="{FF2B5EF4-FFF2-40B4-BE49-F238E27FC236}">
                <a16:creationId xmlns:a16="http://schemas.microsoft.com/office/drawing/2014/main" id="{217AA2CD-3C21-A9FD-947A-593A29258793}"/>
              </a:ext>
            </a:extLst>
          </p:cNvPr>
          <p:cNvSpPr/>
          <p:nvPr/>
        </p:nvSpPr>
        <p:spPr>
          <a:xfrm>
            <a:off x="1"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hlinkClick r:id="rId13" action="ppaction://hlinksldjump"/>
            <a:extLst>
              <a:ext uri="{FF2B5EF4-FFF2-40B4-BE49-F238E27FC236}">
                <a16:creationId xmlns:a16="http://schemas.microsoft.com/office/drawing/2014/main" id="{F38F8223-A306-7646-46C0-5C70421CC266}"/>
              </a:ext>
            </a:extLst>
          </p:cNvPr>
          <p:cNvSpPr/>
          <p:nvPr/>
        </p:nvSpPr>
        <p:spPr>
          <a:xfrm>
            <a:off x="3059382" y="2413"/>
            <a:ext cx="3000871" cy="517133"/>
          </a:xfrm>
          <a:prstGeom prst="rect">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BFC0D8B-E40E-A223-09BB-A07EA213F0A6}"/>
              </a:ext>
            </a:extLst>
          </p:cNvPr>
          <p:cNvSpPr/>
          <p:nvPr/>
        </p:nvSpPr>
        <p:spPr>
          <a:xfrm>
            <a:off x="6118764"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61DFC612-012B-B085-A8F8-16E986154910}"/>
              </a:ext>
            </a:extLst>
          </p:cNvPr>
          <p:cNvSpPr txBox="1"/>
          <p:nvPr/>
        </p:nvSpPr>
        <p:spPr>
          <a:xfrm>
            <a:off x="19341" y="44291"/>
            <a:ext cx="3000871" cy="430887"/>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Oversee Network Design </a:t>
            </a:r>
            <a:br>
              <a:rPr lang="en-US" sz="1100">
                <a:solidFill>
                  <a:srgbClr val="002E3D"/>
                </a:solidFill>
                <a:latin typeface="Arial" panose="020B0604020202020204" pitchFamily="34" charset="0"/>
                <a:ea typeface="Gotham Medium" pitchFamily="2" charset="-128"/>
                <a:cs typeface="Arial" panose="020B0604020202020204" pitchFamily="34" charset="0"/>
              </a:rPr>
            </a:br>
            <a:r>
              <a:rPr lang="en-US" sz="1100">
                <a:solidFill>
                  <a:srgbClr val="002E3D"/>
                </a:solidFill>
                <a:latin typeface="Arial" panose="020B0604020202020204" pitchFamily="34" charset="0"/>
                <a:ea typeface="Gotham Medium" pitchFamily="2" charset="-128"/>
                <a:cs typeface="Arial" panose="020B0604020202020204" pitchFamily="34" charset="0"/>
              </a:rPr>
              <a:t>and Operations</a:t>
            </a:r>
          </a:p>
        </p:txBody>
      </p:sp>
      <p:sp>
        <p:nvSpPr>
          <p:cNvPr id="58" name="TextBox 57">
            <a:extLst>
              <a:ext uri="{FF2B5EF4-FFF2-40B4-BE49-F238E27FC236}">
                <a16:creationId xmlns:a16="http://schemas.microsoft.com/office/drawing/2014/main" id="{354C706C-1B02-FE1C-57C7-347620EC3F56}"/>
              </a:ext>
            </a:extLst>
          </p:cNvPr>
          <p:cNvSpPr txBox="1"/>
          <p:nvPr/>
        </p:nvSpPr>
        <p:spPr>
          <a:xfrm>
            <a:off x="3056306" y="132287"/>
            <a:ext cx="3000871" cy="261610"/>
          </a:xfrm>
          <a:prstGeom prst="rect">
            <a:avLst/>
          </a:prstGeom>
          <a:noFill/>
        </p:spPr>
        <p:txBody>
          <a:bodyPr wrap="square" lIns="91440" tIns="45720" rIns="91440" bIns="45720" rtlCol="0" anchor="t">
            <a:spAutoFit/>
          </a:bodyPr>
          <a:lstStyle/>
          <a:p>
            <a:pPr algn="ctr"/>
            <a:r>
              <a:rPr lang="en-US" sz="1100" dirty="0">
                <a:solidFill>
                  <a:schemeClr val="bg1"/>
                </a:solidFill>
                <a:latin typeface="Arial"/>
                <a:ea typeface="Gotham Medium"/>
                <a:cs typeface="Arial"/>
              </a:rPr>
              <a:t>Motivate and Drive </a:t>
            </a:r>
            <a:r>
              <a:rPr lang="en-US" sz="1100" dirty="0">
                <a:solidFill>
                  <a:schemeClr val="bg1"/>
                </a:solidFill>
                <a:ea typeface="+mn-lt"/>
                <a:cs typeface="+mn-lt"/>
              </a:rPr>
              <a:t>Change</a:t>
            </a:r>
            <a:endParaRPr lang="en-US" sz="1100" dirty="0">
              <a:solidFill>
                <a:schemeClr val="bg1"/>
              </a:solidFill>
              <a:latin typeface="Arial" panose="020B0604020202020204" pitchFamily="34" charset="0"/>
              <a:ea typeface="Gotham Medium" pitchFamily="2" charset="-128"/>
              <a:cs typeface="Arial" panose="020B0604020202020204" pitchFamily="34" charset="0"/>
            </a:endParaRPr>
          </a:p>
        </p:txBody>
      </p:sp>
      <p:sp>
        <p:nvSpPr>
          <p:cNvPr id="59" name="TextBox 58">
            <a:extLst>
              <a:ext uri="{FF2B5EF4-FFF2-40B4-BE49-F238E27FC236}">
                <a16:creationId xmlns:a16="http://schemas.microsoft.com/office/drawing/2014/main" id="{A4B202A8-20E8-9DB6-0500-71B611E67BC1}"/>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Tree>
    <p:extLst>
      <p:ext uri="{BB962C8B-B14F-4D97-AF65-F5344CB8AC3E}">
        <p14:creationId xmlns:p14="http://schemas.microsoft.com/office/powerpoint/2010/main" val="9444391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8A05958-8F59-C546-A4C4-8DF807D69ECD}"/>
              </a:ext>
            </a:extLst>
          </p:cNvPr>
          <p:cNvSpPr/>
          <p:nvPr/>
        </p:nvSpPr>
        <p:spPr>
          <a:xfrm>
            <a:off x="-4240" y="600084"/>
            <a:ext cx="12196239" cy="1295888"/>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577C23A-FD50-7742-AF30-9D46C869964D}"/>
              </a:ext>
            </a:extLst>
          </p:cNvPr>
          <p:cNvSpPr/>
          <p:nvPr/>
        </p:nvSpPr>
        <p:spPr>
          <a:xfrm>
            <a:off x="1" y="2358051"/>
            <a:ext cx="2373086" cy="2894687"/>
          </a:xfrm>
          <a:prstGeom prst="rect">
            <a:avLst/>
          </a:prstGeom>
          <a:solidFill>
            <a:srgbClr val="002E3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165FC1E-DEDD-314A-82B9-EBD587D52FEA}"/>
              </a:ext>
            </a:extLst>
          </p:cNvPr>
          <p:cNvGrpSpPr/>
          <p:nvPr/>
        </p:nvGrpSpPr>
        <p:grpSpPr>
          <a:xfrm>
            <a:off x="2373089" y="1517281"/>
            <a:ext cx="9704716" cy="511895"/>
            <a:chOff x="445409" y="2601496"/>
            <a:chExt cx="11335654" cy="3632005"/>
          </a:xfrm>
          <a:solidFill>
            <a:srgbClr val="00B0F0"/>
          </a:solidFill>
        </p:grpSpPr>
        <p:sp>
          <p:nvSpPr>
            <p:cNvPr id="7" name="Rectangle 6">
              <a:extLst>
                <a:ext uri="{FF2B5EF4-FFF2-40B4-BE49-F238E27FC236}">
                  <a16:creationId xmlns:a16="http://schemas.microsoft.com/office/drawing/2014/main" id="{5E2B1A23-59E8-9E4C-A17B-4E2E90AD75CB}"/>
                </a:ext>
              </a:extLst>
            </p:cNvPr>
            <p:cNvSpPr/>
            <p:nvPr/>
          </p:nvSpPr>
          <p:spPr>
            <a:xfrm>
              <a:off x="445409" y="2601497"/>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90313C-B8A0-5242-A9B0-F7B6C4643EE8}"/>
                </a:ext>
              </a:extLst>
            </p:cNvPr>
            <p:cNvSpPr/>
            <p:nvPr/>
          </p:nvSpPr>
          <p:spPr>
            <a:xfrm>
              <a:off x="2728268"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CBF8317-516A-4B48-9652-1419072841EA}"/>
                </a:ext>
              </a:extLst>
            </p:cNvPr>
            <p:cNvSpPr/>
            <p:nvPr/>
          </p:nvSpPr>
          <p:spPr>
            <a:xfrm>
              <a:off x="5011127"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FC1F73-6458-8A43-90DF-23E78F558432}"/>
                </a:ext>
              </a:extLst>
            </p:cNvPr>
            <p:cNvSpPr/>
            <p:nvPr/>
          </p:nvSpPr>
          <p:spPr>
            <a:xfrm>
              <a:off x="7293986"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5566AD-54D6-2C45-876D-2DF8B08865EC}"/>
                </a:ext>
              </a:extLst>
            </p:cNvPr>
            <p:cNvSpPr/>
            <p:nvPr/>
          </p:nvSpPr>
          <p:spPr>
            <a:xfrm>
              <a:off x="9576846"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DC6835AC-3BAD-B749-B5FD-9DFBDBBA5B40}"/>
              </a:ext>
            </a:extLst>
          </p:cNvPr>
          <p:cNvSpPr txBox="1"/>
          <p:nvPr>
            <p:custDataLst>
              <p:tags r:id="rId1"/>
            </p:custDataLst>
          </p:nvPr>
        </p:nvSpPr>
        <p:spPr>
          <a:xfrm>
            <a:off x="185260" y="3239616"/>
            <a:ext cx="1964746" cy="830997"/>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Create value for network members from active participation in the network.</a:t>
            </a:r>
          </a:p>
        </p:txBody>
      </p:sp>
      <p:sp>
        <p:nvSpPr>
          <p:cNvPr id="19" name="Rectangle 18">
            <a:extLst>
              <a:ext uri="{FF2B5EF4-FFF2-40B4-BE49-F238E27FC236}">
                <a16:creationId xmlns:a16="http://schemas.microsoft.com/office/drawing/2014/main" id="{830FEE2D-AB8B-F74F-BFD7-84CE4D62DAA4}"/>
              </a:ext>
            </a:extLst>
          </p:cNvPr>
          <p:cNvSpPr/>
          <p:nvPr/>
        </p:nvSpPr>
        <p:spPr>
          <a:xfrm>
            <a:off x="2427816" y="1569755"/>
            <a:ext cx="1746495"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NO ACTIVITY</a:t>
            </a:r>
          </a:p>
        </p:txBody>
      </p:sp>
      <p:sp>
        <p:nvSpPr>
          <p:cNvPr id="21" name="Rectangle 20">
            <a:extLst>
              <a:ext uri="{FF2B5EF4-FFF2-40B4-BE49-F238E27FC236}">
                <a16:creationId xmlns:a16="http://schemas.microsoft.com/office/drawing/2014/main" id="{26AA6FFB-F843-FC46-809F-E4B23379C932}"/>
              </a:ext>
            </a:extLst>
          </p:cNvPr>
          <p:cNvSpPr/>
          <p:nvPr/>
        </p:nvSpPr>
        <p:spPr>
          <a:xfrm>
            <a:off x="4366729" y="1569755"/>
            <a:ext cx="1847848"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EMERGING</a:t>
            </a:r>
          </a:p>
        </p:txBody>
      </p:sp>
      <p:sp>
        <p:nvSpPr>
          <p:cNvPr id="22" name="Rectangle 21">
            <a:extLst>
              <a:ext uri="{FF2B5EF4-FFF2-40B4-BE49-F238E27FC236}">
                <a16:creationId xmlns:a16="http://schemas.microsoft.com/office/drawing/2014/main" id="{B4DB6FFD-B628-1D4C-B209-97C95937A165}"/>
              </a:ext>
            </a:extLst>
          </p:cNvPr>
          <p:cNvSpPr/>
          <p:nvPr/>
        </p:nvSpPr>
        <p:spPr>
          <a:xfrm>
            <a:off x="6233408" y="1569755"/>
            <a:ext cx="1935576"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DEVELOPING</a:t>
            </a:r>
          </a:p>
        </p:txBody>
      </p:sp>
      <p:sp>
        <p:nvSpPr>
          <p:cNvPr id="23" name="Rectangle 22">
            <a:extLst>
              <a:ext uri="{FF2B5EF4-FFF2-40B4-BE49-F238E27FC236}">
                <a16:creationId xmlns:a16="http://schemas.microsoft.com/office/drawing/2014/main" id="{9D2E4A93-90FF-BF4C-B056-3868568B0406}"/>
              </a:ext>
            </a:extLst>
          </p:cNvPr>
          <p:cNvSpPr/>
          <p:nvPr/>
        </p:nvSpPr>
        <p:spPr>
          <a:xfrm>
            <a:off x="8250625" y="1569755"/>
            <a:ext cx="1815753" cy="261610"/>
          </a:xfrm>
          <a:prstGeom prst="rect">
            <a:avLst/>
          </a:prstGeom>
        </p:spPr>
        <p:txBody>
          <a:bodyPr wrap="square">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ACHIEVED</a:t>
            </a:r>
          </a:p>
        </p:txBody>
      </p:sp>
      <p:sp>
        <p:nvSpPr>
          <p:cNvPr id="24" name="Rectangle 23">
            <a:extLst>
              <a:ext uri="{FF2B5EF4-FFF2-40B4-BE49-F238E27FC236}">
                <a16:creationId xmlns:a16="http://schemas.microsoft.com/office/drawing/2014/main" id="{771A9A3A-BF68-B042-8B9E-5A6E6B22ABB5}"/>
              </a:ext>
            </a:extLst>
          </p:cNvPr>
          <p:cNvSpPr/>
          <p:nvPr/>
        </p:nvSpPr>
        <p:spPr>
          <a:xfrm>
            <a:off x="10261043" y="1569755"/>
            <a:ext cx="175144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EXEMPLARY</a:t>
            </a:r>
          </a:p>
        </p:txBody>
      </p:sp>
      <p:sp>
        <p:nvSpPr>
          <p:cNvPr id="26" name="TextBox 25">
            <a:extLst>
              <a:ext uri="{FF2B5EF4-FFF2-40B4-BE49-F238E27FC236}">
                <a16:creationId xmlns:a16="http://schemas.microsoft.com/office/drawing/2014/main" id="{E70D6374-7623-7A4E-802B-3D55D51B2947}"/>
              </a:ext>
            </a:extLst>
          </p:cNvPr>
          <p:cNvSpPr txBox="1"/>
          <p:nvPr>
            <p:custDataLst>
              <p:tags r:id="rId2"/>
            </p:custDataLst>
          </p:nvPr>
        </p:nvSpPr>
        <p:spPr>
          <a:xfrm>
            <a:off x="2449636" y="2611590"/>
            <a:ext cx="1876866" cy="120032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There is no evidence that the intermediary has created value for network members from active participation in the network.</a:t>
            </a:r>
          </a:p>
        </p:txBody>
      </p:sp>
      <p:sp>
        <p:nvSpPr>
          <p:cNvPr id="27" name="TextBox 26">
            <a:extLst>
              <a:ext uri="{FF2B5EF4-FFF2-40B4-BE49-F238E27FC236}">
                <a16:creationId xmlns:a16="http://schemas.microsoft.com/office/drawing/2014/main" id="{229EA118-0786-CD4E-97D8-2A10FCBD6E11}"/>
              </a:ext>
            </a:extLst>
          </p:cNvPr>
          <p:cNvSpPr txBox="1"/>
          <p:nvPr>
            <p:custDataLst>
              <p:tags r:id="rId3"/>
            </p:custDataLst>
          </p:nvPr>
        </p:nvSpPr>
        <p:spPr>
          <a:xfrm>
            <a:off x="4352777" y="2611588"/>
            <a:ext cx="1743224" cy="1015663"/>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is beginning to articulate the value of active participation in the network.</a:t>
            </a:r>
          </a:p>
        </p:txBody>
      </p:sp>
      <p:sp>
        <p:nvSpPr>
          <p:cNvPr id="28" name="TextBox 27">
            <a:extLst>
              <a:ext uri="{FF2B5EF4-FFF2-40B4-BE49-F238E27FC236}">
                <a16:creationId xmlns:a16="http://schemas.microsoft.com/office/drawing/2014/main" id="{97995F58-B6DC-F547-85F2-E0B649E201E2}"/>
              </a:ext>
            </a:extLst>
          </p:cNvPr>
          <p:cNvSpPr txBox="1"/>
          <p:nvPr>
            <p:custDataLst>
              <p:tags r:id="rId4"/>
            </p:custDataLst>
          </p:nvPr>
        </p:nvSpPr>
        <p:spPr>
          <a:xfrm>
            <a:off x="6292118" y="2611589"/>
            <a:ext cx="1876866" cy="138499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has articulated the value of active participation in the network and is beginning to create opportunities for members to gain value. </a:t>
            </a:r>
          </a:p>
        </p:txBody>
      </p:sp>
      <p:sp>
        <p:nvSpPr>
          <p:cNvPr id="29" name="TextBox 28">
            <a:extLst>
              <a:ext uri="{FF2B5EF4-FFF2-40B4-BE49-F238E27FC236}">
                <a16:creationId xmlns:a16="http://schemas.microsoft.com/office/drawing/2014/main" id="{C018F3E7-2115-A84B-B3FC-EF25F8FEAAB7}"/>
              </a:ext>
            </a:extLst>
          </p:cNvPr>
          <p:cNvSpPr txBox="1"/>
          <p:nvPr>
            <p:custDataLst>
              <p:tags r:id="rId5"/>
            </p:custDataLst>
          </p:nvPr>
        </p:nvSpPr>
        <p:spPr>
          <a:xfrm>
            <a:off x="8271810" y="2611589"/>
            <a:ext cx="1810533" cy="2492990"/>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Network members can articulate the value they gain through active participation in the network, and intermediary activities consistently result in interactions through which members are able to simultaneously contribute their expertise to the network and yield value.</a:t>
            </a:r>
          </a:p>
        </p:txBody>
      </p:sp>
      <p:sp>
        <p:nvSpPr>
          <p:cNvPr id="30" name="TextBox 29">
            <a:extLst>
              <a:ext uri="{FF2B5EF4-FFF2-40B4-BE49-F238E27FC236}">
                <a16:creationId xmlns:a16="http://schemas.microsoft.com/office/drawing/2014/main" id="{639563D2-7D66-D345-A588-A9A3665DEB11}"/>
              </a:ext>
            </a:extLst>
          </p:cNvPr>
          <p:cNvSpPr txBox="1"/>
          <p:nvPr>
            <p:custDataLst>
              <p:tags r:id="rId6"/>
            </p:custDataLst>
          </p:nvPr>
        </p:nvSpPr>
        <p:spPr>
          <a:xfrm>
            <a:off x="10216597" y="2611590"/>
            <a:ext cx="1861208" cy="2492990"/>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Network members can articulate the value they gain through active participation in the network. In addition, the intermediary has formalized opportunities for network members to shape network participation, structures, and functions as needed to enhance opportunities for success. </a:t>
            </a:r>
          </a:p>
        </p:txBody>
      </p:sp>
      <p:sp>
        <p:nvSpPr>
          <p:cNvPr id="35" name="Rectangle 34">
            <a:extLst>
              <a:ext uri="{FF2B5EF4-FFF2-40B4-BE49-F238E27FC236}">
                <a16:creationId xmlns:a16="http://schemas.microsoft.com/office/drawing/2014/main" id="{FE5B9EF4-80E3-E04D-9C9B-871A67C4B696}"/>
              </a:ext>
            </a:extLst>
          </p:cNvPr>
          <p:cNvSpPr/>
          <p:nvPr/>
        </p:nvSpPr>
        <p:spPr>
          <a:xfrm>
            <a:off x="-4239" y="1892455"/>
            <a:ext cx="12200478" cy="391558"/>
          </a:xfrm>
          <a:prstGeom prst="rect">
            <a:avLst/>
          </a:prstGeom>
          <a:solidFill>
            <a:srgbClr val="619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B7CD77E-9E9A-1447-8135-4BC4634B9965}"/>
              </a:ext>
            </a:extLst>
          </p:cNvPr>
          <p:cNvSpPr txBox="1"/>
          <p:nvPr/>
        </p:nvSpPr>
        <p:spPr>
          <a:xfrm>
            <a:off x="2286114" y="922936"/>
            <a:ext cx="7437749" cy="369332"/>
          </a:xfrm>
          <a:prstGeom prst="rect">
            <a:avLst/>
          </a:prstGeom>
          <a:noFill/>
        </p:spPr>
        <p:txBody>
          <a:bodyPr wrap="square" lIns="91440" tIns="45720" rIns="91440" bIns="45720" rtlCol="0" anchor="t">
            <a:spAutoFit/>
          </a:bodyPr>
          <a:lstStyle/>
          <a:p>
            <a:r>
              <a:rPr lang="en-US" dirty="0">
                <a:solidFill>
                  <a:schemeClr val="bg1"/>
                </a:solidFill>
                <a:latin typeface="Arial"/>
                <a:ea typeface="Gotham Medium"/>
                <a:cs typeface="Arial"/>
              </a:rPr>
              <a:t>ROLE: </a:t>
            </a:r>
            <a:r>
              <a:rPr lang="en-US" dirty="0">
                <a:solidFill>
                  <a:srgbClr val="00B0F0"/>
                </a:solidFill>
                <a:latin typeface="Arial"/>
                <a:ea typeface="Gotham Medium"/>
                <a:cs typeface="Arial"/>
              </a:rPr>
              <a:t>MOTIVATE AND DRIVE CHANGE</a:t>
            </a:r>
            <a:endParaRPr lang="en-US" dirty="0">
              <a:solidFill>
                <a:srgbClr val="00B0F0"/>
              </a:solidFill>
              <a:latin typeface="Arial" panose="020B0604020202020204" pitchFamily="34" charset="0"/>
              <a:ea typeface="Gotham Medium" pitchFamily="2" charset="-128"/>
              <a:cs typeface="Arial" panose="020B0604020202020204" pitchFamily="34" charset="0"/>
            </a:endParaRPr>
          </a:p>
        </p:txBody>
      </p:sp>
      <p:sp>
        <p:nvSpPr>
          <p:cNvPr id="32" name="TextBox 31">
            <a:hlinkClick r:id="rId11" action="ppaction://hlinksldjump"/>
            <a:extLst>
              <a:ext uri="{FF2B5EF4-FFF2-40B4-BE49-F238E27FC236}">
                <a16:creationId xmlns:a16="http://schemas.microsoft.com/office/drawing/2014/main" id="{185E68C4-9524-C442-853B-3DD2CC59A0C7}"/>
              </a:ext>
            </a:extLst>
          </p:cNvPr>
          <p:cNvSpPr txBox="1"/>
          <p:nvPr>
            <p:custDataLst>
              <p:tags r:id="rId7"/>
            </p:custDataLst>
          </p:nvPr>
        </p:nvSpPr>
        <p:spPr>
          <a:xfrm>
            <a:off x="226900" y="1924069"/>
            <a:ext cx="3396410" cy="307777"/>
          </a:xfrm>
          <a:prstGeom prst="rect">
            <a:avLst/>
          </a:prstGeom>
          <a:noFill/>
        </p:spPr>
        <p:txBody>
          <a:bodyPr wrap="square" rtlCol="0">
            <a:spAutoFit/>
          </a:bodyPr>
          <a:lstStyle/>
          <a:p>
            <a:r>
              <a:rPr lang="en-US" sz="1400" b="1" dirty="0">
                <a:solidFill>
                  <a:schemeClr val="bg1"/>
                </a:solidFill>
                <a:latin typeface="Arial" panose="020B0604020202020204" pitchFamily="34" charset="0"/>
                <a:ea typeface="Gotham Medium" pitchFamily="2" charset="-128"/>
                <a:cs typeface="Arial" panose="020B0604020202020204" pitchFamily="34" charset="0"/>
              </a:rPr>
              <a:t>NETWORK COLLABORATION</a:t>
            </a:r>
          </a:p>
        </p:txBody>
      </p:sp>
      <p:sp>
        <p:nvSpPr>
          <p:cNvPr id="34" name="TextBox 33">
            <a:extLst>
              <a:ext uri="{FF2B5EF4-FFF2-40B4-BE49-F238E27FC236}">
                <a16:creationId xmlns:a16="http://schemas.microsoft.com/office/drawing/2014/main" id="{47D5CB72-F38E-F84B-B91E-0BD4D704E8FF}"/>
              </a:ext>
            </a:extLst>
          </p:cNvPr>
          <p:cNvSpPr txBox="1"/>
          <p:nvPr>
            <p:custDataLst>
              <p:tags r:id="rId8"/>
            </p:custDataLst>
          </p:nvPr>
        </p:nvSpPr>
        <p:spPr>
          <a:xfrm>
            <a:off x="188693" y="2606338"/>
            <a:ext cx="2083934" cy="523220"/>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Value of Network Participation</a:t>
            </a:r>
            <a:endParaRPr lang="en-US" sz="1400" dirty="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317C643-163E-B649-A837-65F19AF5709E}"/>
              </a:ext>
            </a:extLst>
          </p:cNvPr>
          <p:cNvCxnSpPr/>
          <p:nvPr/>
        </p:nvCxnSpPr>
        <p:spPr>
          <a:xfrm>
            <a:off x="4260169"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FD4E39-2BFB-F942-8A34-10FDE3831AC1}"/>
              </a:ext>
            </a:extLst>
          </p:cNvPr>
          <p:cNvCxnSpPr/>
          <p:nvPr/>
        </p:nvCxnSpPr>
        <p:spPr>
          <a:xfrm>
            <a:off x="6247713"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716DD2-8DE9-164A-973A-CB989121FB91}"/>
              </a:ext>
            </a:extLst>
          </p:cNvPr>
          <p:cNvCxnSpPr/>
          <p:nvPr/>
        </p:nvCxnSpPr>
        <p:spPr>
          <a:xfrm>
            <a:off x="8174145"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874A25D-CD45-3A48-A4FF-2BA4F0336E0C}"/>
              </a:ext>
            </a:extLst>
          </p:cNvPr>
          <p:cNvCxnSpPr/>
          <p:nvPr/>
        </p:nvCxnSpPr>
        <p:spPr>
          <a:xfrm>
            <a:off x="10168452" y="2676445"/>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A37437C-B3BA-5140-B37C-907AA364C14F}"/>
              </a:ext>
            </a:extLst>
          </p:cNvPr>
          <p:cNvPicPr>
            <a:picLocks noChangeAspect="1"/>
          </p:cNvPicPr>
          <p:nvPr/>
        </p:nvPicPr>
        <p:blipFill>
          <a:blip r:embed="rId12"/>
          <a:stretch>
            <a:fillRect/>
          </a:stretch>
        </p:blipFill>
        <p:spPr>
          <a:xfrm>
            <a:off x="814629" y="894859"/>
            <a:ext cx="652616" cy="670019"/>
          </a:xfrm>
          <a:prstGeom prst="rect">
            <a:avLst/>
          </a:prstGeom>
        </p:spPr>
      </p:pic>
      <p:sp>
        <p:nvSpPr>
          <p:cNvPr id="47" name="TextBox 46">
            <a:extLst>
              <a:ext uri="{FF2B5EF4-FFF2-40B4-BE49-F238E27FC236}">
                <a16:creationId xmlns:a16="http://schemas.microsoft.com/office/drawing/2014/main" id="{47D36E01-E1EA-4D51-80FC-4CDB3817A347}"/>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t>51</a:t>
            </a:fld>
            <a:endParaRPr lang="en-US" sz="1000" dirty="0"/>
          </a:p>
        </p:txBody>
      </p:sp>
      <p:sp>
        <p:nvSpPr>
          <p:cNvPr id="14" name="Oval 13">
            <a:extLst>
              <a:ext uri="{FF2B5EF4-FFF2-40B4-BE49-F238E27FC236}">
                <a16:creationId xmlns:a16="http://schemas.microsoft.com/office/drawing/2014/main" id="{3D6D4409-FA06-36DA-28CA-8FB44B88E236}"/>
              </a:ext>
            </a:extLst>
          </p:cNvPr>
          <p:cNvSpPr/>
          <p:nvPr/>
        </p:nvSpPr>
        <p:spPr>
          <a:xfrm>
            <a:off x="462322" y="5989569"/>
            <a:ext cx="881456" cy="881456"/>
          </a:xfrm>
          <a:prstGeom prst="ellipse">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2AF6EE-A1B3-ADC5-1743-D22968E66CE4}"/>
              </a:ext>
            </a:extLst>
          </p:cNvPr>
          <p:cNvSpPr/>
          <p:nvPr/>
        </p:nvSpPr>
        <p:spPr>
          <a:xfrm>
            <a:off x="650416" y="6245631"/>
            <a:ext cx="505267" cy="369332"/>
          </a:xfrm>
          <a:prstGeom prst="rect">
            <a:avLst/>
          </a:prstGeom>
        </p:spPr>
        <p:txBody>
          <a:bodyPr wrap="none" lIns="91440" tIns="45720" rIns="91440" bIns="45720" anchor="t">
            <a:spAutoFit/>
          </a:bodyPr>
          <a:lstStyle/>
          <a:p>
            <a:r>
              <a:rPr lang="en-US" dirty="0">
                <a:solidFill>
                  <a:schemeClr val="bg1"/>
                </a:solidFill>
                <a:highlight>
                  <a:srgbClr val="FF0000"/>
                </a:highlight>
                <a:latin typeface="Arial"/>
                <a:cs typeface="Arial"/>
              </a:rPr>
              <a:t>3.6</a:t>
            </a:r>
            <a:endParaRPr lang="en-US">
              <a:solidFill>
                <a:schemeClr val="bg1"/>
              </a:solidFill>
              <a:highlight>
                <a:srgbClr val="FF0000"/>
              </a:highlight>
              <a:latin typeface="Arial"/>
              <a:ea typeface="Calibri"/>
              <a:cs typeface="Arial"/>
            </a:endParaRPr>
          </a:p>
        </p:txBody>
      </p:sp>
      <p:sp>
        <p:nvSpPr>
          <p:cNvPr id="16" name="TextBox 15">
            <a:extLst>
              <a:ext uri="{FF2B5EF4-FFF2-40B4-BE49-F238E27FC236}">
                <a16:creationId xmlns:a16="http://schemas.microsoft.com/office/drawing/2014/main" id="{6F929A1B-6226-53BB-CC2E-37C0CC038751}"/>
              </a:ext>
            </a:extLst>
          </p:cNvPr>
          <p:cNvSpPr txBox="1"/>
          <p:nvPr/>
        </p:nvSpPr>
        <p:spPr>
          <a:xfrm>
            <a:off x="1385501" y="6119848"/>
            <a:ext cx="3677816"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Update this marker with the Element average and reposition it under the correct developmental category (e.g., developing)</a:t>
            </a:r>
          </a:p>
        </p:txBody>
      </p:sp>
      <p:sp>
        <p:nvSpPr>
          <p:cNvPr id="42" name="Rectangle 41">
            <a:extLst>
              <a:ext uri="{FF2B5EF4-FFF2-40B4-BE49-F238E27FC236}">
                <a16:creationId xmlns:a16="http://schemas.microsoft.com/office/drawing/2014/main" id="{44D88CA7-0BF4-EE54-B57F-F427B1A72E6E}"/>
              </a:ext>
            </a:extLst>
          </p:cNvPr>
          <p:cNvSpPr/>
          <p:nvPr/>
        </p:nvSpPr>
        <p:spPr>
          <a:xfrm>
            <a:off x="1"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hlinkClick r:id="rId13" action="ppaction://hlinksldjump"/>
            <a:extLst>
              <a:ext uri="{FF2B5EF4-FFF2-40B4-BE49-F238E27FC236}">
                <a16:creationId xmlns:a16="http://schemas.microsoft.com/office/drawing/2014/main" id="{A54E40FE-1D53-8DB6-60DE-CC24A5559690}"/>
              </a:ext>
            </a:extLst>
          </p:cNvPr>
          <p:cNvSpPr/>
          <p:nvPr/>
        </p:nvSpPr>
        <p:spPr>
          <a:xfrm>
            <a:off x="3059382" y="2413"/>
            <a:ext cx="3000871" cy="517133"/>
          </a:xfrm>
          <a:prstGeom prst="rect">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24780213-5DCD-7749-69B4-95B895754CD4}"/>
              </a:ext>
            </a:extLst>
          </p:cNvPr>
          <p:cNvSpPr/>
          <p:nvPr/>
        </p:nvSpPr>
        <p:spPr>
          <a:xfrm>
            <a:off x="6118764"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93D21F42-B497-A14B-42C1-CF408A3DDEB1}"/>
              </a:ext>
            </a:extLst>
          </p:cNvPr>
          <p:cNvSpPr txBox="1"/>
          <p:nvPr/>
        </p:nvSpPr>
        <p:spPr>
          <a:xfrm>
            <a:off x="19341" y="44291"/>
            <a:ext cx="3000871" cy="430887"/>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Oversee Network Design </a:t>
            </a:r>
            <a:br>
              <a:rPr lang="en-US" sz="1100">
                <a:solidFill>
                  <a:srgbClr val="002E3D"/>
                </a:solidFill>
                <a:latin typeface="Arial" panose="020B0604020202020204" pitchFamily="34" charset="0"/>
                <a:ea typeface="Gotham Medium" pitchFamily="2" charset="-128"/>
                <a:cs typeface="Arial" panose="020B0604020202020204" pitchFamily="34" charset="0"/>
              </a:rPr>
            </a:br>
            <a:r>
              <a:rPr lang="en-US" sz="1100">
                <a:solidFill>
                  <a:srgbClr val="002E3D"/>
                </a:solidFill>
                <a:latin typeface="Arial" panose="020B0604020202020204" pitchFamily="34" charset="0"/>
                <a:ea typeface="Gotham Medium" pitchFamily="2" charset="-128"/>
                <a:cs typeface="Arial" panose="020B0604020202020204" pitchFamily="34" charset="0"/>
              </a:rPr>
              <a:t>and Operations</a:t>
            </a:r>
          </a:p>
        </p:txBody>
      </p:sp>
      <p:sp>
        <p:nvSpPr>
          <p:cNvPr id="58" name="TextBox 57">
            <a:extLst>
              <a:ext uri="{FF2B5EF4-FFF2-40B4-BE49-F238E27FC236}">
                <a16:creationId xmlns:a16="http://schemas.microsoft.com/office/drawing/2014/main" id="{16BC2595-A542-9AF4-4E07-9A0C6230F978}"/>
              </a:ext>
            </a:extLst>
          </p:cNvPr>
          <p:cNvSpPr txBox="1"/>
          <p:nvPr/>
        </p:nvSpPr>
        <p:spPr>
          <a:xfrm>
            <a:off x="3056306" y="132287"/>
            <a:ext cx="3000871" cy="261610"/>
          </a:xfrm>
          <a:prstGeom prst="rect">
            <a:avLst/>
          </a:prstGeom>
          <a:noFill/>
        </p:spPr>
        <p:txBody>
          <a:bodyPr wrap="square" lIns="91440" tIns="45720" rIns="91440" bIns="45720" rtlCol="0" anchor="t">
            <a:spAutoFit/>
          </a:bodyPr>
          <a:lstStyle/>
          <a:p>
            <a:pPr algn="ctr"/>
            <a:r>
              <a:rPr lang="en-US" sz="1100" dirty="0">
                <a:solidFill>
                  <a:schemeClr val="bg1"/>
                </a:solidFill>
                <a:latin typeface="Arial"/>
                <a:ea typeface="Gotham Medium"/>
                <a:cs typeface="Arial"/>
              </a:rPr>
              <a:t>Motivate and Drive </a:t>
            </a:r>
            <a:r>
              <a:rPr lang="en-US" sz="1100" dirty="0">
                <a:solidFill>
                  <a:schemeClr val="bg1"/>
                </a:solidFill>
                <a:ea typeface="+mn-lt"/>
                <a:cs typeface="+mn-lt"/>
              </a:rPr>
              <a:t>Change</a:t>
            </a:r>
            <a:endParaRPr lang="en-US" sz="1100" dirty="0">
              <a:solidFill>
                <a:schemeClr val="bg1"/>
              </a:solidFill>
              <a:latin typeface="Arial" panose="020B0604020202020204" pitchFamily="34" charset="0"/>
              <a:ea typeface="Gotham Medium" pitchFamily="2" charset="-128"/>
              <a:cs typeface="Arial" panose="020B0604020202020204" pitchFamily="34" charset="0"/>
            </a:endParaRPr>
          </a:p>
        </p:txBody>
      </p:sp>
      <p:sp>
        <p:nvSpPr>
          <p:cNvPr id="59" name="TextBox 58">
            <a:extLst>
              <a:ext uri="{FF2B5EF4-FFF2-40B4-BE49-F238E27FC236}">
                <a16:creationId xmlns:a16="http://schemas.microsoft.com/office/drawing/2014/main" id="{99F50262-6217-EA65-331B-6FDEA9A99E63}"/>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Manage Knowledge</a:t>
            </a:r>
          </a:p>
        </p:txBody>
      </p:sp>
    </p:spTree>
    <p:extLst>
      <p:ext uri="{BB962C8B-B14F-4D97-AF65-F5344CB8AC3E}">
        <p14:creationId xmlns:p14="http://schemas.microsoft.com/office/powerpoint/2010/main" val="31283425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8A05958-8F59-C546-A4C4-8DF807D69ECD}"/>
              </a:ext>
            </a:extLst>
          </p:cNvPr>
          <p:cNvSpPr/>
          <p:nvPr/>
        </p:nvSpPr>
        <p:spPr>
          <a:xfrm>
            <a:off x="5009" y="644324"/>
            <a:ext cx="12196239" cy="1295888"/>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371A737B-6B40-7A44-BCB5-D7342CA86741}"/>
              </a:ext>
            </a:extLst>
          </p:cNvPr>
          <p:cNvSpPr/>
          <p:nvPr/>
        </p:nvSpPr>
        <p:spPr>
          <a:xfrm>
            <a:off x="6281906" y="1517281"/>
            <a:ext cx="1887081" cy="511895"/>
          </a:xfrm>
          <a:prstGeom prst="rect">
            <a:avLst/>
          </a:prstGeom>
          <a:solidFill>
            <a:srgbClr val="89C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577C23A-FD50-7742-AF30-9D46C869964D}"/>
              </a:ext>
            </a:extLst>
          </p:cNvPr>
          <p:cNvSpPr/>
          <p:nvPr/>
        </p:nvSpPr>
        <p:spPr>
          <a:xfrm>
            <a:off x="1" y="2358051"/>
            <a:ext cx="2373086" cy="2894687"/>
          </a:xfrm>
          <a:prstGeom prst="rect">
            <a:avLst/>
          </a:prstGeom>
          <a:solidFill>
            <a:srgbClr val="002E3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165FC1E-DEDD-314A-82B9-EBD587D52FEA}"/>
              </a:ext>
            </a:extLst>
          </p:cNvPr>
          <p:cNvGrpSpPr/>
          <p:nvPr/>
        </p:nvGrpSpPr>
        <p:grpSpPr>
          <a:xfrm>
            <a:off x="2373089" y="1517281"/>
            <a:ext cx="9704716" cy="511895"/>
            <a:chOff x="445409" y="2601496"/>
            <a:chExt cx="11335654" cy="3632005"/>
          </a:xfrm>
          <a:solidFill>
            <a:srgbClr val="89C160"/>
          </a:solidFill>
        </p:grpSpPr>
        <p:sp>
          <p:nvSpPr>
            <p:cNvPr id="7" name="Rectangle 6">
              <a:extLst>
                <a:ext uri="{FF2B5EF4-FFF2-40B4-BE49-F238E27FC236}">
                  <a16:creationId xmlns:a16="http://schemas.microsoft.com/office/drawing/2014/main" id="{5E2B1A23-59E8-9E4C-A17B-4E2E90AD75CB}"/>
                </a:ext>
              </a:extLst>
            </p:cNvPr>
            <p:cNvSpPr/>
            <p:nvPr/>
          </p:nvSpPr>
          <p:spPr>
            <a:xfrm>
              <a:off x="445409" y="2601497"/>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90313C-B8A0-5242-A9B0-F7B6C4643EE8}"/>
                </a:ext>
              </a:extLst>
            </p:cNvPr>
            <p:cNvSpPr/>
            <p:nvPr/>
          </p:nvSpPr>
          <p:spPr>
            <a:xfrm>
              <a:off x="2728268" y="2601496"/>
              <a:ext cx="2204217" cy="3632004"/>
            </a:xfrm>
            <a:prstGeom prst="rect">
              <a:avLst/>
            </a:prstGeom>
            <a:solidFill>
              <a:srgbClr val="89C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FC1F73-6458-8A43-90DF-23E78F558432}"/>
                </a:ext>
              </a:extLst>
            </p:cNvPr>
            <p:cNvSpPr/>
            <p:nvPr/>
          </p:nvSpPr>
          <p:spPr>
            <a:xfrm>
              <a:off x="7293986" y="2601496"/>
              <a:ext cx="2204217" cy="3632004"/>
            </a:xfrm>
            <a:prstGeom prst="rect">
              <a:avLst/>
            </a:prstGeom>
            <a:solidFill>
              <a:srgbClr val="89C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5566AD-54D6-2C45-876D-2DF8B08865EC}"/>
                </a:ext>
              </a:extLst>
            </p:cNvPr>
            <p:cNvSpPr/>
            <p:nvPr/>
          </p:nvSpPr>
          <p:spPr>
            <a:xfrm>
              <a:off x="9576846"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DC6835AC-3BAD-B749-B5FD-9DFBDBBA5B40}"/>
              </a:ext>
            </a:extLst>
          </p:cNvPr>
          <p:cNvSpPr txBox="1"/>
          <p:nvPr>
            <p:custDataLst>
              <p:tags r:id="rId1"/>
            </p:custDataLst>
          </p:nvPr>
        </p:nvSpPr>
        <p:spPr>
          <a:xfrm>
            <a:off x="185260" y="3016879"/>
            <a:ext cx="1964746" cy="1015663"/>
          </a:xfrm>
          <a:prstGeom prst="rect">
            <a:avLst/>
          </a:prstGeom>
          <a:noFill/>
        </p:spPr>
        <p:txBody>
          <a:bodyPr wrap="square" lIns="91440" tIns="45720" rIns="91440" bIns="45720" rtlCol="0" anchor="t">
            <a:spAutoFit/>
          </a:bodyPr>
          <a:lstStyle/>
          <a:p>
            <a:r>
              <a:rPr lang="en-US" sz="1200" dirty="0">
                <a:latin typeface="Arial"/>
                <a:cs typeface="Arial"/>
              </a:rPr>
              <a:t>Synthesize and communicate promising practices derived from the network to drive institutional change .</a:t>
            </a:r>
          </a:p>
        </p:txBody>
      </p:sp>
      <p:sp>
        <p:nvSpPr>
          <p:cNvPr id="19" name="Rectangle 18">
            <a:extLst>
              <a:ext uri="{FF2B5EF4-FFF2-40B4-BE49-F238E27FC236}">
                <a16:creationId xmlns:a16="http://schemas.microsoft.com/office/drawing/2014/main" id="{830FEE2D-AB8B-F74F-BFD7-84CE4D62DAA4}"/>
              </a:ext>
            </a:extLst>
          </p:cNvPr>
          <p:cNvSpPr/>
          <p:nvPr/>
        </p:nvSpPr>
        <p:spPr>
          <a:xfrm>
            <a:off x="2427816" y="1569755"/>
            <a:ext cx="1746495" cy="261610"/>
          </a:xfrm>
          <a:prstGeom prst="rect">
            <a:avLst/>
          </a:prstGeom>
        </p:spPr>
        <p:txBody>
          <a:bodyPr wrap="square">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NO ACTIVITY</a:t>
            </a:r>
          </a:p>
        </p:txBody>
      </p:sp>
      <p:sp>
        <p:nvSpPr>
          <p:cNvPr id="21" name="Rectangle 20">
            <a:extLst>
              <a:ext uri="{FF2B5EF4-FFF2-40B4-BE49-F238E27FC236}">
                <a16:creationId xmlns:a16="http://schemas.microsoft.com/office/drawing/2014/main" id="{26AA6FFB-F843-FC46-809F-E4B23379C932}"/>
              </a:ext>
            </a:extLst>
          </p:cNvPr>
          <p:cNvSpPr/>
          <p:nvPr/>
        </p:nvSpPr>
        <p:spPr>
          <a:xfrm>
            <a:off x="4366729" y="1569755"/>
            <a:ext cx="1847848" cy="261610"/>
          </a:xfrm>
          <a:prstGeom prst="rect">
            <a:avLst/>
          </a:prstGeom>
        </p:spPr>
        <p:txBody>
          <a:bodyPr wrap="square">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EMERGING</a:t>
            </a:r>
          </a:p>
        </p:txBody>
      </p:sp>
      <p:sp>
        <p:nvSpPr>
          <p:cNvPr id="22" name="Rectangle 21">
            <a:extLst>
              <a:ext uri="{FF2B5EF4-FFF2-40B4-BE49-F238E27FC236}">
                <a16:creationId xmlns:a16="http://schemas.microsoft.com/office/drawing/2014/main" id="{B4DB6FFD-B628-1D4C-B209-97C95937A165}"/>
              </a:ext>
            </a:extLst>
          </p:cNvPr>
          <p:cNvSpPr/>
          <p:nvPr/>
        </p:nvSpPr>
        <p:spPr>
          <a:xfrm>
            <a:off x="6233408" y="1569755"/>
            <a:ext cx="1935576"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DEVELOPING</a:t>
            </a:r>
          </a:p>
        </p:txBody>
      </p:sp>
      <p:sp>
        <p:nvSpPr>
          <p:cNvPr id="23" name="Rectangle 22">
            <a:extLst>
              <a:ext uri="{FF2B5EF4-FFF2-40B4-BE49-F238E27FC236}">
                <a16:creationId xmlns:a16="http://schemas.microsoft.com/office/drawing/2014/main" id="{9D2E4A93-90FF-BF4C-B056-3868568B0406}"/>
              </a:ext>
            </a:extLst>
          </p:cNvPr>
          <p:cNvSpPr/>
          <p:nvPr/>
        </p:nvSpPr>
        <p:spPr>
          <a:xfrm>
            <a:off x="8250625" y="1569755"/>
            <a:ext cx="1815753" cy="261610"/>
          </a:xfrm>
          <a:prstGeom prst="rect">
            <a:avLst/>
          </a:prstGeom>
          <a:solidFill>
            <a:srgbClr val="89C160"/>
          </a:solidFill>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ACHIEVED</a:t>
            </a:r>
          </a:p>
        </p:txBody>
      </p:sp>
      <p:sp>
        <p:nvSpPr>
          <p:cNvPr id="24" name="Rectangle 23">
            <a:extLst>
              <a:ext uri="{FF2B5EF4-FFF2-40B4-BE49-F238E27FC236}">
                <a16:creationId xmlns:a16="http://schemas.microsoft.com/office/drawing/2014/main" id="{771A9A3A-BF68-B042-8B9E-5A6E6B22ABB5}"/>
              </a:ext>
            </a:extLst>
          </p:cNvPr>
          <p:cNvSpPr/>
          <p:nvPr/>
        </p:nvSpPr>
        <p:spPr>
          <a:xfrm>
            <a:off x="10261043" y="1569755"/>
            <a:ext cx="175144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EXEMPLARY</a:t>
            </a:r>
          </a:p>
        </p:txBody>
      </p:sp>
      <p:sp>
        <p:nvSpPr>
          <p:cNvPr id="26" name="TextBox 25">
            <a:extLst>
              <a:ext uri="{FF2B5EF4-FFF2-40B4-BE49-F238E27FC236}">
                <a16:creationId xmlns:a16="http://schemas.microsoft.com/office/drawing/2014/main" id="{E70D6374-7623-7A4E-802B-3D55D51B2947}"/>
              </a:ext>
            </a:extLst>
          </p:cNvPr>
          <p:cNvSpPr txBox="1"/>
          <p:nvPr>
            <p:custDataLst>
              <p:tags r:id="rId2"/>
            </p:custDataLst>
          </p:nvPr>
        </p:nvSpPr>
        <p:spPr>
          <a:xfrm>
            <a:off x="2449636" y="2611590"/>
            <a:ext cx="1876866" cy="1569660"/>
          </a:xfrm>
          <a:prstGeom prst="rect">
            <a:avLst/>
          </a:prstGeom>
          <a:noFill/>
        </p:spPr>
        <p:txBody>
          <a:bodyPr wrap="square" lIns="91440" tIns="45720" rIns="91440" bIns="45720" rtlCol="0" anchor="t">
            <a:spAutoFit/>
          </a:bodyPr>
          <a:lstStyle/>
          <a:p>
            <a:r>
              <a:rPr lang="en-US" sz="1200" dirty="0">
                <a:latin typeface="Arial"/>
                <a:cs typeface="Arial"/>
              </a:rPr>
              <a:t>There is no evidence that the intermediary synthesizes and communicates information about promising practices that drive institutional change.</a:t>
            </a:r>
          </a:p>
        </p:txBody>
      </p:sp>
      <p:sp>
        <p:nvSpPr>
          <p:cNvPr id="27" name="TextBox 26">
            <a:extLst>
              <a:ext uri="{FF2B5EF4-FFF2-40B4-BE49-F238E27FC236}">
                <a16:creationId xmlns:a16="http://schemas.microsoft.com/office/drawing/2014/main" id="{229EA118-0786-CD4E-97D8-2A10FCBD6E11}"/>
              </a:ext>
            </a:extLst>
          </p:cNvPr>
          <p:cNvSpPr txBox="1"/>
          <p:nvPr>
            <p:custDataLst>
              <p:tags r:id="rId3"/>
            </p:custDataLst>
          </p:nvPr>
        </p:nvSpPr>
        <p:spPr>
          <a:xfrm>
            <a:off x="4352777" y="2611588"/>
            <a:ext cx="1743224" cy="1015663"/>
          </a:xfrm>
          <a:prstGeom prst="rect">
            <a:avLst/>
          </a:prstGeom>
          <a:noFill/>
        </p:spPr>
        <p:txBody>
          <a:bodyPr wrap="square" lIns="91440" tIns="45720" rIns="91440" bIns="45720" rtlCol="0" anchor="t">
            <a:spAutoFit/>
          </a:bodyPr>
          <a:lstStyle/>
          <a:p>
            <a:r>
              <a:rPr lang="en-US" sz="1200" dirty="0">
                <a:latin typeface="Arial"/>
                <a:cs typeface="Arial"/>
              </a:rPr>
              <a:t>The intermediary is beginning to synthesize promising practices to drive institutional change.</a:t>
            </a:r>
          </a:p>
        </p:txBody>
      </p:sp>
      <p:sp>
        <p:nvSpPr>
          <p:cNvPr id="28" name="TextBox 27">
            <a:extLst>
              <a:ext uri="{FF2B5EF4-FFF2-40B4-BE49-F238E27FC236}">
                <a16:creationId xmlns:a16="http://schemas.microsoft.com/office/drawing/2014/main" id="{97995F58-B6DC-F547-85F2-E0B649E201E2}"/>
              </a:ext>
            </a:extLst>
          </p:cNvPr>
          <p:cNvSpPr txBox="1"/>
          <p:nvPr>
            <p:custDataLst>
              <p:tags r:id="rId4"/>
            </p:custDataLst>
          </p:nvPr>
        </p:nvSpPr>
        <p:spPr>
          <a:xfrm>
            <a:off x="6292118" y="2611589"/>
            <a:ext cx="1876866" cy="1754326"/>
          </a:xfrm>
          <a:prstGeom prst="rect">
            <a:avLst/>
          </a:prstGeom>
          <a:noFill/>
        </p:spPr>
        <p:txBody>
          <a:bodyPr wrap="square" lIns="91440" tIns="45720" rIns="91440" bIns="45720" rtlCol="0" anchor="t">
            <a:spAutoFit/>
          </a:bodyPr>
          <a:lstStyle/>
          <a:p>
            <a:r>
              <a:rPr lang="en-US" sz="1200" dirty="0">
                <a:latin typeface="Arial"/>
                <a:cs typeface="Arial"/>
              </a:rPr>
              <a:t>The intermediary synthesizes promising practices to drive institutional change, but the synthesis and distribution of best practice information is limited or not coordinated.</a:t>
            </a:r>
          </a:p>
        </p:txBody>
      </p:sp>
      <p:sp>
        <p:nvSpPr>
          <p:cNvPr id="29" name="TextBox 28">
            <a:extLst>
              <a:ext uri="{FF2B5EF4-FFF2-40B4-BE49-F238E27FC236}">
                <a16:creationId xmlns:a16="http://schemas.microsoft.com/office/drawing/2014/main" id="{C018F3E7-2115-A84B-B3FC-EF25F8FEAAB7}"/>
              </a:ext>
            </a:extLst>
          </p:cNvPr>
          <p:cNvSpPr txBox="1"/>
          <p:nvPr>
            <p:custDataLst>
              <p:tags r:id="rId5"/>
            </p:custDataLst>
          </p:nvPr>
        </p:nvSpPr>
        <p:spPr>
          <a:xfrm>
            <a:off x="8271810" y="2611589"/>
            <a:ext cx="1810533" cy="1569660"/>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consistently synthesizes institutions’ best practices in a coordinated manner and communicates the practices among network members and ecosystem partners.</a:t>
            </a:r>
          </a:p>
        </p:txBody>
      </p:sp>
      <p:sp>
        <p:nvSpPr>
          <p:cNvPr id="30" name="TextBox 29">
            <a:extLst>
              <a:ext uri="{FF2B5EF4-FFF2-40B4-BE49-F238E27FC236}">
                <a16:creationId xmlns:a16="http://schemas.microsoft.com/office/drawing/2014/main" id="{639563D2-7D66-D345-A588-A9A3665DEB11}"/>
              </a:ext>
            </a:extLst>
          </p:cNvPr>
          <p:cNvSpPr txBox="1"/>
          <p:nvPr>
            <p:custDataLst>
              <p:tags r:id="rId6"/>
            </p:custDataLst>
          </p:nvPr>
        </p:nvSpPr>
        <p:spPr>
          <a:xfrm>
            <a:off x="10216597" y="2611590"/>
            <a:ext cx="1861208" cy="175432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disseminates best practices information to a wide audience that not only includes network members and ecosystem partners but also external stakeholders and policymakers.</a:t>
            </a:r>
          </a:p>
        </p:txBody>
      </p:sp>
      <p:sp>
        <p:nvSpPr>
          <p:cNvPr id="35" name="Rectangle 34">
            <a:extLst>
              <a:ext uri="{FF2B5EF4-FFF2-40B4-BE49-F238E27FC236}">
                <a16:creationId xmlns:a16="http://schemas.microsoft.com/office/drawing/2014/main" id="{FE5B9EF4-80E3-E04D-9C9B-871A67C4B696}"/>
              </a:ext>
            </a:extLst>
          </p:cNvPr>
          <p:cNvSpPr/>
          <p:nvPr/>
        </p:nvSpPr>
        <p:spPr>
          <a:xfrm>
            <a:off x="-4239" y="1892455"/>
            <a:ext cx="12200478" cy="39155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B7CD77E-9E9A-1447-8135-4BC4634B9965}"/>
              </a:ext>
            </a:extLst>
          </p:cNvPr>
          <p:cNvSpPr txBox="1"/>
          <p:nvPr/>
        </p:nvSpPr>
        <p:spPr>
          <a:xfrm>
            <a:off x="2286114" y="922936"/>
            <a:ext cx="7437749" cy="369332"/>
          </a:xfrm>
          <a:prstGeom prst="rect">
            <a:avLst/>
          </a:prstGeom>
          <a:noFill/>
        </p:spPr>
        <p:txBody>
          <a:bodyPr wrap="square" rtlCol="0">
            <a:spAutoFit/>
          </a:bodyPr>
          <a:lstStyle/>
          <a:p>
            <a:r>
              <a:rPr lang="en-US" dirty="0">
                <a:solidFill>
                  <a:schemeClr val="bg1"/>
                </a:solidFill>
                <a:latin typeface="Arial" panose="020B0604020202020204" pitchFamily="34" charset="0"/>
                <a:ea typeface="Gotham Medium" pitchFamily="2" charset="-128"/>
                <a:cs typeface="Arial" panose="020B0604020202020204" pitchFamily="34" charset="0"/>
              </a:rPr>
              <a:t>ROLE: </a:t>
            </a:r>
            <a:r>
              <a:rPr lang="en-US" dirty="0">
                <a:solidFill>
                  <a:srgbClr val="89C160"/>
                </a:solidFill>
                <a:latin typeface="Arial" panose="020B0604020202020204" pitchFamily="34" charset="0"/>
                <a:ea typeface="Gotham Medium" pitchFamily="2" charset="-128"/>
                <a:cs typeface="Arial" panose="020B0604020202020204" pitchFamily="34" charset="0"/>
              </a:rPr>
              <a:t>MANAGE KNOWLEDGE</a:t>
            </a:r>
          </a:p>
        </p:txBody>
      </p:sp>
      <p:sp>
        <p:nvSpPr>
          <p:cNvPr id="32" name="TextBox 31">
            <a:hlinkClick r:id="rId11" action="ppaction://hlinksldjump"/>
            <a:extLst>
              <a:ext uri="{FF2B5EF4-FFF2-40B4-BE49-F238E27FC236}">
                <a16:creationId xmlns:a16="http://schemas.microsoft.com/office/drawing/2014/main" id="{185E68C4-9524-C442-853B-3DD2CC59A0C7}"/>
              </a:ext>
            </a:extLst>
          </p:cNvPr>
          <p:cNvSpPr txBox="1"/>
          <p:nvPr>
            <p:custDataLst>
              <p:tags r:id="rId7"/>
            </p:custDataLst>
          </p:nvPr>
        </p:nvSpPr>
        <p:spPr>
          <a:xfrm>
            <a:off x="226900" y="1924069"/>
            <a:ext cx="5568108" cy="307777"/>
          </a:xfrm>
          <a:prstGeom prst="rect">
            <a:avLst/>
          </a:prstGeom>
          <a:noFill/>
        </p:spPr>
        <p:txBody>
          <a:bodyPr wrap="square" rtlCol="0">
            <a:spAutoFit/>
          </a:bodyPr>
          <a:lstStyle/>
          <a:p>
            <a:r>
              <a:rPr lang="en-US" sz="1400" b="1" dirty="0">
                <a:solidFill>
                  <a:schemeClr val="bg1"/>
                </a:solidFill>
                <a:latin typeface="Arial" panose="020B0604020202020204" pitchFamily="34" charset="0"/>
                <a:ea typeface="Gotham Medium" pitchFamily="2" charset="-128"/>
                <a:cs typeface="Arial" panose="020B0604020202020204" pitchFamily="34" charset="0"/>
              </a:rPr>
              <a:t>BEST PRACTICE AGGREGATION AND ACCESS</a:t>
            </a:r>
          </a:p>
        </p:txBody>
      </p:sp>
      <p:sp>
        <p:nvSpPr>
          <p:cNvPr id="34" name="TextBox 33">
            <a:extLst>
              <a:ext uri="{FF2B5EF4-FFF2-40B4-BE49-F238E27FC236}">
                <a16:creationId xmlns:a16="http://schemas.microsoft.com/office/drawing/2014/main" id="{47D5CB72-F38E-F84B-B91E-0BD4D704E8FF}"/>
              </a:ext>
            </a:extLst>
          </p:cNvPr>
          <p:cNvSpPr txBox="1"/>
          <p:nvPr>
            <p:custDataLst>
              <p:tags r:id="rId8"/>
            </p:custDataLst>
          </p:nvPr>
        </p:nvSpPr>
        <p:spPr>
          <a:xfrm>
            <a:off x="188692" y="2606338"/>
            <a:ext cx="1961314" cy="307777"/>
          </a:xfrm>
          <a:prstGeom prst="rect">
            <a:avLst/>
          </a:prstGeom>
          <a:noFill/>
        </p:spPr>
        <p:txBody>
          <a:bodyPr wrap="square" rtlCol="0">
            <a:spAutoFit/>
          </a:bodyPr>
          <a:lstStyle/>
          <a:p>
            <a:r>
              <a:rPr lang="en-US" sz="1400" b="1" dirty="0">
                <a:latin typeface="Arial" panose="020B0604020202020204" pitchFamily="34" charset="0"/>
                <a:ea typeface="Gotham Medium" pitchFamily="2" charset="-128"/>
                <a:cs typeface="Arial" panose="020B0604020202020204" pitchFamily="34" charset="0"/>
              </a:rPr>
              <a:t>Network Information </a:t>
            </a:r>
          </a:p>
        </p:txBody>
      </p:sp>
      <p:cxnSp>
        <p:nvCxnSpPr>
          <p:cNvPr id="4" name="Straight Connector 3">
            <a:extLst>
              <a:ext uri="{FF2B5EF4-FFF2-40B4-BE49-F238E27FC236}">
                <a16:creationId xmlns:a16="http://schemas.microsoft.com/office/drawing/2014/main" id="{F317C643-163E-B649-A837-65F19AF5709E}"/>
              </a:ext>
            </a:extLst>
          </p:cNvPr>
          <p:cNvCxnSpPr/>
          <p:nvPr/>
        </p:nvCxnSpPr>
        <p:spPr>
          <a:xfrm>
            <a:off x="4260169"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FD4E39-2BFB-F942-8A34-10FDE3831AC1}"/>
              </a:ext>
            </a:extLst>
          </p:cNvPr>
          <p:cNvCxnSpPr/>
          <p:nvPr/>
        </p:nvCxnSpPr>
        <p:spPr>
          <a:xfrm>
            <a:off x="6247713"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716DD2-8DE9-164A-973A-CB989121FB91}"/>
              </a:ext>
            </a:extLst>
          </p:cNvPr>
          <p:cNvCxnSpPr/>
          <p:nvPr/>
        </p:nvCxnSpPr>
        <p:spPr>
          <a:xfrm>
            <a:off x="8174145"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874A25D-CD45-3A48-A4FF-2BA4F0336E0C}"/>
              </a:ext>
            </a:extLst>
          </p:cNvPr>
          <p:cNvCxnSpPr/>
          <p:nvPr/>
        </p:nvCxnSpPr>
        <p:spPr>
          <a:xfrm>
            <a:off x="10168452" y="2676445"/>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2E49132-5D22-F04A-8986-C992CAD42432}"/>
              </a:ext>
            </a:extLst>
          </p:cNvPr>
          <p:cNvPicPr>
            <a:picLocks noChangeAspect="1"/>
          </p:cNvPicPr>
          <p:nvPr/>
        </p:nvPicPr>
        <p:blipFill>
          <a:blip r:embed="rId12"/>
          <a:stretch>
            <a:fillRect/>
          </a:stretch>
        </p:blipFill>
        <p:spPr>
          <a:xfrm>
            <a:off x="889253" y="957248"/>
            <a:ext cx="607630" cy="607630"/>
          </a:xfrm>
          <a:prstGeom prst="rect">
            <a:avLst/>
          </a:prstGeom>
        </p:spPr>
      </p:pic>
      <p:sp>
        <p:nvSpPr>
          <p:cNvPr id="45" name="TextBox 44">
            <a:extLst>
              <a:ext uri="{FF2B5EF4-FFF2-40B4-BE49-F238E27FC236}">
                <a16:creationId xmlns:a16="http://schemas.microsoft.com/office/drawing/2014/main" id="{9F6DA112-A5E8-42CB-A424-22E2E841ED3B}"/>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t>52</a:t>
            </a:fld>
            <a:endParaRPr lang="en-US" sz="1000" dirty="0"/>
          </a:p>
        </p:txBody>
      </p:sp>
      <p:sp>
        <p:nvSpPr>
          <p:cNvPr id="3" name="Oval 2">
            <a:extLst>
              <a:ext uri="{FF2B5EF4-FFF2-40B4-BE49-F238E27FC236}">
                <a16:creationId xmlns:a16="http://schemas.microsoft.com/office/drawing/2014/main" id="{6A5D8904-093A-DF30-0CBC-EA87C672002F}"/>
              </a:ext>
            </a:extLst>
          </p:cNvPr>
          <p:cNvSpPr/>
          <p:nvPr/>
        </p:nvSpPr>
        <p:spPr>
          <a:xfrm>
            <a:off x="462322" y="5989569"/>
            <a:ext cx="881456" cy="881456"/>
          </a:xfrm>
          <a:prstGeom prst="ellipse">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1B297DC-CF4D-27B2-0ACA-8340F6BDF9C8}"/>
              </a:ext>
            </a:extLst>
          </p:cNvPr>
          <p:cNvSpPr/>
          <p:nvPr/>
        </p:nvSpPr>
        <p:spPr>
          <a:xfrm>
            <a:off x="650416" y="6245631"/>
            <a:ext cx="505267" cy="369332"/>
          </a:xfrm>
          <a:prstGeom prst="rect">
            <a:avLst/>
          </a:prstGeom>
        </p:spPr>
        <p:txBody>
          <a:bodyPr wrap="none" lIns="91440" tIns="45720" rIns="91440" bIns="45720" anchor="t">
            <a:spAutoFit/>
          </a:bodyPr>
          <a:lstStyle/>
          <a:p>
            <a:r>
              <a:rPr lang="en-US" dirty="0">
                <a:solidFill>
                  <a:schemeClr val="bg1"/>
                </a:solidFill>
                <a:highlight>
                  <a:srgbClr val="FF0000"/>
                </a:highlight>
                <a:latin typeface="Arial"/>
                <a:cs typeface="Arial"/>
              </a:rPr>
              <a:t>3.6</a:t>
            </a:r>
            <a:endParaRPr lang="en-US">
              <a:solidFill>
                <a:schemeClr val="bg1"/>
              </a:solidFill>
              <a:highlight>
                <a:srgbClr val="FF0000"/>
              </a:highlight>
              <a:latin typeface="Arial"/>
              <a:ea typeface="Calibri"/>
              <a:cs typeface="Arial"/>
            </a:endParaRPr>
          </a:p>
        </p:txBody>
      </p:sp>
      <p:sp>
        <p:nvSpPr>
          <p:cNvPr id="10" name="TextBox 9">
            <a:extLst>
              <a:ext uri="{FF2B5EF4-FFF2-40B4-BE49-F238E27FC236}">
                <a16:creationId xmlns:a16="http://schemas.microsoft.com/office/drawing/2014/main" id="{95EFCA5C-AC2A-01EE-70BF-CB4031024EA1}"/>
              </a:ext>
            </a:extLst>
          </p:cNvPr>
          <p:cNvSpPr txBox="1"/>
          <p:nvPr/>
        </p:nvSpPr>
        <p:spPr>
          <a:xfrm>
            <a:off x="1385501" y="6119848"/>
            <a:ext cx="3677816"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Update this marker with the Element average and reposition it under the correct developmental category (e.g., developing)</a:t>
            </a:r>
          </a:p>
        </p:txBody>
      </p:sp>
      <p:sp>
        <p:nvSpPr>
          <p:cNvPr id="13" name="Rectangle 12">
            <a:extLst>
              <a:ext uri="{FF2B5EF4-FFF2-40B4-BE49-F238E27FC236}">
                <a16:creationId xmlns:a16="http://schemas.microsoft.com/office/drawing/2014/main" id="{77920F8A-7862-A8F1-EBFA-F6AC54785A02}"/>
              </a:ext>
            </a:extLst>
          </p:cNvPr>
          <p:cNvSpPr/>
          <p:nvPr/>
        </p:nvSpPr>
        <p:spPr>
          <a:xfrm>
            <a:off x="1"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FB1257-5B43-F985-8B82-DC8C7AADE3E0}"/>
              </a:ext>
            </a:extLst>
          </p:cNvPr>
          <p:cNvSpPr/>
          <p:nvPr/>
        </p:nvSpPr>
        <p:spPr>
          <a:xfrm>
            <a:off x="3059382"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33538FA-7106-DDCD-DBF9-BD0AEB86A6FB}"/>
              </a:ext>
            </a:extLst>
          </p:cNvPr>
          <p:cNvSpPr/>
          <p:nvPr/>
        </p:nvSpPr>
        <p:spPr>
          <a:xfrm>
            <a:off x="6118764" y="2413"/>
            <a:ext cx="3000871" cy="51713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9B0D4FB-511D-3559-6338-273E0CD8ED61}"/>
              </a:ext>
            </a:extLst>
          </p:cNvPr>
          <p:cNvSpPr txBox="1"/>
          <p:nvPr/>
        </p:nvSpPr>
        <p:spPr>
          <a:xfrm>
            <a:off x="19341" y="44291"/>
            <a:ext cx="3000871" cy="430887"/>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Oversee Network Design </a:t>
            </a:r>
            <a:br>
              <a:rPr lang="en-US" sz="1100">
                <a:solidFill>
                  <a:srgbClr val="002E3D"/>
                </a:solidFill>
                <a:latin typeface="Arial" panose="020B0604020202020204" pitchFamily="34" charset="0"/>
                <a:ea typeface="Gotham Medium" pitchFamily="2" charset="-128"/>
                <a:cs typeface="Arial" panose="020B0604020202020204" pitchFamily="34" charset="0"/>
              </a:rPr>
            </a:br>
            <a:r>
              <a:rPr lang="en-US" sz="1100">
                <a:solidFill>
                  <a:srgbClr val="002E3D"/>
                </a:solidFill>
                <a:latin typeface="Arial" panose="020B0604020202020204" pitchFamily="34" charset="0"/>
                <a:ea typeface="Gotham Medium" pitchFamily="2" charset="-128"/>
                <a:cs typeface="Arial" panose="020B0604020202020204" pitchFamily="34" charset="0"/>
              </a:rPr>
              <a:t>and Operations</a:t>
            </a:r>
          </a:p>
        </p:txBody>
      </p:sp>
      <p:sp>
        <p:nvSpPr>
          <p:cNvPr id="17" name="TextBox 16">
            <a:extLst>
              <a:ext uri="{FF2B5EF4-FFF2-40B4-BE49-F238E27FC236}">
                <a16:creationId xmlns:a16="http://schemas.microsoft.com/office/drawing/2014/main" id="{4987CEFE-9915-778F-D1DD-0C08C27BC85F}"/>
              </a:ext>
            </a:extLst>
          </p:cNvPr>
          <p:cNvSpPr txBox="1"/>
          <p:nvPr/>
        </p:nvSpPr>
        <p:spPr>
          <a:xfrm>
            <a:off x="3056306" y="132287"/>
            <a:ext cx="3000871" cy="430887"/>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Motivate and Drive Transformation</a:t>
            </a:r>
          </a:p>
        </p:txBody>
      </p:sp>
      <p:sp>
        <p:nvSpPr>
          <p:cNvPr id="18" name="TextBox 17">
            <a:hlinkClick r:id="rId11" action="ppaction://hlinksldjump"/>
            <a:extLst>
              <a:ext uri="{FF2B5EF4-FFF2-40B4-BE49-F238E27FC236}">
                <a16:creationId xmlns:a16="http://schemas.microsoft.com/office/drawing/2014/main" id="{1E497853-96B2-DA65-EAD4-113CCE09C886}"/>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Manage Knowledge</a:t>
            </a:r>
          </a:p>
        </p:txBody>
      </p:sp>
    </p:spTree>
    <p:extLst>
      <p:ext uri="{BB962C8B-B14F-4D97-AF65-F5344CB8AC3E}">
        <p14:creationId xmlns:p14="http://schemas.microsoft.com/office/powerpoint/2010/main" val="37829868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8A05958-8F59-C546-A4C4-8DF807D69ECD}"/>
              </a:ext>
            </a:extLst>
          </p:cNvPr>
          <p:cNvSpPr/>
          <p:nvPr/>
        </p:nvSpPr>
        <p:spPr>
          <a:xfrm>
            <a:off x="-4240" y="600084"/>
            <a:ext cx="12196239" cy="1295888"/>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577C23A-FD50-7742-AF30-9D46C869964D}"/>
              </a:ext>
            </a:extLst>
          </p:cNvPr>
          <p:cNvSpPr/>
          <p:nvPr/>
        </p:nvSpPr>
        <p:spPr>
          <a:xfrm>
            <a:off x="1" y="2358051"/>
            <a:ext cx="2373086" cy="2894687"/>
          </a:xfrm>
          <a:prstGeom prst="rect">
            <a:avLst/>
          </a:prstGeom>
          <a:solidFill>
            <a:srgbClr val="002E3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165FC1E-DEDD-314A-82B9-EBD587D52FEA}"/>
              </a:ext>
            </a:extLst>
          </p:cNvPr>
          <p:cNvGrpSpPr/>
          <p:nvPr/>
        </p:nvGrpSpPr>
        <p:grpSpPr>
          <a:xfrm>
            <a:off x="2373089" y="1517281"/>
            <a:ext cx="9704716" cy="511895"/>
            <a:chOff x="445409" y="2601496"/>
            <a:chExt cx="11335654" cy="3632005"/>
          </a:xfrm>
          <a:solidFill>
            <a:srgbClr val="89C160"/>
          </a:solidFill>
        </p:grpSpPr>
        <p:sp>
          <p:nvSpPr>
            <p:cNvPr id="7" name="Rectangle 6">
              <a:extLst>
                <a:ext uri="{FF2B5EF4-FFF2-40B4-BE49-F238E27FC236}">
                  <a16:creationId xmlns:a16="http://schemas.microsoft.com/office/drawing/2014/main" id="{5E2B1A23-59E8-9E4C-A17B-4E2E90AD75CB}"/>
                </a:ext>
              </a:extLst>
            </p:cNvPr>
            <p:cNvSpPr/>
            <p:nvPr/>
          </p:nvSpPr>
          <p:spPr>
            <a:xfrm>
              <a:off x="445409" y="2601497"/>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90313C-B8A0-5242-A9B0-F7B6C4643EE8}"/>
                </a:ext>
              </a:extLst>
            </p:cNvPr>
            <p:cNvSpPr/>
            <p:nvPr/>
          </p:nvSpPr>
          <p:spPr>
            <a:xfrm>
              <a:off x="2728268" y="2601496"/>
              <a:ext cx="2204217" cy="3632004"/>
            </a:xfrm>
            <a:prstGeom prst="rect">
              <a:avLst/>
            </a:prstGeom>
            <a:solidFill>
              <a:srgbClr val="89C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CBF8317-516A-4B48-9652-1419072841EA}"/>
                </a:ext>
              </a:extLst>
            </p:cNvPr>
            <p:cNvSpPr/>
            <p:nvPr/>
          </p:nvSpPr>
          <p:spPr>
            <a:xfrm>
              <a:off x="5011127" y="2601496"/>
              <a:ext cx="2204217" cy="3632004"/>
            </a:xfrm>
            <a:prstGeom prst="rect">
              <a:avLst/>
            </a:prstGeom>
            <a:solidFill>
              <a:srgbClr val="89C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7FC1F73-6458-8A43-90DF-23E78F558432}"/>
                </a:ext>
              </a:extLst>
            </p:cNvPr>
            <p:cNvSpPr/>
            <p:nvPr/>
          </p:nvSpPr>
          <p:spPr>
            <a:xfrm>
              <a:off x="7293986" y="2601496"/>
              <a:ext cx="2204217" cy="3632004"/>
            </a:xfrm>
            <a:prstGeom prst="rect">
              <a:avLst/>
            </a:prstGeom>
            <a:solidFill>
              <a:srgbClr val="89C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5566AD-54D6-2C45-876D-2DF8B08865EC}"/>
                </a:ext>
              </a:extLst>
            </p:cNvPr>
            <p:cNvSpPr/>
            <p:nvPr/>
          </p:nvSpPr>
          <p:spPr>
            <a:xfrm>
              <a:off x="9576846"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DC6835AC-3BAD-B749-B5FD-9DFBDBBA5B40}"/>
              </a:ext>
            </a:extLst>
          </p:cNvPr>
          <p:cNvSpPr txBox="1"/>
          <p:nvPr>
            <p:custDataLst>
              <p:tags r:id="rId1"/>
            </p:custDataLst>
          </p:nvPr>
        </p:nvSpPr>
        <p:spPr>
          <a:xfrm>
            <a:off x="200596" y="2963571"/>
            <a:ext cx="1964746" cy="1200329"/>
          </a:xfrm>
          <a:prstGeom prst="rect">
            <a:avLst/>
          </a:prstGeom>
          <a:noFill/>
        </p:spPr>
        <p:txBody>
          <a:bodyPr wrap="square" lIns="91440" tIns="45720" rIns="91440" bIns="45720" rtlCol="0" anchor="t">
            <a:spAutoFit/>
          </a:bodyPr>
          <a:lstStyle/>
          <a:p>
            <a:r>
              <a:rPr lang="en-US" sz="1200" dirty="0">
                <a:latin typeface="Arial"/>
                <a:cs typeface="Arial"/>
              </a:rPr>
              <a:t>Develop or curate resources that synthesize learning from the field to support network members advance/implement institutional change.</a:t>
            </a:r>
          </a:p>
        </p:txBody>
      </p:sp>
      <p:sp>
        <p:nvSpPr>
          <p:cNvPr id="19" name="Rectangle 18">
            <a:extLst>
              <a:ext uri="{FF2B5EF4-FFF2-40B4-BE49-F238E27FC236}">
                <a16:creationId xmlns:a16="http://schemas.microsoft.com/office/drawing/2014/main" id="{830FEE2D-AB8B-F74F-BFD7-84CE4D62DAA4}"/>
              </a:ext>
            </a:extLst>
          </p:cNvPr>
          <p:cNvSpPr/>
          <p:nvPr/>
        </p:nvSpPr>
        <p:spPr>
          <a:xfrm>
            <a:off x="2427816" y="1569755"/>
            <a:ext cx="1746495"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NO ACTIVITY</a:t>
            </a:r>
          </a:p>
        </p:txBody>
      </p:sp>
      <p:sp>
        <p:nvSpPr>
          <p:cNvPr id="21" name="Rectangle 20">
            <a:extLst>
              <a:ext uri="{FF2B5EF4-FFF2-40B4-BE49-F238E27FC236}">
                <a16:creationId xmlns:a16="http://schemas.microsoft.com/office/drawing/2014/main" id="{26AA6FFB-F843-FC46-809F-E4B23379C932}"/>
              </a:ext>
            </a:extLst>
          </p:cNvPr>
          <p:cNvSpPr/>
          <p:nvPr/>
        </p:nvSpPr>
        <p:spPr>
          <a:xfrm>
            <a:off x="4366729" y="1569755"/>
            <a:ext cx="1847848"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EMERGING</a:t>
            </a:r>
          </a:p>
        </p:txBody>
      </p:sp>
      <p:sp>
        <p:nvSpPr>
          <p:cNvPr id="22" name="Rectangle 21">
            <a:extLst>
              <a:ext uri="{FF2B5EF4-FFF2-40B4-BE49-F238E27FC236}">
                <a16:creationId xmlns:a16="http://schemas.microsoft.com/office/drawing/2014/main" id="{B4DB6FFD-B628-1D4C-B209-97C95937A165}"/>
              </a:ext>
            </a:extLst>
          </p:cNvPr>
          <p:cNvSpPr/>
          <p:nvPr/>
        </p:nvSpPr>
        <p:spPr>
          <a:xfrm>
            <a:off x="6233408" y="1569755"/>
            <a:ext cx="1935576" cy="261610"/>
          </a:xfrm>
          <a:prstGeom prst="rect">
            <a:avLst/>
          </a:prstGeom>
        </p:spPr>
        <p:txBody>
          <a:bodyPr wrap="square">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DEVELOPING</a:t>
            </a:r>
          </a:p>
        </p:txBody>
      </p:sp>
      <p:sp>
        <p:nvSpPr>
          <p:cNvPr id="23" name="Rectangle 22">
            <a:extLst>
              <a:ext uri="{FF2B5EF4-FFF2-40B4-BE49-F238E27FC236}">
                <a16:creationId xmlns:a16="http://schemas.microsoft.com/office/drawing/2014/main" id="{9D2E4A93-90FF-BF4C-B056-3868568B0406}"/>
              </a:ext>
            </a:extLst>
          </p:cNvPr>
          <p:cNvSpPr/>
          <p:nvPr/>
        </p:nvSpPr>
        <p:spPr>
          <a:xfrm>
            <a:off x="8250625" y="1569755"/>
            <a:ext cx="181575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ACHIEVED</a:t>
            </a:r>
          </a:p>
        </p:txBody>
      </p:sp>
      <p:sp>
        <p:nvSpPr>
          <p:cNvPr id="24" name="Rectangle 23">
            <a:extLst>
              <a:ext uri="{FF2B5EF4-FFF2-40B4-BE49-F238E27FC236}">
                <a16:creationId xmlns:a16="http://schemas.microsoft.com/office/drawing/2014/main" id="{771A9A3A-BF68-B042-8B9E-5A6E6B22ABB5}"/>
              </a:ext>
            </a:extLst>
          </p:cNvPr>
          <p:cNvSpPr/>
          <p:nvPr/>
        </p:nvSpPr>
        <p:spPr>
          <a:xfrm>
            <a:off x="10261043" y="1569755"/>
            <a:ext cx="175144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EXEMPLARY</a:t>
            </a:r>
          </a:p>
        </p:txBody>
      </p:sp>
      <p:sp>
        <p:nvSpPr>
          <p:cNvPr id="26" name="TextBox 25">
            <a:extLst>
              <a:ext uri="{FF2B5EF4-FFF2-40B4-BE49-F238E27FC236}">
                <a16:creationId xmlns:a16="http://schemas.microsoft.com/office/drawing/2014/main" id="{E70D6374-7623-7A4E-802B-3D55D51B2947}"/>
              </a:ext>
            </a:extLst>
          </p:cNvPr>
          <p:cNvSpPr txBox="1"/>
          <p:nvPr>
            <p:custDataLst>
              <p:tags r:id="rId2"/>
            </p:custDataLst>
          </p:nvPr>
        </p:nvSpPr>
        <p:spPr>
          <a:xfrm>
            <a:off x="2449636" y="2611590"/>
            <a:ext cx="1876866" cy="1754326"/>
          </a:xfrm>
          <a:prstGeom prst="rect">
            <a:avLst/>
          </a:prstGeom>
          <a:noFill/>
        </p:spPr>
        <p:txBody>
          <a:bodyPr wrap="square" lIns="91440" tIns="45720" rIns="91440" bIns="45720" rtlCol="0" anchor="t">
            <a:spAutoFit/>
          </a:bodyPr>
          <a:lstStyle/>
          <a:p>
            <a:r>
              <a:rPr lang="en-US" sz="1200" dirty="0">
                <a:latin typeface="Arial"/>
                <a:cs typeface="Arial"/>
              </a:rPr>
              <a:t>There is no evidence that the intermediary is developing or curating resources that synthesize learning from the field to support network members advance/implement institutional change.</a:t>
            </a:r>
          </a:p>
        </p:txBody>
      </p:sp>
      <p:sp>
        <p:nvSpPr>
          <p:cNvPr id="27" name="TextBox 26">
            <a:extLst>
              <a:ext uri="{FF2B5EF4-FFF2-40B4-BE49-F238E27FC236}">
                <a16:creationId xmlns:a16="http://schemas.microsoft.com/office/drawing/2014/main" id="{229EA118-0786-CD4E-97D8-2A10FCBD6E11}"/>
              </a:ext>
            </a:extLst>
          </p:cNvPr>
          <p:cNvSpPr txBox="1"/>
          <p:nvPr>
            <p:custDataLst>
              <p:tags r:id="rId3"/>
            </p:custDataLst>
          </p:nvPr>
        </p:nvSpPr>
        <p:spPr>
          <a:xfrm>
            <a:off x="4352777" y="2611588"/>
            <a:ext cx="1743224" cy="1754326"/>
          </a:xfrm>
          <a:prstGeom prst="rect">
            <a:avLst/>
          </a:prstGeom>
          <a:noFill/>
        </p:spPr>
        <p:txBody>
          <a:bodyPr wrap="square" lIns="91440" tIns="45720" rIns="91440" bIns="45720" rtlCol="0" anchor="t">
            <a:spAutoFit/>
          </a:bodyPr>
          <a:lstStyle/>
          <a:p>
            <a:r>
              <a:rPr lang="en-US" sz="1200" dirty="0">
                <a:latin typeface="Arial"/>
                <a:cs typeface="Arial"/>
              </a:rPr>
              <a:t>The intermediary is </a:t>
            </a:r>
            <a:br>
              <a:rPr lang="en-US" sz="1200" dirty="0">
                <a:latin typeface="Arial" panose="020B0604020202020204" pitchFamily="34" charset="0"/>
                <a:cs typeface="Arial" panose="020B0604020202020204" pitchFamily="34" charset="0"/>
              </a:rPr>
            </a:br>
            <a:r>
              <a:rPr lang="en-US" sz="1200" dirty="0">
                <a:latin typeface="Arial"/>
                <a:cs typeface="Arial"/>
              </a:rPr>
              <a:t>beginning to develop or curate resources that synthesize learning from the field to support network members advance/implement institutional change.</a:t>
            </a:r>
          </a:p>
        </p:txBody>
      </p:sp>
      <p:sp>
        <p:nvSpPr>
          <p:cNvPr id="28" name="TextBox 27">
            <a:extLst>
              <a:ext uri="{FF2B5EF4-FFF2-40B4-BE49-F238E27FC236}">
                <a16:creationId xmlns:a16="http://schemas.microsoft.com/office/drawing/2014/main" id="{97995F58-B6DC-F547-85F2-E0B649E201E2}"/>
              </a:ext>
            </a:extLst>
          </p:cNvPr>
          <p:cNvSpPr txBox="1"/>
          <p:nvPr>
            <p:custDataLst>
              <p:tags r:id="rId4"/>
            </p:custDataLst>
          </p:nvPr>
        </p:nvSpPr>
        <p:spPr>
          <a:xfrm>
            <a:off x="6292118" y="2611589"/>
            <a:ext cx="1876866" cy="1754326"/>
          </a:xfrm>
          <a:prstGeom prst="rect">
            <a:avLst/>
          </a:prstGeom>
          <a:noFill/>
        </p:spPr>
        <p:txBody>
          <a:bodyPr wrap="square" lIns="91440" tIns="45720" rIns="91440" bIns="45720" rtlCol="0" anchor="t">
            <a:spAutoFit/>
          </a:bodyPr>
          <a:lstStyle/>
          <a:p>
            <a:r>
              <a:rPr lang="en-US" sz="1200" dirty="0">
                <a:latin typeface="Arial"/>
                <a:cs typeface="Arial"/>
              </a:rPr>
              <a:t>The intermediary’s efforts to develop or curate resources that synthesize learning from the field to support network members advance/implement institutional change are limited or inconsistent. </a:t>
            </a:r>
          </a:p>
        </p:txBody>
      </p:sp>
      <p:sp>
        <p:nvSpPr>
          <p:cNvPr id="29" name="TextBox 28">
            <a:extLst>
              <a:ext uri="{FF2B5EF4-FFF2-40B4-BE49-F238E27FC236}">
                <a16:creationId xmlns:a16="http://schemas.microsoft.com/office/drawing/2014/main" id="{C018F3E7-2115-A84B-B3FC-EF25F8FEAAB7}"/>
              </a:ext>
            </a:extLst>
          </p:cNvPr>
          <p:cNvSpPr txBox="1"/>
          <p:nvPr>
            <p:custDataLst>
              <p:tags r:id="rId5"/>
            </p:custDataLst>
          </p:nvPr>
        </p:nvSpPr>
        <p:spPr>
          <a:xfrm>
            <a:off x="8271810" y="2611589"/>
            <a:ext cx="1810533" cy="1754326"/>
          </a:xfrm>
          <a:prstGeom prst="rect">
            <a:avLst/>
          </a:prstGeom>
          <a:noFill/>
        </p:spPr>
        <p:txBody>
          <a:bodyPr wrap="square" lIns="91440" tIns="45720" rIns="91440" bIns="45720" rtlCol="0" anchor="t">
            <a:spAutoFit/>
          </a:bodyPr>
          <a:lstStyle/>
          <a:p>
            <a:r>
              <a:rPr lang="en-US" sz="1200" dirty="0">
                <a:latin typeface="Arial"/>
                <a:cs typeface="Arial"/>
              </a:rPr>
              <a:t>The intermediary </a:t>
            </a:r>
            <a:br>
              <a:rPr lang="en-US" sz="1200" dirty="0">
                <a:latin typeface="Arial" panose="020B0604020202020204" pitchFamily="34" charset="0"/>
                <a:cs typeface="Arial" panose="020B0604020202020204" pitchFamily="34" charset="0"/>
              </a:rPr>
            </a:br>
            <a:r>
              <a:rPr lang="en-US" sz="1200" dirty="0">
                <a:latin typeface="Arial"/>
                <a:cs typeface="Arial"/>
              </a:rPr>
              <a:t>consistently develops or curates and disseminates resources that synthesize learning from the field to support network members advance/implement institutional change.</a:t>
            </a:r>
          </a:p>
        </p:txBody>
      </p:sp>
      <p:sp>
        <p:nvSpPr>
          <p:cNvPr id="30" name="TextBox 29">
            <a:extLst>
              <a:ext uri="{FF2B5EF4-FFF2-40B4-BE49-F238E27FC236}">
                <a16:creationId xmlns:a16="http://schemas.microsoft.com/office/drawing/2014/main" id="{639563D2-7D66-D345-A588-A9A3665DEB11}"/>
              </a:ext>
            </a:extLst>
          </p:cNvPr>
          <p:cNvSpPr txBox="1"/>
          <p:nvPr>
            <p:custDataLst>
              <p:tags r:id="rId6"/>
            </p:custDataLst>
          </p:nvPr>
        </p:nvSpPr>
        <p:spPr>
          <a:xfrm>
            <a:off x="10216597" y="2611590"/>
            <a:ext cx="1861208" cy="2123658"/>
          </a:xfrm>
          <a:prstGeom prst="rect">
            <a:avLst/>
          </a:prstGeom>
          <a:noFill/>
        </p:spPr>
        <p:txBody>
          <a:bodyPr wrap="square" lIns="91440" tIns="45720" rIns="91440" bIns="45720" rtlCol="0" anchor="t">
            <a:spAutoFit/>
          </a:bodyPr>
          <a:lstStyle/>
          <a:p>
            <a:r>
              <a:rPr lang="en-US" sz="1200" dirty="0">
                <a:latin typeface="Arial"/>
                <a:cs typeface="Arial"/>
              </a:rPr>
              <a:t>Intermediary resources provided to network members are continuously reviewed and tailored when possible to align with institutions' individual contexts, including capacity strengths and challenges related to institutional change. </a:t>
            </a:r>
          </a:p>
        </p:txBody>
      </p:sp>
      <p:sp>
        <p:nvSpPr>
          <p:cNvPr id="35" name="Rectangle 34">
            <a:extLst>
              <a:ext uri="{FF2B5EF4-FFF2-40B4-BE49-F238E27FC236}">
                <a16:creationId xmlns:a16="http://schemas.microsoft.com/office/drawing/2014/main" id="{FE5B9EF4-80E3-E04D-9C9B-871A67C4B696}"/>
              </a:ext>
            </a:extLst>
          </p:cNvPr>
          <p:cNvSpPr/>
          <p:nvPr/>
        </p:nvSpPr>
        <p:spPr>
          <a:xfrm>
            <a:off x="-4239" y="1892455"/>
            <a:ext cx="12200478" cy="39155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B7CD77E-9E9A-1447-8135-4BC4634B9965}"/>
              </a:ext>
            </a:extLst>
          </p:cNvPr>
          <p:cNvSpPr txBox="1"/>
          <p:nvPr/>
        </p:nvSpPr>
        <p:spPr>
          <a:xfrm>
            <a:off x="2286114" y="922936"/>
            <a:ext cx="7437749" cy="369332"/>
          </a:xfrm>
          <a:prstGeom prst="rect">
            <a:avLst/>
          </a:prstGeom>
          <a:noFill/>
        </p:spPr>
        <p:txBody>
          <a:bodyPr wrap="square" rtlCol="0">
            <a:spAutoFit/>
          </a:bodyPr>
          <a:lstStyle/>
          <a:p>
            <a:r>
              <a:rPr lang="en-US">
                <a:solidFill>
                  <a:schemeClr val="bg1"/>
                </a:solidFill>
                <a:latin typeface="Arial" panose="020B0604020202020204" pitchFamily="34" charset="0"/>
                <a:ea typeface="Gotham Medium" pitchFamily="2" charset="-128"/>
                <a:cs typeface="Arial" panose="020B0604020202020204" pitchFamily="34" charset="0"/>
              </a:rPr>
              <a:t>ROLE: </a:t>
            </a:r>
            <a:r>
              <a:rPr lang="en-US">
                <a:solidFill>
                  <a:srgbClr val="89C160"/>
                </a:solidFill>
                <a:latin typeface="Arial" panose="020B0604020202020204" pitchFamily="34" charset="0"/>
                <a:ea typeface="Gotham Medium" pitchFamily="2" charset="-128"/>
                <a:cs typeface="Arial" panose="020B0604020202020204" pitchFamily="34" charset="0"/>
              </a:rPr>
              <a:t>MANAGE KNOWLEDGE</a:t>
            </a:r>
          </a:p>
        </p:txBody>
      </p:sp>
      <p:sp>
        <p:nvSpPr>
          <p:cNvPr id="32" name="TextBox 31">
            <a:hlinkClick r:id="rId11" action="ppaction://hlinksldjump"/>
            <a:extLst>
              <a:ext uri="{FF2B5EF4-FFF2-40B4-BE49-F238E27FC236}">
                <a16:creationId xmlns:a16="http://schemas.microsoft.com/office/drawing/2014/main" id="{185E68C4-9524-C442-853B-3DD2CC59A0C7}"/>
              </a:ext>
            </a:extLst>
          </p:cNvPr>
          <p:cNvSpPr txBox="1"/>
          <p:nvPr>
            <p:custDataLst>
              <p:tags r:id="rId7"/>
            </p:custDataLst>
          </p:nvPr>
        </p:nvSpPr>
        <p:spPr>
          <a:xfrm>
            <a:off x="226900" y="1924069"/>
            <a:ext cx="5316647" cy="307777"/>
          </a:xfrm>
          <a:prstGeom prst="rect">
            <a:avLst/>
          </a:prstGeom>
          <a:noFill/>
        </p:spPr>
        <p:txBody>
          <a:bodyPr wrap="square" rtlCol="0">
            <a:spAutoFit/>
          </a:bodyPr>
          <a:lstStyle/>
          <a:p>
            <a:r>
              <a:rPr lang="en-US" sz="1400" b="1" dirty="0">
                <a:solidFill>
                  <a:schemeClr val="bg1"/>
                </a:solidFill>
                <a:latin typeface="Arial" panose="020B0604020202020204" pitchFamily="34" charset="0"/>
                <a:ea typeface="Gotham Medium" pitchFamily="2" charset="-128"/>
                <a:cs typeface="Arial" panose="020B0604020202020204" pitchFamily="34" charset="0"/>
              </a:rPr>
              <a:t>BEST PRACTICE AGGREGATION AND ACCESS</a:t>
            </a:r>
          </a:p>
        </p:txBody>
      </p:sp>
      <p:sp>
        <p:nvSpPr>
          <p:cNvPr id="34" name="TextBox 33">
            <a:extLst>
              <a:ext uri="{FF2B5EF4-FFF2-40B4-BE49-F238E27FC236}">
                <a16:creationId xmlns:a16="http://schemas.microsoft.com/office/drawing/2014/main" id="{47D5CB72-F38E-F84B-B91E-0BD4D704E8FF}"/>
              </a:ext>
            </a:extLst>
          </p:cNvPr>
          <p:cNvSpPr txBox="1"/>
          <p:nvPr>
            <p:custDataLst>
              <p:tags r:id="rId8"/>
            </p:custDataLst>
          </p:nvPr>
        </p:nvSpPr>
        <p:spPr>
          <a:xfrm>
            <a:off x="188692" y="2606338"/>
            <a:ext cx="1961314"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Learning Synthesis</a:t>
            </a:r>
            <a:endParaRPr lang="en-US" sz="1400" dirty="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317C643-163E-B649-A837-65F19AF5709E}"/>
              </a:ext>
            </a:extLst>
          </p:cNvPr>
          <p:cNvCxnSpPr/>
          <p:nvPr/>
        </p:nvCxnSpPr>
        <p:spPr>
          <a:xfrm>
            <a:off x="4260169"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FD4E39-2BFB-F942-8A34-10FDE3831AC1}"/>
              </a:ext>
            </a:extLst>
          </p:cNvPr>
          <p:cNvCxnSpPr/>
          <p:nvPr/>
        </p:nvCxnSpPr>
        <p:spPr>
          <a:xfrm>
            <a:off x="6247713"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716DD2-8DE9-164A-973A-CB989121FB91}"/>
              </a:ext>
            </a:extLst>
          </p:cNvPr>
          <p:cNvCxnSpPr/>
          <p:nvPr/>
        </p:nvCxnSpPr>
        <p:spPr>
          <a:xfrm>
            <a:off x="8174145"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874A25D-CD45-3A48-A4FF-2BA4F0336E0C}"/>
              </a:ext>
            </a:extLst>
          </p:cNvPr>
          <p:cNvCxnSpPr/>
          <p:nvPr/>
        </p:nvCxnSpPr>
        <p:spPr>
          <a:xfrm>
            <a:off x="10168452" y="2676445"/>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2E49132-5D22-F04A-8986-C992CAD42432}"/>
              </a:ext>
            </a:extLst>
          </p:cNvPr>
          <p:cNvPicPr>
            <a:picLocks noChangeAspect="1"/>
          </p:cNvPicPr>
          <p:nvPr/>
        </p:nvPicPr>
        <p:blipFill>
          <a:blip r:embed="rId12"/>
          <a:stretch>
            <a:fillRect/>
          </a:stretch>
        </p:blipFill>
        <p:spPr>
          <a:xfrm>
            <a:off x="889253" y="957248"/>
            <a:ext cx="607630" cy="607630"/>
          </a:xfrm>
          <a:prstGeom prst="rect">
            <a:avLst/>
          </a:prstGeom>
        </p:spPr>
      </p:pic>
      <p:sp>
        <p:nvSpPr>
          <p:cNvPr id="49" name="TextBox 48">
            <a:extLst>
              <a:ext uri="{FF2B5EF4-FFF2-40B4-BE49-F238E27FC236}">
                <a16:creationId xmlns:a16="http://schemas.microsoft.com/office/drawing/2014/main" id="{08220D34-D816-4A12-9A9C-0E65EEE5B4AA}"/>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t>53</a:t>
            </a:fld>
            <a:endParaRPr lang="en-US" sz="1000" dirty="0"/>
          </a:p>
        </p:txBody>
      </p:sp>
      <p:sp>
        <p:nvSpPr>
          <p:cNvPr id="3" name="Oval 2">
            <a:extLst>
              <a:ext uri="{FF2B5EF4-FFF2-40B4-BE49-F238E27FC236}">
                <a16:creationId xmlns:a16="http://schemas.microsoft.com/office/drawing/2014/main" id="{A7C762DD-6B1C-165F-CFF3-881F9B2F0FB0}"/>
              </a:ext>
            </a:extLst>
          </p:cNvPr>
          <p:cNvSpPr/>
          <p:nvPr/>
        </p:nvSpPr>
        <p:spPr>
          <a:xfrm>
            <a:off x="462322" y="5989569"/>
            <a:ext cx="881456" cy="881456"/>
          </a:xfrm>
          <a:prstGeom prst="ellipse">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4F38671-AA4D-83D3-9AE9-ACDDB2903AB3}"/>
              </a:ext>
            </a:extLst>
          </p:cNvPr>
          <p:cNvSpPr/>
          <p:nvPr/>
        </p:nvSpPr>
        <p:spPr>
          <a:xfrm>
            <a:off x="650416" y="6245631"/>
            <a:ext cx="505267" cy="369332"/>
          </a:xfrm>
          <a:prstGeom prst="rect">
            <a:avLst/>
          </a:prstGeom>
        </p:spPr>
        <p:txBody>
          <a:bodyPr wrap="none" lIns="91440" tIns="45720" rIns="91440" bIns="45720" anchor="t">
            <a:spAutoFit/>
          </a:bodyPr>
          <a:lstStyle/>
          <a:p>
            <a:r>
              <a:rPr lang="en-US" dirty="0">
                <a:solidFill>
                  <a:schemeClr val="bg1"/>
                </a:solidFill>
                <a:highlight>
                  <a:srgbClr val="FF0000"/>
                </a:highlight>
                <a:latin typeface="Arial"/>
                <a:cs typeface="Arial"/>
              </a:rPr>
              <a:t>3.6</a:t>
            </a:r>
            <a:endParaRPr lang="en-US">
              <a:solidFill>
                <a:schemeClr val="bg1"/>
              </a:solidFill>
              <a:highlight>
                <a:srgbClr val="FF0000"/>
              </a:highlight>
              <a:latin typeface="Arial"/>
              <a:ea typeface="Calibri"/>
              <a:cs typeface="Arial"/>
            </a:endParaRPr>
          </a:p>
        </p:txBody>
      </p:sp>
      <p:sp>
        <p:nvSpPr>
          <p:cNvPr id="13" name="TextBox 12">
            <a:extLst>
              <a:ext uri="{FF2B5EF4-FFF2-40B4-BE49-F238E27FC236}">
                <a16:creationId xmlns:a16="http://schemas.microsoft.com/office/drawing/2014/main" id="{A04B2DE3-3777-0151-C402-F59F80834D8D}"/>
              </a:ext>
            </a:extLst>
          </p:cNvPr>
          <p:cNvSpPr txBox="1"/>
          <p:nvPr/>
        </p:nvSpPr>
        <p:spPr>
          <a:xfrm>
            <a:off x="1385501" y="6119848"/>
            <a:ext cx="3677816"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Update this marker with the Element average and reposition it under the correct developmental category (e.g., developing)</a:t>
            </a:r>
          </a:p>
        </p:txBody>
      </p:sp>
      <p:sp>
        <p:nvSpPr>
          <p:cNvPr id="36" name="Rectangle 35">
            <a:extLst>
              <a:ext uri="{FF2B5EF4-FFF2-40B4-BE49-F238E27FC236}">
                <a16:creationId xmlns:a16="http://schemas.microsoft.com/office/drawing/2014/main" id="{F99F15D5-F8D6-9D3B-55CD-D09A79F4CBAF}"/>
              </a:ext>
            </a:extLst>
          </p:cNvPr>
          <p:cNvSpPr/>
          <p:nvPr/>
        </p:nvSpPr>
        <p:spPr>
          <a:xfrm>
            <a:off x="1"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F6EAAF0-2133-5297-A82D-6DC92E5D592C}"/>
              </a:ext>
            </a:extLst>
          </p:cNvPr>
          <p:cNvSpPr/>
          <p:nvPr/>
        </p:nvSpPr>
        <p:spPr>
          <a:xfrm>
            <a:off x="3059382"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337BF55-EAB1-CAE9-51F7-384F99C03EBB}"/>
              </a:ext>
            </a:extLst>
          </p:cNvPr>
          <p:cNvSpPr/>
          <p:nvPr/>
        </p:nvSpPr>
        <p:spPr>
          <a:xfrm>
            <a:off x="6118764" y="2413"/>
            <a:ext cx="3000871" cy="51713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827A2E02-DCC7-E406-16EE-94EFD9FE79AE}"/>
              </a:ext>
            </a:extLst>
          </p:cNvPr>
          <p:cNvSpPr txBox="1"/>
          <p:nvPr/>
        </p:nvSpPr>
        <p:spPr>
          <a:xfrm>
            <a:off x="19341" y="44291"/>
            <a:ext cx="3000871" cy="430887"/>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Oversee Network Design </a:t>
            </a:r>
            <a:br>
              <a:rPr lang="en-US" sz="1100">
                <a:solidFill>
                  <a:srgbClr val="002E3D"/>
                </a:solidFill>
                <a:latin typeface="Arial" panose="020B0604020202020204" pitchFamily="34" charset="0"/>
                <a:ea typeface="Gotham Medium" pitchFamily="2" charset="-128"/>
                <a:cs typeface="Arial" panose="020B0604020202020204" pitchFamily="34" charset="0"/>
              </a:rPr>
            </a:br>
            <a:r>
              <a:rPr lang="en-US" sz="1100">
                <a:solidFill>
                  <a:srgbClr val="002E3D"/>
                </a:solidFill>
                <a:latin typeface="Arial" panose="020B0604020202020204" pitchFamily="34" charset="0"/>
                <a:ea typeface="Gotham Medium" pitchFamily="2" charset="-128"/>
                <a:cs typeface="Arial" panose="020B0604020202020204" pitchFamily="34" charset="0"/>
              </a:rPr>
              <a:t>and Operations</a:t>
            </a:r>
          </a:p>
        </p:txBody>
      </p:sp>
      <p:sp>
        <p:nvSpPr>
          <p:cNvPr id="52" name="TextBox 51">
            <a:extLst>
              <a:ext uri="{FF2B5EF4-FFF2-40B4-BE49-F238E27FC236}">
                <a16:creationId xmlns:a16="http://schemas.microsoft.com/office/drawing/2014/main" id="{E4ADFA59-0123-C103-A623-CF31D0BFBC77}"/>
              </a:ext>
            </a:extLst>
          </p:cNvPr>
          <p:cNvSpPr txBox="1"/>
          <p:nvPr/>
        </p:nvSpPr>
        <p:spPr>
          <a:xfrm>
            <a:off x="3056306" y="132287"/>
            <a:ext cx="3000871" cy="430887"/>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Motivate and Drive Transformation</a:t>
            </a:r>
          </a:p>
        </p:txBody>
      </p:sp>
      <p:sp>
        <p:nvSpPr>
          <p:cNvPr id="53" name="TextBox 52">
            <a:hlinkClick r:id="rId11" action="ppaction://hlinksldjump"/>
            <a:extLst>
              <a:ext uri="{FF2B5EF4-FFF2-40B4-BE49-F238E27FC236}">
                <a16:creationId xmlns:a16="http://schemas.microsoft.com/office/drawing/2014/main" id="{91261316-8AEF-2808-1D77-67030C39CA39}"/>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Manage Knowledge</a:t>
            </a:r>
          </a:p>
        </p:txBody>
      </p:sp>
    </p:spTree>
    <p:extLst>
      <p:ext uri="{BB962C8B-B14F-4D97-AF65-F5344CB8AC3E}">
        <p14:creationId xmlns:p14="http://schemas.microsoft.com/office/powerpoint/2010/main" val="6457568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8A05958-8F59-C546-A4C4-8DF807D69ECD}"/>
              </a:ext>
            </a:extLst>
          </p:cNvPr>
          <p:cNvSpPr/>
          <p:nvPr/>
        </p:nvSpPr>
        <p:spPr>
          <a:xfrm>
            <a:off x="-4240" y="600084"/>
            <a:ext cx="12196239" cy="1295888"/>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577C23A-FD50-7742-AF30-9D46C869964D}"/>
              </a:ext>
            </a:extLst>
          </p:cNvPr>
          <p:cNvSpPr/>
          <p:nvPr/>
        </p:nvSpPr>
        <p:spPr>
          <a:xfrm>
            <a:off x="1" y="2358051"/>
            <a:ext cx="2373086" cy="2894687"/>
          </a:xfrm>
          <a:prstGeom prst="rect">
            <a:avLst/>
          </a:prstGeom>
          <a:solidFill>
            <a:srgbClr val="002E3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165FC1E-DEDD-314A-82B9-EBD587D52FEA}"/>
              </a:ext>
            </a:extLst>
          </p:cNvPr>
          <p:cNvGrpSpPr/>
          <p:nvPr/>
        </p:nvGrpSpPr>
        <p:grpSpPr>
          <a:xfrm>
            <a:off x="2373089" y="1517281"/>
            <a:ext cx="9704716" cy="511895"/>
            <a:chOff x="445409" y="2601496"/>
            <a:chExt cx="11335654" cy="3632005"/>
          </a:xfrm>
          <a:solidFill>
            <a:srgbClr val="89C160"/>
          </a:solidFill>
        </p:grpSpPr>
        <p:sp>
          <p:nvSpPr>
            <p:cNvPr id="7" name="Rectangle 6">
              <a:extLst>
                <a:ext uri="{FF2B5EF4-FFF2-40B4-BE49-F238E27FC236}">
                  <a16:creationId xmlns:a16="http://schemas.microsoft.com/office/drawing/2014/main" id="{5E2B1A23-59E8-9E4C-A17B-4E2E90AD75CB}"/>
                </a:ext>
              </a:extLst>
            </p:cNvPr>
            <p:cNvSpPr/>
            <p:nvPr/>
          </p:nvSpPr>
          <p:spPr>
            <a:xfrm>
              <a:off x="445409" y="2601497"/>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90313C-B8A0-5242-A9B0-F7B6C4643EE8}"/>
                </a:ext>
              </a:extLst>
            </p:cNvPr>
            <p:cNvSpPr/>
            <p:nvPr/>
          </p:nvSpPr>
          <p:spPr>
            <a:xfrm>
              <a:off x="2728268" y="2601496"/>
              <a:ext cx="2204217" cy="3632004"/>
            </a:xfrm>
            <a:prstGeom prst="rect">
              <a:avLst/>
            </a:prstGeom>
            <a:solidFill>
              <a:srgbClr val="89C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CBF8317-516A-4B48-9652-1419072841EA}"/>
                </a:ext>
              </a:extLst>
            </p:cNvPr>
            <p:cNvSpPr/>
            <p:nvPr/>
          </p:nvSpPr>
          <p:spPr>
            <a:xfrm>
              <a:off x="5011127" y="2601496"/>
              <a:ext cx="2204217" cy="3632004"/>
            </a:xfrm>
            <a:prstGeom prst="rect">
              <a:avLst/>
            </a:prstGeom>
            <a:solidFill>
              <a:srgbClr val="89C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a:extLst>
                <a:ext uri="{FF2B5EF4-FFF2-40B4-BE49-F238E27FC236}">
                  <a16:creationId xmlns:a16="http://schemas.microsoft.com/office/drawing/2014/main" id="{A7FC1F73-6458-8A43-90DF-23E78F558432}"/>
                </a:ext>
              </a:extLst>
            </p:cNvPr>
            <p:cNvSpPr/>
            <p:nvPr/>
          </p:nvSpPr>
          <p:spPr>
            <a:xfrm>
              <a:off x="7293986" y="2601496"/>
              <a:ext cx="2204217" cy="3632004"/>
            </a:xfrm>
            <a:prstGeom prst="rect">
              <a:avLst/>
            </a:prstGeom>
            <a:solidFill>
              <a:srgbClr val="89C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5566AD-54D6-2C45-876D-2DF8B08865EC}"/>
                </a:ext>
              </a:extLst>
            </p:cNvPr>
            <p:cNvSpPr/>
            <p:nvPr/>
          </p:nvSpPr>
          <p:spPr>
            <a:xfrm>
              <a:off x="9576846"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DC6835AC-3BAD-B749-B5FD-9DFBDBBA5B40}"/>
              </a:ext>
            </a:extLst>
          </p:cNvPr>
          <p:cNvSpPr txBox="1"/>
          <p:nvPr>
            <p:custDataLst>
              <p:tags r:id="rId1"/>
            </p:custDataLst>
          </p:nvPr>
        </p:nvSpPr>
        <p:spPr>
          <a:xfrm>
            <a:off x="200596" y="2917563"/>
            <a:ext cx="1964746" cy="1938992"/>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Understand and apply best practices related to data administration, including data-sharing agreements, data storage and privacy, and transparent communications about data usage with its network institutions.</a:t>
            </a:r>
          </a:p>
        </p:txBody>
      </p:sp>
      <p:sp>
        <p:nvSpPr>
          <p:cNvPr id="19" name="Rectangle 18">
            <a:extLst>
              <a:ext uri="{FF2B5EF4-FFF2-40B4-BE49-F238E27FC236}">
                <a16:creationId xmlns:a16="http://schemas.microsoft.com/office/drawing/2014/main" id="{830FEE2D-AB8B-F74F-BFD7-84CE4D62DAA4}"/>
              </a:ext>
            </a:extLst>
          </p:cNvPr>
          <p:cNvSpPr/>
          <p:nvPr/>
        </p:nvSpPr>
        <p:spPr>
          <a:xfrm>
            <a:off x="2427816" y="1569755"/>
            <a:ext cx="1746495"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NO ACTIVITY</a:t>
            </a:r>
          </a:p>
        </p:txBody>
      </p:sp>
      <p:sp>
        <p:nvSpPr>
          <p:cNvPr id="21" name="Rectangle 20">
            <a:extLst>
              <a:ext uri="{FF2B5EF4-FFF2-40B4-BE49-F238E27FC236}">
                <a16:creationId xmlns:a16="http://schemas.microsoft.com/office/drawing/2014/main" id="{26AA6FFB-F843-FC46-809F-E4B23379C932}"/>
              </a:ext>
            </a:extLst>
          </p:cNvPr>
          <p:cNvSpPr/>
          <p:nvPr/>
        </p:nvSpPr>
        <p:spPr>
          <a:xfrm>
            <a:off x="4366729" y="1569755"/>
            <a:ext cx="1847848"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EMERGING</a:t>
            </a:r>
          </a:p>
        </p:txBody>
      </p:sp>
      <p:sp>
        <p:nvSpPr>
          <p:cNvPr id="22" name="Rectangle 21">
            <a:extLst>
              <a:ext uri="{FF2B5EF4-FFF2-40B4-BE49-F238E27FC236}">
                <a16:creationId xmlns:a16="http://schemas.microsoft.com/office/drawing/2014/main" id="{B4DB6FFD-B628-1D4C-B209-97C95937A165}"/>
              </a:ext>
            </a:extLst>
          </p:cNvPr>
          <p:cNvSpPr/>
          <p:nvPr/>
        </p:nvSpPr>
        <p:spPr>
          <a:xfrm>
            <a:off x="6233408" y="1569755"/>
            <a:ext cx="1935576" cy="261610"/>
          </a:xfrm>
          <a:prstGeom prst="rect">
            <a:avLst/>
          </a:prstGeom>
        </p:spPr>
        <p:txBody>
          <a:bodyPr wrap="square">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DEVELOPING</a:t>
            </a:r>
          </a:p>
        </p:txBody>
      </p:sp>
      <p:sp>
        <p:nvSpPr>
          <p:cNvPr id="23" name="Rectangle 22">
            <a:extLst>
              <a:ext uri="{FF2B5EF4-FFF2-40B4-BE49-F238E27FC236}">
                <a16:creationId xmlns:a16="http://schemas.microsoft.com/office/drawing/2014/main" id="{9D2E4A93-90FF-BF4C-B056-3868568B0406}"/>
              </a:ext>
            </a:extLst>
          </p:cNvPr>
          <p:cNvSpPr/>
          <p:nvPr/>
        </p:nvSpPr>
        <p:spPr>
          <a:xfrm>
            <a:off x="8250625" y="1569755"/>
            <a:ext cx="181575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ACHIEVED</a:t>
            </a:r>
          </a:p>
        </p:txBody>
      </p:sp>
      <p:sp>
        <p:nvSpPr>
          <p:cNvPr id="24" name="Rectangle 23">
            <a:extLst>
              <a:ext uri="{FF2B5EF4-FFF2-40B4-BE49-F238E27FC236}">
                <a16:creationId xmlns:a16="http://schemas.microsoft.com/office/drawing/2014/main" id="{771A9A3A-BF68-B042-8B9E-5A6E6B22ABB5}"/>
              </a:ext>
            </a:extLst>
          </p:cNvPr>
          <p:cNvSpPr/>
          <p:nvPr/>
        </p:nvSpPr>
        <p:spPr>
          <a:xfrm>
            <a:off x="10261043" y="1569755"/>
            <a:ext cx="175144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EXEMPLARY</a:t>
            </a:r>
          </a:p>
        </p:txBody>
      </p:sp>
      <p:sp>
        <p:nvSpPr>
          <p:cNvPr id="26" name="TextBox 25">
            <a:extLst>
              <a:ext uri="{FF2B5EF4-FFF2-40B4-BE49-F238E27FC236}">
                <a16:creationId xmlns:a16="http://schemas.microsoft.com/office/drawing/2014/main" id="{E70D6374-7623-7A4E-802B-3D55D51B2947}"/>
              </a:ext>
            </a:extLst>
          </p:cNvPr>
          <p:cNvSpPr txBox="1"/>
          <p:nvPr>
            <p:custDataLst>
              <p:tags r:id="rId2"/>
            </p:custDataLst>
          </p:nvPr>
        </p:nvSpPr>
        <p:spPr>
          <a:xfrm>
            <a:off x="2449636" y="2611590"/>
            <a:ext cx="1876866" cy="1015663"/>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There is no evidence that the intermediary is knowledgeable about best practices related to data administration. </a:t>
            </a:r>
          </a:p>
        </p:txBody>
      </p:sp>
      <p:sp>
        <p:nvSpPr>
          <p:cNvPr id="27" name="TextBox 26">
            <a:extLst>
              <a:ext uri="{FF2B5EF4-FFF2-40B4-BE49-F238E27FC236}">
                <a16:creationId xmlns:a16="http://schemas.microsoft.com/office/drawing/2014/main" id="{229EA118-0786-CD4E-97D8-2A10FCBD6E11}"/>
              </a:ext>
            </a:extLst>
          </p:cNvPr>
          <p:cNvSpPr txBox="1"/>
          <p:nvPr>
            <p:custDataLst>
              <p:tags r:id="rId3"/>
            </p:custDataLst>
          </p:nvPr>
        </p:nvSpPr>
        <p:spPr>
          <a:xfrm>
            <a:off x="4352777" y="2611588"/>
            <a:ext cx="1743224" cy="1015663"/>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is beginning to understand best practices related to data administration.</a:t>
            </a:r>
          </a:p>
        </p:txBody>
      </p:sp>
      <p:sp>
        <p:nvSpPr>
          <p:cNvPr id="28" name="TextBox 27">
            <a:extLst>
              <a:ext uri="{FF2B5EF4-FFF2-40B4-BE49-F238E27FC236}">
                <a16:creationId xmlns:a16="http://schemas.microsoft.com/office/drawing/2014/main" id="{97995F58-B6DC-F547-85F2-E0B649E201E2}"/>
              </a:ext>
            </a:extLst>
          </p:cNvPr>
          <p:cNvSpPr txBox="1"/>
          <p:nvPr>
            <p:custDataLst>
              <p:tags r:id="rId4"/>
            </p:custDataLst>
          </p:nvPr>
        </p:nvSpPr>
        <p:spPr>
          <a:xfrm>
            <a:off x="6292118" y="2611589"/>
            <a:ext cx="1876866" cy="138499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is developing procedures for effective data administration, but use of them with its network institutions is limited or inconsistent. </a:t>
            </a:r>
          </a:p>
        </p:txBody>
      </p:sp>
      <p:sp>
        <p:nvSpPr>
          <p:cNvPr id="29" name="TextBox 28">
            <a:extLst>
              <a:ext uri="{FF2B5EF4-FFF2-40B4-BE49-F238E27FC236}">
                <a16:creationId xmlns:a16="http://schemas.microsoft.com/office/drawing/2014/main" id="{C018F3E7-2115-A84B-B3FC-EF25F8FEAAB7}"/>
              </a:ext>
            </a:extLst>
          </p:cNvPr>
          <p:cNvSpPr txBox="1"/>
          <p:nvPr>
            <p:custDataLst>
              <p:tags r:id="rId5"/>
            </p:custDataLst>
          </p:nvPr>
        </p:nvSpPr>
        <p:spPr>
          <a:xfrm>
            <a:off x="8271810" y="2611589"/>
            <a:ext cx="1810533" cy="1015663"/>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has procedures for effective data administration and consistently applies them. </a:t>
            </a:r>
          </a:p>
        </p:txBody>
      </p:sp>
      <p:sp>
        <p:nvSpPr>
          <p:cNvPr id="30" name="TextBox 29">
            <a:extLst>
              <a:ext uri="{FF2B5EF4-FFF2-40B4-BE49-F238E27FC236}">
                <a16:creationId xmlns:a16="http://schemas.microsoft.com/office/drawing/2014/main" id="{639563D2-7D66-D345-A588-A9A3665DEB11}"/>
              </a:ext>
            </a:extLst>
          </p:cNvPr>
          <p:cNvSpPr txBox="1"/>
          <p:nvPr>
            <p:custDataLst>
              <p:tags r:id="rId6"/>
            </p:custDataLst>
          </p:nvPr>
        </p:nvSpPr>
        <p:spPr>
          <a:xfrm>
            <a:off x="10216597" y="2611590"/>
            <a:ext cx="1861208" cy="120032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has documented its procedures for effective data administration and regularly reviews them for effectiveness.</a:t>
            </a:r>
          </a:p>
        </p:txBody>
      </p:sp>
      <p:sp>
        <p:nvSpPr>
          <p:cNvPr id="35" name="Rectangle 34">
            <a:extLst>
              <a:ext uri="{FF2B5EF4-FFF2-40B4-BE49-F238E27FC236}">
                <a16:creationId xmlns:a16="http://schemas.microsoft.com/office/drawing/2014/main" id="{FE5B9EF4-80E3-E04D-9C9B-871A67C4B696}"/>
              </a:ext>
            </a:extLst>
          </p:cNvPr>
          <p:cNvSpPr/>
          <p:nvPr/>
        </p:nvSpPr>
        <p:spPr>
          <a:xfrm>
            <a:off x="-4239" y="1892455"/>
            <a:ext cx="12200478" cy="39155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B7CD77E-9E9A-1447-8135-4BC4634B9965}"/>
              </a:ext>
            </a:extLst>
          </p:cNvPr>
          <p:cNvSpPr txBox="1"/>
          <p:nvPr/>
        </p:nvSpPr>
        <p:spPr>
          <a:xfrm>
            <a:off x="2286114" y="922936"/>
            <a:ext cx="7437749" cy="369332"/>
          </a:xfrm>
          <a:prstGeom prst="rect">
            <a:avLst/>
          </a:prstGeom>
          <a:noFill/>
        </p:spPr>
        <p:txBody>
          <a:bodyPr wrap="square" rtlCol="0">
            <a:spAutoFit/>
          </a:bodyPr>
          <a:lstStyle/>
          <a:p>
            <a:r>
              <a:rPr lang="en-US">
                <a:solidFill>
                  <a:schemeClr val="bg1"/>
                </a:solidFill>
                <a:latin typeface="Arial" panose="020B0604020202020204" pitchFamily="34" charset="0"/>
                <a:ea typeface="Gotham Medium" pitchFamily="2" charset="-128"/>
                <a:cs typeface="Arial" panose="020B0604020202020204" pitchFamily="34" charset="0"/>
              </a:rPr>
              <a:t>ROLE: </a:t>
            </a:r>
            <a:r>
              <a:rPr lang="en-US">
                <a:solidFill>
                  <a:srgbClr val="89C160"/>
                </a:solidFill>
                <a:latin typeface="Arial" panose="020B0604020202020204" pitchFamily="34" charset="0"/>
                <a:ea typeface="Gotham Medium" pitchFamily="2" charset="-128"/>
                <a:cs typeface="Arial" panose="020B0604020202020204" pitchFamily="34" charset="0"/>
              </a:rPr>
              <a:t>MANAGE KNOWLEDGE</a:t>
            </a:r>
          </a:p>
        </p:txBody>
      </p:sp>
      <p:sp>
        <p:nvSpPr>
          <p:cNvPr id="32" name="TextBox 31">
            <a:hlinkClick r:id="rId11" action="ppaction://hlinksldjump"/>
            <a:extLst>
              <a:ext uri="{FF2B5EF4-FFF2-40B4-BE49-F238E27FC236}">
                <a16:creationId xmlns:a16="http://schemas.microsoft.com/office/drawing/2014/main" id="{185E68C4-9524-C442-853B-3DD2CC59A0C7}"/>
              </a:ext>
            </a:extLst>
          </p:cNvPr>
          <p:cNvSpPr txBox="1"/>
          <p:nvPr>
            <p:custDataLst>
              <p:tags r:id="rId7"/>
            </p:custDataLst>
          </p:nvPr>
        </p:nvSpPr>
        <p:spPr>
          <a:xfrm>
            <a:off x="226900" y="1924069"/>
            <a:ext cx="5316647" cy="307777"/>
          </a:xfrm>
          <a:prstGeom prst="rect">
            <a:avLst/>
          </a:prstGeom>
          <a:noFill/>
        </p:spPr>
        <p:txBody>
          <a:bodyPr wrap="square" rtlCol="0">
            <a:spAutoFit/>
          </a:bodyPr>
          <a:lstStyle/>
          <a:p>
            <a:r>
              <a:rPr lang="en-US" sz="1400" b="1" dirty="0">
                <a:solidFill>
                  <a:schemeClr val="bg1"/>
                </a:solidFill>
                <a:latin typeface="Arial" panose="020B0604020202020204" pitchFamily="34" charset="0"/>
                <a:ea typeface="Gotham Medium" pitchFamily="2" charset="-128"/>
                <a:cs typeface="Arial" panose="020B0604020202020204" pitchFamily="34" charset="0"/>
              </a:rPr>
              <a:t>DATA ANALYSIS AND CONTINUOUS IMPROVEMENT</a:t>
            </a:r>
          </a:p>
        </p:txBody>
      </p:sp>
      <p:sp>
        <p:nvSpPr>
          <p:cNvPr id="34" name="TextBox 33">
            <a:extLst>
              <a:ext uri="{FF2B5EF4-FFF2-40B4-BE49-F238E27FC236}">
                <a16:creationId xmlns:a16="http://schemas.microsoft.com/office/drawing/2014/main" id="{47D5CB72-F38E-F84B-B91E-0BD4D704E8FF}"/>
              </a:ext>
            </a:extLst>
          </p:cNvPr>
          <p:cNvSpPr txBox="1"/>
          <p:nvPr>
            <p:custDataLst>
              <p:tags r:id="rId8"/>
            </p:custDataLst>
          </p:nvPr>
        </p:nvSpPr>
        <p:spPr>
          <a:xfrm>
            <a:off x="188692" y="2606338"/>
            <a:ext cx="1961314"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Data Administration</a:t>
            </a:r>
            <a:endParaRPr lang="en-US" sz="1400" dirty="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317C643-163E-B649-A837-65F19AF5709E}"/>
              </a:ext>
            </a:extLst>
          </p:cNvPr>
          <p:cNvCxnSpPr/>
          <p:nvPr/>
        </p:nvCxnSpPr>
        <p:spPr>
          <a:xfrm>
            <a:off x="4260169"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FD4E39-2BFB-F942-8A34-10FDE3831AC1}"/>
              </a:ext>
            </a:extLst>
          </p:cNvPr>
          <p:cNvCxnSpPr/>
          <p:nvPr/>
        </p:nvCxnSpPr>
        <p:spPr>
          <a:xfrm>
            <a:off x="6247713"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716DD2-8DE9-164A-973A-CB989121FB91}"/>
              </a:ext>
            </a:extLst>
          </p:cNvPr>
          <p:cNvCxnSpPr/>
          <p:nvPr/>
        </p:nvCxnSpPr>
        <p:spPr>
          <a:xfrm>
            <a:off x="8174145"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874A25D-CD45-3A48-A4FF-2BA4F0336E0C}"/>
              </a:ext>
            </a:extLst>
          </p:cNvPr>
          <p:cNvCxnSpPr/>
          <p:nvPr/>
        </p:nvCxnSpPr>
        <p:spPr>
          <a:xfrm>
            <a:off x="10168452" y="2676445"/>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2E49132-5D22-F04A-8986-C992CAD42432}"/>
              </a:ext>
            </a:extLst>
          </p:cNvPr>
          <p:cNvPicPr>
            <a:picLocks noChangeAspect="1"/>
          </p:cNvPicPr>
          <p:nvPr/>
        </p:nvPicPr>
        <p:blipFill>
          <a:blip r:embed="rId12"/>
          <a:stretch>
            <a:fillRect/>
          </a:stretch>
        </p:blipFill>
        <p:spPr>
          <a:xfrm>
            <a:off x="889253" y="957248"/>
            <a:ext cx="607630" cy="607630"/>
          </a:xfrm>
          <a:prstGeom prst="rect">
            <a:avLst/>
          </a:prstGeom>
        </p:spPr>
      </p:pic>
      <p:sp>
        <p:nvSpPr>
          <p:cNvPr id="49" name="TextBox 48">
            <a:extLst>
              <a:ext uri="{FF2B5EF4-FFF2-40B4-BE49-F238E27FC236}">
                <a16:creationId xmlns:a16="http://schemas.microsoft.com/office/drawing/2014/main" id="{08220D34-D816-4A12-9A9C-0E65EEE5B4AA}"/>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t>54</a:t>
            </a:fld>
            <a:endParaRPr lang="en-US" sz="1000" dirty="0"/>
          </a:p>
        </p:txBody>
      </p:sp>
      <p:sp>
        <p:nvSpPr>
          <p:cNvPr id="3" name="Oval 2">
            <a:extLst>
              <a:ext uri="{FF2B5EF4-FFF2-40B4-BE49-F238E27FC236}">
                <a16:creationId xmlns:a16="http://schemas.microsoft.com/office/drawing/2014/main" id="{885FA8A1-631C-2FAE-D380-16F6EA7BB0EB}"/>
              </a:ext>
            </a:extLst>
          </p:cNvPr>
          <p:cNvSpPr/>
          <p:nvPr/>
        </p:nvSpPr>
        <p:spPr>
          <a:xfrm>
            <a:off x="462322" y="5989569"/>
            <a:ext cx="881456" cy="881456"/>
          </a:xfrm>
          <a:prstGeom prst="ellipse">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2753732-40D5-6CB7-A645-B8CFCD7B04BC}"/>
              </a:ext>
            </a:extLst>
          </p:cNvPr>
          <p:cNvSpPr/>
          <p:nvPr/>
        </p:nvSpPr>
        <p:spPr>
          <a:xfrm>
            <a:off x="650416" y="6245631"/>
            <a:ext cx="505267" cy="369332"/>
          </a:xfrm>
          <a:prstGeom prst="rect">
            <a:avLst/>
          </a:prstGeom>
        </p:spPr>
        <p:txBody>
          <a:bodyPr wrap="none" lIns="91440" tIns="45720" rIns="91440" bIns="45720" anchor="t">
            <a:spAutoFit/>
          </a:bodyPr>
          <a:lstStyle/>
          <a:p>
            <a:r>
              <a:rPr lang="en-US" dirty="0">
                <a:solidFill>
                  <a:schemeClr val="bg1"/>
                </a:solidFill>
                <a:highlight>
                  <a:srgbClr val="FF0000"/>
                </a:highlight>
                <a:latin typeface="Arial"/>
                <a:cs typeface="Arial"/>
              </a:rPr>
              <a:t>3.6</a:t>
            </a:r>
            <a:endParaRPr lang="en-US">
              <a:solidFill>
                <a:schemeClr val="bg1"/>
              </a:solidFill>
              <a:highlight>
                <a:srgbClr val="FF0000"/>
              </a:highlight>
              <a:latin typeface="Arial"/>
              <a:ea typeface="Calibri"/>
              <a:cs typeface="Arial"/>
            </a:endParaRPr>
          </a:p>
        </p:txBody>
      </p:sp>
      <p:sp>
        <p:nvSpPr>
          <p:cNvPr id="13" name="TextBox 12">
            <a:extLst>
              <a:ext uri="{FF2B5EF4-FFF2-40B4-BE49-F238E27FC236}">
                <a16:creationId xmlns:a16="http://schemas.microsoft.com/office/drawing/2014/main" id="{5B980420-0D51-6254-C847-CE866D1C2739}"/>
              </a:ext>
            </a:extLst>
          </p:cNvPr>
          <p:cNvSpPr txBox="1"/>
          <p:nvPr/>
        </p:nvSpPr>
        <p:spPr>
          <a:xfrm>
            <a:off x="1385501" y="6119848"/>
            <a:ext cx="3677816"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Update this marker with the Element average and reposition it under the correct developmental category (e.g., developing)</a:t>
            </a:r>
          </a:p>
        </p:txBody>
      </p:sp>
      <p:sp>
        <p:nvSpPr>
          <p:cNvPr id="36" name="Rectangle 35">
            <a:extLst>
              <a:ext uri="{FF2B5EF4-FFF2-40B4-BE49-F238E27FC236}">
                <a16:creationId xmlns:a16="http://schemas.microsoft.com/office/drawing/2014/main" id="{1691F773-5DDE-7130-B12D-920562652308}"/>
              </a:ext>
            </a:extLst>
          </p:cNvPr>
          <p:cNvSpPr/>
          <p:nvPr/>
        </p:nvSpPr>
        <p:spPr>
          <a:xfrm>
            <a:off x="1"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A6DF7E-4BE6-3CFA-4DDB-EFFC6496CF41}"/>
              </a:ext>
            </a:extLst>
          </p:cNvPr>
          <p:cNvSpPr/>
          <p:nvPr/>
        </p:nvSpPr>
        <p:spPr>
          <a:xfrm>
            <a:off x="3059382"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B5BE884-B652-91C2-2A55-B2B446F91726}"/>
              </a:ext>
            </a:extLst>
          </p:cNvPr>
          <p:cNvSpPr/>
          <p:nvPr/>
        </p:nvSpPr>
        <p:spPr>
          <a:xfrm>
            <a:off x="6118764" y="2413"/>
            <a:ext cx="3000871" cy="51713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4D8B81B-845A-5481-6CE6-04871C8EDFDF}"/>
              </a:ext>
            </a:extLst>
          </p:cNvPr>
          <p:cNvSpPr txBox="1"/>
          <p:nvPr/>
        </p:nvSpPr>
        <p:spPr>
          <a:xfrm>
            <a:off x="19341" y="44291"/>
            <a:ext cx="3000871" cy="430887"/>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Oversee Network Design </a:t>
            </a:r>
            <a:br>
              <a:rPr lang="en-US" sz="1100">
                <a:solidFill>
                  <a:srgbClr val="002E3D"/>
                </a:solidFill>
                <a:latin typeface="Arial" panose="020B0604020202020204" pitchFamily="34" charset="0"/>
                <a:ea typeface="Gotham Medium" pitchFamily="2" charset="-128"/>
                <a:cs typeface="Arial" panose="020B0604020202020204" pitchFamily="34" charset="0"/>
              </a:rPr>
            </a:br>
            <a:r>
              <a:rPr lang="en-US" sz="1100">
                <a:solidFill>
                  <a:srgbClr val="002E3D"/>
                </a:solidFill>
                <a:latin typeface="Arial" panose="020B0604020202020204" pitchFamily="34" charset="0"/>
                <a:ea typeface="Gotham Medium" pitchFamily="2" charset="-128"/>
                <a:cs typeface="Arial" panose="020B0604020202020204" pitchFamily="34" charset="0"/>
              </a:rPr>
              <a:t>and Operations</a:t>
            </a:r>
          </a:p>
        </p:txBody>
      </p:sp>
      <p:sp>
        <p:nvSpPr>
          <p:cNvPr id="52" name="TextBox 51">
            <a:extLst>
              <a:ext uri="{FF2B5EF4-FFF2-40B4-BE49-F238E27FC236}">
                <a16:creationId xmlns:a16="http://schemas.microsoft.com/office/drawing/2014/main" id="{71A5D1E8-1AA9-C6CC-AA71-606F60773A37}"/>
              </a:ext>
            </a:extLst>
          </p:cNvPr>
          <p:cNvSpPr txBox="1"/>
          <p:nvPr/>
        </p:nvSpPr>
        <p:spPr>
          <a:xfrm>
            <a:off x="3056306" y="132287"/>
            <a:ext cx="3000871" cy="430887"/>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Motivate and Drive Transformation</a:t>
            </a:r>
          </a:p>
        </p:txBody>
      </p:sp>
      <p:sp>
        <p:nvSpPr>
          <p:cNvPr id="53" name="TextBox 52">
            <a:hlinkClick r:id="rId11" action="ppaction://hlinksldjump"/>
            <a:extLst>
              <a:ext uri="{FF2B5EF4-FFF2-40B4-BE49-F238E27FC236}">
                <a16:creationId xmlns:a16="http://schemas.microsoft.com/office/drawing/2014/main" id="{5A0FECE7-DF92-525C-80FC-0E5AB9E0F795}"/>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Manage Knowledge</a:t>
            </a:r>
          </a:p>
        </p:txBody>
      </p:sp>
    </p:spTree>
    <p:extLst>
      <p:ext uri="{BB962C8B-B14F-4D97-AF65-F5344CB8AC3E}">
        <p14:creationId xmlns:p14="http://schemas.microsoft.com/office/powerpoint/2010/main" val="13731460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8A05958-8F59-C546-A4C4-8DF807D69ECD}"/>
              </a:ext>
            </a:extLst>
          </p:cNvPr>
          <p:cNvSpPr/>
          <p:nvPr/>
        </p:nvSpPr>
        <p:spPr>
          <a:xfrm>
            <a:off x="-4240" y="600084"/>
            <a:ext cx="12196239" cy="1295888"/>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577C23A-FD50-7742-AF30-9D46C869964D}"/>
              </a:ext>
            </a:extLst>
          </p:cNvPr>
          <p:cNvSpPr/>
          <p:nvPr/>
        </p:nvSpPr>
        <p:spPr>
          <a:xfrm>
            <a:off x="1" y="2358051"/>
            <a:ext cx="2373086" cy="2894687"/>
          </a:xfrm>
          <a:prstGeom prst="rect">
            <a:avLst/>
          </a:prstGeom>
          <a:solidFill>
            <a:srgbClr val="002E3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165FC1E-DEDD-314A-82B9-EBD587D52FEA}"/>
              </a:ext>
            </a:extLst>
          </p:cNvPr>
          <p:cNvGrpSpPr/>
          <p:nvPr/>
        </p:nvGrpSpPr>
        <p:grpSpPr>
          <a:xfrm>
            <a:off x="2373089" y="1517281"/>
            <a:ext cx="9704716" cy="511895"/>
            <a:chOff x="445409" y="2601496"/>
            <a:chExt cx="11335654" cy="3632005"/>
          </a:xfrm>
          <a:solidFill>
            <a:srgbClr val="89C160"/>
          </a:solidFill>
        </p:grpSpPr>
        <p:sp>
          <p:nvSpPr>
            <p:cNvPr id="7" name="Rectangle 6">
              <a:extLst>
                <a:ext uri="{FF2B5EF4-FFF2-40B4-BE49-F238E27FC236}">
                  <a16:creationId xmlns:a16="http://schemas.microsoft.com/office/drawing/2014/main" id="{5E2B1A23-59E8-9E4C-A17B-4E2E90AD75CB}"/>
                </a:ext>
              </a:extLst>
            </p:cNvPr>
            <p:cNvSpPr/>
            <p:nvPr/>
          </p:nvSpPr>
          <p:spPr>
            <a:xfrm>
              <a:off x="445409" y="2601497"/>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90313C-B8A0-5242-A9B0-F7B6C4643EE8}"/>
                </a:ext>
              </a:extLst>
            </p:cNvPr>
            <p:cNvSpPr/>
            <p:nvPr/>
          </p:nvSpPr>
          <p:spPr>
            <a:xfrm>
              <a:off x="2728268" y="2601496"/>
              <a:ext cx="2204217" cy="3632004"/>
            </a:xfrm>
            <a:prstGeom prst="rect">
              <a:avLst/>
            </a:prstGeom>
            <a:solidFill>
              <a:srgbClr val="89C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CBF8317-516A-4B48-9652-1419072841EA}"/>
                </a:ext>
              </a:extLst>
            </p:cNvPr>
            <p:cNvSpPr/>
            <p:nvPr/>
          </p:nvSpPr>
          <p:spPr>
            <a:xfrm>
              <a:off x="5011127" y="2601496"/>
              <a:ext cx="2204217" cy="3632004"/>
            </a:xfrm>
            <a:prstGeom prst="rect">
              <a:avLst/>
            </a:prstGeom>
            <a:solidFill>
              <a:srgbClr val="89C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a:extLst>
                <a:ext uri="{FF2B5EF4-FFF2-40B4-BE49-F238E27FC236}">
                  <a16:creationId xmlns:a16="http://schemas.microsoft.com/office/drawing/2014/main" id="{A7FC1F73-6458-8A43-90DF-23E78F558432}"/>
                </a:ext>
              </a:extLst>
            </p:cNvPr>
            <p:cNvSpPr/>
            <p:nvPr/>
          </p:nvSpPr>
          <p:spPr>
            <a:xfrm>
              <a:off x="7293986" y="2601496"/>
              <a:ext cx="2204217" cy="3632004"/>
            </a:xfrm>
            <a:prstGeom prst="rect">
              <a:avLst/>
            </a:prstGeom>
            <a:solidFill>
              <a:srgbClr val="89C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5566AD-54D6-2C45-876D-2DF8B08865EC}"/>
                </a:ext>
              </a:extLst>
            </p:cNvPr>
            <p:cNvSpPr/>
            <p:nvPr/>
          </p:nvSpPr>
          <p:spPr>
            <a:xfrm>
              <a:off x="9576846"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DC6835AC-3BAD-B749-B5FD-9DFBDBBA5B40}"/>
              </a:ext>
            </a:extLst>
          </p:cNvPr>
          <p:cNvSpPr txBox="1"/>
          <p:nvPr>
            <p:custDataLst>
              <p:tags r:id="rId1"/>
            </p:custDataLst>
          </p:nvPr>
        </p:nvSpPr>
        <p:spPr>
          <a:xfrm>
            <a:off x="185260" y="3491472"/>
            <a:ext cx="1964746" cy="1015663"/>
          </a:xfrm>
          <a:prstGeom prst="rect">
            <a:avLst/>
          </a:prstGeom>
          <a:noFill/>
        </p:spPr>
        <p:txBody>
          <a:bodyPr wrap="square" lIns="91440" tIns="45720" rIns="91440" bIns="45720" rtlCol="0" anchor="t">
            <a:spAutoFit/>
          </a:bodyPr>
          <a:lstStyle/>
          <a:p>
            <a:r>
              <a:rPr lang="en-US" sz="1200" dirty="0">
                <a:latin typeface="Arial"/>
                <a:cs typeface="Arial"/>
              </a:rPr>
              <a:t>Collect data on network needs and performance </a:t>
            </a:r>
            <a:r>
              <a:rPr lang="en-US" sz="1200" dirty="0">
                <a:latin typeface="Arial"/>
                <a:ea typeface="+mn-lt"/>
                <a:cs typeface="+mn-lt"/>
              </a:rPr>
              <a:t>as well as the </a:t>
            </a:r>
            <a:endParaRPr lang="en-US" dirty="0"/>
          </a:p>
          <a:p>
            <a:r>
              <a:rPr lang="en-US" sz="1200" dirty="0">
                <a:latin typeface="Arial"/>
                <a:ea typeface="+mn-lt"/>
                <a:cs typeface="+mn-lt"/>
              </a:rPr>
              <a:t>effectiveness of its own activities</a:t>
            </a:r>
            <a:r>
              <a:rPr lang="en-US" sz="1200" dirty="0">
                <a:latin typeface="Arial"/>
                <a:cs typeface="Arial"/>
              </a:rPr>
              <a:t>.</a:t>
            </a:r>
            <a:endParaRPr lang="en-US" dirty="0"/>
          </a:p>
        </p:txBody>
      </p:sp>
      <p:sp>
        <p:nvSpPr>
          <p:cNvPr id="19" name="Rectangle 18">
            <a:extLst>
              <a:ext uri="{FF2B5EF4-FFF2-40B4-BE49-F238E27FC236}">
                <a16:creationId xmlns:a16="http://schemas.microsoft.com/office/drawing/2014/main" id="{830FEE2D-AB8B-F74F-BFD7-84CE4D62DAA4}"/>
              </a:ext>
            </a:extLst>
          </p:cNvPr>
          <p:cNvSpPr/>
          <p:nvPr/>
        </p:nvSpPr>
        <p:spPr>
          <a:xfrm>
            <a:off x="2427816" y="1569755"/>
            <a:ext cx="1746495"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NO ACTIVITY</a:t>
            </a:r>
          </a:p>
        </p:txBody>
      </p:sp>
      <p:sp>
        <p:nvSpPr>
          <p:cNvPr id="21" name="Rectangle 20">
            <a:extLst>
              <a:ext uri="{FF2B5EF4-FFF2-40B4-BE49-F238E27FC236}">
                <a16:creationId xmlns:a16="http://schemas.microsoft.com/office/drawing/2014/main" id="{26AA6FFB-F843-FC46-809F-E4B23379C932}"/>
              </a:ext>
            </a:extLst>
          </p:cNvPr>
          <p:cNvSpPr/>
          <p:nvPr/>
        </p:nvSpPr>
        <p:spPr>
          <a:xfrm>
            <a:off x="4366729" y="1569755"/>
            <a:ext cx="1847848"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EMERGING</a:t>
            </a:r>
          </a:p>
        </p:txBody>
      </p:sp>
      <p:sp>
        <p:nvSpPr>
          <p:cNvPr id="22" name="Rectangle 21">
            <a:extLst>
              <a:ext uri="{FF2B5EF4-FFF2-40B4-BE49-F238E27FC236}">
                <a16:creationId xmlns:a16="http://schemas.microsoft.com/office/drawing/2014/main" id="{B4DB6FFD-B628-1D4C-B209-97C95937A165}"/>
              </a:ext>
            </a:extLst>
          </p:cNvPr>
          <p:cNvSpPr/>
          <p:nvPr/>
        </p:nvSpPr>
        <p:spPr>
          <a:xfrm>
            <a:off x="6233408" y="1569755"/>
            <a:ext cx="1935576" cy="261610"/>
          </a:xfrm>
          <a:prstGeom prst="rect">
            <a:avLst/>
          </a:prstGeom>
        </p:spPr>
        <p:txBody>
          <a:bodyPr wrap="square">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DEVELOPING</a:t>
            </a:r>
          </a:p>
        </p:txBody>
      </p:sp>
      <p:sp>
        <p:nvSpPr>
          <p:cNvPr id="23" name="Rectangle 22">
            <a:extLst>
              <a:ext uri="{FF2B5EF4-FFF2-40B4-BE49-F238E27FC236}">
                <a16:creationId xmlns:a16="http://schemas.microsoft.com/office/drawing/2014/main" id="{9D2E4A93-90FF-BF4C-B056-3868568B0406}"/>
              </a:ext>
            </a:extLst>
          </p:cNvPr>
          <p:cNvSpPr/>
          <p:nvPr/>
        </p:nvSpPr>
        <p:spPr>
          <a:xfrm>
            <a:off x="8250625" y="1569755"/>
            <a:ext cx="181575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ACHIEVED</a:t>
            </a:r>
          </a:p>
        </p:txBody>
      </p:sp>
      <p:sp>
        <p:nvSpPr>
          <p:cNvPr id="24" name="Rectangle 23">
            <a:extLst>
              <a:ext uri="{FF2B5EF4-FFF2-40B4-BE49-F238E27FC236}">
                <a16:creationId xmlns:a16="http://schemas.microsoft.com/office/drawing/2014/main" id="{771A9A3A-BF68-B042-8B9E-5A6E6B22ABB5}"/>
              </a:ext>
            </a:extLst>
          </p:cNvPr>
          <p:cNvSpPr/>
          <p:nvPr/>
        </p:nvSpPr>
        <p:spPr>
          <a:xfrm>
            <a:off x="10261043" y="1569755"/>
            <a:ext cx="175144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EXEMPLARY</a:t>
            </a:r>
          </a:p>
        </p:txBody>
      </p:sp>
      <p:sp>
        <p:nvSpPr>
          <p:cNvPr id="26" name="TextBox 25">
            <a:extLst>
              <a:ext uri="{FF2B5EF4-FFF2-40B4-BE49-F238E27FC236}">
                <a16:creationId xmlns:a16="http://schemas.microsoft.com/office/drawing/2014/main" id="{E70D6374-7623-7A4E-802B-3D55D51B2947}"/>
              </a:ext>
            </a:extLst>
          </p:cNvPr>
          <p:cNvSpPr txBox="1"/>
          <p:nvPr>
            <p:custDataLst>
              <p:tags r:id="rId2"/>
            </p:custDataLst>
          </p:nvPr>
        </p:nvSpPr>
        <p:spPr>
          <a:xfrm>
            <a:off x="2449636" y="2611590"/>
            <a:ext cx="1876866" cy="1200329"/>
          </a:xfrm>
          <a:prstGeom prst="rect">
            <a:avLst/>
          </a:prstGeom>
          <a:noFill/>
        </p:spPr>
        <p:txBody>
          <a:bodyPr wrap="square" lIns="91440" tIns="45720" rIns="91440" bIns="45720" rtlCol="0" anchor="t">
            <a:spAutoFit/>
          </a:bodyPr>
          <a:lstStyle/>
          <a:p>
            <a:r>
              <a:rPr lang="en-US" sz="1200" dirty="0">
                <a:latin typeface="Arial"/>
                <a:cs typeface="Arial"/>
              </a:rPr>
              <a:t>There is no evidence </a:t>
            </a:r>
            <a:br>
              <a:rPr lang="en-US" sz="1200" dirty="0">
                <a:latin typeface="Arial" panose="020B0604020202020204" pitchFamily="34" charset="0"/>
                <a:cs typeface="Arial" panose="020B0604020202020204" pitchFamily="34" charset="0"/>
              </a:rPr>
            </a:br>
            <a:r>
              <a:rPr lang="en-US" sz="1200" dirty="0">
                <a:latin typeface="Arial"/>
                <a:cs typeface="Arial"/>
              </a:rPr>
              <a:t>that the intermediary collects data on network needs and performance or intermediary effectiveness.</a:t>
            </a:r>
          </a:p>
        </p:txBody>
      </p:sp>
      <p:sp>
        <p:nvSpPr>
          <p:cNvPr id="27" name="TextBox 26">
            <a:extLst>
              <a:ext uri="{FF2B5EF4-FFF2-40B4-BE49-F238E27FC236}">
                <a16:creationId xmlns:a16="http://schemas.microsoft.com/office/drawing/2014/main" id="{229EA118-0786-CD4E-97D8-2A10FCBD6E11}"/>
              </a:ext>
            </a:extLst>
          </p:cNvPr>
          <p:cNvSpPr txBox="1"/>
          <p:nvPr>
            <p:custDataLst>
              <p:tags r:id="rId3"/>
            </p:custDataLst>
          </p:nvPr>
        </p:nvSpPr>
        <p:spPr>
          <a:xfrm>
            <a:off x="4352777" y="2611588"/>
            <a:ext cx="1743224" cy="1200329"/>
          </a:xfrm>
          <a:prstGeom prst="rect">
            <a:avLst/>
          </a:prstGeom>
          <a:noFill/>
        </p:spPr>
        <p:txBody>
          <a:bodyPr wrap="square" lIns="91440" tIns="45720" rIns="91440" bIns="45720" rtlCol="0" anchor="t">
            <a:spAutoFit/>
          </a:bodyPr>
          <a:lstStyle/>
          <a:p>
            <a:r>
              <a:rPr lang="en-US" sz="1200" dirty="0">
                <a:latin typeface="Arial"/>
                <a:cs typeface="Arial"/>
              </a:rPr>
              <a:t>The intermediary is beginning to collect data on network needs and performance and intermediary effectiveness.</a:t>
            </a:r>
          </a:p>
        </p:txBody>
      </p:sp>
      <p:sp>
        <p:nvSpPr>
          <p:cNvPr id="28" name="TextBox 27">
            <a:extLst>
              <a:ext uri="{FF2B5EF4-FFF2-40B4-BE49-F238E27FC236}">
                <a16:creationId xmlns:a16="http://schemas.microsoft.com/office/drawing/2014/main" id="{97995F58-B6DC-F547-85F2-E0B649E201E2}"/>
              </a:ext>
            </a:extLst>
          </p:cNvPr>
          <p:cNvSpPr txBox="1"/>
          <p:nvPr>
            <p:custDataLst>
              <p:tags r:id="rId4"/>
            </p:custDataLst>
          </p:nvPr>
        </p:nvSpPr>
        <p:spPr>
          <a:xfrm>
            <a:off x="6292118" y="2611589"/>
            <a:ext cx="1876866" cy="1384995"/>
          </a:xfrm>
          <a:prstGeom prst="rect">
            <a:avLst/>
          </a:prstGeom>
          <a:noFill/>
        </p:spPr>
        <p:txBody>
          <a:bodyPr wrap="square" lIns="91440" tIns="45720" rIns="91440" bIns="45720" rtlCol="0" anchor="t">
            <a:spAutoFit/>
          </a:bodyPr>
          <a:lstStyle/>
          <a:p>
            <a:r>
              <a:rPr lang="en-US" sz="1200" dirty="0">
                <a:latin typeface="Arial"/>
                <a:cs typeface="Arial"/>
              </a:rPr>
              <a:t>The intermediary is collecting network needs and performance data and intermediary effectiveness but in a limited or inconsistent way.</a:t>
            </a:r>
          </a:p>
        </p:txBody>
      </p:sp>
      <p:sp>
        <p:nvSpPr>
          <p:cNvPr id="29" name="TextBox 28">
            <a:extLst>
              <a:ext uri="{FF2B5EF4-FFF2-40B4-BE49-F238E27FC236}">
                <a16:creationId xmlns:a16="http://schemas.microsoft.com/office/drawing/2014/main" id="{C018F3E7-2115-A84B-B3FC-EF25F8FEAAB7}"/>
              </a:ext>
            </a:extLst>
          </p:cNvPr>
          <p:cNvSpPr txBox="1"/>
          <p:nvPr>
            <p:custDataLst>
              <p:tags r:id="rId5"/>
            </p:custDataLst>
          </p:nvPr>
        </p:nvSpPr>
        <p:spPr>
          <a:xfrm>
            <a:off x="8271810" y="2611589"/>
            <a:ext cx="1810533" cy="1200329"/>
          </a:xfrm>
          <a:prstGeom prst="rect">
            <a:avLst/>
          </a:prstGeom>
          <a:noFill/>
        </p:spPr>
        <p:txBody>
          <a:bodyPr wrap="square" lIns="91440" tIns="45720" rIns="91440" bIns="45720" rtlCol="0" anchor="t">
            <a:spAutoFit/>
          </a:bodyPr>
          <a:lstStyle/>
          <a:p>
            <a:r>
              <a:rPr lang="en-US" sz="1200" dirty="0">
                <a:latin typeface="Arial"/>
                <a:cs typeface="Arial"/>
              </a:rPr>
              <a:t>The intermediary routinely collects network needs and performance and intermediary effectiveness data.</a:t>
            </a:r>
          </a:p>
        </p:txBody>
      </p:sp>
      <p:sp>
        <p:nvSpPr>
          <p:cNvPr id="30" name="TextBox 29">
            <a:extLst>
              <a:ext uri="{FF2B5EF4-FFF2-40B4-BE49-F238E27FC236}">
                <a16:creationId xmlns:a16="http://schemas.microsoft.com/office/drawing/2014/main" id="{639563D2-7D66-D345-A588-A9A3665DEB11}"/>
              </a:ext>
            </a:extLst>
          </p:cNvPr>
          <p:cNvSpPr txBox="1"/>
          <p:nvPr>
            <p:custDataLst>
              <p:tags r:id="rId6"/>
            </p:custDataLst>
          </p:nvPr>
        </p:nvSpPr>
        <p:spPr>
          <a:xfrm>
            <a:off x="10216597" y="2611590"/>
            <a:ext cx="1861208" cy="1754326"/>
          </a:xfrm>
          <a:prstGeom prst="rect">
            <a:avLst/>
          </a:prstGeom>
          <a:noFill/>
        </p:spPr>
        <p:txBody>
          <a:bodyPr wrap="square" lIns="91440" tIns="45720" rIns="91440" bIns="45720" rtlCol="0" anchor="t">
            <a:spAutoFit/>
          </a:bodyPr>
          <a:lstStyle/>
          <a:p>
            <a:r>
              <a:rPr lang="en-US" sz="1200" dirty="0">
                <a:latin typeface="Arial"/>
                <a:cs typeface="Arial"/>
              </a:rPr>
              <a:t>The intermediary collects network needs and performance data and intermediary effectiveness data and regularly assesses its processes for collecting data to improve effectiveness. </a:t>
            </a:r>
          </a:p>
        </p:txBody>
      </p:sp>
      <p:sp>
        <p:nvSpPr>
          <p:cNvPr id="35" name="Rectangle 34">
            <a:extLst>
              <a:ext uri="{FF2B5EF4-FFF2-40B4-BE49-F238E27FC236}">
                <a16:creationId xmlns:a16="http://schemas.microsoft.com/office/drawing/2014/main" id="{FE5B9EF4-80E3-E04D-9C9B-871A67C4B696}"/>
              </a:ext>
            </a:extLst>
          </p:cNvPr>
          <p:cNvSpPr/>
          <p:nvPr/>
        </p:nvSpPr>
        <p:spPr>
          <a:xfrm>
            <a:off x="-4239" y="1892455"/>
            <a:ext cx="12200478" cy="39155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B7CD77E-9E9A-1447-8135-4BC4634B9965}"/>
              </a:ext>
            </a:extLst>
          </p:cNvPr>
          <p:cNvSpPr txBox="1"/>
          <p:nvPr/>
        </p:nvSpPr>
        <p:spPr>
          <a:xfrm>
            <a:off x="2286114" y="922936"/>
            <a:ext cx="7437749" cy="369332"/>
          </a:xfrm>
          <a:prstGeom prst="rect">
            <a:avLst/>
          </a:prstGeom>
          <a:noFill/>
        </p:spPr>
        <p:txBody>
          <a:bodyPr wrap="square" rtlCol="0">
            <a:spAutoFit/>
          </a:bodyPr>
          <a:lstStyle/>
          <a:p>
            <a:r>
              <a:rPr lang="en-US">
                <a:solidFill>
                  <a:schemeClr val="bg1"/>
                </a:solidFill>
                <a:latin typeface="Arial" panose="020B0604020202020204" pitchFamily="34" charset="0"/>
                <a:ea typeface="Gotham Medium" pitchFamily="2" charset="-128"/>
                <a:cs typeface="Arial" panose="020B0604020202020204" pitchFamily="34" charset="0"/>
              </a:rPr>
              <a:t>ROLE: </a:t>
            </a:r>
            <a:r>
              <a:rPr lang="en-US">
                <a:solidFill>
                  <a:srgbClr val="89C160"/>
                </a:solidFill>
                <a:latin typeface="Arial" panose="020B0604020202020204" pitchFamily="34" charset="0"/>
                <a:ea typeface="Gotham Medium" pitchFamily="2" charset="-128"/>
                <a:cs typeface="Arial" panose="020B0604020202020204" pitchFamily="34" charset="0"/>
              </a:rPr>
              <a:t>MANAGE KNOWLEDGE</a:t>
            </a:r>
          </a:p>
        </p:txBody>
      </p:sp>
      <p:sp>
        <p:nvSpPr>
          <p:cNvPr id="32" name="TextBox 31">
            <a:hlinkClick r:id="rId11" action="ppaction://hlinksldjump"/>
            <a:extLst>
              <a:ext uri="{FF2B5EF4-FFF2-40B4-BE49-F238E27FC236}">
                <a16:creationId xmlns:a16="http://schemas.microsoft.com/office/drawing/2014/main" id="{185E68C4-9524-C442-853B-3DD2CC59A0C7}"/>
              </a:ext>
            </a:extLst>
          </p:cNvPr>
          <p:cNvSpPr txBox="1"/>
          <p:nvPr>
            <p:custDataLst>
              <p:tags r:id="rId7"/>
            </p:custDataLst>
          </p:nvPr>
        </p:nvSpPr>
        <p:spPr>
          <a:xfrm>
            <a:off x="226900" y="1924069"/>
            <a:ext cx="5316647" cy="307777"/>
          </a:xfrm>
          <a:prstGeom prst="rect">
            <a:avLst/>
          </a:prstGeom>
          <a:noFill/>
        </p:spPr>
        <p:txBody>
          <a:bodyPr wrap="square" rtlCol="0">
            <a:spAutoFit/>
          </a:bodyPr>
          <a:lstStyle/>
          <a:p>
            <a:r>
              <a:rPr lang="en-US" sz="1400" b="1" dirty="0">
                <a:solidFill>
                  <a:schemeClr val="bg1"/>
                </a:solidFill>
                <a:latin typeface="Arial" panose="020B0604020202020204" pitchFamily="34" charset="0"/>
                <a:ea typeface="Gotham Medium" pitchFamily="2" charset="-128"/>
                <a:cs typeface="Arial" panose="020B0604020202020204" pitchFamily="34" charset="0"/>
              </a:rPr>
              <a:t>DATA ANALYSIS AND CONTINUOUS IMPROVEMENT</a:t>
            </a:r>
          </a:p>
        </p:txBody>
      </p:sp>
      <p:sp>
        <p:nvSpPr>
          <p:cNvPr id="34" name="TextBox 33">
            <a:extLst>
              <a:ext uri="{FF2B5EF4-FFF2-40B4-BE49-F238E27FC236}">
                <a16:creationId xmlns:a16="http://schemas.microsoft.com/office/drawing/2014/main" id="{47D5CB72-F38E-F84B-B91E-0BD4D704E8FF}"/>
              </a:ext>
            </a:extLst>
          </p:cNvPr>
          <p:cNvSpPr txBox="1"/>
          <p:nvPr>
            <p:custDataLst>
              <p:tags r:id="rId8"/>
            </p:custDataLst>
          </p:nvPr>
        </p:nvSpPr>
        <p:spPr>
          <a:xfrm>
            <a:off x="188692" y="2606338"/>
            <a:ext cx="1961314" cy="738664"/>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Network Needs </a:t>
            </a:r>
            <a:br>
              <a:rPr lang="en-US" sz="14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and Performance Monitoring</a:t>
            </a:r>
            <a:endParaRPr lang="en-US" sz="1400" dirty="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317C643-163E-B649-A837-65F19AF5709E}"/>
              </a:ext>
            </a:extLst>
          </p:cNvPr>
          <p:cNvCxnSpPr/>
          <p:nvPr/>
        </p:nvCxnSpPr>
        <p:spPr>
          <a:xfrm>
            <a:off x="4260169"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FD4E39-2BFB-F942-8A34-10FDE3831AC1}"/>
              </a:ext>
            </a:extLst>
          </p:cNvPr>
          <p:cNvCxnSpPr/>
          <p:nvPr/>
        </p:nvCxnSpPr>
        <p:spPr>
          <a:xfrm>
            <a:off x="6247713"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716DD2-8DE9-164A-973A-CB989121FB91}"/>
              </a:ext>
            </a:extLst>
          </p:cNvPr>
          <p:cNvCxnSpPr/>
          <p:nvPr/>
        </p:nvCxnSpPr>
        <p:spPr>
          <a:xfrm>
            <a:off x="8174145"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874A25D-CD45-3A48-A4FF-2BA4F0336E0C}"/>
              </a:ext>
            </a:extLst>
          </p:cNvPr>
          <p:cNvCxnSpPr/>
          <p:nvPr/>
        </p:nvCxnSpPr>
        <p:spPr>
          <a:xfrm>
            <a:off x="10168452" y="2676445"/>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2E49132-5D22-F04A-8986-C992CAD42432}"/>
              </a:ext>
            </a:extLst>
          </p:cNvPr>
          <p:cNvPicPr>
            <a:picLocks noChangeAspect="1"/>
          </p:cNvPicPr>
          <p:nvPr/>
        </p:nvPicPr>
        <p:blipFill>
          <a:blip r:embed="rId12"/>
          <a:stretch>
            <a:fillRect/>
          </a:stretch>
        </p:blipFill>
        <p:spPr>
          <a:xfrm>
            <a:off x="889253" y="957248"/>
            <a:ext cx="607630" cy="607630"/>
          </a:xfrm>
          <a:prstGeom prst="rect">
            <a:avLst/>
          </a:prstGeom>
        </p:spPr>
      </p:pic>
      <p:sp>
        <p:nvSpPr>
          <p:cNvPr id="49" name="TextBox 48">
            <a:extLst>
              <a:ext uri="{FF2B5EF4-FFF2-40B4-BE49-F238E27FC236}">
                <a16:creationId xmlns:a16="http://schemas.microsoft.com/office/drawing/2014/main" id="{08220D34-D816-4A12-9A9C-0E65EEE5B4AA}"/>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t>55</a:t>
            </a:fld>
            <a:endParaRPr lang="en-US" sz="1000" dirty="0"/>
          </a:p>
        </p:txBody>
      </p:sp>
      <p:sp>
        <p:nvSpPr>
          <p:cNvPr id="3" name="Oval 2">
            <a:extLst>
              <a:ext uri="{FF2B5EF4-FFF2-40B4-BE49-F238E27FC236}">
                <a16:creationId xmlns:a16="http://schemas.microsoft.com/office/drawing/2014/main" id="{6A6D6DD0-1CC0-73C7-3FCA-0A74B768A648}"/>
              </a:ext>
            </a:extLst>
          </p:cNvPr>
          <p:cNvSpPr/>
          <p:nvPr/>
        </p:nvSpPr>
        <p:spPr>
          <a:xfrm>
            <a:off x="462322" y="5989569"/>
            <a:ext cx="881456" cy="881456"/>
          </a:xfrm>
          <a:prstGeom prst="ellipse">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155096F-3E5A-FF8C-D162-1E85BCFA931D}"/>
              </a:ext>
            </a:extLst>
          </p:cNvPr>
          <p:cNvSpPr/>
          <p:nvPr/>
        </p:nvSpPr>
        <p:spPr>
          <a:xfrm>
            <a:off x="650416" y="6245631"/>
            <a:ext cx="505267" cy="369332"/>
          </a:xfrm>
          <a:prstGeom prst="rect">
            <a:avLst/>
          </a:prstGeom>
        </p:spPr>
        <p:txBody>
          <a:bodyPr wrap="none" lIns="91440" tIns="45720" rIns="91440" bIns="45720" anchor="t">
            <a:spAutoFit/>
          </a:bodyPr>
          <a:lstStyle/>
          <a:p>
            <a:r>
              <a:rPr lang="en-US" dirty="0">
                <a:solidFill>
                  <a:schemeClr val="bg1"/>
                </a:solidFill>
                <a:highlight>
                  <a:srgbClr val="FF0000"/>
                </a:highlight>
                <a:latin typeface="Arial"/>
                <a:cs typeface="Arial"/>
              </a:rPr>
              <a:t>3.6</a:t>
            </a:r>
            <a:endParaRPr lang="en-US">
              <a:solidFill>
                <a:schemeClr val="bg1"/>
              </a:solidFill>
              <a:highlight>
                <a:srgbClr val="FF0000"/>
              </a:highlight>
              <a:latin typeface="Arial"/>
              <a:ea typeface="Calibri"/>
              <a:cs typeface="Arial"/>
            </a:endParaRPr>
          </a:p>
        </p:txBody>
      </p:sp>
      <p:sp>
        <p:nvSpPr>
          <p:cNvPr id="13" name="TextBox 12">
            <a:extLst>
              <a:ext uri="{FF2B5EF4-FFF2-40B4-BE49-F238E27FC236}">
                <a16:creationId xmlns:a16="http://schemas.microsoft.com/office/drawing/2014/main" id="{15BE7464-7820-D57E-ED5D-698836448C33}"/>
              </a:ext>
            </a:extLst>
          </p:cNvPr>
          <p:cNvSpPr txBox="1"/>
          <p:nvPr/>
        </p:nvSpPr>
        <p:spPr>
          <a:xfrm>
            <a:off x="1385501" y="6119848"/>
            <a:ext cx="3677816"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Update this marker with the Element average and reposition it under the correct developmental category (e.g., developing)</a:t>
            </a:r>
          </a:p>
        </p:txBody>
      </p:sp>
      <p:sp>
        <p:nvSpPr>
          <p:cNvPr id="36" name="Rectangle 35">
            <a:extLst>
              <a:ext uri="{FF2B5EF4-FFF2-40B4-BE49-F238E27FC236}">
                <a16:creationId xmlns:a16="http://schemas.microsoft.com/office/drawing/2014/main" id="{E1DD153A-E394-0F28-558D-0D506CE76E43}"/>
              </a:ext>
            </a:extLst>
          </p:cNvPr>
          <p:cNvSpPr/>
          <p:nvPr/>
        </p:nvSpPr>
        <p:spPr>
          <a:xfrm>
            <a:off x="1"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A5E2BF7-E42C-B888-9DCA-E56506B0A84E}"/>
              </a:ext>
            </a:extLst>
          </p:cNvPr>
          <p:cNvSpPr/>
          <p:nvPr/>
        </p:nvSpPr>
        <p:spPr>
          <a:xfrm>
            <a:off x="3059382"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56D7D5B-CEDD-1EDB-844F-F338DD871AF9}"/>
              </a:ext>
            </a:extLst>
          </p:cNvPr>
          <p:cNvSpPr/>
          <p:nvPr/>
        </p:nvSpPr>
        <p:spPr>
          <a:xfrm>
            <a:off x="6118764" y="2413"/>
            <a:ext cx="3000871" cy="51713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E7787B16-AFF2-3AE5-23CD-D218F535EF07}"/>
              </a:ext>
            </a:extLst>
          </p:cNvPr>
          <p:cNvSpPr txBox="1"/>
          <p:nvPr/>
        </p:nvSpPr>
        <p:spPr>
          <a:xfrm>
            <a:off x="19341" y="44291"/>
            <a:ext cx="3000871" cy="430887"/>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Oversee Network Design </a:t>
            </a:r>
            <a:br>
              <a:rPr lang="en-US" sz="1100">
                <a:solidFill>
                  <a:srgbClr val="002E3D"/>
                </a:solidFill>
                <a:latin typeface="Arial" panose="020B0604020202020204" pitchFamily="34" charset="0"/>
                <a:ea typeface="Gotham Medium" pitchFamily="2" charset="-128"/>
                <a:cs typeface="Arial" panose="020B0604020202020204" pitchFamily="34" charset="0"/>
              </a:rPr>
            </a:br>
            <a:r>
              <a:rPr lang="en-US" sz="1100">
                <a:solidFill>
                  <a:srgbClr val="002E3D"/>
                </a:solidFill>
                <a:latin typeface="Arial" panose="020B0604020202020204" pitchFamily="34" charset="0"/>
                <a:ea typeface="Gotham Medium" pitchFamily="2" charset="-128"/>
                <a:cs typeface="Arial" panose="020B0604020202020204" pitchFamily="34" charset="0"/>
              </a:rPr>
              <a:t>and Operations</a:t>
            </a:r>
          </a:p>
        </p:txBody>
      </p:sp>
      <p:sp>
        <p:nvSpPr>
          <p:cNvPr id="50" name="TextBox 49">
            <a:extLst>
              <a:ext uri="{FF2B5EF4-FFF2-40B4-BE49-F238E27FC236}">
                <a16:creationId xmlns:a16="http://schemas.microsoft.com/office/drawing/2014/main" id="{09CD0508-B1C3-50B9-E596-9F653B9F7EE8}"/>
              </a:ext>
            </a:extLst>
          </p:cNvPr>
          <p:cNvSpPr txBox="1"/>
          <p:nvPr/>
        </p:nvSpPr>
        <p:spPr>
          <a:xfrm>
            <a:off x="3056306" y="132287"/>
            <a:ext cx="3000871" cy="430887"/>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Motivate and Drive Transformation</a:t>
            </a:r>
          </a:p>
        </p:txBody>
      </p:sp>
      <p:sp>
        <p:nvSpPr>
          <p:cNvPr id="52" name="TextBox 51">
            <a:hlinkClick r:id="rId11" action="ppaction://hlinksldjump"/>
            <a:extLst>
              <a:ext uri="{FF2B5EF4-FFF2-40B4-BE49-F238E27FC236}">
                <a16:creationId xmlns:a16="http://schemas.microsoft.com/office/drawing/2014/main" id="{041B913C-F1DE-318F-B2C0-80012CFFC6BE}"/>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Manage Knowledge</a:t>
            </a:r>
          </a:p>
        </p:txBody>
      </p:sp>
    </p:spTree>
    <p:extLst>
      <p:ext uri="{BB962C8B-B14F-4D97-AF65-F5344CB8AC3E}">
        <p14:creationId xmlns:p14="http://schemas.microsoft.com/office/powerpoint/2010/main" val="23944430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8A05958-8F59-C546-A4C4-8DF807D69ECD}"/>
              </a:ext>
            </a:extLst>
          </p:cNvPr>
          <p:cNvSpPr/>
          <p:nvPr/>
        </p:nvSpPr>
        <p:spPr>
          <a:xfrm>
            <a:off x="-4240" y="600084"/>
            <a:ext cx="12196239" cy="1295888"/>
          </a:xfrm>
          <a:prstGeom prst="rect">
            <a:avLst/>
          </a:prstGeom>
          <a:solidFill>
            <a:srgbClr val="002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577C23A-FD50-7742-AF30-9D46C869964D}"/>
              </a:ext>
            </a:extLst>
          </p:cNvPr>
          <p:cNvSpPr/>
          <p:nvPr/>
        </p:nvSpPr>
        <p:spPr>
          <a:xfrm>
            <a:off x="1" y="2358051"/>
            <a:ext cx="2373086" cy="2894687"/>
          </a:xfrm>
          <a:prstGeom prst="rect">
            <a:avLst/>
          </a:prstGeom>
          <a:solidFill>
            <a:srgbClr val="002E3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165FC1E-DEDD-314A-82B9-EBD587D52FEA}"/>
              </a:ext>
            </a:extLst>
          </p:cNvPr>
          <p:cNvGrpSpPr/>
          <p:nvPr/>
        </p:nvGrpSpPr>
        <p:grpSpPr>
          <a:xfrm>
            <a:off x="2373089" y="1517281"/>
            <a:ext cx="9704716" cy="511895"/>
            <a:chOff x="445409" y="2601496"/>
            <a:chExt cx="11335654" cy="3632005"/>
          </a:xfrm>
          <a:solidFill>
            <a:srgbClr val="89C160"/>
          </a:solidFill>
        </p:grpSpPr>
        <p:sp>
          <p:nvSpPr>
            <p:cNvPr id="7" name="Rectangle 6">
              <a:extLst>
                <a:ext uri="{FF2B5EF4-FFF2-40B4-BE49-F238E27FC236}">
                  <a16:creationId xmlns:a16="http://schemas.microsoft.com/office/drawing/2014/main" id="{5E2B1A23-59E8-9E4C-A17B-4E2E90AD75CB}"/>
                </a:ext>
              </a:extLst>
            </p:cNvPr>
            <p:cNvSpPr/>
            <p:nvPr/>
          </p:nvSpPr>
          <p:spPr>
            <a:xfrm>
              <a:off x="445409" y="2601497"/>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90313C-B8A0-5242-A9B0-F7B6C4643EE8}"/>
                </a:ext>
              </a:extLst>
            </p:cNvPr>
            <p:cNvSpPr/>
            <p:nvPr/>
          </p:nvSpPr>
          <p:spPr>
            <a:xfrm>
              <a:off x="2728268" y="2601496"/>
              <a:ext cx="2204217" cy="3632004"/>
            </a:xfrm>
            <a:prstGeom prst="rect">
              <a:avLst/>
            </a:prstGeom>
            <a:solidFill>
              <a:srgbClr val="89C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CBF8317-516A-4B48-9652-1419072841EA}"/>
                </a:ext>
              </a:extLst>
            </p:cNvPr>
            <p:cNvSpPr/>
            <p:nvPr/>
          </p:nvSpPr>
          <p:spPr>
            <a:xfrm>
              <a:off x="5011127" y="2601496"/>
              <a:ext cx="2204217" cy="3632004"/>
            </a:xfrm>
            <a:prstGeom prst="rect">
              <a:avLst/>
            </a:prstGeom>
            <a:solidFill>
              <a:srgbClr val="89C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a:extLst>
                <a:ext uri="{FF2B5EF4-FFF2-40B4-BE49-F238E27FC236}">
                  <a16:creationId xmlns:a16="http://schemas.microsoft.com/office/drawing/2014/main" id="{A7FC1F73-6458-8A43-90DF-23E78F558432}"/>
                </a:ext>
              </a:extLst>
            </p:cNvPr>
            <p:cNvSpPr/>
            <p:nvPr/>
          </p:nvSpPr>
          <p:spPr>
            <a:xfrm>
              <a:off x="7293986" y="2601496"/>
              <a:ext cx="2204217" cy="3632004"/>
            </a:xfrm>
            <a:prstGeom prst="rect">
              <a:avLst/>
            </a:prstGeom>
            <a:solidFill>
              <a:srgbClr val="89C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5566AD-54D6-2C45-876D-2DF8B08865EC}"/>
                </a:ext>
              </a:extLst>
            </p:cNvPr>
            <p:cNvSpPr/>
            <p:nvPr/>
          </p:nvSpPr>
          <p:spPr>
            <a:xfrm>
              <a:off x="9576846" y="2601496"/>
              <a:ext cx="2204217" cy="36320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DC6835AC-3BAD-B749-B5FD-9DFBDBBA5B40}"/>
              </a:ext>
            </a:extLst>
          </p:cNvPr>
          <p:cNvSpPr txBox="1"/>
          <p:nvPr>
            <p:custDataLst>
              <p:tags r:id="rId1"/>
            </p:custDataLst>
          </p:nvPr>
        </p:nvSpPr>
        <p:spPr>
          <a:xfrm>
            <a:off x="169924" y="3215427"/>
            <a:ext cx="1964746" cy="1015663"/>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Use network needs and performance data to guide improvement in the health and growth of the network.</a:t>
            </a:r>
          </a:p>
        </p:txBody>
      </p:sp>
      <p:sp>
        <p:nvSpPr>
          <p:cNvPr id="19" name="Rectangle 18">
            <a:extLst>
              <a:ext uri="{FF2B5EF4-FFF2-40B4-BE49-F238E27FC236}">
                <a16:creationId xmlns:a16="http://schemas.microsoft.com/office/drawing/2014/main" id="{830FEE2D-AB8B-F74F-BFD7-84CE4D62DAA4}"/>
              </a:ext>
            </a:extLst>
          </p:cNvPr>
          <p:cNvSpPr/>
          <p:nvPr/>
        </p:nvSpPr>
        <p:spPr>
          <a:xfrm>
            <a:off x="2427816" y="1569755"/>
            <a:ext cx="1746495"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NO ACTIVITY</a:t>
            </a:r>
          </a:p>
        </p:txBody>
      </p:sp>
      <p:sp>
        <p:nvSpPr>
          <p:cNvPr id="21" name="Rectangle 20">
            <a:extLst>
              <a:ext uri="{FF2B5EF4-FFF2-40B4-BE49-F238E27FC236}">
                <a16:creationId xmlns:a16="http://schemas.microsoft.com/office/drawing/2014/main" id="{26AA6FFB-F843-FC46-809F-E4B23379C932}"/>
              </a:ext>
            </a:extLst>
          </p:cNvPr>
          <p:cNvSpPr/>
          <p:nvPr/>
        </p:nvSpPr>
        <p:spPr>
          <a:xfrm>
            <a:off x="4366729" y="1569755"/>
            <a:ext cx="1847848"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EMERGING</a:t>
            </a:r>
          </a:p>
        </p:txBody>
      </p:sp>
      <p:sp>
        <p:nvSpPr>
          <p:cNvPr id="22" name="Rectangle 21">
            <a:extLst>
              <a:ext uri="{FF2B5EF4-FFF2-40B4-BE49-F238E27FC236}">
                <a16:creationId xmlns:a16="http://schemas.microsoft.com/office/drawing/2014/main" id="{B4DB6FFD-B628-1D4C-B209-97C95937A165}"/>
              </a:ext>
            </a:extLst>
          </p:cNvPr>
          <p:cNvSpPr/>
          <p:nvPr/>
        </p:nvSpPr>
        <p:spPr>
          <a:xfrm>
            <a:off x="6233408" y="1569755"/>
            <a:ext cx="1935576" cy="261610"/>
          </a:xfrm>
          <a:prstGeom prst="rect">
            <a:avLst/>
          </a:prstGeom>
        </p:spPr>
        <p:txBody>
          <a:bodyPr wrap="square">
            <a:spAutoFit/>
          </a:bodyPr>
          <a:lstStyle/>
          <a:p>
            <a:pPr algn="ctr"/>
            <a:r>
              <a:rPr lang="en-US" sz="1100" dirty="0">
                <a:solidFill>
                  <a:schemeClr val="bg1"/>
                </a:solidFill>
                <a:latin typeface="Arial" panose="020B0604020202020204" pitchFamily="34" charset="0"/>
                <a:ea typeface="Gotham Medium" pitchFamily="2" charset="-128"/>
                <a:cs typeface="Arial" panose="020B0604020202020204" pitchFamily="34" charset="0"/>
              </a:rPr>
              <a:t>DEVELOPING</a:t>
            </a:r>
          </a:p>
        </p:txBody>
      </p:sp>
      <p:sp>
        <p:nvSpPr>
          <p:cNvPr id="23" name="Rectangle 22">
            <a:extLst>
              <a:ext uri="{FF2B5EF4-FFF2-40B4-BE49-F238E27FC236}">
                <a16:creationId xmlns:a16="http://schemas.microsoft.com/office/drawing/2014/main" id="{9D2E4A93-90FF-BF4C-B056-3868568B0406}"/>
              </a:ext>
            </a:extLst>
          </p:cNvPr>
          <p:cNvSpPr/>
          <p:nvPr/>
        </p:nvSpPr>
        <p:spPr>
          <a:xfrm>
            <a:off x="8250625" y="1569755"/>
            <a:ext cx="181575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ACHIEVED</a:t>
            </a:r>
          </a:p>
        </p:txBody>
      </p:sp>
      <p:sp>
        <p:nvSpPr>
          <p:cNvPr id="24" name="Rectangle 23">
            <a:extLst>
              <a:ext uri="{FF2B5EF4-FFF2-40B4-BE49-F238E27FC236}">
                <a16:creationId xmlns:a16="http://schemas.microsoft.com/office/drawing/2014/main" id="{771A9A3A-BF68-B042-8B9E-5A6E6B22ABB5}"/>
              </a:ext>
            </a:extLst>
          </p:cNvPr>
          <p:cNvSpPr/>
          <p:nvPr/>
        </p:nvSpPr>
        <p:spPr>
          <a:xfrm>
            <a:off x="10261043" y="1569755"/>
            <a:ext cx="1751443" cy="261610"/>
          </a:xfrm>
          <a:prstGeom prst="rect">
            <a:avLst/>
          </a:prstGeom>
        </p:spPr>
        <p:txBody>
          <a:bodyPr wrap="square">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EXEMPLARY</a:t>
            </a:r>
          </a:p>
        </p:txBody>
      </p:sp>
      <p:sp>
        <p:nvSpPr>
          <p:cNvPr id="26" name="TextBox 25">
            <a:extLst>
              <a:ext uri="{FF2B5EF4-FFF2-40B4-BE49-F238E27FC236}">
                <a16:creationId xmlns:a16="http://schemas.microsoft.com/office/drawing/2014/main" id="{E70D6374-7623-7A4E-802B-3D55D51B2947}"/>
              </a:ext>
            </a:extLst>
          </p:cNvPr>
          <p:cNvSpPr txBox="1"/>
          <p:nvPr>
            <p:custDataLst>
              <p:tags r:id="rId2"/>
            </p:custDataLst>
          </p:nvPr>
        </p:nvSpPr>
        <p:spPr>
          <a:xfrm>
            <a:off x="2449636" y="2611590"/>
            <a:ext cx="1876866" cy="120032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There is no evidence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that the intermediary is using network needs and performance data to guide the health and growth of the network. </a:t>
            </a:r>
          </a:p>
        </p:txBody>
      </p:sp>
      <p:sp>
        <p:nvSpPr>
          <p:cNvPr id="27" name="TextBox 26">
            <a:extLst>
              <a:ext uri="{FF2B5EF4-FFF2-40B4-BE49-F238E27FC236}">
                <a16:creationId xmlns:a16="http://schemas.microsoft.com/office/drawing/2014/main" id="{229EA118-0786-CD4E-97D8-2A10FCBD6E11}"/>
              </a:ext>
            </a:extLst>
          </p:cNvPr>
          <p:cNvSpPr txBox="1"/>
          <p:nvPr>
            <p:custDataLst>
              <p:tags r:id="rId3"/>
            </p:custDataLst>
          </p:nvPr>
        </p:nvSpPr>
        <p:spPr>
          <a:xfrm>
            <a:off x="4352777" y="2611588"/>
            <a:ext cx="1743224" cy="120032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is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beginning to use network needs and performance data to guide the health and growth of the network.</a:t>
            </a:r>
          </a:p>
        </p:txBody>
      </p:sp>
      <p:sp>
        <p:nvSpPr>
          <p:cNvPr id="28" name="TextBox 27">
            <a:extLst>
              <a:ext uri="{FF2B5EF4-FFF2-40B4-BE49-F238E27FC236}">
                <a16:creationId xmlns:a16="http://schemas.microsoft.com/office/drawing/2014/main" id="{97995F58-B6DC-F547-85F2-E0B649E201E2}"/>
              </a:ext>
            </a:extLst>
          </p:cNvPr>
          <p:cNvSpPr txBox="1"/>
          <p:nvPr>
            <p:custDataLst>
              <p:tags r:id="rId4"/>
            </p:custDataLst>
          </p:nvPr>
        </p:nvSpPr>
        <p:spPr>
          <a:xfrm>
            <a:off x="6292118" y="2611589"/>
            <a:ext cx="1876866" cy="138499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is using network needs and performance data to guide the health and growth of the network, but the use of data is limited or inconsistent. </a:t>
            </a:r>
          </a:p>
        </p:txBody>
      </p:sp>
      <p:sp>
        <p:nvSpPr>
          <p:cNvPr id="29" name="TextBox 28">
            <a:extLst>
              <a:ext uri="{FF2B5EF4-FFF2-40B4-BE49-F238E27FC236}">
                <a16:creationId xmlns:a16="http://schemas.microsoft.com/office/drawing/2014/main" id="{C018F3E7-2115-A84B-B3FC-EF25F8FEAAB7}"/>
              </a:ext>
            </a:extLst>
          </p:cNvPr>
          <p:cNvSpPr txBox="1"/>
          <p:nvPr>
            <p:custDataLst>
              <p:tags r:id="rId5"/>
            </p:custDataLst>
          </p:nvPr>
        </p:nvSpPr>
        <p:spPr>
          <a:xfrm>
            <a:off x="8271810" y="2611589"/>
            <a:ext cx="1810533" cy="120032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is consistently using network needs and performance data to guide the health and growth of the network.</a:t>
            </a:r>
          </a:p>
        </p:txBody>
      </p:sp>
      <p:sp>
        <p:nvSpPr>
          <p:cNvPr id="30" name="TextBox 29">
            <a:extLst>
              <a:ext uri="{FF2B5EF4-FFF2-40B4-BE49-F238E27FC236}">
                <a16:creationId xmlns:a16="http://schemas.microsoft.com/office/drawing/2014/main" id="{639563D2-7D66-D345-A588-A9A3665DEB11}"/>
              </a:ext>
            </a:extLst>
          </p:cNvPr>
          <p:cNvSpPr txBox="1"/>
          <p:nvPr>
            <p:custDataLst>
              <p:tags r:id="rId6"/>
            </p:custDataLst>
          </p:nvPr>
        </p:nvSpPr>
        <p:spPr>
          <a:xfrm>
            <a:off x="10216597" y="2611590"/>
            <a:ext cx="1861208" cy="175432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intermediary has integrated into its operations the use of network needs and performance data to improve the health and growth of the network, and how to do so is clearly documented.</a:t>
            </a:r>
          </a:p>
        </p:txBody>
      </p:sp>
      <p:sp>
        <p:nvSpPr>
          <p:cNvPr id="35" name="Rectangle 34">
            <a:extLst>
              <a:ext uri="{FF2B5EF4-FFF2-40B4-BE49-F238E27FC236}">
                <a16:creationId xmlns:a16="http://schemas.microsoft.com/office/drawing/2014/main" id="{FE5B9EF4-80E3-E04D-9C9B-871A67C4B696}"/>
              </a:ext>
            </a:extLst>
          </p:cNvPr>
          <p:cNvSpPr/>
          <p:nvPr/>
        </p:nvSpPr>
        <p:spPr>
          <a:xfrm>
            <a:off x="-4239" y="1892455"/>
            <a:ext cx="12200478" cy="39155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B7CD77E-9E9A-1447-8135-4BC4634B9965}"/>
              </a:ext>
            </a:extLst>
          </p:cNvPr>
          <p:cNvSpPr txBox="1"/>
          <p:nvPr/>
        </p:nvSpPr>
        <p:spPr>
          <a:xfrm>
            <a:off x="2286114" y="922936"/>
            <a:ext cx="7437749" cy="369332"/>
          </a:xfrm>
          <a:prstGeom prst="rect">
            <a:avLst/>
          </a:prstGeom>
          <a:noFill/>
        </p:spPr>
        <p:txBody>
          <a:bodyPr wrap="square" rtlCol="0">
            <a:spAutoFit/>
          </a:bodyPr>
          <a:lstStyle/>
          <a:p>
            <a:r>
              <a:rPr lang="en-US">
                <a:solidFill>
                  <a:schemeClr val="bg1"/>
                </a:solidFill>
                <a:latin typeface="Arial" panose="020B0604020202020204" pitchFamily="34" charset="0"/>
                <a:ea typeface="Gotham Medium" pitchFamily="2" charset="-128"/>
                <a:cs typeface="Arial" panose="020B0604020202020204" pitchFamily="34" charset="0"/>
              </a:rPr>
              <a:t>ROLE: </a:t>
            </a:r>
            <a:r>
              <a:rPr lang="en-US">
                <a:solidFill>
                  <a:srgbClr val="89C160"/>
                </a:solidFill>
                <a:latin typeface="Arial" panose="020B0604020202020204" pitchFamily="34" charset="0"/>
                <a:ea typeface="Gotham Medium" pitchFamily="2" charset="-128"/>
                <a:cs typeface="Arial" panose="020B0604020202020204" pitchFamily="34" charset="0"/>
              </a:rPr>
              <a:t>MANAGE KNOWLEDGE</a:t>
            </a:r>
          </a:p>
        </p:txBody>
      </p:sp>
      <p:sp>
        <p:nvSpPr>
          <p:cNvPr id="32" name="TextBox 31">
            <a:hlinkClick r:id="rId11" action="ppaction://hlinksldjump"/>
            <a:extLst>
              <a:ext uri="{FF2B5EF4-FFF2-40B4-BE49-F238E27FC236}">
                <a16:creationId xmlns:a16="http://schemas.microsoft.com/office/drawing/2014/main" id="{185E68C4-9524-C442-853B-3DD2CC59A0C7}"/>
              </a:ext>
            </a:extLst>
          </p:cNvPr>
          <p:cNvSpPr txBox="1"/>
          <p:nvPr>
            <p:custDataLst>
              <p:tags r:id="rId7"/>
            </p:custDataLst>
          </p:nvPr>
        </p:nvSpPr>
        <p:spPr>
          <a:xfrm>
            <a:off x="226900" y="1924069"/>
            <a:ext cx="5316647" cy="307777"/>
          </a:xfrm>
          <a:prstGeom prst="rect">
            <a:avLst/>
          </a:prstGeom>
          <a:noFill/>
        </p:spPr>
        <p:txBody>
          <a:bodyPr wrap="square" rtlCol="0">
            <a:spAutoFit/>
          </a:bodyPr>
          <a:lstStyle/>
          <a:p>
            <a:r>
              <a:rPr lang="en-US" sz="1400" b="1" dirty="0">
                <a:solidFill>
                  <a:schemeClr val="bg1"/>
                </a:solidFill>
                <a:latin typeface="Arial" panose="020B0604020202020204" pitchFamily="34" charset="0"/>
                <a:ea typeface="Gotham Medium" pitchFamily="2" charset="-128"/>
                <a:cs typeface="Arial" panose="020B0604020202020204" pitchFamily="34" charset="0"/>
              </a:rPr>
              <a:t>DATA ANALYSIS AND CONTINUOUS IMPROVEMENT</a:t>
            </a:r>
          </a:p>
        </p:txBody>
      </p:sp>
      <p:sp>
        <p:nvSpPr>
          <p:cNvPr id="34" name="TextBox 33">
            <a:extLst>
              <a:ext uri="{FF2B5EF4-FFF2-40B4-BE49-F238E27FC236}">
                <a16:creationId xmlns:a16="http://schemas.microsoft.com/office/drawing/2014/main" id="{47D5CB72-F38E-F84B-B91E-0BD4D704E8FF}"/>
              </a:ext>
            </a:extLst>
          </p:cNvPr>
          <p:cNvSpPr txBox="1"/>
          <p:nvPr>
            <p:custDataLst>
              <p:tags r:id="rId8"/>
            </p:custDataLst>
          </p:nvPr>
        </p:nvSpPr>
        <p:spPr>
          <a:xfrm>
            <a:off x="188692" y="2606338"/>
            <a:ext cx="1961314" cy="523220"/>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Network Continuous Improvement</a:t>
            </a:r>
            <a:endParaRPr lang="en-US" sz="1400" dirty="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317C643-163E-B649-A837-65F19AF5709E}"/>
              </a:ext>
            </a:extLst>
          </p:cNvPr>
          <p:cNvCxnSpPr/>
          <p:nvPr/>
        </p:nvCxnSpPr>
        <p:spPr>
          <a:xfrm>
            <a:off x="4260169"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FD4E39-2BFB-F942-8A34-10FDE3831AC1}"/>
              </a:ext>
            </a:extLst>
          </p:cNvPr>
          <p:cNvCxnSpPr/>
          <p:nvPr/>
        </p:nvCxnSpPr>
        <p:spPr>
          <a:xfrm>
            <a:off x="6247713"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716DD2-8DE9-164A-973A-CB989121FB91}"/>
              </a:ext>
            </a:extLst>
          </p:cNvPr>
          <p:cNvCxnSpPr/>
          <p:nvPr/>
        </p:nvCxnSpPr>
        <p:spPr>
          <a:xfrm>
            <a:off x="8174145" y="2606341"/>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874A25D-CD45-3A48-A4FF-2BA4F0336E0C}"/>
              </a:ext>
            </a:extLst>
          </p:cNvPr>
          <p:cNvCxnSpPr/>
          <p:nvPr/>
        </p:nvCxnSpPr>
        <p:spPr>
          <a:xfrm>
            <a:off x="10168452" y="2676445"/>
            <a:ext cx="0" cy="1931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2E49132-5D22-F04A-8986-C992CAD42432}"/>
              </a:ext>
            </a:extLst>
          </p:cNvPr>
          <p:cNvPicPr>
            <a:picLocks noChangeAspect="1"/>
          </p:cNvPicPr>
          <p:nvPr/>
        </p:nvPicPr>
        <p:blipFill>
          <a:blip r:embed="rId12"/>
          <a:stretch>
            <a:fillRect/>
          </a:stretch>
        </p:blipFill>
        <p:spPr>
          <a:xfrm>
            <a:off x="889253" y="957248"/>
            <a:ext cx="607630" cy="607630"/>
          </a:xfrm>
          <a:prstGeom prst="rect">
            <a:avLst/>
          </a:prstGeom>
        </p:spPr>
      </p:pic>
      <p:sp>
        <p:nvSpPr>
          <p:cNvPr id="49" name="TextBox 48">
            <a:extLst>
              <a:ext uri="{FF2B5EF4-FFF2-40B4-BE49-F238E27FC236}">
                <a16:creationId xmlns:a16="http://schemas.microsoft.com/office/drawing/2014/main" id="{08220D34-D816-4A12-9A9C-0E65EEE5B4AA}"/>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t>56</a:t>
            </a:fld>
            <a:endParaRPr lang="en-US" sz="1000" dirty="0"/>
          </a:p>
        </p:txBody>
      </p:sp>
      <p:sp>
        <p:nvSpPr>
          <p:cNvPr id="3" name="Oval 2">
            <a:extLst>
              <a:ext uri="{FF2B5EF4-FFF2-40B4-BE49-F238E27FC236}">
                <a16:creationId xmlns:a16="http://schemas.microsoft.com/office/drawing/2014/main" id="{BC41162D-363D-EA08-0866-65276F48FA90}"/>
              </a:ext>
            </a:extLst>
          </p:cNvPr>
          <p:cNvSpPr/>
          <p:nvPr/>
        </p:nvSpPr>
        <p:spPr>
          <a:xfrm>
            <a:off x="462322" y="5989569"/>
            <a:ext cx="881456" cy="881456"/>
          </a:xfrm>
          <a:prstGeom prst="ellipse">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0741BF6-68AD-8942-6BA4-84AF4C2755BA}"/>
              </a:ext>
            </a:extLst>
          </p:cNvPr>
          <p:cNvSpPr/>
          <p:nvPr/>
        </p:nvSpPr>
        <p:spPr>
          <a:xfrm>
            <a:off x="650416" y="6245631"/>
            <a:ext cx="505267" cy="369332"/>
          </a:xfrm>
          <a:prstGeom prst="rect">
            <a:avLst/>
          </a:prstGeom>
        </p:spPr>
        <p:txBody>
          <a:bodyPr wrap="none" lIns="91440" tIns="45720" rIns="91440" bIns="45720" anchor="t">
            <a:spAutoFit/>
          </a:bodyPr>
          <a:lstStyle/>
          <a:p>
            <a:r>
              <a:rPr lang="en-US" dirty="0">
                <a:solidFill>
                  <a:schemeClr val="bg1"/>
                </a:solidFill>
                <a:highlight>
                  <a:srgbClr val="FF0000"/>
                </a:highlight>
                <a:latin typeface="Arial"/>
                <a:cs typeface="Arial"/>
              </a:rPr>
              <a:t>3.6</a:t>
            </a:r>
            <a:endParaRPr lang="en-US">
              <a:solidFill>
                <a:schemeClr val="bg1"/>
              </a:solidFill>
              <a:highlight>
                <a:srgbClr val="FF0000"/>
              </a:highlight>
              <a:latin typeface="Arial"/>
              <a:ea typeface="Calibri"/>
              <a:cs typeface="Arial"/>
            </a:endParaRPr>
          </a:p>
        </p:txBody>
      </p:sp>
      <p:sp>
        <p:nvSpPr>
          <p:cNvPr id="13" name="TextBox 12">
            <a:extLst>
              <a:ext uri="{FF2B5EF4-FFF2-40B4-BE49-F238E27FC236}">
                <a16:creationId xmlns:a16="http://schemas.microsoft.com/office/drawing/2014/main" id="{E56F1E4B-86A6-1BF1-E215-4C31CCD62FE3}"/>
              </a:ext>
            </a:extLst>
          </p:cNvPr>
          <p:cNvSpPr txBox="1"/>
          <p:nvPr/>
        </p:nvSpPr>
        <p:spPr>
          <a:xfrm>
            <a:off x="1385501" y="6119848"/>
            <a:ext cx="3677816"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Slide Instructions: </a:t>
            </a:r>
            <a:r>
              <a:rPr lang="en-US" sz="1200" dirty="0">
                <a:latin typeface="Arial" panose="020B0604020202020204" pitchFamily="34" charset="0"/>
                <a:cs typeface="Arial" panose="020B0604020202020204" pitchFamily="34" charset="0"/>
              </a:rPr>
              <a:t>Update this marker with the Element average and reposition it under the correct developmental category (e.g., developing)</a:t>
            </a:r>
          </a:p>
        </p:txBody>
      </p:sp>
      <p:sp>
        <p:nvSpPr>
          <p:cNvPr id="36" name="Rectangle 35">
            <a:extLst>
              <a:ext uri="{FF2B5EF4-FFF2-40B4-BE49-F238E27FC236}">
                <a16:creationId xmlns:a16="http://schemas.microsoft.com/office/drawing/2014/main" id="{5C2F51FA-2BFF-A4FB-C639-2C28019FCB61}"/>
              </a:ext>
            </a:extLst>
          </p:cNvPr>
          <p:cNvSpPr/>
          <p:nvPr/>
        </p:nvSpPr>
        <p:spPr>
          <a:xfrm>
            <a:off x="1"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D9AB2DB-3FF0-40A2-B18C-737A79D4CC10}"/>
              </a:ext>
            </a:extLst>
          </p:cNvPr>
          <p:cNvSpPr/>
          <p:nvPr/>
        </p:nvSpPr>
        <p:spPr>
          <a:xfrm>
            <a:off x="3059382" y="2413"/>
            <a:ext cx="3000871"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7B98916-96E0-7D31-27CF-A9658FFC82F2}"/>
              </a:ext>
            </a:extLst>
          </p:cNvPr>
          <p:cNvSpPr/>
          <p:nvPr/>
        </p:nvSpPr>
        <p:spPr>
          <a:xfrm>
            <a:off x="6118764" y="2413"/>
            <a:ext cx="3000871" cy="51713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44435C2C-8718-CB95-9C45-9A6EA63E4165}"/>
              </a:ext>
            </a:extLst>
          </p:cNvPr>
          <p:cNvSpPr txBox="1"/>
          <p:nvPr/>
        </p:nvSpPr>
        <p:spPr>
          <a:xfrm>
            <a:off x="19341" y="44291"/>
            <a:ext cx="3000871" cy="430887"/>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Oversee Network Design </a:t>
            </a:r>
            <a:br>
              <a:rPr lang="en-US" sz="1100">
                <a:solidFill>
                  <a:srgbClr val="002E3D"/>
                </a:solidFill>
                <a:latin typeface="Arial" panose="020B0604020202020204" pitchFamily="34" charset="0"/>
                <a:ea typeface="Gotham Medium" pitchFamily="2" charset="-128"/>
                <a:cs typeface="Arial" panose="020B0604020202020204" pitchFamily="34" charset="0"/>
              </a:rPr>
            </a:br>
            <a:r>
              <a:rPr lang="en-US" sz="1100">
                <a:solidFill>
                  <a:srgbClr val="002E3D"/>
                </a:solidFill>
                <a:latin typeface="Arial" panose="020B0604020202020204" pitchFamily="34" charset="0"/>
                <a:ea typeface="Gotham Medium" pitchFamily="2" charset="-128"/>
                <a:cs typeface="Arial" panose="020B0604020202020204" pitchFamily="34" charset="0"/>
              </a:rPr>
              <a:t>and Operations</a:t>
            </a:r>
          </a:p>
        </p:txBody>
      </p:sp>
      <p:sp>
        <p:nvSpPr>
          <p:cNvPr id="43" name="TextBox 42">
            <a:extLst>
              <a:ext uri="{FF2B5EF4-FFF2-40B4-BE49-F238E27FC236}">
                <a16:creationId xmlns:a16="http://schemas.microsoft.com/office/drawing/2014/main" id="{3276E61A-5AE3-CED9-5D6D-883156694B4C}"/>
              </a:ext>
            </a:extLst>
          </p:cNvPr>
          <p:cNvSpPr txBox="1"/>
          <p:nvPr/>
        </p:nvSpPr>
        <p:spPr>
          <a:xfrm>
            <a:off x="3056306" y="132287"/>
            <a:ext cx="3000871" cy="430887"/>
          </a:xfrm>
          <a:prstGeom prst="rect">
            <a:avLst/>
          </a:prstGeom>
          <a:noFill/>
        </p:spPr>
        <p:txBody>
          <a:bodyPr wrap="square" rtlCol="0">
            <a:spAutoFit/>
          </a:bodyPr>
          <a:lstStyle/>
          <a:p>
            <a:pPr algn="ctr"/>
            <a:r>
              <a:rPr lang="en-US" sz="1100">
                <a:solidFill>
                  <a:srgbClr val="002E3D"/>
                </a:solidFill>
                <a:latin typeface="Arial" panose="020B0604020202020204" pitchFamily="34" charset="0"/>
                <a:ea typeface="Gotham Medium" pitchFamily="2" charset="-128"/>
                <a:cs typeface="Arial" panose="020B0604020202020204" pitchFamily="34" charset="0"/>
              </a:rPr>
              <a:t>Motivate and Drive Transformation</a:t>
            </a:r>
          </a:p>
        </p:txBody>
      </p:sp>
      <p:sp>
        <p:nvSpPr>
          <p:cNvPr id="44" name="TextBox 43">
            <a:hlinkClick r:id="rId11" action="ppaction://hlinksldjump"/>
            <a:extLst>
              <a:ext uri="{FF2B5EF4-FFF2-40B4-BE49-F238E27FC236}">
                <a16:creationId xmlns:a16="http://schemas.microsoft.com/office/drawing/2014/main" id="{30D38C99-A12D-F1F5-AAA2-5FEB84F7A2DA}"/>
              </a:ext>
            </a:extLst>
          </p:cNvPr>
          <p:cNvSpPr txBox="1"/>
          <p:nvPr/>
        </p:nvSpPr>
        <p:spPr>
          <a:xfrm>
            <a:off x="6131748" y="122496"/>
            <a:ext cx="3000871" cy="261610"/>
          </a:xfrm>
          <a:prstGeom prst="rect">
            <a:avLst/>
          </a:prstGeom>
          <a:noFill/>
        </p:spPr>
        <p:txBody>
          <a:bodyPr wrap="square" rtlCol="0">
            <a:spAutoFit/>
          </a:bodyPr>
          <a:lstStyle/>
          <a:p>
            <a:pPr algn="ctr"/>
            <a:r>
              <a:rPr lang="en-US" sz="1100">
                <a:solidFill>
                  <a:schemeClr val="bg1"/>
                </a:solidFill>
                <a:latin typeface="Arial" panose="020B0604020202020204" pitchFamily="34" charset="0"/>
                <a:ea typeface="Gotham Medium" pitchFamily="2" charset="-128"/>
                <a:cs typeface="Arial" panose="020B0604020202020204" pitchFamily="34" charset="0"/>
              </a:rPr>
              <a:t>Manage Knowledge</a:t>
            </a:r>
          </a:p>
        </p:txBody>
      </p:sp>
    </p:spTree>
    <p:extLst>
      <p:ext uri="{BB962C8B-B14F-4D97-AF65-F5344CB8AC3E}">
        <p14:creationId xmlns:p14="http://schemas.microsoft.com/office/powerpoint/2010/main" val="14789955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in front of a computer&#10;&#10;Description automatically generated">
            <a:extLst>
              <a:ext uri="{FF2B5EF4-FFF2-40B4-BE49-F238E27FC236}">
                <a16:creationId xmlns:a16="http://schemas.microsoft.com/office/drawing/2014/main" id="{18D9B72F-A7FA-1B48-B08C-5E0583DC0C6A}"/>
              </a:ext>
            </a:extLst>
          </p:cNvPr>
          <p:cNvPicPr>
            <a:picLocks noChangeAspect="1"/>
          </p:cNvPicPr>
          <p:nvPr/>
        </p:nvPicPr>
        <p:blipFill rotWithShape="1">
          <a:blip r:embed="rId3"/>
          <a:srcRect r="1637"/>
          <a:stretch/>
        </p:blipFill>
        <p:spPr>
          <a:xfrm>
            <a:off x="0" y="0"/>
            <a:ext cx="12192000" cy="7315200"/>
          </a:xfrm>
          <a:prstGeom prst="rect">
            <a:avLst/>
          </a:prstGeom>
        </p:spPr>
      </p:pic>
      <p:sp>
        <p:nvSpPr>
          <p:cNvPr id="5" name="Oval 4">
            <a:extLst>
              <a:ext uri="{FF2B5EF4-FFF2-40B4-BE49-F238E27FC236}">
                <a16:creationId xmlns:a16="http://schemas.microsoft.com/office/drawing/2014/main" id="{469C518A-C668-6B42-9FE3-72A64058BD9C}"/>
              </a:ext>
            </a:extLst>
          </p:cNvPr>
          <p:cNvSpPr/>
          <p:nvPr/>
        </p:nvSpPr>
        <p:spPr>
          <a:xfrm>
            <a:off x="2396299" y="1756033"/>
            <a:ext cx="1122169" cy="1122169"/>
          </a:xfrm>
          <a:prstGeom prst="ellipse">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 panose="020B0604020202020204" pitchFamily="34" charset="0"/>
                <a:cs typeface="Arial" panose="020B0604020202020204" pitchFamily="34" charset="0"/>
              </a:rPr>
              <a:t>3</a:t>
            </a:r>
          </a:p>
        </p:txBody>
      </p:sp>
      <p:sp>
        <p:nvSpPr>
          <p:cNvPr id="8" name="Title 1">
            <a:extLst>
              <a:ext uri="{FF2B5EF4-FFF2-40B4-BE49-F238E27FC236}">
                <a16:creationId xmlns:a16="http://schemas.microsoft.com/office/drawing/2014/main" id="{4E463CF3-B221-A14A-9889-8185AFF4B809}"/>
              </a:ext>
            </a:extLst>
          </p:cNvPr>
          <p:cNvSpPr txBox="1">
            <a:spLocks/>
          </p:cNvSpPr>
          <p:nvPr/>
        </p:nvSpPr>
        <p:spPr>
          <a:xfrm>
            <a:off x="-3138616" y="3095211"/>
            <a:ext cx="12192000" cy="5857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300">
                <a:solidFill>
                  <a:srgbClr val="003043"/>
                </a:solidFill>
                <a:latin typeface="Arial" panose="020B0604020202020204" pitchFamily="34" charset="0"/>
                <a:cs typeface="Arial" panose="020B0604020202020204" pitchFamily="34" charset="0"/>
              </a:rPr>
              <a:t>Learnings and Next Steps</a:t>
            </a:r>
          </a:p>
        </p:txBody>
      </p:sp>
      <p:sp>
        <p:nvSpPr>
          <p:cNvPr id="9" name="Content Placeholder 2">
            <a:extLst>
              <a:ext uri="{FF2B5EF4-FFF2-40B4-BE49-F238E27FC236}">
                <a16:creationId xmlns:a16="http://schemas.microsoft.com/office/drawing/2014/main" id="{5FA85EE4-12DD-794B-980F-4F31410C48D4}"/>
              </a:ext>
            </a:extLst>
          </p:cNvPr>
          <p:cNvSpPr txBox="1">
            <a:spLocks/>
          </p:cNvSpPr>
          <p:nvPr/>
        </p:nvSpPr>
        <p:spPr>
          <a:xfrm>
            <a:off x="758243" y="1756033"/>
            <a:ext cx="4762500" cy="3824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600">
              <a:solidFill>
                <a:schemeClr val="bg2">
                  <a:lumMod val="50000"/>
                </a:schemeClr>
              </a:solidFill>
              <a:latin typeface="Gotham Book Regular" panose="02000603040000020004" pitchFamily="2" charset="77"/>
            </a:endParaRPr>
          </a:p>
        </p:txBody>
      </p:sp>
      <p:sp>
        <p:nvSpPr>
          <p:cNvPr id="2" name="TextBox 1">
            <a:extLst>
              <a:ext uri="{FF2B5EF4-FFF2-40B4-BE49-F238E27FC236}">
                <a16:creationId xmlns:a16="http://schemas.microsoft.com/office/drawing/2014/main" id="{F15AA476-4F38-6249-B133-BCEBC99801D9}"/>
              </a:ext>
            </a:extLst>
          </p:cNvPr>
          <p:cNvSpPr txBox="1"/>
          <p:nvPr/>
        </p:nvSpPr>
        <p:spPr>
          <a:xfrm>
            <a:off x="12655296" y="4386072"/>
            <a:ext cx="184731" cy="369332"/>
          </a:xfrm>
          <a:prstGeom prst="rect">
            <a:avLst/>
          </a:prstGeom>
          <a:noFill/>
        </p:spPr>
        <p:txBody>
          <a:bodyPr wrap="none" rtlCol="0">
            <a:spAutoFit/>
          </a:bodyPr>
          <a:lstStyle/>
          <a:p>
            <a:endParaRPr lang="en-US"/>
          </a:p>
        </p:txBody>
      </p:sp>
      <p:sp>
        <p:nvSpPr>
          <p:cNvPr id="10" name="TextBox 9">
            <a:extLst>
              <a:ext uri="{FF2B5EF4-FFF2-40B4-BE49-F238E27FC236}">
                <a16:creationId xmlns:a16="http://schemas.microsoft.com/office/drawing/2014/main" id="{52B6BCD2-FF64-4522-8245-C0E5DFB282A8}"/>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solidFill>
                  <a:schemeClr val="bg1"/>
                </a:solidFill>
              </a:rPr>
              <a:t>57</a:t>
            </a:fld>
            <a:endParaRPr lang="en-US" sz="1000" dirty="0">
              <a:solidFill>
                <a:schemeClr val="bg1"/>
              </a:solidFill>
            </a:endParaRPr>
          </a:p>
        </p:txBody>
      </p:sp>
    </p:spTree>
    <p:extLst>
      <p:ext uri="{BB962C8B-B14F-4D97-AF65-F5344CB8AC3E}">
        <p14:creationId xmlns:p14="http://schemas.microsoft.com/office/powerpoint/2010/main" val="1044795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A3DADA-EBE3-DB4C-A056-93640906840C}"/>
              </a:ext>
            </a:extLst>
          </p:cNvPr>
          <p:cNvSpPr/>
          <p:nvPr/>
        </p:nvSpPr>
        <p:spPr>
          <a:xfrm>
            <a:off x="0" y="1761214"/>
            <a:ext cx="12192000" cy="5553986"/>
          </a:xfrm>
          <a:prstGeom prst="rect">
            <a:avLst/>
          </a:prstGeom>
          <a:solidFill>
            <a:srgbClr val="003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6">
            <a:extLst>
              <a:ext uri="{FF2B5EF4-FFF2-40B4-BE49-F238E27FC236}">
                <a16:creationId xmlns:a16="http://schemas.microsoft.com/office/drawing/2014/main" id="{30A7454E-C43B-C742-9135-D8CDED1500AD}"/>
              </a:ext>
            </a:extLst>
          </p:cNvPr>
          <p:cNvSpPr txBox="1">
            <a:spLocks/>
          </p:cNvSpPr>
          <p:nvPr/>
        </p:nvSpPr>
        <p:spPr>
          <a:xfrm>
            <a:off x="627819" y="189734"/>
            <a:ext cx="2078311" cy="14139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002E3D"/>
                </a:solidFill>
                <a:latin typeface="Arial" panose="020B0604020202020204" pitchFamily="34" charset="0"/>
                <a:cs typeface="Arial" panose="020B0604020202020204" pitchFamily="34" charset="0"/>
              </a:rPr>
              <a:t>Learnings</a:t>
            </a:r>
          </a:p>
        </p:txBody>
      </p:sp>
      <p:sp>
        <p:nvSpPr>
          <p:cNvPr id="3" name="Content Placeholder 2"/>
          <p:cNvSpPr>
            <a:spLocks noGrp="1"/>
          </p:cNvSpPr>
          <p:nvPr>
            <p:ph idx="1"/>
          </p:nvPr>
        </p:nvSpPr>
        <p:spPr>
          <a:xfrm>
            <a:off x="726989" y="2516573"/>
            <a:ext cx="9393195" cy="4043268"/>
          </a:xfrm>
        </p:spPr>
        <p:txBody>
          <a:bodyPr>
            <a:normAutofit/>
          </a:bodyPr>
          <a:lstStyle/>
          <a:p>
            <a:pPr marL="514350" indent="-514350">
              <a:spcBef>
                <a:spcPts val="3400"/>
              </a:spcBef>
              <a:buFont typeface="+mj-lt"/>
              <a:buAutoNum type="arabicPeriod"/>
            </a:pPr>
            <a:r>
              <a:rPr lang="en-US" sz="2400" dirty="0">
                <a:solidFill>
                  <a:schemeClr val="bg1"/>
                </a:solidFill>
                <a:latin typeface="Arial" panose="020B0604020202020204" pitchFamily="34" charset="0"/>
                <a:cs typeface="Arial" panose="020B0604020202020204" pitchFamily="34" charset="0"/>
              </a:rPr>
              <a:t>What is </a:t>
            </a:r>
            <a:r>
              <a:rPr lang="en-US" sz="2400" b="1" dirty="0">
                <a:solidFill>
                  <a:schemeClr val="accent5">
                    <a:lumMod val="60000"/>
                    <a:lumOff val="40000"/>
                  </a:schemeClr>
                </a:solidFill>
                <a:latin typeface="Arial" panose="020B0604020202020204" pitchFamily="34" charset="0"/>
                <a:cs typeface="Arial" panose="020B0604020202020204" pitchFamily="34" charset="0"/>
              </a:rPr>
              <a:t>one take-away </a:t>
            </a:r>
            <a:r>
              <a:rPr lang="en-US" sz="2400" dirty="0">
                <a:solidFill>
                  <a:schemeClr val="bg1"/>
                </a:solidFill>
                <a:latin typeface="Arial" panose="020B0604020202020204" pitchFamily="34" charset="0"/>
                <a:cs typeface="Arial" panose="020B0604020202020204" pitchFamily="34" charset="0"/>
              </a:rPr>
              <a:t>you have had from today’s session?</a:t>
            </a:r>
          </a:p>
          <a:p>
            <a:pPr marL="514350" indent="-514350">
              <a:spcBef>
                <a:spcPts val="3400"/>
              </a:spcBef>
              <a:buFont typeface="+mj-lt"/>
              <a:buAutoNum type="arabicPeriod"/>
            </a:pPr>
            <a:r>
              <a:rPr lang="en-US" sz="2400" dirty="0">
                <a:solidFill>
                  <a:schemeClr val="bg1"/>
                </a:solidFill>
                <a:latin typeface="Arial" panose="020B0604020202020204" pitchFamily="34" charset="0"/>
                <a:cs typeface="Arial" panose="020B0604020202020204" pitchFamily="34" charset="0"/>
              </a:rPr>
              <a:t>Any other thoughts?</a:t>
            </a:r>
          </a:p>
        </p:txBody>
      </p:sp>
      <p:sp>
        <p:nvSpPr>
          <p:cNvPr id="7" name="TextBox 6">
            <a:extLst>
              <a:ext uri="{FF2B5EF4-FFF2-40B4-BE49-F238E27FC236}">
                <a16:creationId xmlns:a16="http://schemas.microsoft.com/office/drawing/2014/main" id="{40EFE282-57AB-4613-82A1-AF396FC38FBB}"/>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solidFill>
                  <a:schemeClr val="bg1"/>
                </a:solidFill>
              </a:rPr>
              <a:t>58</a:t>
            </a:fld>
            <a:endParaRPr lang="en-US" sz="1000" dirty="0">
              <a:solidFill>
                <a:schemeClr val="bg1"/>
              </a:solidFill>
            </a:endParaRPr>
          </a:p>
        </p:txBody>
      </p:sp>
    </p:spTree>
    <p:extLst>
      <p:ext uri="{BB962C8B-B14F-4D97-AF65-F5344CB8AC3E}">
        <p14:creationId xmlns:p14="http://schemas.microsoft.com/office/powerpoint/2010/main" val="6848145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AF6D20-14BB-A541-9D2A-5F833CA4DC3E}"/>
              </a:ext>
            </a:extLst>
          </p:cNvPr>
          <p:cNvSpPr/>
          <p:nvPr/>
        </p:nvSpPr>
        <p:spPr>
          <a:xfrm>
            <a:off x="0" y="1752043"/>
            <a:ext cx="12192000" cy="5647378"/>
          </a:xfrm>
          <a:prstGeom prst="rect">
            <a:avLst/>
          </a:prstGeom>
          <a:solidFill>
            <a:srgbClr val="003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CA2EFD0-4A31-B74C-A9C4-3F7ACD1C3455}"/>
              </a:ext>
            </a:extLst>
          </p:cNvPr>
          <p:cNvSpPr txBox="1"/>
          <p:nvPr/>
        </p:nvSpPr>
        <p:spPr>
          <a:xfrm>
            <a:off x="434109" y="459510"/>
            <a:ext cx="8297909" cy="646331"/>
          </a:xfrm>
          <a:prstGeom prst="rect">
            <a:avLst/>
          </a:prstGeom>
          <a:noFill/>
        </p:spPr>
        <p:txBody>
          <a:bodyPr wrap="square" rtlCol="0">
            <a:spAutoFit/>
          </a:bodyPr>
          <a:lstStyle/>
          <a:p>
            <a:r>
              <a:rPr lang="en-US" sz="3600" dirty="0">
                <a:solidFill>
                  <a:srgbClr val="002E3D"/>
                </a:solidFill>
              </a:rPr>
              <a:t>Next Steps</a:t>
            </a:r>
          </a:p>
        </p:txBody>
      </p:sp>
      <p:graphicFrame>
        <p:nvGraphicFramePr>
          <p:cNvPr id="12" name="Diagram 11">
            <a:extLst>
              <a:ext uri="{FF2B5EF4-FFF2-40B4-BE49-F238E27FC236}">
                <a16:creationId xmlns:a16="http://schemas.microsoft.com/office/drawing/2014/main" id="{D2A73D17-C3E8-E644-BF84-AA6DAC2B1BED}"/>
              </a:ext>
            </a:extLst>
          </p:cNvPr>
          <p:cNvGraphicFramePr/>
          <p:nvPr>
            <p:extLst>
              <p:ext uri="{D42A27DB-BD31-4B8C-83A1-F6EECF244321}">
                <p14:modId xmlns:p14="http://schemas.microsoft.com/office/powerpoint/2010/main" val="1515535186"/>
              </p:ext>
            </p:extLst>
          </p:nvPr>
        </p:nvGraphicFramePr>
        <p:xfrm>
          <a:off x="1061601" y="2286858"/>
          <a:ext cx="5564752" cy="44093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4A59AFC9-006E-45BA-A995-43433E440276}"/>
              </a:ext>
            </a:extLst>
          </p:cNvPr>
          <p:cNvSpPr txBox="1"/>
          <p:nvPr/>
        </p:nvSpPr>
        <p:spPr>
          <a:xfrm>
            <a:off x="7078706" y="2269819"/>
            <a:ext cx="4314224" cy="2923877"/>
          </a:xfrm>
          <a:prstGeom prst="rect">
            <a:avLst/>
          </a:prstGeom>
          <a:noFill/>
        </p:spPr>
        <p:txBody>
          <a:bodyPr wrap="square" rtlCol="0">
            <a:spAutoFit/>
          </a:bodyPr>
          <a:lstStyle/>
          <a:p>
            <a:pPr fontAlgn="base"/>
            <a:r>
              <a:rPr lang="en-US" sz="2200" dirty="0">
                <a:solidFill>
                  <a:schemeClr val="bg1"/>
                </a:solidFill>
                <a:latin typeface="Arial" panose="020B0604020202020204" pitchFamily="34" charset="0"/>
                <a:cs typeface="Arial" panose="020B0604020202020204" pitchFamily="34" charset="0"/>
              </a:rPr>
              <a:t>Meeting notes summarizing team decisions will be shared back </a:t>
            </a:r>
            <a:r>
              <a:rPr lang="en-US" sz="2200" b="1" dirty="0">
                <a:solidFill>
                  <a:schemeClr val="accent5">
                    <a:lumMod val="60000"/>
                    <a:lumOff val="40000"/>
                  </a:schemeClr>
                </a:solidFill>
                <a:latin typeface="Arial" panose="020B0604020202020204" pitchFamily="34" charset="0"/>
                <a:cs typeface="Arial" panose="020B0604020202020204" pitchFamily="34" charset="0"/>
              </a:rPr>
              <a:t>to Team for review</a:t>
            </a:r>
            <a:r>
              <a:rPr lang="en-US" sz="2200" dirty="0">
                <a:solidFill>
                  <a:schemeClr val="accent5">
                    <a:lumMod val="60000"/>
                    <a:lumOff val="40000"/>
                  </a:schemeClr>
                </a:solidFill>
                <a:latin typeface="Arial" panose="020B0604020202020204" pitchFamily="34" charset="0"/>
                <a:cs typeface="Arial" panose="020B0604020202020204" pitchFamily="34" charset="0"/>
              </a:rPr>
              <a:t>. </a:t>
            </a:r>
          </a:p>
          <a:p>
            <a:pPr fontAlgn="base"/>
            <a:endParaRPr lang="en-US" sz="2200" dirty="0">
              <a:solidFill>
                <a:schemeClr val="accent5">
                  <a:lumMod val="60000"/>
                  <a:lumOff val="40000"/>
                </a:schemeClr>
              </a:solidFill>
              <a:latin typeface="Arial" panose="020B0604020202020204" pitchFamily="34" charset="0"/>
              <a:cs typeface="Arial" panose="020B0604020202020204" pitchFamily="34" charset="0"/>
            </a:endParaRPr>
          </a:p>
          <a:p>
            <a:pPr fontAlgn="base"/>
            <a:r>
              <a:rPr lang="en-US" sz="2200" dirty="0">
                <a:solidFill>
                  <a:schemeClr val="bg1"/>
                </a:solidFill>
                <a:latin typeface="Arial" panose="020B0604020202020204" pitchFamily="34" charset="0"/>
                <a:cs typeface="Arial" panose="020B0604020202020204" pitchFamily="34" charset="0"/>
              </a:rPr>
              <a:t>Team develops </a:t>
            </a:r>
            <a:r>
              <a:rPr lang="en-US" sz="2200" b="1" dirty="0">
                <a:solidFill>
                  <a:schemeClr val="accent5">
                    <a:lumMod val="60000"/>
                    <a:lumOff val="40000"/>
                  </a:schemeClr>
                </a:solidFill>
                <a:latin typeface="Arial" panose="020B0604020202020204" pitchFamily="34" charset="0"/>
                <a:cs typeface="Arial" panose="020B0604020202020204" pitchFamily="34" charset="0"/>
              </a:rPr>
              <a:t>Action Plan </a:t>
            </a:r>
            <a:r>
              <a:rPr lang="en-US" sz="2200" dirty="0">
                <a:solidFill>
                  <a:schemeClr val="bg1"/>
                </a:solidFill>
                <a:latin typeface="Arial" panose="020B0604020202020204" pitchFamily="34" charset="0"/>
                <a:cs typeface="Arial" panose="020B0604020202020204" pitchFamily="34" charset="0"/>
              </a:rPr>
              <a:t>to address prioritized Elements. </a:t>
            </a:r>
            <a:endParaRPr lang="en-US" sz="2200" dirty="0">
              <a:latin typeface="Arial" panose="020B0604020202020204" pitchFamily="34" charset="0"/>
              <a:cs typeface="Arial" panose="020B0604020202020204" pitchFamily="34" charset="0"/>
            </a:endParaRPr>
          </a:p>
          <a:p>
            <a:pPr fontAlgn="base"/>
            <a:r>
              <a:rPr lang="en-US" sz="2400" dirty="0">
                <a:latin typeface="Arial" panose="020B0604020202020204" pitchFamily="34" charset="0"/>
                <a:cs typeface="Arial" panose="020B0604020202020204" pitchFamily="34" charset="0"/>
              </a:rPr>
              <a:t>​</a:t>
            </a:r>
          </a:p>
          <a:p>
            <a:endParaRPr lang="en-US" sz="2400" dirty="0">
              <a:solidFill>
                <a:srgbClr val="89C16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6887F70-2F2A-49F0-84E1-9F954CC6D7DF}"/>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solidFill>
                  <a:schemeClr val="bg1"/>
                </a:solidFill>
              </a:rPr>
              <a:t>59</a:t>
            </a:fld>
            <a:endParaRPr lang="en-US" sz="1000" dirty="0">
              <a:solidFill>
                <a:schemeClr val="bg1"/>
              </a:solidFill>
            </a:endParaRPr>
          </a:p>
        </p:txBody>
      </p:sp>
    </p:spTree>
    <p:extLst>
      <p:ext uri="{BB962C8B-B14F-4D97-AF65-F5344CB8AC3E}">
        <p14:creationId xmlns:p14="http://schemas.microsoft.com/office/powerpoint/2010/main" val="2022627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5">
            <a:extLst>
              <a:ext uri="{FF2B5EF4-FFF2-40B4-BE49-F238E27FC236}">
                <a16:creationId xmlns:a16="http://schemas.microsoft.com/office/drawing/2014/main" id="{006F7699-FBB1-4851-933C-7906CE680B60}"/>
              </a:ext>
            </a:extLst>
          </p:cNvPr>
          <p:cNvSpPr txBox="1">
            <a:spLocks/>
          </p:cNvSpPr>
          <p:nvPr/>
        </p:nvSpPr>
        <p:spPr>
          <a:xfrm>
            <a:off x="4138182" y="4411901"/>
            <a:ext cx="1796210" cy="1148392"/>
          </a:xfrm>
          <a:prstGeom prst="rect">
            <a:avLst/>
          </a:prstGeom>
        </p:spPr>
        <p:txBody>
          <a:bodyPr/>
          <a:lstStyle>
            <a:lvl1pPr marL="342900" indent="-342900" algn="l" defTabSz="914400" rtl="0" eaLnBrk="1" latinLnBrk="0" hangingPunct="1">
              <a:lnSpc>
                <a:spcPct val="90000"/>
              </a:lnSpc>
              <a:spcBef>
                <a:spcPts val="1000"/>
              </a:spcBef>
              <a:buClr>
                <a:schemeClr val="accent2"/>
              </a:buClr>
              <a:buSzPct val="75000"/>
              <a:buFont typeface="Arial" panose="020B0604020202020204" pitchFamily="34" charset="0"/>
              <a:buChar char="►"/>
              <a:defRPr sz="2400" kern="1200">
                <a:solidFill>
                  <a:schemeClr val="tx1"/>
                </a:solidFill>
                <a:latin typeface="+mj-lt"/>
                <a:ea typeface="+mn-ea"/>
                <a:cs typeface="+mn-cs"/>
              </a:defRPr>
            </a:lvl1pPr>
            <a:lvl2pPr marL="5715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250"/>
          </a:p>
        </p:txBody>
      </p:sp>
      <p:sp>
        <p:nvSpPr>
          <p:cNvPr id="3" name="TextBox 2">
            <a:extLst>
              <a:ext uri="{FF2B5EF4-FFF2-40B4-BE49-F238E27FC236}">
                <a16:creationId xmlns:a16="http://schemas.microsoft.com/office/drawing/2014/main" id="{DA20B198-2A14-694E-A16D-651998AE9151}"/>
              </a:ext>
            </a:extLst>
          </p:cNvPr>
          <p:cNvSpPr txBox="1"/>
          <p:nvPr/>
        </p:nvSpPr>
        <p:spPr>
          <a:xfrm>
            <a:off x="13979868" y="5372100"/>
            <a:ext cx="184731" cy="352084"/>
          </a:xfrm>
          <a:prstGeom prst="rect">
            <a:avLst/>
          </a:prstGeom>
          <a:noFill/>
        </p:spPr>
        <p:txBody>
          <a:bodyPr wrap="square" rtlCol="0">
            <a:spAutoFit/>
          </a:bodyPr>
          <a:lstStyle/>
          <a:p>
            <a:endParaRPr lang="en-US" sz="1688"/>
          </a:p>
        </p:txBody>
      </p:sp>
      <p:sp>
        <p:nvSpPr>
          <p:cNvPr id="14" name="TextBox 13">
            <a:extLst>
              <a:ext uri="{FF2B5EF4-FFF2-40B4-BE49-F238E27FC236}">
                <a16:creationId xmlns:a16="http://schemas.microsoft.com/office/drawing/2014/main" id="{4B9A0159-4EDE-4149-A47D-0AAB6258EEE0}"/>
              </a:ext>
            </a:extLst>
          </p:cNvPr>
          <p:cNvSpPr txBox="1"/>
          <p:nvPr/>
        </p:nvSpPr>
        <p:spPr>
          <a:xfrm>
            <a:off x="11357738" y="6692463"/>
            <a:ext cx="328876" cy="236668"/>
          </a:xfrm>
          <a:prstGeom prst="rect">
            <a:avLst/>
          </a:prstGeom>
          <a:noFill/>
        </p:spPr>
        <p:txBody>
          <a:bodyPr wrap="square" rtlCol="0">
            <a:spAutoFit/>
          </a:bodyPr>
          <a:lstStyle/>
          <a:p>
            <a:fld id="{29C086FF-29A0-41C7-A33C-B16B5FE507AB}" type="slidenum">
              <a:rPr lang="en-US" sz="938">
                <a:solidFill>
                  <a:schemeClr val="bg1"/>
                </a:solidFill>
              </a:rPr>
              <a:t>6</a:t>
            </a:fld>
            <a:endParaRPr lang="en-US" sz="938" dirty="0">
              <a:solidFill>
                <a:schemeClr val="bg1"/>
              </a:solidFill>
            </a:endParaRPr>
          </a:p>
        </p:txBody>
      </p:sp>
      <p:graphicFrame>
        <p:nvGraphicFramePr>
          <p:cNvPr id="2" name="Table 7">
            <a:extLst>
              <a:ext uri="{FF2B5EF4-FFF2-40B4-BE49-F238E27FC236}">
                <a16:creationId xmlns:a16="http://schemas.microsoft.com/office/drawing/2014/main" id="{BB05B9B1-8C30-A32F-7D0B-5986E33C6095}"/>
              </a:ext>
            </a:extLst>
          </p:cNvPr>
          <p:cNvGraphicFramePr>
            <a:graphicFrameLocks noGrp="1"/>
          </p:cNvGraphicFramePr>
          <p:nvPr>
            <p:ph idx="1"/>
            <p:extLst>
              <p:ext uri="{D42A27DB-BD31-4B8C-83A1-F6EECF244321}">
                <p14:modId xmlns:p14="http://schemas.microsoft.com/office/powerpoint/2010/main" val="1842616629"/>
              </p:ext>
            </p:extLst>
          </p:nvPr>
        </p:nvGraphicFramePr>
        <p:xfrm>
          <a:off x="460529" y="1343146"/>
          <a:ext cx="11190461" cy="5580415"/>
        </p:xfrm>
        <a:graphic>
          <a:graphicData uri="http://schemas.openxmlformats.org/drawingml/2006/table">
            <a:tbl>
              <a:tblPr firstRow="1" bandRow="1">
                <a:tableStyleId>{2D5ABB26-0587-4C30-8999-92F81FD0307C}</a:tableStyleId>
              </a:tblPr>
              <a:tblGrid>
                <a:gridCol w="3423976">
                  <a:extLst>
                    <a:ext uri="{9D8B030D-6E8A-4147-A177-3AD203B41FA5}">
                      <a16:colId xmlns:a16="http://schemas.microsoft.com/office/drawing/2014/main" val="2534747833"/>
                    </a:ext>
                  </a:extLst>
                </a:gridCol>
                <a:gridCol w="3941102">
                  <a:extLst>
                    <a:ext uri="{9D8B030D-6E8A-4147-A177-3AD203B41FA5}">
                      <a16:colId xmlns:a16="http://schemas.microsoft.com/office/drawing/2014/main" val="3538637946"/>
                    </a:ext>
                  </a:extLst>
                </a:gridCol>
                <a:gridCol w="3825383">
                  <a:extLst>
                    <a:ext uri="{9D8B030D-6E8A-4147-A177-3AD203B41FA5}">
                      <a16:colId xmlns:a16="http://schemas.microsoft.com/office/drawing/2014/main" val="308247657"/>
                    </a:ext>
                  </a:extLst>
                </a:gridCol>
              </a:tblGrid>
              <a:tr h="485775">
                <a:tc>
                  <a:txBody>
                    <a:bodyPr/>
                    <a:lstStyle/>
                    <a:p>
                      <a:pPr algn="ctr"/>
                      <a:r>
                        <a:rPr lang="en-US" sz="1300" b="1" dirty="0">
                          <a:solidFill>
                            <a:schemeClr val="bg1"/>
                          </a:solidFill>
                          <a:latin typeface="Arial" panose="020B0604020202020204" pitchFamily="34" charset="0"/>
                          <a:cs typeface="Arial" panose="020B0604020202020204" pitchFamily="34" charset="0"/>
                        </a:rPr>
                        <a:t>Oversee Network Design </a:t>
                      </a:r>
                      <a:br>
                        <a:rPr lang="en-US" sz="1300" b="1" dirty="0">
                          <a:solidFill>
                            <a:schemeClr val="bg1"/>
                          </a:solidFill>
                          <a:latin typeface="Arial" panose="020B0604020202020204" pitchFamily="34" charset="0"/>
                          <a:cs typeface="Arial" panose="020B0604020202020204" pitchFamily="34" charset="0"/>
                        </a:rPr>
                      </a:br>
                      <a:r>
                        <a:rPr lang="en-US" sz="1300" b="1" dirty="0">
                          <a:solidFill>
                            <a:schemeClr val="bg1"/>
                          </a:solidFill>
                          <a:latin typeface="Arial" panose="020B0604020202020204" pitchFamily="34" charset="0"/>
                          <a:cs typeface="Arial" panose="020B0604020202020204" pitchFamily="34" charset="0"/>
                        </a:rPr>
                        <a:t>and Operations</a:t>
                      </a:r>
                    </a:p>
                  </a:txBody>
                  <a:tcPr marL="85725" marR="85725" marT="42863" marB="42863">
                    <a:solidFill>
                      <a:srgbClr val="9E1E62"/>
                    </a:solidFill>
                  </a:tcPr>
                </a:tc>
                <a:tc>
                  <a:txBody>
                    <a:bodyPr/>
                    <a:lstStyle/>
                    <a:p>
                      <a:pPr algn="ctr"/>
                      <a:r>
                        <a:rPr lang="en-US" sz="1300" b="1" dirty="0">
                          <a:solidFill>
                            <a:schemeClr val="bg1"/>
                          </a:solidFill>
                          <a:latin typeface="Arial" panose="020B0604020202020204" pitchFamily="34" charset="0"/>
                          <a:cs typeface="Arial" panose="020B0604020202020204" pitchFamily="34" charset="0"/>
                        </a:rPr>
                        <a:t>Motivate and Drive Change</a:t>
                      </a:r>
                    </a:p>
                  </a:txBody>
                  <a:tcPr marL="85725" marR="85725" marT="42863" marB="42863" anchor="ctr">
                    <a:solidFill>
                      <a:srgbClr val="00A4D1"/>
                    </a:solidFill>
                  </a:tcPr>
                </a:tc>
                <a:tc>
                  <a:txBody>
                    <a:bodyPr/>
                    <a:lstStyle/>
                    <a:p>
                      <a:pPr algn="ctr"/>
                      <a:r>
                        <a:rPr lang="en-US" sz="1300" b="1" dirty="0">
                          <a:solidFill>
                            <a:schemeClr val="bg1"/>
                          </a:solidFill>
                          <a:latin typeface="Arial" panose="020B0604020202020204" pitchFamily="34" charset="0"/>
                          <a:cs typeface="Arial" panose="020B0604020202020204" pitchFamily="34" charset="0"/>
                        </a:rPr>
                        <a:t>Manage Knowledge</a:t>
                      </a:r>
                    </a:p>
                  </a:txBody>
                  <a:tcPr marL="85725" marR="85725" marT="42863" marB="42863" anchor="ctr">
                    <a:solidFill>
                      <a:srgbClr val="70AD47"/>
                    </a:solidFill>
                  </a:tcPr>
                </a:tc>
                <a:extLst>
                  <a:ext uri="{0D108BD9-81ED-4DB2-BD59-A6C34878D82A}">
                    <a16:rowId xmlns:a16="http://schemas.microsoft.com/office/drawing/2014/main" val="3218726883"/>
                  </a:ext>
                </a:extLst>
              </a:tr>
              <a:tr h="278988">
                <a:tc>
                  <a:txBody>
                    <a:bodyPr/>
                    <a:lstStyle/>
                    <a:p>
                      <a:pPr marL="0" indent="0">
                        <a:buFont typeface="+mj-lt"/>
                        <a:buNone/>
                      </a:pPr>
                      <a:r>
                        <a:rPr lang="en-US" sz="1100" b="1" dirty="0">
                          <a:solidFill>
                            <a:schemeClr val="bg1"/>
                          </a:solidFill>
                          <a:latin typeface="Arial" panose="020B0604020202020204" pitchFamily="34" charset="0"/>
                          <a:cs typeface="Arial" panose="020B0604020202020204" pitchFamily="34" charset="0"/>
                        </a:rPr>
                        <a:t>Relationships and Engagement </a:t>
                      </a:r>
                    </a:p>
                  </a:txBody>
                  <a:tcPr marL="85725" marR="85725" marT="42863" marB="42863" anchor="ctr">
                    <a:solidFill>
                      <a:srgbClr val="843F70"/>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100" b="1" dirty="0">
                          <a:solidFill>
                            <a:schemeClr val="bg1"/>
                          </a:solidFill>
                          <a:latin typeface="Arial" panose="020B0604020202020204" pitchFamily="34" charset="0"/>
                          <a:cs typeface="Arial" panose="020B0604020202020204" pitchFamily="34" charset="0"/>
                        </a:rPr>
                        <a:t>Recruitment and Motivation </a:t>
                      </a:r>
                    </a:p>
                  </a:txBody>
                  <a:tcPr marL="85725" marR="85725" marT="42863" marB="42863" anchor="ctr">
                    <a:solidFill>
                      <a:srgbClr val="00B0F0"/>
                    </a:solidFill>
                  </a:tcPr>
                </a:tc>
                <a:tc>
                  <a:txBody>
                    <a:bodyPr/>
                    <a:lstStyle/>
                    <a:p>
                      <a:pPr marL="0" indent="0">
                        <a:buFont typeface="+mj-lt"/>
                        <a:buNone/>
                      </a:pPr>
                      <a:r>
                        <a:rPr lang="en-US" sz="1100" b="1" dirty="0">
                          <a:solidFill>
                            <a:schemeClr val="bg1"/>
                          </a:solidFill>
                          <a:latin typeface="Arial" panose="020B0604020202020204" pitchFamily="34" charset="0"/>
                          <a:cs typeface="Arial" panose="020B0604020202020204" pitchFamily="34" charset="0"/>
                        </a:rPr>
                        <a:t>Best Practice Access and Aggregation</a:t>
                      </a:r>
                    </a:p>
                  </a:txBody>
                  <a:tcPr marL="85725" marR="85725" marT="42863" marB="42863" anchor="ctr">
                    <a:solidFill>
                      <a:srgbClr val="1F8455"/>
                    </a:solidFill>
                  </a:tcPr>
                </a:tc>
                <a:extLst>
                  <a:ext uri="{0D108BD9-81ED-4DB2-BD59-A6C34878D82A}">
                    <a16:rowId xmlns:a16="http://schemas.microsoft.com/office/drawing/2014/main" val="753502650"/>
                  </a:ext>
                </a:extLst>
              </a:tr>
              <a:tr h="942975">
                <a:tc>
                  <a:txBody>
                    <a:bodyPr/>
                    <a:lstStyle/>
                    <a:p>
                      <a:pPr marL="342900" indent="-342900">
                        <a:buFont typeface="+mj-lt"/>
                        <a:buAutoNum type="arabicPeriod"/>
                      </a:pPr>
                      <a:r>
                        <a:rPr lang="en-US" sz="1100" b="0" dirty="0">
                          <a:latin typeface="Arial" panose="020B0604020202020204" pitchFamily="34" charset="0"/>
                          <a:cs typeface="Arial" panose="020B0604020202020204" pitchFamily="34" charset="0"/>
                        </a:rPr>
                        <a:t>Network Membership</a:t>
                      </a:r>
                      <a:endParaRPr lang="en-US" sz="1100" b="0" baseline="30000" dirty="0">
                        <a:latin typeface="Arial" panose="020B0604020202020204" pitchFamily="34" charset="0"/>
                        <a:cs typeface="Arial" panose="020B0604020202020204" pitchFamily="34" charset="0"/>
                      </a:endParaRPr>
                    </a:p>
                    <a:p>
                      <a:pPr marL="342900" indent="-342900">
                        <a:buFont typeface="+mj-lt"/>
                        <a:buAutoNum type="arabicPeriod"/>
                      </a:pPr>
                      <a:r>
                        <a:rPr lang="en-US" sz="1100" b="0" dirty="0">
                          <a:latin typeface="Arial" panose="020B0604020202020204" pitchFamily="34" charset="0"/>
                          <a:cs typeface="Arial" panose="020B0604020202020204" pitchFamily="34" charset="0"/>
                        </a:rPr>
                        <a:t>Member Engagement</a:t>
                      </a:r>
                    </a:p>
                    <a:p>
                      <a:pPr marL="342900" indent="-342900">
                        <a:buFont typeface="+mj-lt"/>
                        <a:buAutoNum type="arabicPeriod"/>
                      </a:pPr>
                      <a:r>
                        <a:rPr lang="en-US" sz="1100" b="0" dirty="0">
                          <a:latin typeface="Arial" panose="020B0604020202020204" pitchFamily="34" charset="0"/>
                          <a:cs typeface="Arial" panose="020B0604020202020204" pitchFamily="34" charset="0"/>
                        </a:rPr>
                        <a:t>Shared Vision and Common Goals</a:t>
                      </a:r>
                      <a:endParaRPr lang="en-US" sz="1100" b="0" i="0" baseline="30000" dirty="0">
                        <a:latin typeface="Arial" panose="020B0604020202020204" pitchFamily="34" charset="0"/>
                        <a:cs typeface="Arial" panose="020B0604020202020204" pitchFamily="34" charset="0"/>
                      </a:endParaRPr>
                    </a:p>
                  </a:txBody>
                  <a:tcPr marL="85725" marR="85725" marT="42863" marB="42863">
                    <a:noFill/>
                  </a:tcPr>
                </a:tc>
                <a:tc>
                  <a:txBody>
                    <a:bodyPr/>
                    <a:lstStyle/>
                    <a:p>
                      <a:pPr marL="342900" indent="-342900">
                        <a:buFont typeface="+mj-lt"/>
                        <a:buAutoNum type="arabicPeriod" startAt="15"/>
                      </a:pPr>
                      <a:r>
                        <a:rPr lang="en-US" sz="1100" b="0" dirty="0">
                          <a:latin typeface="Arial" panose="020B0604020202020204" pitchFamily="34" charset="0"/>
                          <a:cs typeface="Arial" panose="020B0604020202020204" pitchFamily="34" charset="0"/>
                        </a:rPr>
                        <a:t>Message Development</a:t>
                      </a:r>
                      <a:endParaRPr lang="en-US" sz="1100" b="0" baseline="30000" dirty="0">
                        <a:latin typeface="Arial" panose="020B0604020202020204" pitchFamily="34" charset="0"/>
                        <a:cs typeface="Arial" panose="020B0604020202020204" pitchFamily="34" charset="0"/>
                      </a:endParaRPr>
                    </a:p>
                    <a:p>
                      <a:pPr marL="342900" indent="-342900">
                        <a:buFont typeface="+mj-lt"/>
                        <a:buAutoNum type="arabicPeriod" startAt="15"/>
                      </a:pPr>
                      <a:r>
                        <a:rPr lang="en-US" sz="1100" b="0" dirty="0">
                          <a:latin typeface="Arial" panose="020B0604020202020204" pitchFamily="34" charset="0"/>
                          <a:cs typeface="Arial" panose="020B0604020202020204" pitchFamily="34" charset="0"/>
                        </a:rPr>
                        <a:t>Communication Methods</a:t>
                      </a:r>
                      <a:endParaRPr lang="en-US" sz="1100" b="0" baseline="30000" dirty="0">
                        <a:latin typeface="Arial" panose="020B0604020202020204" pitchFamily="34" charset="0"/>
                        <a:cs typeface="Arial" panose="020B0604020202020204" pitchFamily="34" charset="0"/>
                      </a:endParaRPr>
                    </a:p>
                    <a:p>
                      <a:pPr marL="342900" indent="-342900">
                        <a:buFont typeface="+mj-lt"/>
                        <a:buAutoNum type="arabicPeriod" startAt="15"/>
                      </a:pPr>
                      <a:r>
                        <a:rPr lang="en-US" sz="1100" b="0" dirty="0">
                          <a:latin typeface="Arial" panose="020B0604020202020204" pitchFamily="34" charset="0"/>
                          <a:cs typeface="Arial" panose="020B0604020202020204" pitchFamily="34" charset="0"/>
                        </a:rPr>
                        <a:t>Change Agent Engagement</a:t>
                      </a:r>
                      <a:endParaRPr lang="en-US" sz="1100" b="0" baseline="30000" dirty="0">
                        <a:latin typeface="Arial" panose="020B0604020202020204" pitchFamily="34" charset="0"/>
                        <a:cs typeface="Arial" panose="020B0604020202020204" pitchFamily="34" charset="0"/>
                      </a:endParaRPr>
                    </a:p>
                    <a:p>
                      <a:pPr marL="342900" indent="-342900">
                        <a:buFont typeface="+mj-lt"/>
                        <a:buAutoNum type="arabicPeriod" startAt="15"/>
                      </a:pPr>
                      <a:r>
                        <a:rPr lang="en-US" sz="1100" b="0" dirty="0">
                          <a:latin typeface="Arial" panose="020B0604020202020204" pitchFamily="34" charset="0"/>
                          <a:cs typeface="Arial" panose="020B0604020202020204" pitchFamily="34" charset="0"/>
                        </a:rPr>
                        <a:t>Motivation for Action</a:t>
                      </a:r>
                      <a:endParaRPr lang="en-US" sz="1100" b="0" baseline="30000" dirty="0">
                        <a:latin typeface="Arial" panose="020B0604020202020204" pitchFamily="34" charset="0"/>
                        <a:cs typeface="Arial" panose="020B0604020202020204" pitchFamily="34" charset="0"/>
                      </a:endParaRPr>
                    </a:p>
                    <a:p>
                      <a:pPr marL="342900" indent="-342900">
                        <a:buFont typeface="+mj-lt"/>
                        <a:buAutoNum type="arabicPeriod" startAt="15"/>
                      </a:pPr>
                      <a:r>
                        <a:rPr lang="en-US" sz="1100" b="0" dirty="0">
                          <a:latin typeface="Arial" panose="020B0604020202020204" pitchFamily="34" charset="0"/>
                          <a:cs typeface="Arial" panose="020B0604020202020204" pitchFamily="34" charset="0"/>
                        </a:rPr>
                        <a:t>Commitment to Action </a:t>
                      </a:r>
                      <a:endParaRPr lang="en-US" sz="1100" b="0" i="0" dirty="0">
                        <a:latin typeface="Arial" panose="020B0604020202020204" pitchFamily="34" charset="0"/>
                        <a:cs typeface="Arial" panose="020B0604020202020204" pitchFamily="34" charset="0"/>
                      </a:endParaRPr>
                    </a:p>
                  </a:txBody>
                  <a:tcPr marL="85725" marR="85725" marT="42863" marB="42863"/>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31"/>
                        <a:tabLst/>
                        <a:defRPr/>
                      </a:pPr>
                      <a:r>
                        <a:rPr lang="en-US" sz="1100" b="0" dirty="0">
                          <a:solidFill>
                            <a:schemeClr val="tx1"/>
                          </a:solidFill>
                          <a:latin typeface="Arial" panose="020B0604020202020204" pitchFamily="34" charset="0"/>
                          <a:cs typeface="Arial" panose="020B0604020202020204" pitchFamily="34" charset="0"/>
                        </a:rPr>
                        <a:t>Network Information </a:t>
                      </a:r>
                    </a:p>
                    <a:p>
                      <a:pPr marL="342900" indent="-342900">
                        <a:buFont typeface="+mj-lt"/>
                        <a:buAutoNum type="arabicPeriod" startAt="31"/>
                      </a:pPr>
                      <a:r>
                        <a:rPr lang="en-US" sz="1100" b="0" dirty="0">
                          <a:solidFill>
                            <a:schemeClr val="tx1"/>
                          </a:solidFill>
                          <a:latin typeface="Arial" panose="020B0604020202020204" pitchFamily="34" charset="0"/>
                          <a:cs typeface="Arial" panose="020B0604020202020204" pitchFamily="34" charset="0"/>
                        </a:rPr>
                        <a:t>Learning Synthesis </a:t>
                      </a:r>
                      <a:endParaRPr lang="en-US" sz="1100" b="0" i="0" dirty="0">
                        <a:solidFill>
                          <a:schemeClr val="tx1"/>
                        </a:solidFill>
                        <a:latin typeface="Arial" panose="020B0604020202020204" pitchFamily="34" charset="0"/>
                        <a:cs typeface="Arial" panose="020B0604020202020204" pitchFamily="34" charset="0"/>
                      </a:endParaRPr>
                    </a:p>
                  </a:txBody>
                  <a:tcPr marL="85725" marR="85725" marT="42863" marB="42863"/>
                </a:tc>
                <a:extLst>
                  <a:ext uri="{0D108BD9-81ED-4DB2-BD59-A6C34878D82A}">
                    <a16:rowId xmlns:a16="http://schemas.microsoft.com/office/drawing/2014/main" val="4118075810"/>
                  </a:ext>
                </a:extLst>
              </a:tr>
              <a:tr h="278988">
                <a:tc>
                  <a:txBody>
                    <a:bodyPr/>
                    <a:lstStyle/>
                    <a:p>
                      <a:pPr marL="0" indent="0">
                        <a:buFont typeface="+mj-lt"/>
                        <a:buNone/>
                      </a:pPr>
                      <a:r>
                        <a:rPr lang="en-US" sz="1100" b="1" dirty="0">
                          <a:solidFill>
                            <a:schemeClr val="bg1"/>
                          </a:solidFill>
                          <a:latin typeface="Arial" panose="020B0604020202020204" pitchFamily="34" charset="0"/>
                          <a:cs typeface="Arial" panose="020B0604020202020204" pitchFamily="34" charset="0"/>
                        </a:rPr>
                        <a:t>Network Management</a:t>
                      </a:r>
                      <a:endParaRPr lang="en-US" sz="1100" b="1" i="0" dirty="0">
                        <a:solidFill>
                          <a:schemeClr val="bg1"/>
                        </a:solidFill>
                        <a:latin typeface="Arial" panose="020B0604020202020204" pitchFamily="34" charset="0"/>
                        <a:cs typeface="Arial" panose="020B0604020202020204" pitchFamily="34" charset="0"/>
                      </a:endParaRPr>
                    </a:p>
                  </a:txBody>
                  <a:tcPr marL="85725" marR="85725" marT="42863" marB="42863" anchor="ctr">
                    <a:solidFill>
                      <a:srgbClr val="843F70"/>
                    </a:solidFill>
                  </a:tcPr>
                </a:tc>
                <a:tc>
                  <a:txBody>
                    <a:bodyPr/>
                    <a:lstStyle/>
                    <a:p>
                      <a:pPr marL="0" indent="0">
                        <a:buFont typeface="+mj-lt"/>
                        <a:buNone/>
                      </a:pPr>
                      <a:r>
                        <a:rPr lang="en-US" sz="1100" b="1" dirty="0">
                          <a:solidFill>
                            <a:schemeClr val="bg1"/>
                          </a:solidFill>
                          <a:latin typeface="Arial" panose="020B0604020202020204" pitchFamily="34" charset="0"/>
                          <a:cs typeface="Arial" panose="020B0604020202020204" pitchFamily="34" charset="0"/>
                        </a:rPr>
                        <a:t>Needs Assessment </a:t>
                      </a:r>
                      <a:endParaRPr lang="en-US" sz="1100" b="1" i="0" dirty="0">
                        <a:solidFill>
                          <a:schemeClr val="bg1"/>
                        </a:solidFill>
                        <a:latin typeface="Arial" panose="020B0604020202020204" pitchFamily="34" charset="0"/>
                        <a:cs typeface="Arial" panose="020B0604020202020204" pitchFamily="34" charset="0"/>
                      </a:endParaRPr>
                    </a:p>
                  </a:txBody>
                  <a:tcPr marL="85725" marR="85725" marT="42863" marB="42863" anchor="ctr">
                    <a:solidFill>
                      <a:srgbClr val="00B0F0"/>
                    </a:solidFill>
                  </a:tcPr>
                </a:tc>
                <a:tc>
                  <a:txBody>
                    <a:bodyPr/>
                    <a:lstStyle/>
                    <a:p>
                      <a:pPr marL="0" indent="0">
                        <a:buFont typeface="+mj-lt"/>
                        <a:buNone/>
                      </a:pPr>
                      <a:r>
                        <a:rPr lang="en-US" sz="1100" b="1" dirty="0">
                          <a:solidFill>
                            <a:schemeClr val="bg1"/>
                          </a:solidFill>
                          <a:latin typeface="Arial" panose="020B0604020202020204" pitchFamily="34" charset="0"/>
                          <a:cs typeface="Arial" panose="020B0604020202020204" pitchFamily="34" charset="0"/>
                        </a:rPr>
                        <a:t>Data Analysis and Continuous Improvement </a:t>
                      </a:r>
                      <a:endParaRPr lang="en-US" sz="1100" b="1" i="0" dirty="0">
                        <a:solidFill>
                          <a:schemeClr val="bg1"/>
                        </a:solidFill>
                        <a:latin typeface="Arial" panose="020B0604020202020204" pitchFamily="34" charset="0"/>
                        <a:cs typeface="Arial" panose="020B0604020202020204" pitchFamily="34" charset="0"/>
                      </a:endParaRPr>
                    </a:p>
                  </a:txBody>
                  <a:tcPr marL="85725" marR="85725" marT="42863" marB="42863" anchor="ctr">
                    <a:solidFill>
                      <a:srgbClr val="1F8455"/>
                    </a:solidFill>
                  </a:tcPr>
                </a:tc>
                <a:extLst>
                  <a:ext uri="{0D108BD9-81ED-4DB2-BD59-A6C34878D82A}">
                    <a16:rowId xmlns:a16="http://schemas.microsoft.com/office/drawing/2014/main" val="2909308812"/>
                  </a:ext>
                </a:extLst>
              </a:tr>
              <a:tr h="942975">
                <a:tc>
                  <a:txBody>
                    <a:bodyPr/>
                    <a:lstStyle/>
                    <a:p>
                      <a:pPr marL="342900" indent="-342900">
                        <a:buFont typeface="+mj-lt"/>
                        <a:buAutoNum type="arabicPeriod" startAt="4"/>
                      </a:pPr>
                      <a:r>
                        <a:rPr lang="en-US" sz="1100" b="0" dirty="0">
                          <a:solidFill>
                            <a:schemeClr val="tx1"/>
                          </a:solidFill>
                          <a:latin typeface="Arial" panose="020B0604020202020204" pitchFamily="34" charset="0"/>
                          <a:cs typeface="Arial" panose="020B0604020202020204" pitchFamily="34" charset="0"/>
                        </a:rPr>
                        <a:t>Network Operations</a:t>
                      </a:r>
                      <a:endParaRPr lang="en-US" sz="1100" b="0" baseline="30000" dirty="0">
                        <a:solidFill>
                          <a:schemeClr val="tx1"/>
                        </a:solidFill>
                        <a:latin typeface="Arial" panose="020B0604020202020204" pitchFamily="34" charset="0"/>
                        <a:cs typeface="Arial" panose="020B0604020202020204" pitchFamily="34" charset="0"/>
                      </a:endParaRPr>
                    </a:p>
                    <a:p>
                      <a:pPr marL="342900" indent="-342900">
                        <a:buFont typeface="+mj-lt"/>
                        <a:buAutoNum type="arabicPeriod" startAt="4"/>
                      </a:pPr>
                      <a:r>
                        <a:rPr lang="en-US" sz="1100" b="0" dirty="0">
                          <a:solidFill>
                            <a:schemeClr val="tx1"/>
                          </a:solidFill>
                          <a:latin typeface="Arial" panose="020B0604020202020204" pitchFamily="34" charset="0"/>
                          <a:cs typeface="Arial" panose="020B0604020202020204" pitchFamily="34" charset="0"/>
                        </a:rPr>
                        <a:t>Strategic Talent Recruitment</a:t>
                      </a:r>
                      <a:endParaRPr lang="en-US" sz="1100" b="0" baseline="30000" dirty="0">
                        <a:solidFill>
                          <a:schemeClr val="tx1"/>
                        </a:solidFill>
                        <a:latin typeface="Arial" panose="020B0604020202020204" pitchFamily="34" charset="0"/>
                        <a:cs typeface="Arial" panose="020B0604020202020204" pitchFamily="34" charset="0"/>
                      </a:endParaRPr>
                    </a:p>
                    <a:p>
                      <a:pPr marL="342900" indent="-342900">
                        <a:buFont typeface="+mj-lt"/>
                        <a:buAutoNum type="arabicPeriod" startAt="4"/>
                      </a:pPr>
                      <a:r>
                        <a:rPr lang="en-US" sz="1100" b="0" dirty="0">
                          <a:solidFill>
                            <a:schemeClr val="tx1"/>
                          </a:solidFill>
                          <a:latin typeface="Arial" panose="020B0604020202020204" pitchFamily="34" charset="0"/>
                          <a:cs typeface="Arial" panose="020B0604020202020204" pitchFamily="34" charset="0"/>
                        </a:rPr>
                        <a:t>Talent Development</a:t>
                      </a:r>
                      <a:endParaRPr lang="en-US" sz="1100" b="0" baseline="30000" dirty="0">
                        <a:solidFill>
                          <a:schemeClr val="tx1"/>
                        </a:solidFill>
                        <a:latin typeface="Arial" panose="020B0604020202020204" pitchFamily="34" charset="0"/>
                        <a:cs typeface="Arial" panose="020B0604020202020204" pitchFamily="34" charset="0"/>
                      </a:endParaRPr>
                    </a:p>
                    <a:p>
                      <a:pPr marL="342900" indent="-342900">
                        <a:buFont typeface="+mj-lt"/>
                        <a:buAutoNum type="arabicPeriod" startAt="4"/>
                      </a:pPr>
                      <a:r>
                        <a:rPr lang="en-US" sz="1100" b="0" dirty="0">
                          <a:solidFill>
                            <a:schemeClr val="tx1"/>
                          </a:solidFill>
                          <a:latin typeface="Arial" panose="020B0604020202020204" pitchFamily="34" charset="0"/>
                          <a:cs typeface="Arial" panose="020B0604020202020204" pitchFamily="34" charset="0"/>
                        </a:rPr>
                        <a:t>Financial Management</a:t>
                      </a:r>
                      <a:endParaRPr lang="en-US" sz="1100" b="0" baseline="30000" dirty="0">
                        <a:solidFill>
                          <a:schemeClr val="tx1"/>
                        </a:solidFill>
                        <a:latin typeface="Arial" panose="020B0604020202020204" pitchFamily="34" charset="0"/>
                        <a:cs typeface="Arial" panose="020B0604020202020204" pitchFamily="34" charset="0"/>
                      </a:endParaRPr>
                    </a:p>
                    <a:p>
                      <a:pPr marL="342900" indent="-342900">
                        <a:buFont typeface="+mj-lt"/>
                        <a:buAutoNum type="arabicPeriod" startAt="4"/>
                      </a:pPr>
                      <a:r>
                        <a:rPr lang="en-US" sz="1100" b="0" dirty="0">
                          <a:solidFill>
                            <a:schemeClr val="tx1"/>
                          </a:solidFill>
                          <a:latin typeface="Arial" panose="020B0604020202020204" pitchFamily="34" charset="0"/>
                          <a:cs typeface="Arial" panose="020B0604020202020204" pitchFamily="34" charset="0"/>
                        </a:rPr>
                        <a:t>Financial Stability</a:t>
                      </a:r>
                      <a:endParaRPr lang="en-US" sz="1100" b="0" i="0" baseline="30000" dirty="0">
                        <a:solidFill>
                          <a:schemeClr val="tx1"/>
                        </a:solidFill>
                        <a:latin typeface="Arial" panose="020B0604020202020204" pitchFamily="34" charset="0"/>
                        <a:cs typeface="Arial" panose="020B0604020202020204" pitchFamily="34" charset="0"/>
                      </a:endParaRPr>
                    </a:p>
                  </a:txBody>
                  <a:tcPr marL="85725" marR="85725" marT="42863" marB="42863">
                    <a:noFill/>
                  </a:tcPr>
                </a:tc>
                <a:tc>
                  <a:txBody>
                    <a:bodyPr/>
                    <a:lstStyle/>
                    <a:p>
                      <a:pPr marL="342900" indent="-342900">
                        <a:buFont typeface="+mj-lt"/>
                        <a:buAutoNum type="arabicPeriod" startAt="20"/>
                      </a:pPr>
                      <a:r>
                        <a:rPr lang="en-US" sz="1100" b="0" dirty="0">
                          <a:latin typeface="Arial" panose="020B0604020202020204" pitchFamily="34" charset="0"/>
                          <a:cs typeface="Arial" panose="020B0604020202020204" pitchFamily="34" charset="0"/>
                        </a:rPr>
                        <a:t>Resource and Service Needs</a:t>
                      </a:r>
                      <a:endParaRPr lang="en-US" sz="1100" b="0" baseline="30000" dirty="0">
                        <a:latin typeface="Arial" panose="020B0604020202020204" pitchFamily="34" charset="0"/>
                        <a:cs typeface="Arial" panose="020B0604020202020204" pitchFamily="34" charset="0"/>
                      </a:endParaRPr>
                    </a:p>
                    <a:p>
                      <a:pPr marL="342900" indent="-342900">
                        <a:buFont typeface="+mj-lt"/>
                        <a:buAutoNum type="arabicPeriod" startAt="20"/>
                      </a:pPr>
                      <a:r>
                        <a:rPr lang="en-US" sz="1100" b="0" dirty="0">
                          <a:latin typeface="Arial" panose="020B0604020202020204" pitchFamily="34" charset="0"/>
                          <a:cs typeface="Arial" panose="020B0604020202020204" pitchFamily="34" charset="0"/>
                        </a:rPr>
                        <a:t>Readiness Assessment</a:t>
                      </a:r>
                      <a:endParaRPr lang="en-US" sz="1100" b="0" baseline="30000" dirty="0">
                        <a:latin typeface="Arial" panose="020B0604020202020204" pitchFamily="34" charset="0"/>
                        <a:cs typeface="Arial" panose="020B0604020202020204" pitchFamily="34" charset="0"/>
                      </a:endParaRPr>
                    </a:p>
                    <a:p>
                      <a:pPr marL="342900" indent="-342900">
                        <a:buFont typeface="+mj-lt"/>
                        <a:buAutoNum type="arabicPeriod" startAt="20"/>
                      </a:pPr>
                      <a:r>
                        <a:rPr lang="en-US" sz="1100" b="0" dirty="0">
                          <a:latin typeface="Arial" panose="020B0604020202020204" pitchFamily="34" charset="0"/>
                          <a:cs typeface="Arial" panose="020B0604020202020204" pitchFamily="34" charset="0"/>
                        </a:rPr>
                        <a:t>Need Articulation</a:t>
                      </a:r>
                      <a:endParaRPr lang="en-US" sz="1100" b="0" i="0" baseline="30000" dirty="0">
                        <a:latin typeface="Arial" panose="020B0604020202020204" pitchFamily="34" charset="0"/>
                        <a:cs typeface="Arial" panose="020B0604020202020204" pitchFamily="34" charset="0"/>
                      </a:endParaRPr>
                    </a:p>
                  </a:txBody>
                  <a:tcPr marL="85725" marR="85725" marT="42863" marB="42863"/>
                </a:tc>
                <a:tc>
                  <a:txBody>
                    <a:bodyPr/>
                    <a:lstStyle/>
                    <a:p>
                      <a:pPr marL="342900" indent="-342900">
                        <a:buFont typeface="+mj-lt"/>
                        <a:buAutoNum type="arabicPeriod" startAt="33"/>
                      </a:pPr>
                      <a:r>
                        <a:rPr lang="en-US" sz="1100" b="0" dirty="0">
                          <a:solidFill>
                            <a:schemeClr val="tx1"/>
                          </a:solidFill>
                          <a:latin typeface="Arial" panose="020B0604020202020204" pitchFamily="34" charset="0"/>
                          <a:cs typeface="Arial" panose="020B0604020202020204" pitchFamily="34" charset="0"/>
                        </a:rPr>
                        <a:t>Data Administration</a:t>
                      </a:r>
                    </a:p>
                    <a:p>
                      <a:pPr marL="342900" indent="-342900">
                        <a:buFont typeface="+mj-lt"/>
                        <a:buAutoNum type="arabicPeriod" startAt="33"/>
                      </a:pPr>
                      <a:r>
                        <a:rPr lang="en-US" sz="1100" b="0" dirty="0">
                          <a:solidFill>
                            <a:schemeClr val="tx1"/>
                          </a:solidFill>
                          <a:latin typeface="Arial" panose="020B0604020202020204" pitchFamily="34" charset="0"/>
                          <a:cs typeface="Arial" panose="020B0604020202020204" pitchFamily="34" charset="0"/>
                        </a:rPr>
                        <a:t>Network Needs and Performance Monitoring</a:t>
                      </a:r>
                      <a:endParaRPr lang="en-US" sz="1100" b="0" baseline="30000" dirty="0">
                        <a:solidFill>
                          <a:schemeClr val="tx1"/>
                        </a:solidFill>
                        <a:latin typeface="Arial" panose="020B0604020202020204" pitchFamily="34" charset="0"/>
                        <a:cs typeface="Arial" panose="020B0604020202020204" pitchFamily="34" charset="0"/>
                      </a:endParaRPr>
                    </a:p>
                    <a:p>
                      <a:pPr marL="342900" indent="-342900">
                        <a:buFont typeface="+mj-lt"/>
                        <a:buAutoNum type="arabicPeriod" startAt="33"/>
                      </a:pPr>
                      <a:r>
                        <a:rPr lang="en-US" sz="1100" b="0" dirty="0">
                          <a:solidFill>
                            <a:schemeClr val="tx1"/>
                          </a:solidFill>
                          <a:latin typeface="Arial" panose="020B0604020202020204" pitchFamily="34" charset="0"/>
                          <a:cs typeface="Arial" panose="020B0604020202020204" pitchFamily="34" charset="0"/>
                        </a:rPr>
                        <a:t>Network Continuous Improvement</a:t>
                      </a:r>
                      <a:endParaRPr lang="en-US" sz="1100" b="0" i="0" baseline="30000" dirty="0">
                        <a:solidFill>
                          <a:schemeClr val="tx1"/>
                        </a:solidFill>
                        <a:latin typeface="Arial" panose="020B0604020202020204" pitchFamily="34" charset="0"/>
                        <a:cs typeface="Arial" panose="020B0604020202020204" pitchFamily="34" charset="0"/>
                      </a:endParaRPr>
                    </a:p>
                  </a:txBody>
                  <a:tcPr marL="85725" marR="85725" marT="42863" marB="42863"/>
                </a:tc>
                <a:extLst>
                  <a:ext uri="{0D108BD9-81ED-4DB2-BD59-A6C34878D82A}">
                    <a16:rowId xmlns:a16="http://schemas.microsoft.com/office/drawing/2014/main" val="3428844178"/>
                  </a:ext>
                </a:extLst>
              </a:tr>
              <a:tr h="314325">
                <a:tc>
                  <a:txBody>
                    <a:bodyPr/>
                    <a:lstStyle/>
                    <a:p>
                      <a:pPr marL="0" indent="0">
                        <a:buFont typeface="+mj-lt"/>
                        <a:buNone/>
                      </a:pPr>
                      <a:r>
                        <a:rPr lang="en-US" sz="1100" b="1" i="0" u="none" strike="noStrike" noProof="0" dirty="0">
                          <a:solidFill>
                            <a:schemeClr val="bg1"/>
                          </a:solidFill>
                          <a:latin typeface="Arial"/>
                        </a:rPr>
                        <a:t>Student Centered Focus</a:t>
                      </a:r>
                      <a:endParaRPr lang="en-US" sz="1100" b="1" i="0" u="none" strike="noStrike" noProof="0" dirty="0">
                        <a:solidFill>
                          <a:srgbClr val="196B24"/>
                        </a:solidFill>
                        <a:latin typeface="Arial"/>
                      </a:endParaRPr>
                    </a:p>
                  </a:txBody>
                  <a:tcPr marL="85725" marR="85725" marT="42863" marB="42863" anchor="ctr">
                    <a:solidFill>
                      <a:srgbClr val="843F70"/>
                    </a:solidFill>
                  </a:tcPr>
                </a:tc>
                <a:tc>
                  <a:txBody>
                    <a:bodyPr/>
                    <a:lstStyle/>
                    <a:p>
                      <a:pPr marL="0" indent="0">
                        <a:buFont typeface="+mj-lt"/>
                        <a:buNone/>
                      </a:pPr>
                      <a:r>
                        <a:rPr lang="en-US" sz="1100" b="1" dirty="0">
                          <a:solidFill>
                            <a:schemeClr val="bg1"/>
                          </a:solidFill>
                          <a:latin typeface="Arial" panose="020B0604020202020204" pitchFamily="34" charset="0"/>
                          <a:cs typeface="Arial" panose="020B0604020202020204" pitchFamily="34" charset="0"/>
                        </a:rPr>
                        <a:t>Coaching and Engagement </a:t>
                      </a:r>
                      <a:endParaRPr lang="en-US" sz="1100" b="1" i="0" dirty="0">
                        <a:solidFill>
                          <a:schemeClr val="bg1"/>
                        </a:solidFill>
                        <a:latin typeface="Arial" panose="020B0604020202020204" pitchFamily="34" charset="0"/>
                        <a:cs typeface="Arial" panose="020B0604020202020204" pitchFamily="34" charset="0"/>
                      </a:endParaRPr>
                    </a:p>
                  </a:txBody>
                  <a:tcPr marL="85725" marR="85725" marT="42863" marB="42863" anchor="ctr">
                    <a:solidFill>
                      <a:srgbClr val="00B0F0"/>
                    </a:solidFill>
                  </a:tcPr>
                </a:tc>
                <a:tc>
                  <a:txBody>
                    <a:bodyPr/>
                    <a:lstStyle/>
                    <a:p>
                      <a:pPr marL="0" indent="0">
                        <a:buFont typeface="+mj-lt"/>
                        <a:buNone/>
                      </a:pPr>
                      <a:endParaRPr lang="en-US" sz="1500" b="1" i="0">
                        <a:latin typeface="Arial" panose="020B0604020202020204" pitchFamily="34" charset="0"/>
                        <a:cs typeface="Arial" panose="020B0604020202020204" pitchFamily="34" charset="0"/>
                      </a:endParaRPr>
                    </a:p>
                  </a:txBody>
                  <a:tcPr marL="85725" marR="85725" marT="42863" marB="42863"/>
                </a:tc>
                <a:extLst>
                  <a:ext uri="{0D108BD9-81ED-4DB2-BD59-A6C34878D82A}">
                    <a16:rowId xmlns:a16="http://schemas.microsoft.com/office/drawing/2014/main" val="2153907481"/>
                  </a:ext>
                </a:extLst>
              </a:tr>
              <a:tr h="1285875">
                <a:tc>
                  <a:txBody>
                    <a:bodyPr/>
                    <a:lstStyle/>
                    <a:p>
                      <a:pPr marL="0" marR="0" lvl="0" indent="0" algn="l" rtl="0" eaLnBrk="1" fontAlgn="auto" latinLnBrk="0" hangingPunct="1">
                        <a:lnSpc>
                          <a:spcPct val="100000"/>
                        </a:lnSpc>
                        <a:spcBef>
                          <a:spcPts val="0"/>
                        </a:spcBef>
                        <a:spcAft>
                          <a:spcPts val="0"/>
                        </a:spcAft>
                        <a:buClrTx/>
                        <a:buSzTx/>
                        <a:buNone/>
                      </a:pPr>
                      <a:r>
                        <a:rPr lang="en-US" sz="1100" b="0" i="0" u="none" strike="noStrike" noProof="0" dirty="0">
                          <a:latin typeface="Arial"/>
                        </a:rPr>
                        <a:t>9.     Respectful Working Environment Practices</a:t>
                      </a:r>
                      <a:endParaRPr lang="en-US" sz="1100" b="0" dirty="0">
                        <a:latin typeface="Arial"/>
                        <a:cs typeface="Arial"/>
                      </a:endParaRPr>
                    </a:p>
                    <a:p>
                      <a:pPr marL="0" marR="0" lvl="0" indent="0" algn="l" rtl="0" eaLnBrk="1" fontAlgn="auto" latinLnBrk="0" hangingPunct="1">
                        <a:lnSpc>
                          <a:spcPct val="100000"/>
                        </a:lnSpc>
                        <a:spcBef>
                          <a:spcPts val="0"/>
                        </a:spcBef>
                        <a:spcAft>
                          <a:spcPts val="0"/>
                        </a:spcAft>
                        <a:buClrTx/>
                        <a:buSzTx/>
                        <a:buNone/>
                      </a:pPr>
                      <a:r>
                        <a:rPr lang="en-US" sz="1100" b="0" dirty="0">
                          <a:latin typeface="Arial"/>
                          <a:cs typeface="Arial"/>
                        </a:rPr>
                        <a:t>10.   Student-Centered Expertise </a:t>
                      </a:r>
                      <a:endParaRPr lang="en-US" sz="1100" b="0" baseline="30000" dirty="0">
                        <a:latin typeface="Arial"/>
                        <a:cs typeface="Arial"/>
                      </a:endParaRPr>
                    </a:p>
                    <a:p>
                      <a:pPr marL="0" marR="0" lvl="0" indent="0" algn="l" rtl="0" eaLnBrk="1" fontAlgn="auto" latinLnBrk="0" hangingPunct="1">
                        <a:lnSpc>
                          <a:spcPct val="100000"/>
                        </a:lnSpc>
                        <a:spcBef>
                          <a:spcPts val="0"/>
                        </a:spcBef>
                        <a:spcAft>
                          <a:spcPts val="0"/>
                        </a:spcAft>
                        <a:buClrTx/>
                        <a:buSzTx/>
                        <a:buNone/>
                      </a:pPr>
                      <a:r>
                        <a:rPr lang="en-US" sz="1100" b="0" dirty="0">
                          <a:latin typeface="Arial"/>
                          <a:cs typeface="Arial"/>
                        </a:rPr>
                        <a:t>11.   Programmatic Focus Based on Student Needs </a:t>
                      </a:r>
                    </a:p>
                    <a:p>
                      <a:pPr marL="0" marR="0" lvl="0" indent="0" algn="l" rtl="0" eaLnBrk="1" fontAlgn="auto" latinLnBrk="0" hangingPunct="1">
                        <a:lnSpc>
                          <a:spcPct val="100000"/>
                        </a:lnSpc>
                        <a:spcBef>
                          <a:spcPts val="0"/>
                        </a:spcBef>
                        <a:spcAft>
                          <a:spcPts val="0"/>
                        </a:spcAft>
                        <a:buClrTx/>
                        <a:buSzTx/>
                        <a:buNone/>
                      </a:pPr>
                      <a:r>
                        <a:rPr lang="en-US" sz="1100" b="0" dirty="0">
                          <a:latin typeface="Arial"/>
                          <a:cs typeface="Arial"/>
                        </a:rPr>
                        <a:t>12.   Network Partnerships Based on Student Needs</a:t>
                      </a:r>
                    </a:p>
                    <a:p>
                      <a:pPr marL="0" marR="0" lvl="0" indent="0" algn="l" rtl="0" eaLnBrk="1" fontAlgn="auto" latinLnBrk="0" hangingPunct="1">
                        <a:lnSpc>
                          <a:spcPct val="100000"/>
                        </a:lnSpc>
                        <a:spcBef>
                          <a:spcPts val="0"/>
                        </a:spcBef>
                        <a:spcAft>
                          <a:spcPts val="0"/>
                        </a:spcAft>
                        <a:buClrTx/>
                        <a:buSzTx/>
                        <a:buNone/>
                      </a:pPr>
                      <a:r>
                        <a:rPr lang="en-US" sz="1100" b="0" dirty="0">
                          <a:latin typeface="Arial"/>
                          <a:cs typeface="Arial"/>
                        </a:rPr>
                        <a:t>13.   Student Voice</a:t>
                      </a:r>
                      <a:endParaRPr lang="en-US" sz="1100" b="0" baseline="30000" dirty="0">
                        <a:latin typeface="Arial"/>
                        <a:cs typeface="Arial"/>
                      </a:endParaRPr>
                    </a:p>
                    <a:p>
                      <a:pPr marL="0" marR="0" lvl="0" indent="0" algn="l" rtl="0" eaLnBrk="1" fontAlgn="auto" latinLnBrk="0" hangingPunct="1">
                        <a:lnSpc>
                          <a:spcPct val="100000"/>
                        </a:lnSpc>
                        <a:spcBef>
                          <a:spcPts val="0"/>
                        </a:spcBef>
                        <a:spcAft>
                          <a:spcPts val="0"/>
                        </a:spcAft>
                        <a:buClrTx/>
                        <a:buSzTx/>
                        <a:buNone/>
                      </a:pPr>
                      <a:r>
                        <a:rPr lang="en-US" sz="1100" b="0" dirty="0">
                          <a:latin typeface="Arial"/>
                          <a:cs typeface="Arial"/>
                        </a:rPr>
                        <a:t>14.   Student-Centered Language</a:t>
                      </a:r>
                      <a:endParaRPr lang="en-US" sz="1100" b="0" i="0" baseline="30000" dirty="0">
                        <a:latin typeface="Arial"/>
                        <a:cs typeface="Arial"/>
                      </a:endParaRPr>
                    </a:p>
                  </a:txBody>
                  <a:tcPr marL="85725" marR="85725" marT="42863" marB="42863">
                    <a:noFill/>
                  </a:tcPr>
                </a:tc>
                <a:tc>
                  <a:txBody>
                    <a:bodyPr/>
                    <a:lstStyle/>
                    <a:p>
                      <a:pPr marL="342900" indent="-342900">
                        <a:buFont typeface="+mj-lt"/>
                        <a:buAutoNum type="arabicPeriod" startAt="23"/>
                      </a:pPr>
                      <a:r>
                        <a:rPr lang="en-US" sz="1100" b="0" dirty="0">
                          <a:latin typeface="Arial" panose="020B0604020202020204" pitchFamily="34" charset="0"/>
                          <a:cs typeface="Arial" panose="020B0604020202020204" pitchFamily="34" charset="0"/>
                        </a:rPr>
                        <a:t>Theory of Action </a:t>
                      </a:r>
                    </a:p>
                    <a:p>
                      <a:pPr marL="342900" indent="-342900">
                        <a:buFont typeface="+mj-lt"/>
                        <a:buAutoNum type="arabicPeriod" startAt="23"/>
                      </a:pPr>
                      <a:r>
                        <a:rPr lang="en-US" sz="1100" b="0" dirty="0">
                          <a:latin typeface="Arial" panose="020B0604020202020204" pitchFamily="34" charset="0"/>
                          <a:cs typeface="Arial" panose="020B0604020202020204" pitchFamily="34" charset="0"/>
                        </a:rPr>
                        <a:t>Evidence-based Practices</a:t>
                      </a:r>
                    </a:p>
                    <a:p>
                      <a:pPr marL="342900" indent="-342900">
                        <a:buFont typeface="+mj-lt"/>
                        <a:buAutoNum type="arabicPeriod" startAt="23"/>
                      </a:pPr>
                      <a:r>
                        <a:rPr lang="en-US" sz="1100" b="0" dirty="0">
                          <a:solidFill>
                            <a:schemeClr val="tx1"/>
                          </a:solidFill>
                          <a:latin typeface="Arial" panose="020B0604020202020204" pitchFamily="34" charset="0"/>
                          <a:cs typeface="Arial" panose="020B0604020202020204" pitchFamily="34" charset="0"/>
                        </a:rPr>
                        <a:t>Knowledge and Skills to Manage Change</a:t>
                      </a:r>
                    </a:p>
                    <a:p>
                      <a:pPr marL="342900" indent="-342900">
                        <a:buFont typeface="+mj-lt"/>
                        <a:buAutoNum type="arabicPeriod" startAt="23"/>
                      </a:pPr>
                      <a:r>
                        <a:rPr lang="en-US" sz="1100" b="0" dirty="0">
                          <a:solidFill>
                            <a:schemeClr val="tx1"/>
                          </a:solidFill>
                          <a:latin typeface="Arial" panose="020B0604020202020204" pitchFamily="34" charset="0"/>
                          <a:cs typeface="Arial" panose="020B0604020202020204" pitchFamily="34" charset="0"/>
                        </a:rPr>
                        <a:t>Structures and Processes to Support Change</a:t>
                      </a:r>
                    </a:p>
                    <a:p>
                      <a:pPr marL="342900" indent="-342900">
                        <a:buFont typeface="+mj-lt"/>
                        <a:buAutoNum type="arabicPeriod" startAt="23"/>
                      </a:pPr>
                      <a:r>
                        <a:rPr lang="en-US" sz="1100" b="0" dirty="0">
                          <a:solidFill>
                            <a:schemeClr val="tx1"/>
                          </a:solidFill>
                          <a:latin typeface="Arial" panose="020B0604020202020204" pitchFamily="34" charset="0"/>
                          <a:cs typeface="Arial" panose="020B0604020202020204" pitchFamily="34" charset="0"/>
                        </a:rPr>
                        <a:t>Sustainability of Institutional Change</a:t>
                      </a:r>
                      <a:endParaRPr lang="en-US" sz="1100" b="0" i="0" dirty="0">
                        <a:solidFill>
                          <a:schemeClr val="tx1"/>
                        </a:solidFill>
                        <a:latin typeface="Arial" panose="020B0604020202020204" pitchFamily="34" charset="0"/>
                        <a:cs typeface="Arial" panose="020B0604020202020204" pitchFamily="34" charset="0"/>
                      </a:endParaRPr>
                    </a:p>
                  </a:txBody>
                  <a:tcPr marL="85725" marR="85725" marT="42863" marB="42863"/>
                </a:tc>
                <a:tc>
                  <a:txBody>
                    <a:bodyPr/>
                    <a:lstStyle/>
                    <a:p>
                      <a:pPr marL="342900" indent="-342900">
                        <a:buFont typeface="+mj-lt"/>
                        <a:buAutoNum type="arabicPeriod"/>
                      </a:pPr>
                      <a:endParaRPr lang="en-US" sz="1100" b="0" i="0" dirty="0">
                        <a:latin typeface="Arial" panose="020B0604020202020204" pitchFamily="34" charset="0"/>
                        <a:cs typeface="Arial" panose="020B0604020202020204" pitchFamily="34" charset="0"/>
                      </a:endParaRPr>
                    </a:p>
                  </a:txBody>
                  <a:tcPr marL="85725" marR="85725" marT="42863" marB="42863"/>
                </a:tc>
                <a:extLst>
                  <a:ext uri="{0D108BD9-81ED-4DB2-BD59-A6C34878D82A}">
                    <a16:rowId xmlns:a16="http://schemas.microsoft.com/office/drawing/2014/main" val="1012144071"/>
                  </a:ext>
                </a:extLst>
              </a:tr>
              <a:tr h="278988">
                <a:tc>
                  <a:txBody>
                    <a:bodyPr/>
                    <a:lstStyle/>
                    <a:p>
                      <a:pPr marL="342900" indent="-342900">
                        <a:buFont typeface="+mj-lt"/>
                        <a:buAutoNum type="arabicPeriod" startAt="9"/>
                      </a:pPr>
                      <a:endParaRPr lang="en-US" sz="1100" b="0" i="0" baseline="30000" dirty="0">
                        <a:latin typeface="Arial" panose="020B0604020202020204" pitchFamily="34" charset="0"/>
                        <a:cs typeface="Arial" panose="020B0604020202020204" pitchFamily="34" charset="0"/>
                      </a:endParaRPr>
                    </a:p>
                  </a:txBody>
                  <a:tcPr marL="85725" marR="85725" marT="42863" marB="42863"/>
                </a:tc>
                <a:tc>
                  <a:txBody>
                    <a:bodyPr/>
                    <a:lstStyle/>
                    <a:p>
                      <a:pPr marL="0" indent="0">
                        <a:buFont typeface="+mj-lt"/>
                        <a:buNone/>
                      </a:pPr>
                      <a:r>
                        <a:rPr lang="en-US" sz="1100" b="1" dirty="0">
                          <a:solidFill>
                            <a:schemeClr val="bg1"/>
                          </a:solidFill>
                          <a:latin typeface="Arial" panose="020B0604020202020204" pitchFamily="34" charset="0"/>
                          <a:cs typeface="Arial" panose="020B0604020202020204" pitchFamily="34" charset="0"/>
                        </a:rPr>
                        <a:t>Network Collaboration </a:t>
                      </a:r>
                      <a:endParaRPr lang="en-US" sz="1100" b="1" i="0" dirty="0">
                        <a:solidFill>
                          <a:schemeClr val="bg1"/>
                        </a:solidFill>
                        <a:latin typeface="Arial" panose="020B0604020202020204" pitchFamily="34" charset="0"/>
                        <a:cs typeface="Arial" panose="020B0604020202020204" pitchFamily="34" charset="0"/>
                      </a:endParaRPr>
                    </a:p>
                  </a:txBody>
                  <a:tcPr marL="85725" marR="85725" marT="42863" marB="42863" anchor="ctr">
                    <a:solidFill>
                      <a:srgbClr val="00B0F0"/>
                    </a:solidFill>
                  </a:tcPr>
                </a:tc>
                <a:tc>
                  <a:txBody>
                    <a:bodyPr/>
                    <a:lstStyle/>
                    <a:p>
                      <a:pPr marL="342900" indent="-342900">
                        <a:buFont typeface="+mj-lt"/>
                        <a:buAutoNum type="arabicPeriod"/>
                      </a:pPr>
                      <a:endParaRPr lang="en-US" sz="1100" b="0" i="0">
                        <a:latin typeface="Arial" panose="020B0604020202020204" pitchFamily="34" charset="0"/>
                        <a:cs typeface="Arial" panose="020B0604020202020204" pitchFamily="34" charset="0"/>
                      </a:endParaRPr>
                    </a:p>
                  </a:txBody>
                  <a:tcPr marL="85725" marR="85725" marT="42863" marB="42863"/>
                </a:tc>
                <a:extLst>
                  <a:ext uri="{0D108BD9-81ED-4DB2-BD59-A6C34878D82A}">
                    <a16:rowId xmlns:a16="http://schemas.microsoft.com/office/drawing/2014/main" val="2343201388"/>
                  </a:ext>
                </a:extLst>
              </a:tr>
              <a:tr h="771525">
                <a:tc>
                  <a:txBody>
                    <a:bodyPr/>
                    <a:lstStyle/>
                    <a:p>
                      <a:pPr marL="342900" indent="-342900">
                        <a:buFont typeface="+mj-lt"/>
                        <a:buAutoNum type="arabicPeriod" startAt="9"/>
                      </a:pPr>
                      <a:endParaRPr lang="en-US" sz="1100" b="0" i="0" baseline="30000" dirty="0">
                        <a:latin typeface="Arial" panose="020B0604020202020204" pitchFamily="34" charset="0"/>
                        <a:cs typeface="Arial" panose="020B0604020202020204" pitchFamily="34" charset="0"/>
                      </a:endParaRPr>
                    </a:p>
                  </a:txBody>
                  <a:tcPr marL="85725" marR="85725" marT="42863" marB="42863"/>
                </a:tc>
                <a:tc>
                  <a:txBody>
                    <a:bodyPr/>
                    <a:lstStyle/>
                    <a:p>
                      <a:pPr marL="342900" indent="-342900">
                        <a:buFont typeface="+mj-lt"/>
                        <a:buAutoNum type="arabicPeriod" startAt="28"/>
                      </a:pPr>
                      <a:r>
                        <a:rPr lang="en-US" sz="1100" b="0" dirty="0">
                          <a:solidFill>
                            <a:schemeClr val="tx1"/>
                          </a:solidFill>
                          <a:latin typeface="Arial" panose="020B0604020202020204" pitchFamily="34" charset="0"/>
                          <a:cs typeface="Arial" panose="020B0604020202020204" pitchFamily="34" charset="0"/>
                        </a:rPr>
                        <a:t>Network Interaction and Connections </a:t>
                      </a:r>
                    </a:p>
                    <a:p>
                      <a:pPr marL="342900" indent="-342900">
                        <a:buFont typeface="+mj-lt"/>
                        <a:buAutoNum type="arabicPeriod" startAt="28"/>
                      </a:pPr>
                      <a:r>
                        <a:rPr lang="en-US" sz="1100" b="0" dirty="0">
                          <a:solidFill>
                            <a:schemeClr val="tx1"/>
                          </a:solidFill>
                          <a:latin typeface="Arial"/>
                          <a:cs typeface="Arial"/>
                        </a:rPr>
                        <a:t>Co-Generation Within the Network</a:t>
                      </a:r>
                      <a:endParaRPr lang="en-US" sz="1100" b="0" baseline="30000" dirty="0">
                        <a:solidFill>
                          <a:schemeClr val="tx1"/>
                        </a:solidFill>
                        <a:latin typeface="Arial"/>
                        <a:cs typeface="Arial"/>
                      </a:endParaRPr>
                    </a:p>
                    <a:p>
                      <a:pPr marL="342900" indent="-342900">
                        <a:buFont typeface="+mj-lt"/>
                        <a:buAutoNum type="arabicPeriod" startAt="28"/>
                      </a:pPr>
                      <a:r>
                        <a:rPr lang="en-US" sz="1100" b="0" dirty="0">
                          <a:solidFill>
                            <a:schemeClr val="tx1"/>
                          </a:solidFill>
                          <a:latin typeface="Arial" panose="020B0604020202020204" pitchFamily="34" charset="0"/>
                          <a:cs typeface="Arial" panose="020B0604020202020204" pitchFamily="34" charset="0"/>
                        </a:rPr>
                        <a:t>Value of Network Participation</a:t>
                      </a:r>
                    </a:p>
                    <a:p>
                      <a:pPr marL="342900" indent="-342900">
                        <a:buFont typeface="+mj-lt"/>
                        <a:buAutoNum type="arabicPeriod" startAt="21"/>
                      </a:pPr>
                      <a:endParaRPr lang="en-US" sz="1100" b="0" i="0" dirty="0">
                        <a:solidFill>
                          <a:schemeClr val="tx1"/>
                        </a:solidFill>
                        <a:latin typeface="Arial" panose="020B0604020202020204" pitchFamily="34" charset="0"/>
                        <a:cs typeface="Arial" panose="020B0604020202020204" pitchFamily="34" charset="0"/>
                      </a:endParaRPr>
                    </a:p>
                  </a:txBody>
                  <a:tcPr marL="85725" marR="85725" marT="42863" marB="42863"/>
                </a:tc>
                <a:tc>
                  <a:txBody>
                    <a:bodyPr/>
                    <a:lstStyle/>
                    <a:p>
                      <a:pPr marL="342900" indent="-342900">
                        <a:buFont typeface="+mj-lt"/>
                        <a:buAutoNum type="arabicPeriod"/>
                      </a:pPr>
                      <a:endParaRPr lang="en-US" sz="1100" b="0" i="0" dirty="0">
                        <a:latin typeface="Arial" panose="020B0604020202020204" pitchFamily="34" charset="0"/>
                        <a:cs typeface="Arial" panose="020B0604020202020204" pitchFamily="34" charset="0"/>
                      </a:endParaRPr>
                    </a:p>
                  </a:txBody>
                  <a:tcPr marL="85725" marR="85725" marT="42863" marB="42863"/>
                </a:tc>
                <a:extLst>
                  <a:ext uri="{0D108BD9-81ED-4DB2-BD59-A6C34878D82A}">
                    <a16:rowId xmlns:a16="http://schemas.microsoft.com/office/drawing/2014/main" val="3983801554"/>
                  </a:ext>
                </a:extLst>
              </a:tr>
            </a:tbl>
          </a:graphicData>
        </a:graphic>
      </p:graphicFrame>
      <p:sp>
        <p:nvSpPr>
          <p:cNvPr id="6" name="Text Placeholder 4">
            <a:extLst>
              <a:ext uri="{FF2B5EF4-FFF2-40B4-BE49-F238E27FC236}">
                <a16:creationId xmlns:a16="http://schemas.microsoft.com/office/drawing/2014/main" id="{766FC4D5-D6EF-B386-65C5-24DAFDD1A9DC}"/>
              </a:ext>
            </a:extLst>
          </p:cNvPr>
          <p:cNvSpPr txBox="1">
            <a:spLocks/>
          </p:cNvSpPr>
          <p:nvPr/>
        </p:nvSpPr>
        <p:spPr>
          <a:xfrm>
            <a:off x="460529" y="914691"/>
            <a:ext cx="2922691" cy="5250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009C8E"/>
                </a:solidFill>
                <a:latin typeface="Arial" panose="020B0604020202020204" pitchFamily="34" charset="0"/>
                <a:cs typeface="Arial" panose="020B0604020202020204" pitchFamily="34" charset="0"/>
              </a:rPr>
              <a:t>High-level Overview </a:t>
            </a:r>
          </a:p>
          <a:p>
            <a:endParaRPr lang="en-US" sz="2800" dirty="0"/>
          </a:p>
        </p:txBody>
      </p:sp>
      <p:sp>
        <p:nvSpPr>
          <p:cNvPr id="8" name="Title 1">
            <a:extLst>
              <a:ext uri="{FF2B5EF4-FFF2-40B4-BE49-F238E27FC236}">
                <a16:creationId xmlns:a16="http://schemas.microsoft.com/office/drawing/2014/main" id="{50721D79-FCD0-C309-0CE9-DBF4977B1C9F}"/>
              </a:ext>
            </a:extLst>
          </p:cNvPr>
          <p:cNvSpPr>
            <a:spLocks noGrp="1"/>
          </p:cNvSpPr>
          <p:nvPr>
            <p:ph type="title"/>
          </p:nvPr>
        </p:nvSpPr>
        <p:spPr>
          <a:xfrm>
            <a:off x="460528" y="391641"/>
            <a:ext cx="6088556" cy="624845"/>
          </a:xfrm>
        </p:spPr>
        <p:txBody>
          <a:bodyPr>
            <a:normAutofit/>
          </a:bodyPr>
          <a:lstStyle/>
          <a:p>
            <a:r>
              <a:rPr lang="en-US" sz="2800" dirty="0">
                <a:latin typeface="Arial" panose="020B0604020202020204" pitchFamily="34" charset="0"/>
                <a:cs typeface="Arial" panose="020B0604020202020204" pitchFamily="34" charset="0"/>
              </a:rPr>
              <a:t>ICA Framework Structure</a:t>
            </a:r>
          </a:p>
        </p:txBody>
      </p:sp>
    </p:spTree>
    <p:extLst>
      <p:ext uri="{BB962C8B-B14F-4D97-AF65-F5344CB8AC3E}">
        <p14:creationId xmlns:p14="http://schemas.microsoft.com/office/powerpoint/2010/main" val="41254340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F67600-A7E8-2344-8725-9E97E9BD1D2D}"/>
              </a:ext>
            </a:extLst>
          </p:cNvPr>
          <p:cNvPicPr>
            <a:picLocks noChangeAspect="1"/>
          </p:cNvPicPr>
          <p:nvPr/>
        </p:nvPicPr>
        <p:blipFill rotWithShape="1">
          <a:blip r:embed="rId3"/>
          <a:srcRect t="12399" r="9223"/>
          <a:stretch/>
        </p:blipFill>
        <p:spPr>
          <a:xfrm>
            <a:off x="0" y="1"/>
            <a:ext cx="12191999" cy="7315199"/>
          </a:xfrm>
          <a:prstGeom prst="rect">
            <a:avLst/>
          </a:prstGeom>
        </p:spPr>
      </p:pic>
      <p:sp>
        <p:nvSpPr>
          <p:cNvPr id="3" name="TextBox 2">
            <a:extLst>
              <a:ext uri="{FF2B5EF4-FFF2-40B4-BE49-F238E27FC236}">
                <a16:creationId xmlns:a16="http://schemas.microsoft.com/office/drawing/2014/main" id="{239C1878-1414-4BDD-B555-C38CB7133AFD}"/>
              </a:ext>
            </a:extLst>
          </p:cNvPr>
          <p:cNvSpPr txBox="1"/>
          <p:nvPr/>
        </p:nvSpPr>
        <p:spPr>
          <a:xfrm>
            <a:off x="753762" y="2677636"/>
            <a:ext cx="11314669" cy="646331"/>
          </a:xfrm>
          <a:prstGeom prst="rect">
            <a:avLst/>
          </a:prstGeom>
          <a:noFill/>
        </p:spPr>
        <p:txBody>
          <a:bodyPr wrap="square" rtlCol="0">
            <a:spAutoFit/>
          </a:bodyPr>
          <a:lstStyle/>
          <a:p>
            <a:r>
              <a:rPr lang="en-US" sz="3600">
                <a:solidFill>
                  <a:srgbClr val="002E3D"/>
                </a:solidFill>
                <a:latin typeface="Arial" panose="020B0604020202020204" pitchFamily="34" charset="0"/>
                <a:cs typeface="Arial" panose="020B0604020202020204" pitchFamily="34" charset="0"/>
              </a:rPr>
              <a:t>Questions?</a:t>
            </a:r>
          </a:p>
        </p:txBody>
      </p:sp>
      <p:sp>
        <p:nvSpPr>
          <p:cNvPr id="6" name="TextBox 5">
            <a:extLst>
              <a:ext uri="{FF2B5EF4-FFF2-40B4-BE49-F238E27FC236}">
                <a16:creationId xmlns:a16="http://schemas.microsoft.com/office/drawing/2014/main" id="{33DCE04F-C0FD-4662-9F67-56DDBE245A87}"/>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solidFill>
                  <a:schemeClr val="bg1"/>
                </a:solidFill>
              </a:rPr>
              <a:t>60</a:t>
            </a:fld>
            <a:endParaRPr lang="en-US" sz="1000" dirty="0">
              <a:solidFill>
                <a:schemeClr val="bg1"/>
              </a:solidFill>
            </a:endParaRPr>
          </a:p>
        </p:txBody>
      </p:sp>
    </p:spTree>
    <p:extLst>
      <p:ext uri="{BB962C8B-B14F-4D97-AF65-F5344CB8AC3E}">
        <p14:creationId xmlns:p14="http://schemas.microsoft.com/office/powerpoint/2010/main" val="2783469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18E54C-D470-0E48-BF8E-9B4345E0A711}"/>
              </a:ext>
            </a:extLst>
          </p:cNvPr>
          <p:cNvSpPr/>
          <p:nvPr/>
        </p:nvSpPr>
        <p:spPr>
          <a:xfrm>
            <a:off x="0" y="1495168"/>
            <a:ext cx="12192000" cy="5820031"/>
          </a:xfrm>
          <a:prstGeom prst="rect">
            <a:avLst/>
          </a:prstGeom>
          <a:solidFill>
            <a:srgbClr val="003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39C1878-1414-4BDD-B555-C38CB7133AFD}"/>
              </a:ext>
            </a:extLst>
          </p:cNvPr>
          <p:cNvSpPr txBox="1"/>
          <p:nvPr/>
        </p:nvSpPr>
        <p:spPr>
          <a:xfrm>
            <a:off x="434109" y="459510"/>
            <a:ext cx="10118561" cy="646331"/>
          </a:xfrm>
          <a:prstGeom prst="rect">
            <a:avLst/>
          </a:prstGeom>
          <a:noFill/>
        </p:spPr>
        <p:txBody>
          <a:bodyPr wrap="square" lIns="91440" tIns="45720" rIns="91440" bIns="45720" rtlCol="0" anchor="t">
            <a:spAutoFit/>
          </a:bodyPr>
          <a:lstStyle/>
          <a:p>
            <a:r>
              <a:rPr lang="en-US" sz="3600" dirty="0">
                <a:solidFill>
                  <a:srgbClr val="002E3D"/>
                </a:solidFill>
                <a:latin typeface="Arial"/>
                <a:cs typeface="Arial"/>
              </a:rPr>
              <a:t>Example ICA Self-Assessment Survey Item</a:t>
            </a:r>
          </a:p>
        </p:txBody>
      </p:sp>
      <p:sp>
        <p:nvSpPr>
          <p:cNvPr id="6" name="Rectangle 5">
            <a:extLst>
              <a:ext uri="{FF2B5EF4-FFF2-40B4-BE49-F238E27FC236}">
                <a16:creationId xmlns:a16="http://schemas.microsoft.com/office/drawing/2014/main" id="{4471F401-6C81-4184-9DC4-86EA20BA8F9E}"/>
              </a:ext>
            </a:extLst>
          </p:cNvPr>
          <p:cNvSpPr/>
          <p:nvPr/>
        </p:nvSpPr>
        <p:spPr>
          <a:xfrm>
            <a:off x="532962" y="1987809"/>
            <a:ext cx="11175558" cy="1107996"/>
          </a:xfrm>
          <a:prstGeom prst="rect">
            <a:avLst/>
          </a:prstGeom>
        </p:spPr>
        <p:txBody>
          <a:bodyPr wrap="square" lIns="91440" tIns="45720" rIns="91440" bIns="45720" anchor="t">
            <a:spAutoFit/>
          </a:bodyPr>
          <a:lstStyle/>
          <a:p>
            <a:pPr>
              <a:spcBef>
                <a:spcPts val="600"/>
              </a:spcBef>
            </a:pPr>
            <a:r>
              <a:rPr lang="en-US" sz="2200" b="1" dirty="0">
                <a:solidFill>
                  <a:srgbClr val="00A4D1"/>
                </a:solidFill>
                <a:latin typeface="Arial"/>
                <a:cs typeface="Arial"/>
              </a:rPr>
              <a:t>Network Operations | </a:t>
            </a:r>
            <a:r>
              <a:rPr lang="en-US" sz="2200" dirty="0">
                <a:solidFill>
                  <a:srgbClr val="00A4D1"/>
                </a:solidFill>
                <a:latin typeface="Arial"/>
                <a:cs typeface="Arial"/>
              </a:rPr>
              <a:t>Does your team (with support from your organization as needed) manage the day-to-day operations of the network (e.g., project management, technology, and communication systems)?</a:t>
            </a:r>
            <a:r>
              <a:rPr lang="en-US" sz="2200" dirty="0">
                <a:solidFill>
                  <a:schemeClr val="bg1"/>
                </a:solidFill>
                <a:latin typeface="Arial"/>
                <a:cs typeface="Arial"/>
              </a:rPr>
              <a:t>  </a:t>
            </a:r>
          </a:p>
        </p:txBody>
      </p:sp>
      <p:sp>
        <p:nvSpPr>
          <p:cNvPr id="7" name="TextBox 6">
            <a:extLst>
              <a:ext uri="{FF2B5EF4-FFF2-40B4-BE49-F238E27FC236}">
                <a16:creationId xmlns:a16="http://schemas.microsoft.com/office/drawing/2014/main" id="{1B836FEF-5C4B-4844-98E4-8370838C565C}"/>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solidFill>
                  <a:schemeClr val="bg1"/>
                </a:solidFill>
              </a:rPr>
              <a:t>7</a:t>
            </a:fld>
            <a:endParaRPr lang="en-US" sz="1000" dirty="0">
              <a:solidFill>
                <a:schemeClr val="bg1"/>
              </a:solidFill>
            </a:endParaRPr>
          </a:p>
        </p:txBody>
      </p:sp>
      <p:sp>
        <p:nvSpPr>
          <p:cNvPr id="2" name="TextBox 1">
            <a:extLst>
              <a:ext uri="{FF2B5EF4-FFF2-40B4-BE49-F238E27FC236}">
                <a16:creationId xmlns:a16="http://schemas.microsoft.com/office/drawing/2014/main" id="{825BB788-356F-CE4A-005B-AD8B2A151B56}"/>
              </a:ext>
            </a:extLst>
          </p:cNvPr>
          <p:cNvSpPr txBox="1"/>
          <p:nvPr/>
        </p:nvSpPr>
        <p:spPr>
          <a:xfrm>
            <a:off x="1083004" y="3485132"/>
            <a:ext cx="4460160" cy="646331"/>
          </a:xfrm>
          <a:prstGeom prst="rect">
            <a:avLst/>
          </a:prstGeom>
          <a:noFill/>
        </p:spPr>
        <p:txBody>
          <a:bodyPr wrap="square" rtlCol="0">
            <a:spAutoFit/>
          </a:bodyPr>
          <a:lstStyle/>
          <a:p>
            <a:r>
              <a:rPr lang="en-US" dirty="0">
                <a:solidFill>
                  <a:schemeClr val="bg1"/>
                </a:solidFill>
                <a:latin typeface="Arial" panose="020B0604020202020204" pitchFamily="34" charset="0"/>
                <a:ea typeface="Gotham Medium" pitchFamily="2" charset="-128"/>
                <a:cs typeface="Arial" panose="020B0604020202020204" pitchFamily="34" charset="0"/>
              </a:rPr>
              <a:t>We do not yet have systems to manage the day-to-day operations of the network.</a:t>
            </a:r>
          </a:p>
        </p:txBody>
      </p:sp>
      <p:sp>
        <p:nvSpPr>
          <p:cNvPr id="5" name="TextBox 4">
            <a:extLst>
              <a:ext uri="{FF2B5EF4-FFF2-40B4-BE49-F238E27FC236}">
                <a16:creationId xmlns:a16="http://schemas.microsoft.com/office/drawing/2014/main" id="{99BD56CA-05BC-3324-5F31-C44CDCF06EFE}"/>
              </a:ext>
            </a:extLst>
          </p:cNvPr>
          <p:cNvSpPr txBox="1"/>
          <p:nvPr/>
        </p:nvSpPr>
        <p:spPr>
          <a:xfrm>
            <a:off x="1083004" y="4459712"/>
            <a:ext cx="4752298" cy="923330"/>
          </a:xfrm>
          <a:prstGeom prst="rect">
            <a:avLst/>
          </a:prstGeom>
          <a:noFill/>
        </p:spPr>
        <p:txBody>
          <a:bodyPr wrap="square" rtlCol="0">
            <a:spAutoFit/>
          </a:bodyPr>
          <a:lstStyle/>
          <a:p>
            <a:r>
              <a:rPr lang="en-US" dirty="0">
                <a:solidFill>
                  <a:schemeClr val="bg1"/>
                </a:solidFill>
                <a:latin typeface="Arial" panose="020B0604020202020204" pitchFamily="34" charset="0"/>
                <a:ea typeface="Gotham Medium" pitchFamily="2" charset="-128"/>
                <a:cs typeface="Arial" panose="020B0604020202020204" pitchFamily="34" charset="0"/>
              </a:rPr>
              <a:t>We are beginning to develop systems to manage the day-to-day operations of the network.</a:t>
            </a:r>
          </a:p>
        </p:txBody>
      </p:sp>
      <p:sp>
        <p:nvSpPr>
          <p:cNvPr id="8" name="TextBox 7">
            <a:extLst>
              <a:ext uri="{FF2B5EF4-FFF2-40B4-BE49-F238E27FC236}">
                <a16:creationId xmlns:a16="http://schemas.microsoft.com/office/drawing/2014/main" id="{7AE46863-0484-90E5-34AF-C01F41DE7E15}"/>
              </a:ext>
            </a:extLst>
          </p:cNvPr>
          <p:cNvSpPr txBox="1"/>
          <p:nvPr/>
        </p:nvSpPr>
        <p:spPr>
          <a:xfrm>
            <a:off x="1083004" y="5701158"/>
            <a:ext cx="4752298" cy="1200329"/>
          </a:xfrm>
          <a:prstGeom prst="rect">
            <a:avLst/>
          </a:prstGeom>
          <a:noFill/>
        </p:spPr>
        <p:txBody>
          <a:bodyPr wrap="square" rtlCol="0">
            <a:spAutoFit/>
          </a:bodyPr>
          <a:lstStyle/>
          <a:p>
            <a:r>
              <a:rPr lang="en-US" dirty="0">
                <a:solidFill>
                  <a:schemeClr val="bg1"/>
                </a:solidFill>
                <a:latin typeface="Arial" panose="020B0604020202020204" pitchFamily="34" charset="0"/>
                <a:ea typeface="Gotham Medium" pitchFamily="2" charset="-128"/>
                <a:cs typeface="Arial" panose="020B0604020202020204" pitchFamily="34" charset="0"/>
              </a:rPr>
              <a:t>We have developed some systems to manage the day-to-day operations of the network, but use of them is limited or inconsistent.</a:t>
            </a:r>
          </a:p>
        </p:txBody>
      </p:sp>
      <p:sp>
        <p:nvSpPr>
          <p:cNvPr id="9" name="TextBox 8">
            <a:extLst>
              <a:ext uri="{FF2B5EF4-FFF2-40B4-BE49-F238E27FC236}">
                <a16:creationId xmlns:a16="http://schemas.microsoft.com/office/drawing/2014/main" id="{BEF03487-557E-E699-F1F9-A8E9ABD787CE}"/>
              </a:ext>
            </a:extLst>
          </p:cNvPr>
          <p:cNvSpPr txBox="1"/>
          <p:nvPr/>
        </p:nvSpPr>
        <p:spPr>
          <a:xfrm>
            <a:off x="6815847" y="3485132"/>
            <a:ext cx="4752298" cy="646331"/>
          </a:xfrm>
          <a:prstGeom prst="rect">
            <a:avLst/>
          </a:prstGeom>
          <a:noFill/>
        </p:spPr>
        <p:txBody>
          <a:bodyPr wrap="square" rtlCol="0">
            <a:spAutoFit/>
          </a:bodyPr>
          <a:lstStyle/>
          <a:p>
            <a:r>
              <a:rPr lang="en-US" dirty="0">
                <a:solidFill>
                  <a:schemeClr val="bg1"/>
                </a:solidFill>
                <a:latin typeface="Arial" panose="020B0604020202020204" pitchFamily="34" charset="0"/>
                <a:ea typeface="Gotham Medium" pitchFamily="2" charset="-128"/>
                <a:cs typeface="Arial" panose="020B0604020202020204" pitchFamily="34" charset="0"/>
              </a:rPr>
              <a:t>We consistently use our systems to manage the day-to-day operations of the network.</a:t>
            </a:r>
          </a:p>
        </p:txBody>
      </p:sp>
      <p:sp>
        <p:nvSpPr>
          <p:cNvPr id="10" name="TextBox 9">
            <a:extLst>
              <a:ext uri="{FF2B5EF4-FFF2-40B4-BE49-F238E27FC236}">
                <a16:creationId xmlns:a16="http://schemas.microsoft.com/office/drawing/2014/main" id="{55310F3C-7090-D734-E20B-6BD8CB91E4E6}"/>
              </a:ext>
            </a:extLst>
          </p:cNvPr>
          <p:cNvSpPr txBox="1"/>
          <p:nvPr/>
        </p:nvSpPr>
        <p:spPr>
          <a:xfrm>
            <a:off x="6815847" y="4459712"/>
            <a:ext cx="4752298" cy="1200329"/>
          </a:xfrm>
          <a:prstGeom prst="rect">
            <a:avLst/>
          </a:prstGeom>
          <a:noFill/>
        </p:spPr>
        <p:txBody>
          <a:bodyPr wrap="square" rtlCol="0">
            <a:spAutoFit/>
          </a:bodyPr>
          <a:lstStyle/>
          <a:p>
            <a:r>
              <a:rPr lang="en-US" dirty="0">
                <a:solidFill>
                  <a:schemeClr val="bg1"/>
                </a:solidFill>
                <a:latin typeface="Arial" panose="020B0604020202020204" pitchFamily="34" charset="0"/>
                <a:ea typeface="Gotham Medium" pitchFamily="2" charset="-128"/>
                <a:cs typeface="Arial" panose="020B0604020202020204" pitchFamily="34" charset="0"/>
              </a:rPr>
              <a:t>We consistently use our systems to manage the day-to-day operations of the network and regularly assess our systems to improve effectiveness.</a:t>
            </a:r>
          </a:p>
        </p:txBody>
      </p:sp>
      <p:sp>
        <p:nvSpPr>
          <p:cNvPr id="16" name="Oval 15">
            <a:extLst>
              <a:ext uri="{FF2B5EF4-FFF2-40B4-BE49-F238E27FC236}">
                <a16:creationId xmlns:a16="http://schemas.microsoft.com/office/drawing/2014/main" id="{334BB6DB-1C2F-7736-2A87-65782468CA9B}"/>
              </a:ext>
            </a:extLst>
          </p:cNvPr>
          <p:cNvSpPr/>
          <p:nvPr/>
        </p:nvSpPr>
        <p:spPr>
          <a:xfrm>
            <a:off x="623855" y="3725600"/>
            <a:ext cx="281460" cy="281460"/>
          </a:xfrm>
          <a:prstGeom prst="ellipse">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FF00"/>
              </a:highlight>
            </a:endParaRPr>
          </a:p>
        </p:txBody>
      </p:sp>
      <p:sp>
        <p:nvSpPr>
          <p:cNvPr id="17" name="Oval 16">
            <a:extLst>
              <a:ext uri="{FF2B5EF4-FFF2-40B4-BE49-F238E27FC236}">
                <a16:creationId xmlns:a16="http://schemas.microsoft.com/office/drawing/2014/main" id="{187C045E-6AE6-410F-A51C-6E7CDC91E4CE}"/>
              </a:ext>
            </a:extLst>
          </p:cNvPr>
          <p:cNvSpPr/>
          <p:nvPr/>
        </p:nvSpPr>
        <p:spPr>
          <a:xfrm>
            <a:off x="623855" y="4705794"/>
            <a:ext cx="281460" cy="281460"/>
          </a:xfrm>
          <a:prstGeom prst="ellipse">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FF00"/>
              </a:highlight>
            </a:endParaRPr>
          </a:p>
        </p:txBody>
      </p:sp>
      <p:sp>
        <p:nvSpPr>
          <p:cNvPr id="18" name="Oval 17">
            <a:extLst>
              <a:ext uri="{FF2B5EF4-FFF2-40B4-BE49-F238E27FC236}">
                <a16:creationId xmlns:a16="http://schemas.microsoft.com/office/drawing/2014/main" id="{B243EB0D-06CD-5B42-149E-842DAC56DCBD}"/>
              </a:ext>
            </a:extLst>
          </p:cNvPr>
          <p:cNvSpPr/>
          <p:nvPr/>
        </p:nvSpPr>
        <p:spPr>
          <a:xfrm>
            <a:off x="623855" y="5941465"/>
            <a:ext cx="281460" cy="281460"/>
          </a:xfrm>
          <a:prstGeom prst="ellipse">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FF00"/>
              </a:highlight>
            </a:endParaRPr>
          </a:p>
        </p:txBody>
      </p:sp>
      <p:sp>
        <p:nvSpPr>
          <p:cNvPr id="19" name="Oval 18">
            <a:extLst>
              <a:ext uri="{FF2B5EF4-FFF2-40B4-BE49-F238E27FC236}">
                <a16:creationId xmlns:a16="http://schemas.microsoft.com/office/drawing/2014/main" id="{1B41FB2C-7B0A-AD92-0A59-7FF898B2EF0A}"/>
              </a:ext>
            </a:extLst>
          </p:cNvPr>
          <p:cNvSpPr/>
          <p:nvPr/>
        </p:nvSpPr>
        <p:spPr>
          <a:xfrm>
            <a:off x="6393745" y="3710128"/>
            <a:ext cx="281460" cy="281460"/>
          </a:xfrm>
          <a:prstGeom prst="ellipse">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FF00"/>
              </a:highlight>
            </a:endParaRPr>
          </a:p>
        </p:txBody>
      </p:sp>
      <p:sp>
        <p:nvSpPr>
          <p:cNvPr id="20" name="Oval 19">
            <a:extLst>
              <a:ext uri="{FF2B5EF4-FFF2-40B4-BE49-F238E27FC236}">
                <a16:creationId xmlns:a16="http://schemas.microsoft.com/office/drawing/2014/main" id="{725515ED-9193-C9D5-F0BD-71166F64587C}"/>
              </a:ext>
            </a:extLst>
          </p:cNvPr>
          <p:cNvSpPr/>
          <p:nvPr/>
        </p:nvSpPr>
        <p:spPr>
          <a:xfrm>
            <a:off x="6393745" y="4690322"/>
            <a:ext cx="281460" cy="281460"/>
          </a:xfrm>
          <a:prstGeom prst="ellipse">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FF00"/>
              </a:highlight>
            </a:endParaRPr>
          </a:p>
        </p:txBody>
      </p:sp>
    </p:spTree>
    <p:extLst>
      <p:ext uri="{BB962C8B-B14F-4D97-AF65-F5344CB8AC3E}">
        <p14:creationId xmlns:p14="http://schemas.microsoft.com/office/powerpoint/2010/main" val="443418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person, person, lady&#10;&#10;Description automatically generated">
            <a:extLst>
              <a:ext uri="{FF2B5EF4-FFF2-40B4-BE49-F238E27FC236}">
                <a16:creationId xmlns:a16="http://schemas.microsoft.com/office/drawing/2014/main" id="{C3C675DB-94DC-574D-AEBD-4FEDE9EF6B7A}"/>
              </a:ext>
            </a:extLst>
          </p:cNvPr>
          <p:cNvPicPr>
            <a:picLocks noChangeAspect="1"/>
          </p:cNvPicPr>
          <p:nvPr/>
        </p:nvPicPr>
        <p:blipFill>
          <a:blip r:embed="rId3"/>
          <a:stretch>
            <a:fillRect/>
          </a:stretch>
        </p:blipFill>
        <p:spPr>
          <a:xfrm>
            <a:off x="1030520" y="-3505"/>
            <a:ext cx="11180083" cy="7304321"/>
          </a:xfrm>
          <a:prstGeom prst="rect">
            <a:avLst/>
          </a:prstGeom>
        </p:spPr>
      </p:pic>
      <p:sp>
        <p:nvSpPr>
          <p:cNvPr id="5" name="Rectangle 4">
            <a:extLst>
              <a:ext uri="{FF2B5EF4-FFF2-40B4-BE49-F238E27FC236}">
                <a16:creationId xmlns:a16="http://schemas.microsoft.com/office/drawing/2014/main" id="{91B83B31-3205-214C-8D96-601C52D30734}"/>
              </a:ext>
            </a:extLst>
          </p:cNvPr>
          <p:cNvSpPr/>
          <p:nvPr/>
        </p:nvSpPr>
        <p:spPr>
          <a:xfrm>
            <a:off x="94593" y="105439"/>
            <a:ext cx="12002814" cy="517133"/>
          </a:xfrm>
          <a:prstGeom prst="rect">
            <a:avLst/>
          </a:prstGeom>
          <a:solidFill>
            <a:srgbClr val="002E3D">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8D3CBB6-6377-D547-82D9-558469719454}"/>
              </a:ext>
            </a:extLst>
          </p:cNvPr>
          <p:cNvSpPr txBox="1"/>
          <p:nvPr/>
        </p:nvSpPr>
        <p:spPr>
          <a:xfrm>
            <a:off x="315290" y="181324"/>
            <a:ext cx="4873397" cy="353943"/>
          </a:xfrm>
          <a:prstGeom prst="rect">
            <a:avLst/>
          </a:prstGeom>
          <a:noFill/>
        </p:spPr>
        <p:txBody>
          <a:bodyPr wrap="square" rtlCol="0">
            <a:spAutoFit/>
          </a:bodyPr>
          <a:lstStyle/>
          <a:p>
            <a:r>
              <a:rPr lang="en-US" sz="1700" b="1">
                <a:solidFill>
                  <a:srgbClr val="002E3D"/>
                </a:solidFill>
                <a:latin typeface="Arial" panose="020B0604020202020204" pitchFamily="34" charset="0"/>
                <a:ea typeface="Gotham Medium" pitchFamily="2" charset="-128"/>
                <a:cs typeface="Arial" panose="020B0604020202020204" pitchFamily="34" charset="0"/>
              </a:rPr>
              <a:t>Self-Assessment Rating Scales</a:t>
            </a:r>
          </a:p>
        </p:txBody>
      </p:sp>
      <p:sp>
        <p:nvSpPr>
          <p:cNvPr id="2" name="Rectangle 1">
            <a:extLst>
              <a:ext uri="{FF2B5EF4-FFF2-40B4-BE49-F238E27FC236}">
                <a16:creationId xmlns:a16="http://schemas.microsoft.com/office/drawing/2014/main" id="{648AF656-E72E-B24A-9167-895180A86A89}"/>
              </a:ext>
            </a:extLst>
          </p:cNvPr>
          <p:cNvSpPr/>
          <p:nvPr/>
        </p:nvSpPr>
        <p:spPr>
          <a:xfrm>
            <a:off x="315289" y="799236"/>
            <a:ext cx="5475911" cy="738664"/>
          </a:xfrm>
          <a:prstGeom prst="rect">
            <a:avLst/>
          </a:prstGeom>
        </p:spPr>
        <p:txBody>
          <a:bodyPr wrap="square">
            <a:spAutoFit/>
          </a:bodyPr>
          <a:lstStyle/>
          <a:p>
            <a:pPr>
              <a:spcBef>
                <a:spcPts val="1200"/>
              </a:spcBef>
            </a:pPr>
            <a:r>
              <a:rPr lang="en-US" sz="1500" b="1">
                <a:solidFill>
                  <a:srgbClr val="002D3C"/>
                </a:solidFill>
                <a:latin typeface="Arial" panose="020B0604020202020204" pitchFamily="34" charset="0"/>
                <a:cs typeface="Arial" panose="020B0604020202020204" pitchFamily="34" charset="0"/>
              </a:rPr>
              <a:t>In general, the response options align to a developmental continuum for which numeric values were assigned. </a:t>
            </a:r>
          </a:p>
          <a:p>
            <a:endParaRPr lang="en-US" sz="1400">
              <a:solidFill>
                <a:srgbClr val="002D3C"/>
              </a:solidFill>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F322348-EA93-8A45-B4F2-A51E4659902A}"/>
              </a:ext>
            </a:extLst>
          </p:cNvPr>
          <p:cNvSpPr/>
          <p:nvPr/>
        </p:nvSpPr>
        <p:spPr>
          <a:xfrm>
            <a:off x="1043509" y="5616305"/>
            <a:ext cx="4243599" cy="1015663"/>
          </a:xfrm>
          <a:prstGeom prst="rect">
            <a:avLst/>
          </a:prstGeom>
        </p:spPr>
        <p:txBody>
          <a:bodyPr wrap="square">
            <a:spAutoFit/>
          </a:bodyPr>
          <a:lstStyle/>
          <a:p>
            <a:pPr>
              <a:spcBef>
                <a:spcPts val="3000"/>
              </a:spcBef>
            </a:pPr>
            <a:r>
              <a:rPr lang="en-US" sz="1500" b="1" dirty="0">
                <a:solidFill>
                  <a:srgbClr val="008CB2"/>
                </a:solidFill>
                <a:latin typeface="Arial" panose="020B0604020202020204" pitchFamily="34" charset="0"/>
                <a:cs typeface="Arial" panose="020B0604020202020204" pitchFamily="34" charset="0"/>
              </a:rPr>
              <a:t>EXEMPLARY: </a:t>
            </a:r>
            <a:r>
              <a:rPr lang="en-US" sz="1500" dirty="0">
                <a:solidFill>
                  <a:srgbClr val="002E3D"/>
                </a:solidFill>
                <a:latin typeface="Arial" panose="020B0604020202020204" pitchFamily="34" charset="0"/>
                <a:cs typeface="Arial" panose="020B0604020202020204" pitchFamily="34" charset="0"/>
              </a:rPr>
              <a:t>Organization is </a:t>
            </a:r>
            <a:r>
              <a:rPr lang="en-US" sz="1500" b="1" dirty="0">
                <a:solidFill>
                  <a:srgbClr val="002E3D"/>
                </a:solidFill>
                <a:latin typeface="Arial" panose="020B0604020202020204" pitchFamily="34" charset="0"/>
                <a:cs typeface="Arial" panose="020B0604020202020204" pitchFamily="34" charset="0"/>
              </a:rPr>
              <a:t>consistently engaged </a:t>
            </a:r>
            <a:r>
              <a:rPr lang="en-US" sz="1500" dirty="0">
                <a:solidFill>
                  <a:srgbClr val="002E3D"/>
                </a:solidFill>
                <a:latin typeface="Arial" panose="020B0604020202020204" pitchFamily="34" charset="0"/>
                <a:cs typeface="Arial" panose="020B0604020202020204" pitchFamily="34" charset="0"/>
              </a:rPr>
              <a:t>in the activity and proactively incorporates </a:t>
            </a:r>
            <a:r>
              <a:rPr lang="en-US" sz="1500" b="1" dirty="0">
                <a:solidFill>
                  <a:srgbClr val="002E3D"/>
                </a:solidFill>
                <a:latin typeface="Arial" panose="020B0604020202020204" pitchFamily="34" charset="0"/>
                <a:cs typeface="Arial" panose="020B0604020202020204" pitchFamily="34" charset="0"/>
              </a:rPr>
              <a:t>continuous improvement </a:t>
            </a:r>
            <a:r>
              <a:rPr lang="en-US" sz="1500" dirty="0">
                <a:solidFill>
                  <a:srgbClr val="002E3D"/>
                </a:solidFill>
                <a:latin typeface="Arial" panose="020B0604020202020204" pitchFamily="34" charset="0"/>
                <a:cs typeface="Arial" panose="020B0604020202020204" pitchFamily="34" charset="0"/>
              </a:rPr>
              <a:t>and </a:t>
            </a:r>
            <a:r>
              <a:rPr lang="en-US" sz="1500" b="1" dirty="0">
                <a:solidFill>
                  <a:srgbClr val="002E3D"/>
                </a:solidFill>
                <a:latin typeface="Arial" panose="020B0604020202020204" pitchFamily="34" charset="0"/>
                <a:cs typeface="Arial" panose="020B0604020202020204" pitchFamily="34" charset="0"/>
              </a:rPr>
              <a:t>capacity-building </a:t>
            </a:r>
            <a:r>
              <a:rPr lang="en-US" sz="1500" dirty="0">
                <a:solidFill>
                  <a:srgbClr val="002E3D"/>
                </a:solidFill>
                <a:latin typeface="Arial" panose="020B0604020202020204" pitchFamily="34" charset="0"/>
                <a:cs typeface="Arial" panose="020B0604020202020204" pitchFamily="34" charset="0"/>
              </a:rPr>
              <a:t>objectives into their work. </a:t>
            </a:r>
          </a:p>
        </p:txBody>
      </p:sp>
      <p:sp>
        <p:nvSpPr>
          <p:cNvPr id="4" name="Oval 3">
            <a:extLst>
              <a:ext uri="{FF2B5EF4-FFF2-40B4-BE49-F238E27FC236}">
                <a16:creationId xmlns:a16="http://schemas.microsoft.com/office/drawing/2014/main" id="{F8A6388D-D877-624B-8C8A-A6F8297EBD43}"/>
              </a:ext>
            </a:extLst>
          </p:cNvPr>
          <p:cNvSpPr/>
          <p:nvPr/>
        </p:nvSpPr>
        <p:spPr>
          <a:xfrm>
            <a:off x="398584" y="1617112"/>
            <a:ext cx="451266" cy="451266"/>
          </a:xfrm>
          <a:prstGeom prst="ellipse">
            <a:avLst/>
          </a:prstGeom>
          <a:solidFill>
            <a:schemeClr val="bg1"/>
          </a:solid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2E3D"/>
                </a:solidFill>
                <a:latin typeface="Arial" panose="020B0604020202020204" pitchFamily="34" charset="0"/>
                <a:cs typeface="Arial" panose="020B0604020202020204" pitchFamily="34" charset="0"/>
              </a:rPr>
              <a:t>1</a:t>
            </a:r>
          </a:p>
        </p:txBody>
      </p:sp>
      <p:sp>
        <p:nvSpPr>
          <p:cNvPr id="10" name="Oval 9">
            <a:extLst>
              <a:ext uri="{FF2B5EF4-FFF2-40B4-BE49-F238E27FC236}">
                <a16:creationId xmlns:a16="http://schemas.microsoft.com/office/drawing/2014/main" id="{ECE00D9D-3BFB-7149-8E9E-69C4CC690443}"/>
              </a:ext>
            </a:extLst>
          </p:cNvPr>
          <p:cNvSpPr/>
          <p:nvPr/>
        </p:nvSpPr>
        <p:spPr>
          <a:xfrm>
            <a:off x="398584" y="2630214"/>
            <a:ext cx="451266" cy="451266"/>
          </a:xfrm>
          <a:prstGeom prst="ellipse">
            <a:avLst/>
          </a:prstGeom>
          <a:solidFill>
            <a:schemeClr val="bg1"/>
          </a:solid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2E3D"/>
                </a:solidFill>
                <a:latin typeface="Arial" panose="020B0604020202020204" pitchFamily="34" charset="0"/>
                <a:cs typeface="Arial" panose="020B0604020202020204" pitchFamily="34" charset="0"/>
              </a:rPr>
              <a:t>2</a:t>
            </a:r>
          </a:p>
        </p:txBody>
      </p:sp>
      <p:sp>
        <p:nvSpPr>
          <p:cNvPr id="11" name="Oval 10">
            <a:extLst>
              <a:ext uri="{FF2B5EF4-FFF2-40B4-BE49-F238E27FC236}">
                <a16:creationId xmlns:a16="http://schemas.microsoft.com/office/drawing/2014/main" id="{A7CB1BE3-C629-3043-BBDD-06A15AD9172F}"/>
              </a:ext>
            </a:extLst>
          </p:cNvPr>
          <p:cNvSpPr/>
          <p:nvPr/>
        </p:nvSpPr>
        <p:spPr>
          <a:xfrm>
            <a:off x="398584" y="3643316"/>
            <a:ext cx="451266" cy="451266"/>
          </a:xfrm>
          <a:prstGeom prst="ellipse">
            <a:avLst/>
          </a:prstGeom>
          <a:solidFill>
            <a:schemeClr val="bg1"/>
          </a:solid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2E3D"/>
                </a:solidFill>
                <a:latin typeface="Arial" panose="020B0604020202020204" pitchFamily="34" charset="0"/>
                <a:cs typeface="Arial" panose="020B0604020202020204" pitchFamily="34" charset="0"/>
              </a:rPr>
              <a:t>3</a:t>
            </a:r>
          </a:p>
        </p:txBody>
      </p:sp>
      <p:sp>
        <p:nvSpPr>
          <p:cNvPr id="12" name="Oval 11">
            <a:extLst>
              <a:ext uri="{FF2B5EF4-FFF2-40B4-BE49-F238E27FC236}">
                <a16:creationId xmlns:a16="http://schemas.microsoft.com/office/drawing/2014/main" id="{864EBFFB-1D38-6F4D-9059-84B9B0C29DAD}"/>
              </a:ext>
            </a:extLst>
          </p:cNvPr>
          <p:cNvSpPr/>
          <p:nvPr/>
        </p:nvSpPr>
        <p:spPr>
          <a:xfrm>
            <a:off x="398584" y="4656418"/>
            <a:ext cx="451266" cy="451266"/>
          </a:xfrm>
          <a:prstGeom prst="ellipse">
            <a:avLst/>
          </a:prstGeom>
          <a:solidFill>
            <a:schemeClr val="bg1"/>
          </a:solid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2E3D"/>
                </a:solidFill>
                <a:latin typeface="Arial" panose="020B0604020202020204" pitchFamily="34" charset="0"/>
                <a:cs typeface="Arial" panose="020B0604020202020204" pitchFamily="34" charset="0"/>
              </a:rPr>
              <a:t>4</a:t>
            </a:r>
          </a:p>
        </p:txBody>
      </p:sp>
      <p:sp>
        <p:nvSpPr>
          <p:cNvPr id="13" name="Oval 12">
            <a:extLst>
              <a:ext uri="{FF2B5EF4-FFF2-40B4-BE49-F238E27FC236}">
                <a16:creationId xmlns:a16="http://schemas.microsoft.com/office/drawing/2014/main" id="{8973CB95-12B5-FA42-931B-56C16FA0393D}"/>
              </a:ext>
            </a:extLst>
          </p:cNvPr>
          <p:cNvSpPr/>
          <p:nvPr/>
        </p:nvSpPr>
        <p:spPr>
          <a:xfrm>
            <a:off x="398584" y="5669519"/>
            <a:ext cx="451266" cy="451266"/>
          </a:xfrm>
          <a:prstGeom prst="ellipse">
            <a:avLst/>
          </a:prstGeom>
          <a:solidFill>
            <a:schemeClr val="bg1"/>
          </a:solidFill>
          <a:ln>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2E3D"/>
                </a:solidFill>
                <a:latin typeface="Arial" panose="020B0604020202020204" pitchFamily="34" charset="0"/>
                <a:cs typeface="Arial" panose="020B0604020202020204" pitchFamily="34" charset="0"/>
              </a:rPr>
              <a:t>5</a:t>
            </a:r>
          </a:p>
        </p:txBody>
      </p:sp>
      <p:sp>
        <p:nvSpPr>
          <p:cNvPr id="15" name="Rectangle 14">
            <a:extLst>
              <a:ext uri="{FF2B5EF4-FFF2-40B4-BE49-F238E27FC236}">
                <a16:creationId xmlns:a16="http://schemas.microsoft.com/office/drawing/2014/main" id="{E243E99C-CAEA-C14B-93A1-AD33C7BB681E}"/>
              </a:ext>
            </a:extLst>
          </p:cNvPr>
          <p:cNvSpPr/>
          <p:nvPr/>
        </p:nvSpPr>
        <p:spPr>
          <a:xfrm>
            <a:off x="1030521" y="1597417"/>
            <a:ext cx="4022126" cy="553998"/>
          </a:xfrm>
          <a:prstGeom prst="rect">
            <a:avLst/>
          </a:prstGeom>
        </p:spPr>
        <p:txBody>
          <a:bodyPr wrap="square">
            <a:spAutoFit/>
          </a:bodyPr>
          <a:lstStyle/>
          <a:p>
            <a:pPr>
              <a:spcBef>
                <a:spcPts val="3000"/>
              </a:spcBef>
            </a:pPr>
            <a:r>
              <a:rPr lang="en-US" sz="1500" b="1" dirty="0">
                <a:solidFill>
                  <a:srgbClr val="008CB2"/>
                </a:solidFill>
                <a:latin typeface="Arial" panose="020B0604020202020204" pitchFamily="34" charset="0"/>
                <a:cs typeface="Arial" panose="020B0604020202020204" pitchFamily="34" charset="0"/>
              </a:rPr>
              <a:t>NO ACTIVITY: </a:t>
            </a:r>
            <a:r>
              <a:rPr lang="en-US" sz="1500" dirty="0">
                <a:solidFill>
                  <a:srgbClr val="002E3D"/>
                </a:solidFill>
                <a:latin typeface="Arial" panose="020B0604020202020204" pitchFamily="34" charset="0"/>
                <a:cs typeface="Arial" panose="020B0604020202020204" pitchFamily="34" charset="0"/>
              </a:rPr>
              <a:t>Organization is </a:t>
            </a:r>
            <a:r>
              <a:rPr lang="en-US" sz="1500" b="1" dirty="0">
                <a:solidFill>
                  <a:srgbClr val="002E3D"/>
                </a:solidFill>
                <a:latin typeface="Arial" panose="020B0604020202020204" pitchFamily="34" charset="0"/>
                <a:cs typeface="Arial" panose="020B0604020202020204" pitchFamily="34" charset="0"/>
              </a:rPr>
              <a:t>not currently engaged</a:t>
            </a:r>
            <a:r>
              <a:rPr lang="en-US" sz="1500" dirty="0">
                <a:solidFill>
                  <a:srgbClr val="002E3D"/>
                </a:solidFill>
                <a:latin typeface="Arial" panose="020B0604020202020204" pitchFamily="34" charset="0"/>
                <a:cs typeface="Arial" panose="020B0604020202020204" pitchFamily="34" charset="0"/>
              </a:rPr>
              <a:t> in the activity. </a:t>
            </a:r>
          </a:p>
        </p:txBody>
      </p:sp>
      <p:sp>
        <p:nvSpPr>
          <p:cNvPr id="16" name="Rectangle 15">
            <a:extLst>
              <a:ext uri="{FF2B5EF4-FFF2-40B4-BE49-F238E27FC236}">
                <a16:creationId xmlns:a16="http://schemas.microsoft.com/office/drawing/2014/main" id="{813EDA45-A9C7-9E46-A707-89E264F0C79C}"/>
              </a:ext>
            </a:extLst>
          </p:cNvPr>
          <p:cNvSpPr/>
          <p:nvPr/>
        </p:nvSpPr>
        <p:spPr>
          <a:xfrm>
            <a:off x="1043509" y="2627799"/>
            <a:ext cx="3704337" cy="553998"/>
          </a:xfrm>
          <a:prstGeom prst="rect">
            <a:avLst/>
          </a:prstGeom>
        </p:spPr>
        <p:txBody>
          <a:bodyPr wrap="square">
            <a:spAutoFit/>
          </a:bodyPr>
          <a:lstStyle/>
          <a:p>
            <a:pPr>
              <a:spcBef>
                <a:spcPts val="3000"/>
              </a:spcBef>
            </a:pPr>
            <a:r>
              <a:rPr lang="en-US" sz="1500" b="1" dirty="0">
                <a:solidFill>
                  <a:srgbClr val="008CB2"/>
                </a:solidFill>
                <a:latin typeface="Arial" panose="020B0604020202020204" pitchFamily="34" charset="0"/>
                <a:cs typeface="Arial" panose="020B0604020202020204" pitchFamily="34" charset="0"/>
              </a:rPr>
              <a:t>EMERGING: </a:t>
            </a:r>
            <a:r>
              <a:rPr lang="en-US" sz="1500" dirty="0">
                <a:solidFill>
                  <a:srgbClr val="002E3D"/>
                </a:solidFill>
                <a:latin typeface="Arial" panose="020B0604020202020204" pitchFamily="34" charset="0"/>
                <a:cs typeface="Arial" panose="020B0604020202020204" pitchFamily="34" charset="0"/>
              </a:rPr>
              <a:t>Organization is </a:t>
            </a:r>
            <a:r>
              <a:rPr lang="en-US" sz="1500" b="1" dirty="0">
                <a:solidFill>
                  <a:srgbClr val="002E3D"/>
                </a:solidFill>
                <a:latin typeface="Arial" panose="020B0604020202020204" pitchFamily="34" charset="0"/>
                <a:cs typeface="Arial" panose="020B0604020202020204" pitchFamily="34" charset="0"/>
              </a:rPr>
              <a:t>planning to engage </a:t>
            </a:r>
            <a:r>
              <a:rPr lang="en-US" sz="1500" dirty="0">
                <a:solidFill>
                  <a:srgbClr val="002E3D"/>
                </a:solidFill>
                <a:latin typeface="Arial" panose="020B0604020202020204" pitchFamily="34" charset="0"/>
                <a:cs typeface="Arial" panose="020B0604020202020204" pitchFamily="34" charset="0"/>
              </a:rPr>
              <a:t>in the activity. </a:t>
            </a:r>
          </a:p>
        </p:txBody>
      </p:sp>
      <p:sp>
        <p:nvSpPr>
          <p:cNvPr id="17" name="Rectangle 16">
            <a:extLst>
              <a:ext uri="{FF2B5EF4-FFF2-40B4-BE49-F238E27FC236}">
                <a16:creationId xmlns:a16="http://schemas.microsoft.com/office/drawing/2014/main" id="{84EAFE93-EABC-404E-BF07-DB2EB9846181}"/>
              </a:ext>
            </a:extLst>
          </p:cNvPr>
          <p:cNvSpPr/>
          <p:nvPr/>
        </p:nvSpPr>
        <p:spPr>
          <a:xfrm>
            <a:off x="1030520" y="3615112"/>
            <a:ext cx="4256588" cy="784830"/>
          </a:xfrm>
          <a:prstGeom prst="rect">
            <a:avLst/>
          </a:prstGeom>
        </p:spPr>
        <p:txBody>
          <a:bodyPr wrap="square">
            <a:spAutoFit/>
          </a:bodyPr>
          <a:lstStyle/>
          <a:p>
            <a:pPr>
              <a:spcBef>
                <a:spcPts val="3000"/>
              </a:spcBef>
            </a:pPr>
            <a:r>
              <a:rPr lang="en-US" sz="1500" b="1" dirty="0">
                <a:solidFill>
                  <a:srgbClr val="008CB2"/>
                </a:solidFill>
                <a:latin typeface="Arial" panose="020B0604020202020204" pitchFamily="34" charset="0"/>
                <a:cs typeface="Arial" panose="020B0604020202020204" pitchFamily="34" charset="0"/>
              </a:rPr>
              <a:t>DEVELOPING: </a:t>
            </a:r>
            <a:r>
              <a:rPr lang="en-US" sz="1500" dirty="0">
                <a:solidFill>
                  <a:srgbClr val="002E3D"/>
                </a:solidFill>
                <a:latin typeface="Arial" panose="020B0604020202020204" pitchFamily="34" charset="0"/>
                <a:cs typeface="Arial" panose="020B0604020202020204" pitchFamily="34" charset="0"/>
              </a:rPr>
              <a:t>Organization </a:t>
            </a:r>
            <a:r>
              <a:rPr lang="en-US" sz="1500" b="1" dirty="0">
                <a:solidFill>
                  <a:srgbClr val="002E3D"/>
                </a:solidFill>
                <a:latin typeface="Arial" panose="020B0604020202020204" pitchFamily="34" charset="0"/>
                <a:cs typeface="Arial" panose="020B0604020202020204" pitchFamily="34" charset="0"/>
              </a:rPr>
              <a:t>is engaged </a:t>
            </a:r>
            <a:r>
              <a:rPr lang="en-US" sz="1500" dirty="0">
                <a:solidFill>
                  <a:srgbClr val="002E3D"/>
                </a:solidFill>
                <a:latin typeface="Arial" panose="020B0604020202020204" pitchFamily="34" charset="0"/>
                <a:cs typeface="Arial" panose="020B0604020202020204" pitchFamily="34" charset="0"/>
              </a:rPr>
              <a:t>in the activity but is </a:t>
            </a:r>
            <a:r>
              <a:rPr lang="en-US" sz="1500" b="1" dirty="0">
                <a:solidFill>
                  <a:srgbClr val="002E3D"/>
                </a:solidFill>
                <a:latin typeface="Arial" panose="020B0604020202020204" pitchFamily="34" charset="0"/>
                <a:cs typeface="Arial" panose="020B0604020202020204" pitchFamily="34" charset="0"/>
              </a:rPr>
              <a:t>limited or inconsistent </a:t>
            </a:r>
            <a:r>
              <a:rPr lang="en-US" sz="1500" dirty="0">
                <a:solidFill>
                  <a:srgbClr val="002E3D"/>
                </a:solidFill>
                <a:latin typeface="Arial" panose="020B0604020202020204" pitchFamily="34" charset="0"/>
                <a:cs typeface="Arial" panose="020B0604020202020204" pitchFamily="34" charset="0"/>
              </a:rPr>
              <a:t>in its engagement. </a:t>
            </a:r>
          </a:p>
        </p:txBody>
      </p:sp>
      <p:sp>
        <p:nvSpPr>
          <p:cNvPr id="18" name="Rectangle 17">
            <a:extLst>
              <a:ext uri="{FF2B5EF4-FFF2-40B4-BE49-F238E27FC236}">
                <a16:creationId xmlns:a16="http://schemas.microsoft.com/office/drawing/2014/main" id="{A49028B6-C87E-4D48-AB66-CD11E5F62275}"/>
              </a:ext>
            </a:extLst>
          </p:cNvPr>
          <p:cNvSpPr/>
          <p:nvPr/>
        </p:nvSpPr>
        <p:spPr>
          <a:xfrm>
            <a:off x="1043509" y="4656418"/>
            <a:ext cx="4491049" cy="784830"/>
          </a:xfrm>
          <a:prstGeom prst="rect">
            <a:avLst/>
          </a:prstGeom>
        </p:spPr>
        <p:txBody>
          <a:bodyPr wrap="square">
            <a:spAutoFit/>
          </a:bodyPr>
          <a:lstStyle/>
          <a:p>
            <a:pPr>
              <a:spcBef>
                <a:spcPts val="3000"/>
              </a:spcBef>
            </a:pPr>
            <a:r>
              <a:rPr lang="en-US" sz="1500" b="1" dirty="0">
                <a:solidFill>
                  <a:srgbClr val="008CB2"/>
                </a:solidFill>
                <a:latin typeface="Arial" panose="020B0604020202020204" pitchFamily="34" charset="0"/>
                <a:cs typeface="Arial" panose="020B0604020202020204" pitchFamily="34" charset="0"/>
              </a:rPr>
              <a:t>ACHIEVED: </a:t>
            </a:r>
            <a:r>
              <a:rPr lang="en-US" sz="1500" dirty="0">
                <a:solidFill>
                  <a:srgbClr val="002E3D"/>
                </a:solidFill>
                <a:latin typeface="Arial" panose="020B0604020202020204" pitchFamily="34" charset="0"/>
                <a:cs typeface="Arial" panose="020B0604020202020204" pitchFamily="34" charset="0"/>
              </a:rPr>
              <a:t>Organization is </a:t>
            </a:r>
            <a:r>
              <a:rPr lang="en-US" sz="1500" b="1" dirty="0">
                <a:solidFill>
                  <a:srgbClr val="002E3D"/>
                </a:solidFill>
                <a:latin typeface="Arial" panose="020B0604020202020204" pitchFamily="34" charset="0"/>
                <a:cs typeface="Arial" panose="020B0604020202020204" pitchFamily="34" charset="0"/>
              </a:rPr>
              <a:t>consistently engaged </a:t>
            </a:r>
            <a:r>
              <a:rPr lang="en-US" sz="1500" dirty="0">
                <a:solidFill>
                  <a:srgbClr val="002E3D"/>
                </a:solidFill>
                <a:latin typeface="Arial" panose="020B0604020202020204" pitchFamily="34" charset="0"/>
                <a:cs typeface="Arial" panose="020B0604020202020204" pitchFamily="34" charset="0"/>
              </a:rPr>
              <a:t>in the activity with </a:t>
            </a:r>
            <a:r>
              <a:rPr lang="en-US" sz="1500" b="1" dirty="0">
                <a:solidFill>
                  <a:srgbClr val="002E3D"/>
                </a:solidFill>
                <a:latin typeface="Arial" panose="020B0604020202020204" pitchFamily="34" charset="0"/>
                <a:cs typeface="Arial" panose="020B0604020202020204" pitchFamily="34" charset="0"/>
              </a:rPr>
              <a:t>demonstrated effectiveness. </a:t>
            </a:r>
          </a:p>
        </p:txBody>
      </p:sp>
      <p:sp>
        <p:nvSpPr>
          <p:cNvPr id="19" name="TextBox 18">
            <a:extLst>
              <a:ext uri="{FF2B5EF4-FFF2-40B4-BE49-F238E27FC236}">
                <a16:creationId xmlns:a16="http://schemas.microsoft.com/office/drawing/2014/main" id="{86528D0D-F8ED-45C8-96A6-7F14CDDC70BD}"/>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t>8</a:t>
            </a:fld>
            <a:endParaRPr lang="en-US" sz="1000" dirty="0"/>
          </a:p>
        </p:txBody>
      </p:sp>
    </p:spTree>
    <p:extLst>
      <p:ext uri="{BB962C8B-B14F-4D97-AF65-F5344CB8AC3E}">
        <p14:creationId xmlns:p14="http://schemas.microsoft.com/office/powerpoint/2010/main" val="4206184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 open computer sitting on top of a table&#10;&#10;Description automatically generated">
            <a:extLst>
              <a:ext uri="{FF2B5EF4-FFF2-40B4-BE49-F238E27FC236}">
                <a16:creationId xmlns:a16="http://schemas.microsoft.com/office/drawing/2014/main" id="{58DAFAE1-8599-2A4D-B24D-AC0A1CD6F643}"/>
              </a:ext>
            </a:extLst>
          </p:cNvPr>
          <p:cNvPicPr>
            <a:picLocks noChangeAspect="1"/>
          </p:cNvPicPr>
          <p:nvPr/>
        </p:nvPicPr>
        <p:blipFill rotWithShape="1">
          <a:blip r:embed="rId3"/>
          <a:srcRect l="4870" b="14383"/>
          <a:stretch/>
        </p:blipFill>
        <p:spPr>
          <a:xfrm>
            <a:off x="0" y="0"/>
            <a:ext cx="12192000" cy="7315200"/>
          </a:xfrm>
          <a:prstGeom prst="rect">
            <a:avLst/>
          </a:prstGeom>
        </p:spPr>
      </p:pic>
      <p:sp>
        <p:nvSpPr>
          <p:cNvPr id="5" name="Oval 4">
            <a:extLst>
              <a:ext uri="{FF2B5EF4-FFF2-40B4-BE49-F238E27FC236}">
                <a16:creationId xmlns:a16="http://schemas.microsoft.com/office/drawing/2014/main" id="{469C518A-C668-6B42-9FE3-72A64058BD9C}"/>
              </a:ext>
            </a:extLst>
          </p:cNvPr>
          <p:cNvSpPr/>
          <p:nvPr/>
        </p:nvSpPr>
        <p:spPr>
          <a:xfrm>
            <a:off x="3541840" y="1947007"/>
            <a:ext cx="1122169" cy="1122169"/>
          </a:xfrm>
          <a:prstGeom prst="ellipse">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 panose="020B0604020202020204" pitchFamily="34" charset="0"/>
                <a:cs typeface="Arial" panose="020B0604020202020204" pitchFamily="34" charset="0"/>
              </a:rPr>
              <a:t>2</a:t>
            </a:r>
          </a:p>
        </p:txBody>
      </p:sp>
      <p:sp>
        <p:nvSpPr>
          <p:cNvPr id="8" name="Title 1">
            <a:extLst>
              <a:ext uri="{FF2B5EF4-FFF2-40B4-BE49-F238E27FC236}">
                <a16:creationId xmlns:a16="http://schemas.microsoft.com/office/drawing/2014/main" id="{4E463CF3-B221-A14A-9889-8185AFF4B809}"/>
              </a:ext>
            </a:extLst>
          </p:cNvPr>
          <p:cNvSpPr txBox="1">
            <a:spLocks/>
          </p:cNvSpPr>
          <p:nvPr/>
        </p:nvSpPr>
        <p:spPr>
          <a:xfrm>
            <a:off x="114873" y="3722493"/>
            <a:ext cx="8205850" cy="5857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500" dirty="0">
                <a:solidFill>
                  <a:srgbClr val="002E3D"/>
                </a:solidFill>
                <a:latin typeface="Arial" panose="020B0604020202020204" pitchFamily="34" charset="0"/>
                <a:cs typeface="Arial" panose="020B0604020202020204" pitchFamily="34" charset="0"/>
              </a:rPr>
              <a:t>ICA Consensus Conversation </a:t>
            </a:r>
          </a:p>
        </p:txBody>
      </p:sp>
      <p:sp>
        <p:nvSpPr>
          <p:cNvPr id="9" name="Content Placeholder 2">
            <a:extLst>
              <a:ext uri="{FF2B5EF4-FFF2-40B4-BE49-F238E27FC236}">
                <a16:creationId xmlns:a16="http://schemas.microsoft.com/office/drawing/2014/main" id="{5FA85EE4-12DD-794B-980F-4F31410C48D4}"/>
              </a:ext>
            </a:extLst>
          </p:cNvPr>
          <p:cNvSpPr txBox="1">
            <a:spLocks/>
          </p:cNvSpPr>
          <p:nvPr/>
        </p:nvSpPr>
        <p:spPr>
          <a:xfrm>
            <a:off x="758243" y="1756033"/>
            <a:ext cx="4762500" cy="3824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600">
              <a:solidFill>
                <a:schemeClr val="bg2">
                  <a:lumMod val="50000"/>
                </a:schemeClr>
              </a:solidFill>
              <a:latin typeface="Gotham Book Regular" panose="02000603040000020004" pitchFamily="2" charset="77"/>
            </a:endParaRPr>
          </a:p>
        </p:txBody>
      </p:sp>
      <p:sp>
        <p:nvSpPr>
          <p:cNvPr id="2" name="TextBox 1">
            <a:extLst>
              <a:ext uri="{FF2B5EF4-FFF2-40B4-BE49-F238E27FC236}">
                <a16:creationId xmlns:a16="http://schemas.microsoft.com/office/drawing/2014/main" id="{F15AA476-4F38-6249-B133-BCEBC99801D9}"/>
              </a:ext>
            </a:extLst>
          </p:cNvPr>
          <p:cNvSpPr txBox="1"/>
          <p:nvPr/>
        </p:nvSpPr>
        <p:spPr>
          <a:xfrm>
            <a:off x="12655296" y="4386072"/>
            <a:ext cx="184731" cy="369332"/>
          </a:xfrm>
          <a:prstGeom prst="rect">
            <a:avLst/>
          </a:prstGeom>
          <a:noFill/>
        </p:spPr>
        <p:txBody>
          <a:bodyPr wrap="none" rtlCol="0">
            <a:spAutoFit/>
          </a:bodyPr>
          <a:lstStyle/>
          <a:p>
            <a:endParaRPr lang="en-US"/>
          </a:p>
        </p:txBody>
      </p:sp>
      <p:sp>
        <p:nvSpPr>
          <p:cNvPr id="10" name="TextBox 9">
            <a:extLst>
              <a:ext uri="{FF2B5EF4-FFF2-40B4-BE49-F238E27FC236}">
                <a16:creationId xmlns:a16="http://schemas.microsoft.com/office/drawing/2014/main" id="{15E692DD-4AB2-4FE2-B531-0352DD03101B}"/>
              </a:ext>
            </a:extLst>
          </p:cNvPr>
          <p:cNvSpPr txBox="1"/>
          <p:nvPr/>
        </p:nvSpPr>
        <p:spPr>
          <a:xfrm>
            <a:off x="11708520" y="6894786"/>
            <a:ext cx="343105" cy="246221"/>
          </a:xfrm>
          <a:prstGeom prst="rect">
            <a:avLst/>
          </a:prstGeom>
          <a:noFill/>
        </p:spPr>
        <p:txBody>
          <a:bodyPr wrap="square" rtlCol="0">
            <a:spAutoFit/>
          </a:bodyPr>
          <a:lstStyle/>
          <a:p>
            <a:fld id="{29C086FF-29A0-41C7-A33C-B16B5FE507AB}" type="slidenum">
              <a:rPr lang="en-US" sz="1000" smtClean="0"/>
              <a:t>9</a:t>
            </a:fld>
            <a:endParaRPr lang="en-US" sz="1000" dirty="0"/>
          </a:p>
        </p:txBody>
      </p:sp>
    </p:spTree>
    <p:extLst>
      <p:ext uri="{BB962C8B-B14F-4D97-AF65-F5344CB8AC3E}">
        <p14:creationId xmlns:p14="http://schemas.microsoft.com/office/powerpoint/2010/main" val="2145355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6748873|-8341960|-3468525|-2064878|-9539986|Markido&quot;,&quot;Id&quot;:&quot;606f1c464343317c6ca3f39d&quot;,&quot;SmartGridHorizontal&quot;:0,&quot;LinkedExcelSources&quot;:{&quot;5e346de8333844181c23ddb2&quot;:&quot;C:\\Users\\Adam\\Downloads\\Dummy_test.xlsx&quot;,&quot;5e4589ea3338441510307efa&quot;:&quot;{{PptFile}}\\IFS_ICA Evaluation Framework-JB-FINAL.xlsx&quot;},&quot;LinkedProjectSources&quot;:{},&quot;FlowConfig&quot;:{&quot;Canvas&quot;:{&quot;Slide&quot;:-1,&quot;Width&quot;:0,&quot;Height&quot;:0},&quot;Timeline&quot;:{&quot;Actions&quot;:[]}},&quot;LinkedSlideMergeSources&quot;:{&quot;5e346d8d333844181c23ddb1&quot;:{&quot;File&quot;:&quot;C:\\Users\\Adam\\Downloads\\Dummy_test.xlsx&quot;,&quot;SheetName&quot;:&quot;Sheet1&quot;,&quot;Id&quot;:&quot;5e346d8d333844181c23ddb1&quot;,&quot;Columns&quot;:[&quot;Presentation&quot;],&quot;SkipHiddenRows&quot;:true}},&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Rf3dMQhNY7uCku94XFMh_1613655166&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WZQ9FE0cLXhe63W6MpkL_1581605300&quot;,&quot;DataType&quot;:1,&quot;ImageAutosize&quot;:1}"/>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1BvH8Gi5wGgezWQYKjJk_1581605313&quot;,&quot;DataType&quot;:1,&quot;ImageAutosize&quot;:1}"/>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KkjTLVK4KrlmvpcLA8Jq_1581605326&quot;,&quot;DataType&quot;:1,&quot;ImageAutosize&quot;:1}"/>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2fRMfieHni4BRKdMDnKW_1581605242&quot;,&quot;DataType&quot;:1,&quot;ImageAutosize&quot;:1}"/>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z4MYd8TVMSFcnLkgtDbM_1581604972&quot;,&quot;DataType&quot;:1,&quot;ImageAutosize&quot;:1}"/>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4rwY6Vcz0yFr53OxN0XQ_1581605508&quot;,&quot;DataType&quot;:1,&quot;ImageAutosize&quot;:1}"/>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DrKPA1qcSgUCw7mE3Yac_1581605520&quot;,&quot;DataType&quot;:1,&quot;ImageAutosize&quot;:1}"/>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4Jp2bDSM7kENanrXDr4Q_1581605533&quot;,&quot;DataType&quot;:1,&quot;ImageAutosize&quot;:1}"/>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g5c6Den7Qj3hi8QXciDh_1581605560&quot;,&quot;DataType&quot;:1,&quot;ImageAutosize&quot;:1}"/>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upXQUIeKAEh0lyxwTAVy_1581605573&quot;,&quot;DataType&quot;:1,&quot;ImageAutosize&quot;:1}"/>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kHaCKV7a6nn1zBvnpAsy_1613655152&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TUT2fHLlFdS94zoImeqn_1581605587&quot;,&quot;DataType&quot;:1,&quot;ImageAutosize&quot;:1}"/>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Ycd24KZaxBFzHTIvdOcj_1581605496&quot;,&quot;DataType&quot;:1,&quot;ImageAutosize&quot;:1}"/>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z4MYd8TVMSFcnLkgtDbM_1581604972&quot;,&quot;DataType&quot;:1,&quot;ImageAutosize&quot;:1}"/>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4rwY6Vcz0yFr53OxN0XQ_1581605508&quot;,&quot;DataType&quot;:1,&quot;ImageAutosize&quot;:1}"/>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DrKPA1qcSgUCw7mE3Yac_1581605520&quot;,&quot;DataType&quot;:1,&quot;ImageAutosize&quot;:1}"/>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4Jp2bDSM7kENanrXDr4Q_1581605533&quot;,&quot;DataType&quot;:1,&quot;ImageAutosize&quot;:1}"/>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g5c6Den7Qj3hi8QXciDh_1581605560&quot;,&quot;DataType&quot;:1,&quot;ImageAutosize&quot;:1}"/>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upXQUIeKAEh0lyxwTAVy_1581605573&quot;,&quot;DataType&quot;:1,&quot;ImageAutosize&quot;:1}"/>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TUT2fHLlFdS94zoImeqn_1581605587&quot;,&quot;DataType&quot;:1,&quot;ImageAutosize&quot;:1}"/>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Ycd24KZaxBFzHTIvdOcj_1581605496&quot;,&quot;DataType&quot;:1,&quot;ImageAutosize&quot;:1}"/>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hRNl00CQrJhP0QauG5CJ_1613655292&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z4MYd8TVMSFcnLkgtDbM_1581604972&quot;,&quot;DataType&quot;:1,&quot;ImageAutosize&quot;:1}"/>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osRB2ksXZumw6RGtMa5z_1581605229&quot;,&quot;DataType&quot;:1,&quot;ImageAutosize&quot;:1}"/>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cGUTzNF2E8SWpDvXZhDG_1581605381&quot;,&quot;DataType&quot;:1,&quot;ImageAutosize&quot;:1}"/>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Vc0utCXmg0l9UNpxDXRT_1581605394&quot;,&quot;DataType&quot;:1,&quot;ImageAutosize&quot;:1}"/>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0YmOuuKuCCPkzxOFSgx0_1581605409&quot;,&quot;DataType&quot;:1,&quot;ImageAutosize&quot;:1}"/>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Sp23qZwWuzeTBAb7xMB9_1581605421&quot;,&quot;DataType&quot;:1,&quot;ImageAutosize&quot;:1}"/>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5Zlgkpxzgsefqm8PBpms_1581605433&quot;,&quot;DataType&quot;:1,&quot;ImageAutosize&quot;:1}"/>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7T7xlhxHwpRlbLe7Ssje_1581605447&quot;,&quot;DataType&quot;:1,&quot;ImageAutosize&quot;:1}"/>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gDZSnmY9yXNn4msJWLr8_1581605369&quot;,&quot;DataType&quot;:1,&quot;ImageAutosize&quot;:1}"/>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cGUTzNF2E8SWpDvXZhDG_1581605381&quot;,&quot;DataType&quot;:1,&quot;ImageAutosize&quot;:1}"/>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hRNl00CQrJhP0QauG5CJ_1613655292&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Vc0utCXmg0l9UNpxDXRT_1581605394&quot;,&quot;DataType&quot;:1,&quot;ImageAutosize&quot;:1}"/>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0YmOuuKuCCPkzxOFSgx0_1581605409&quot;,&quot;DataType&quot;:1,&quot;ImageAutosize&quot;:1}"/>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Sp23qZwWuzeTBAb7xMB9_1581605421&quot;,&quot;DataType&quot;:1,&quot;ImageAutosize&quot;:1}"/>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5Zlgkpxzgsefqm8PBpms_1581605433&quot;,&quot;DataType&quot;:1,&quot;ImageAutosize&quot;:1}"/>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7T7xlhxHwpRlbLe7Ssje_1581605447&quot;,&quot;DataType&quot;:1,&quot;ImageAutosize&quot;:1}"/>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gDZSnmY9yXNn4msJWLr8_1581605369&quot;,&quot;DataType&quot;:1,&quot;ImageAutosize&quot;:1}"/>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osRB2ksXZumw6RGtMa5z_1581605229&quot;,&quot;DataType&quot;:1,&quot;ImageAutosize&quot;:1}"/>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cGUTzNF2E8SWpDvXZhDG_1581605381&quot;,&quot;DataType&quot;:1,&quot;ImageAutosize&quot;:1}"/>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Vc0utCXmg0l9UNpxDXRT_1581605394&quot;,&quot;DataType&quot;:1,&quot;ImageAutosize&quot;:1}"/>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0YmOuuKuCCPkzxOFSgx0_1581605409&quot;,&quot;DataType&quot;:1,&quot;ImageAutosize&quot;:1}"/>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hRNl00CQrJhP0QauG5CJ_1613655292&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Sp23qZwWuzeTBAb7xMB9_1581605421&quot;,&quot;DataType&quot;:1,&quot;ImageAutosize&quot;:1}"/>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5Zlgkpxzgsefqm8PBpms_1581605433&quot;,&quot;DataType&quot;:1,&quot;ImageAutosize&quot;:1}"/>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7T7xlhxHwpRlbLe7Ssje_1581605447&quot;,&quot;DataType&quot;:1,&quot;ImageAutosize&quot;:1}"/>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gDZSnmY9yXNn4msJWLr8_1581605369&quot;,&quot;DataType&quot;:1,&quot;ImageAutosize&quot;:1}"/>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osRB2ksXZumw6RGtMa5z_1581605229&quot;,&quot;DataType&quot;:1,&quot;ImageAutosize&quot;:1}"/>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cGUTzNF2E8SWpDvXZhDG_1581605381&quot;,&quot;DataType&quot;:1,&quot;ImageAutosize&quot;:1}"/>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Vc0utCXmg0l9UNpxDXRT_1581605394&quot;,&quot;DataType&quot;:1,&quot;ImageAutosize&quot;:1}"/>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0YmOuuKuCCPkzxOFSgx0_1581605409&quot;,&quot;DataType&quot;:1,&quot;ImageAutosize&quot;:1}"/>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Sp23qZwWuzeTBAb7xMB9_1581605421&quot;,&quot;DataType&quot;:1,&quot;ImageAutosize&quot;:1}"/>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5Zlgkpxzgsefqm8PBpms_1581605433&quot;,&quot;DataType&quot;:1,&quot;ImageAutosize&quot;:1}"/>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hRNl00CQrJhP0QauG5CJ_1613655292&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7T7xlhxHwpRlbLe7Ssje_1581605447&quot;,&quot;DataType&quot;:1,&quot;ImageAutosize&quot;:1}"/>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gDZSnmY9yXNn4msJWLr8_1581605369&quot;,&quot;DataType&quot;:1,&quot;ImageAutosize&quot;:1}"/>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osRB2ksXZumw6RGtMa5z_1581605229&quot;,&quot;DataType&quot;:1,&quot;ImageAutosize&quot;:1}"/>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cGUTzNF2E8SWpDvXZhDG_1581605381&quot;,&quot;DataType&quot;:1,&quot;ImageAutosize&quot;:1}"/>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Vc0utCXmg0l9UNpxDXRT_1581605394&quot;,&quot;DataType&quot;:1,&quot;ImageAutosize&quot;:1}"/>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0YmOuuKuCCPkzxOFSgx0_1581605409&quot;,&quot;DataType&quot;:1,&quot;ImageAutosize&quot;:1}"/>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Sp23qZwWuzeTBAb7xMB9_1581605421&quot;,&quot;DataType&quot;:1,&quot;ImageAutosize&quot;:1}"/>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5Zlgkpxzgsefqm8PBpms_1581605433&quot;,&quot;DataType&quot;:1,&quot;ImageAutosize&quot;:1}"/>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7T7xlhxHwpRlbLe7Ssje_1581605447&quot;,&quot;DataType&quot;:1,&quot;ImageAutosize&quot;:1}"/>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gDZSnmY9yXNn4msJWLr8_1581605369&quot;,&quot;DataType&quot;:1,&quot;ImageAutosize&quot;:1}"/>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hRNl00CQrJhP0QauG5CJ_1613655292&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osRB2ksXZumw6RGtMa5z_1581605229&quot;,&quot;DataType&quot;:1,&quot;ImageAutosize&quot;:1}"/>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cGUTzNF2E8SWpDvXZhDG_1581605381&quot;,&quot;DataType&quot;:1,&quot;ImageAutosize&quot;:1}"/>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Vc0utCXmg0l9UNpxDXRT_1581605394&quot;,&quot;DataType&quot;:1,&quot;ImageAutosize&quot;:1}"/>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0YmOuuKuCCPkzxOFSgx0_1581605409&quot;,&quot;DataType&quot;:1,&quot;ImageAutosize&quot;:1}"/>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Sp23qZwWuzeTBAb7xMB9_1581605421&quot;,&quot;DataType&quot;:1,&quot;ImageAutosize&quot;:1}"/>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5Zlgkpxzgsefqm8PBpms_1581605433&quot;,&quot;DataType&quot;:1,&quot;ImageAutosize&quot;:1}"/>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7T7xlhxHwpRlbLe7Ssje_1581605447&quot;,&quot;DataType&quot;:1,&quot;ImageAutosize&quot;:1}"/>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gDZSnmY9yXNn4msJWLr8_1581605369&quot;,&quot;DataType&quot;:1,&quot;ImageAutosize&quot;:1}"/>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osRB2ksXZumw6RGtMa5z_1581605229&quot;,&quot;DataType&quot;:1,&quot;ImageAutosize&quot;:1}"/>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D4DmrMnIxuLUv3atzjqe_1581681244&quot;,&quot;DataType&quot;:1,&quot;ImageAutosize&quot;:1}"/>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Rf3dMQhNY7uCku94XFMh_1613655166&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QfexkEE6Z2E85AKD7Ja7_1581681255&quot;,&quot;DataType&quot;:1,&quot;ImageAutosize&quot;:1}"/>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N720SWODMc1XjKAHV26E_1581681268&quot;,&quot;DataType&quot;:1,&quot;ImageAutosize&quot;:1}"/>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442f7SxYrebvJ3SvJXdF_1581681282&quot;,&quot;DataType&quot;:1,&quot;ImageAutosize&quot;:1}"/>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n1NNFo9OHAcvXhHdb9FD_1581681294&quot;,&quot;DataType&quot;:1,&quot;ImageAutosize&quot;:1}"/>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SywnG5U1hn0B88DHONak_1581681306&quot;,&quot;DataType&quot;:1,&quot;ImageAutosize&quot;:1}"/>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NpXJmwFr60xWR3RyhUxN_1581681218&quot;,&quot;DataType&quot;:1,&quot;ImageAutosize&quot;:1}"/>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s77pzDcm0pNYurLI1sjV_1581681531&quot;,&quot;DataType&quot;:1,&quot;ImageAutosize&quot;:1}"/>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8ciazgEKNhdRtD77XEBT_1581681348&quot;,&quot;DataType&quot;:1,&quot;ImageAutosize&quot;:1}"/>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kSeqfe8SqvOGQ1OxYymp_1581681360&quot;,&quot;DataType&quot;:1,&quot;ImageAutosize&quot;:1}"/>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uLI7e0FvAClKN3FHgeBT_1581681372&quot;,&quot;DataType&quot;:1,&quot;ImageAutosize&quot;:1}"/>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kHaCKV7a6nn1zBvnpAsy_1613655152&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jbMJ1JDl7t6ktM1zQyYH_1581681385&quot;,&quot;DataType&quot;:1,&quot;ImageAutosize&quot;:1}"/>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WwMiqqp94mqbIaw27OxB_1581681398&quot;,&quot;DataType&quot;:1,&quot;ImageAutosize&quot;:1}"/>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ybChJDvHhKa8HHYK8eRZ_1581681410&quot;,&quot;DataType&quot;:1,&quot;ImageAutosize&quot;:1}"/>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DnySyBBfcTIb46aC2KER_1581681335&quot;,&quot;DataType&quot;:1,&quot;ImageAutosize&quot;:1}"/>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s77pzDcm0pNYurLI1sjV_1581681531&quot;,&quot;DataType&quot;:1,&quot;ImageAutosize&quot;:1}"/>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dnPAp774zRJZ6E05zMjD_1581681559&quot;,&quot;DataType&quot;:1,&quot;ImageAutosize&quot;:1}"/>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24sS4r5Zh6usLYgORgDN_1581681571&quot;,&quot;DataType&quot;:1,&quot;ImageAutosize&quot;:1}"/>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gATm8ZnGKR7ZwNGs7uAC_1581681583&quot;,&quot;DataType&quot;:1,&quot;ImageAutosize&quot;:1}"/>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kETBxUrbGwT4D02qjYx5_1581681598&quot;,&quot;DataType&quot;:1,&quot;ImageAutosize&quot;:1}"/>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KlnivC582stdyKdiKhkv_1581681609&quot;,&quot;DataType&quot;:1,&quot;ImageAutosize&quot;:1}"/>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hRNl00CQrJhP0QauG5CJ_1613655292&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Z4XT0YUfUquhL2RP90qt_1581681621&quot;,&quot;DataType&quot;:1,&quot;ImageAutosize&quot;:1}"/>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s77pzDcm0pNYurLI1sjV_1581681531&quot;,&quot;DataType&quot;:1,&quot;ImageAutosize&quot;:1}"/>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LQvbqz87ISaTB8PMWohv_1581681547&quot;,&quot;DataType&quot;:1,&quot;ImageAutosize&quot;:1}"/>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SvBfK8Fh67CXmR6393KJ_1581681666&quot;,&quot;DataType&quot;:1,&quot;ImageAutosize&quot;:1}"/>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n8tMnwrbrxWp5wbRCknn_1581681679&quot;,&quot;DataType&quot;:1,&quot;ImageAutosize&quot;:1}"/>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nN5g7XhcWVJiqvup8kWS_1581681708&quot;,&quot;DataType&quot;:1,&quot;ImageAutosize&quot;:1}"/>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jDNILhEevojDQJKtbiKH_1581681720&quot;,&quot;DataType&quot;:1,&quot;ImageAutosize&quot;:1}"/>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uRiGSbsPPRpuAA2ZSsPu_1581681734&quot;,&quot;DataType&quot;:1,&quot;ImageAutosize&quot;:1}"/>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V8xfa378eeNs6d0GYtKe_1581681747&quot;,&quot;DataType&quot;:1,&quot;ImageAutosize&quot;:1}"/>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19QVbuR2qTL9EjYkPtJP_1581681651&quot;,&quot;DataType&quot;:1,&quot;ImageAutosize&quot;:1}"/>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0269d4643413238e800e5f2&quot;,&quot;RangeName&quot;:&quot;ENGAGE_C0A9IdJbxkLD3tlxHhui_1613125367&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hRNl00CQrJhP0QauG5CJ_1613655292&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s77pzDcm0pNYurLI1sjV_1581681531&quot;,&quot;DataType&quot;:1,&quot;ImageAutosize&quot;:1}"/>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MBEyiOonmeRQnFPH63pE_1581681787&quot;,&quot;DataType&quot;:1,&quot;ImageAutosize&quot;:1}"/>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e86yNIOkCop2641FW3SY_1581681800&quot;,&quot;DataType&quot;:1,&quot;ImageAutosize&quot;:1}"/>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f0X0tTDtt25osomb6BQ7_1581681813&quot;,&quot;DataType&quot;:1,&quot;ImageAutosize&quot;:1}"/>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lgwX7mweKGqUhIQfbaDT_1581681825&quot;,&quot;DataType&quot;:1,&quot;ImageAutosize&quot;:1}"/>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37TxjdFGBHL3KxKWQ0lk_1581681836&quot;,&quot;DataType&quot;:1,&quot;ImageAutosize&quot;:1}"/>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HQZKzzRSHIBJ4O9DEzCp_1581681849&quot;,&quot;DataType&quot;:1,&quot;ImageAutosize&quot;:1}"/>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d9eFb0UyzBhyFVM6ZujI_1581681776&quot;,&quot;DataType&quot;:1,&quot;ImageAutosize&quot;:1}"/>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s77pzDcm0pNYurLI1sjV_1581681531&quot;,&quot;DataType&quot;:1,&quot;ImageAutosize&quot;:1}"/>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cOFOYI7eTZZuOQLr1Yr5_1581681892&quot;,&quot;DataType&quot;:1,&quot;ImageAutosize&quot;:1}"/>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hRNl00CQrJhP0QauG5CJ_1613655292&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BCdyLWB5bllxWseRE5B4_1581681903&quot;,&quot;DataType&quot;:1,&quot;ImageAutosize&quot;:1}"/>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dMHlRv5aOGmIXesoJGt4_1581681914&quot;,&quot;DataType&quot;:1,&quot;ImageAutosize&quot;:1}"/>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jtzpDrcx11AHiH4JxxA8_1581681926&quot;,&quot;DataType&quot;:1,&quot;ImageAutosize&quot;:1}"/>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z41yMAJUfteaPaX4IkBP_1581681937&quot;,&quot;DataType&quot;:1,&quot;ImageAutosize&quot;:1}"/>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uhOYZqGshDNK5rz50TS3_1581681954&quot;,&quot;DataType&quot;:1,&quot;ImageAutosize&quot;:1}"/>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yc0iFy0Lm5rE0PIjbPdk_1581681861&quot;,&quot;DataType&quot;:1,&quot;ImageAutosize&quot;:1}"/>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2ZMYlWTTtFSn8q7Tjqbe_1581681874&quot;,&quot;DataType&quot;:1,&quot;ImageAutosize&quot;:1}"/>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NkdcHHrLoKfvhPKdOxub_1581778909&quot;,&quot;DataType&quot;:1,&quot;ImageAutosize&quot;:1}"/>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kDc2uApC1dYMaVIXrLOc_1581778940&quot;,&quot;DataType&quot;:1,&quot;ImageAutosize&quot;:1}"/>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vN7QLGPDFkoOndawPniU_1581778953&quot;,&quot;DataType&quot;:1,&quot;ImageAutosize&quot;:1}"/>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hRNl00CQrJhP0QauG5CJ_1613655292&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MycykwVlCwMwxhHTKtkm_1581778966&quot;,&quot;DataType&quot;:1,&quot;ImageAutosize&quot;:1}"/>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Z7782CsEWXVJVkPEqQeh_1581778978&quot;,&quot;DataType&quot;:1,&quot;ImageAutosize&quot;:1}"/>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jkeVXXgWdrO3pOVuyU7J_1581778992&quot;,&quot;DataType&quot;:1,&quot;ImageAutosize&quot;:1}"/>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7FbzR8u700Obve4Ygn8s_1581779005&quot;,&quot;DataType&quot;:1,&quot;ImageAutosize&quot;:1}"/>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fEdwlF9T0noXTCghgHo4_1581778927&quot;,&quot;DataType&quot;:1,&quot;ImageAutosize&quot;:1}"/>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i2rRaoDcgvgJ37IhRT7N_1581779048&quot;,&quot;DataType&quot;:1,&quot;ImageAutosize&quot;:1}"/>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33zwRpItkwIu4Raa6o64_1581779060&quot;,&quot;DataType&quot;:1,&quot;ImageAutosize&quot;:1}"/>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p31G9t851OsLS3mFpZur_1581779072&quot;,&quot;DataType&quot;:1,&quot;ImageAutosize&quot;:1}"/>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C0Kwzhqk6MJcU2BMJnDc_1581779084&quot;,&quot;DataType&quot;:1,&quot;ImageAutosize&quot;:1}"/>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VSb9YCmwARII9gyIekjI_1581779095&quot;,&quot;DataType&quot;:1,&quot;ImageAutosize&quot;:1}"/>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hRNl00CQrJhP0QauG5CJ_1613655292&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JTuke3VoFauH0itRH6U7_1581779108&quot;,&quot;DataType&quot;:1,&quot;ImageAutosize&quot;:1}"/>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nOxoeIsjBrqANxaphfTR_1581779020&quot;,&quot;DataType&quot;:1,&quot;ImageAutosize&quot;:1}"/>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LioQHbXBUzxm9E2m83MH_1581779032&quot;,&quot;DataType&quot;:1,&quot;ImageAutosize&quot;:1}"/>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FKVLIONOApPqyCgUT182_1581779220&quot;,&quot;DataType&quot;:1,&quot;ImageAutosize&quot;:1}"/>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4gpJjke04TtbGGLZYtip_1581779173&quot;,&quot;DataType&quot;:1,&quot;ImageAutosize&quot;:1}"/>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vecONMk17y0Vxg0BpJfU_1581779233&quot;,&quot;DataType&quot;:1,&quot;ImageAutosize&quot;:1}"/>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80YV255VmsS1RmiD3KHs_1581779246&quot;,&quot;DataType&quot;:1,&quot;ImageAutosize&quot;:1}"/>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1rFhSTIa5VuYr4iiOQsS_1581779260&quot;,&quot;DataType&quot;:1,&quot;ImageAutosize&quot;:1}"/>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d8nY5eHioBAdLLcPs3cU_1581779272&quot;,&quot;DataType&quot;:1,&quot;ImageAutosize&quot;:1}"/>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psVNz7WvimLgCUDCqlcJ_1581779126&quot;,&quot;DataType&quot;:1,&quot;ImageAutosize&quot;:1}"/>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hRNl00CQrJhP0QauG5CJ_1613655292&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V0yXBrZSEhG5ApiA8auR_1581779207&quot;,&quot;DataType&quot;:1,&quot;ImageAutosize&quot;:1}"/>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s0BSHLr1PzenHljwlEeY_1581779320&quot;,&quot;DataType&quot;:1,&quot;ImageAutosize&quot;:1}"/>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biKTnpIm3cyA6pEGtmNO_1581779332&quot;,&quot;DataType&quot;:1,&quot;ImageAutosize&quot;:1}"/>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jbm8NWZMFUoYElTxr8Ks_1581779344&quot;,&quot;DataType&quot;:1,&quot;ImageAutosize&quot;:1}"/>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HCHvVIwZteVbGl4ewfpf_1581779356&quot;,&quot;DataType&quot;:1,&quot;ImageAutosize&quot;:1}"/>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HD7Hl7yvEvWCApzPNvCU_1581779369&quot;,&quot;DataType&quot;:1,&quot;ImageAutosize&quot;:1}"/>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TXgcezphtLTu7rFYugec_1581779383&quot;,&quot;DataType&quot;:1,&quot;ImageAutosize&quot;:1}"/>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ITQd5qJSY8zgckdhbP41_1581779308&quot;,&quot;DataType&quot;:1,&quot;ImageAutosize&quot;:1}"/>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psVNz7WvimLgCUDCqlcJ_1581779126&quot;,&quot;DataType&quot;:1,&quot;ImageAutosize&quot;:1}"/>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JIUACtGI69QxqrV1QyCB_1581779525&quot;,&quot;DataType&quot;:1,&quot;ImageAutosize&quot;:1}"/>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D9J8bmx1S838irA4m9wK_1613657120&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fat32gtQ5CyFDYaCzZos_1581779537&quot;,&quot;DataType&quot;:1,&quot;ImageAutosize&quot;:1}"/>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FWoJd0EuPj3ANH3jSfn3_1581779562&quot;,&quot;DataType&quot;:1,&quot;ImageAutosize&quot;:1}"/>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yChEhQ9yNHlJLeuWsPfm_1581779574&quot;,&quot;DataType&quot;:1,&quot;ImageAutosize&quot;:1}"/>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41Q8sy1LyF73FAIPTTnU_1581779586&quot;,&quot;DataType&quot;:1,&quot;ImageAutosize&quot;:1}"/>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E7xEZiLzFHxQbSeCr147_1581779598&quot;,&quot;DataType&quot;:1,&quot;ImageAutosize&quot;:1}"/>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uoAuQXxsjQNf28jpFBYU_1581779513&quot;,&quot;DataType&quot;:1,&quot;ImageAutosize&quot;:1}"/>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psVNz7WvimLgCUDCqlcJ_1581779126&quot;,&quot;DataType&quot;:1,&quot;ImageAutosize&quot;:1}"/>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JIUACtGI69QxqrV1QyCB_1581779525&quot;,&quot;DataType&quot;:1,&quot;ImageAutosize&quot;:1}"/>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fat32gtQ5CyFDYaCzZos_1581779537&quot;,&quot;DataType&quot;:1,&quot;ImageAutosize&quot;:1}"/>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FWoJd0EuPj3ANH3jSfn3_1581779562&quot;,&quot;DataType&quot;:1,&quot;ImageAutosize&quot;:1}"/>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TO8g3595ICWsrEWo0nxs_1613657106&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yChEhQ9yNHlJLeuWsPfm_1581779574&quot;,&quot;DataType&quot;:1,&quot;ImageAutosize&quot;:1}"/>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41Q8sy1LyF73FAIPTTnU_1581779586&quot;,&quot;DataType&quot;:1,&quot;ImageAutosize&quot;:1}"/>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E7xEZiLzFHxQbSeCr147_1581779598&quot;,&quot;DataType&quot;:1,&quot;ImageAutosize&quot;:1}"/>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uoAuQXxsjQNf28jpFBYU_1581779513&quot;,&quot;DataType&quot;:1,&quot;ImageAutosize&quot;:1}"/>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psVNz7WvimLgCUDCqlcJ_1581779126&quot;,&quot;DataType&quot;:1,&quot;ImageAutosize&quot;:1}"/>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JIUACtGI69QxqrV1QyCB_1581779525&quot;,&quot;DataType&quot;:1,&quot;ImageAutosize&quot;:1}"/>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fat32gtQ5CyFDYaCzZos_1581779537&quot;,&quot;DataType&quot;:1,&quot;ImageAutosize&quot;:1}"/>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FWoJd0EuPj3ANH3jSfn3_1581779562&quot;,&quot;DataType&quot;:1,&quot;ImageAutosize&quot;:1}"/>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yChEhQ9yNHlJLeuWsPfm_1581779574&quot;,&quot;DataType&quot;:1,&quot;ImageAutosize&quot;:1}"/>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41Q8sy1LyF73FAIPTTnU_1581779586&quot;,&quot;DataType&quot;:1,&quot;ImageAutosize&quot;:1}"/>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JrvliO2ooxKmp3xwkELA_1613657215&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E7xEZiLzFHxQbSeCr147_1581779598&quot;,&quot;DataType&quot;:1,&quot;ImageAutosize&quot;:1}"/>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uoAuQXxsjQNf28jpFBYU_1581779513&quot;,&quot;DataType&quot;:1,&quot;ImageAutosize&quot;:1}"/>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psVNz7WvimLgCUDCqlcJ_1581779126&quot;,&quot;DataType&quot;:1,&quot;ImageAutosize&quot;:1}"/>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JIUACtGI69QxqrV1QyCB_1581779525&quot;,&quot;DataType&quot;:1,&quot;ImageAutosize&quot;:1}"/>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fat32gtQ5CyFDYaCzZos_1581779537&quot;,&quot;DataType&quot;:1,&quot;ImageAutosize&quot;:1}"/>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FWoJd0EuPj3ANH3jSfn3_1581779562&quot;,&quot;DataType&quot;:1,&quot;ImageAutosize&quot;:1}"/>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yChEhQ9yNHlJLeuWsPfm_1581779574&quot;,&quot;DataType&quot;:1,&quot;ImageAutosize&quot;:1}"/>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41Q8sy1LyF73FAIPTTnU_1581779586&quot;,&quot;DataType&quot;:1,&quot;ImageAutosize&quot;:1}"/>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E7xEZiLzFHxQbSeCr147_1581779598&quot;,&quot;DataType&quot;:1,&quot;ImageAutosize&quot;:1}"/>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vKaHvjIPqw3e0MwPuO3e_1581779500&quot;,&quot;DataType&quot;:1,&quot;ImageAutosize&quot;:1}"/>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prM2KEPApTGZZa938yhx_1613657227&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uoAuQXxsjQNf28jpFBYU_1581779513&quot;,&quot;DataType&quot;:1,&quot;ImageAutosize&quot;:1}"/>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JIUACtGI69QxqrV1QyCB_1581779525&quot;,&quot;DataType&quot;:1,&quot;ImageAutosize&quot;:1}"/>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fat32gtQ5CyFDYaCzZos_1581779537&quot;,&quot;DataType&quot;:1,&quot;ImageAutosize&quot;:1}"/>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FWoJd0EuPj3ANH3jSfn3_1581779562&quot;,&quot;DataType&quot;:1,&quot;ImageAutosize&quot;:1}"/>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yChEhQ9yNHlJLeuWsPfm_1581779574&quot;,&quot;DataType&quot;:1,&quot;ImageAutosize&quot;:1}"/>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41Q8sy1LyF73FAIPTTnU_1581779586&quot;,&quot;DataType&quot;:1,&quot;ImageAutosize&quot;:1}"/>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E7xEZiLzFHxQbSeCr147_1581779598&quot;,&quot;DataType&quot;:1,&quot;ImageAutosize&quot;:1}"/>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vKaHvjIPqw3e0MwPuO3e_1581779500&quot;,&quot;DataType&quot;:1,&quot;ImageAutosize&quot;:1}"/>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uoAuQXxsjQNf28jpFBYU_1581779513&quot;,&quot;DataType&quot;:1,&quot;ImageAutosize&quot;:1}"/>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JIUACtGI69QxqrV1QyCB_1581779525&quot;,&quot;DataType&quot;:1,&quot;ImageAutosize&quot;:1}"/>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1VHlR9aiUa2FSp3EdG9D_1613657239&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fat32gtQ5CyFDYaCzZos_1581779537&quot;,&quot;DataType&quot;:1,&quot;ImageAutosize&quot;:1}"/>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FWoJd0EuPj3ANH3jSfn3_1581779562&quot;,&quot;DataType&quot;:1,&quot;ImageAutosize&quot;:1}"/>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yChEhQ9yNHlJLeuWsPfm_1581779574&quot;,&quot;DataType&quot;:1,&quot;ImageAutosize&quot;:1}"/>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41Q8sy1LyF73FAIPTTnU_1581779586&quot;,&quot;DataType&quot;:1,&quot;ImageAutosize&quot;:1}"/>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E7xEZiLzFHxQbSeCr147_1581779598&quot;,&quot;DataType&quot;:1,&quot;ImageAutosize&quot;:1}"/>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vKaHvjIPqw3e0MwPuO3e_1581779500&quot;,&quot;DataType&quot;:1,&quot;ImageAutosize&quot;:1}"/>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uoAuQXxsjQNf28jpFBYU_1581779513&quot;,&quot;DataType&quot;:1,&quot;ImageAutosize&quot;:1}"/>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aocBaYyQFYl0tdXcdRel_1581605784&quot;,&quot;DataType&quot;:1,&quot;ImageAutosize&quot;:1}"/>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OGcR1yO5eRQ0whGGOJlT_1581605799&quot;,&quot;DataType&quot;:1,&quot;ImageAutosize&quot;:1}"/>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TMhlBnpCCevrpbB8oChD_1581605811&quot;,&quot;DataType&quot;:1,&quot;ImageAutosize&quot;:1}"/>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0269d4643413238e800e5f2&quot;,&quot;RangeName&quot;:&quot;ENGAGE_o1FU5EHHchnlL0MvRBQs_1613125367&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nGHT9VECDhsI8Xh1OeTe_1613657254&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yeo6WUrBiNwGoebYEAV8_1581605823&quot;,&quot;DataType&quot;:1,&quot;ImageAutosize&quot;:1}"/>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OG4XmRMRXrFgiJ1EXQyb_1581605835&quot;,&quot;DataType&quot;:1,&quot;ImageAutosize&quot;:1}"/>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TOnURtemwJnZEzxhgbPD_1581605847&quot;,&quot;DataType&quot;:1,&quot;ImageAutosize&quot;:1}"/>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XZFlvpX8hJFfWhm25bi3_1581605758&quot;,&quot;DataType&quot;:1,&quot;ImageAutosize&quot;:1}"/>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lOb0hI6RGZxO4CqFEFo3_1581605771&quot;,&quot;DataType&quot;:1,&quot;ImageAutosize&quot;:1}"/>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bLRawyFQtL5glE6MT7Fu_1581605886&quot;,&quot;DataType&quot;:1,&quot;ImageAutosize&quot;:1}"/>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LXtSS3kvAlYhKfmmyGAI_1581605900&quot;,&quot;DataType&quot;:1,&quot;ImageAutosize&quot;:1}"/>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rnU63lIXWOK5wiIhsVx2_1581605930&quot;,&quot;DataType&quot;:1,&quot;ImageAutosize&quot;:1}"/>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I9TwLWhuH8WAfLBzg3T8_1581605943&quot;,&quot;DataType&quot;:1,&quot;ImageAutosize&quot;:1}"/>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WImgDMHcRl7YHZhUqElI_1581605968&quot;,&quot;DataType&quot;:1,&quot;ImageAutosize&quot;:1}"/>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eCKH7gSNGPWnfM9Y5Qev_1613657266&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tHT1RQgRizJ8u8BmyjTV_1581605987&quot;,&quot;DataType&quot;:1,&quot;ImageAutosize&quot;:1}"/>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bXZESx58lLPr5SHEtX0j_1581605861&quot;,&quot;DataType&quot;:1,&quot;ImageAutosize&quot;:1}"/>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Ij5pz4E87ycOD2pgYgpT_1581605873&quot;,&quot;DataType&quot;:1,&quot;ImageAutosize&quot;:1}"/>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bLRawyFQtL5glE6MT7Fu_1581605886&quot;,&quot;DataType&quot;:1,&quot;ImageAutosize&quot;:1}"/>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LXtSS3kvAlYhKfmmyGAI_1581605900&quot;,&quot;DataType&quot;:1,&quot;ImageAutosize&quot;:1}"/>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rnU63lIXWOK5wiIhsVx2_1581605930&quot;,&quot;DataType&quot;:1,&quot;ImageAutosize&quot;:1}"/>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I9TwLWhuH8WAfLBzg3T8_1581605943&quot;,&quot;DataType&quot;:1,&quot;ImageAutosize&quot;:1}"/>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WImgDMHcRl7YHZhUqElI_1581605968&quot;,&quot;DataType&quot;:1,&quot;ImageAutosize&quot;:1}"/>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tHT1RQgRizJ8u8BmyjTV_1581605987&quot;,&quot;DataType&quot;:1,&quot;ImageAutosize&quot;:1}"/>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bXZESx58lLPr5SHEtX0j_1581605861&quot;,&quot;DataType&quot;:1,&quot;ImageAutosize&quot;:1}"/>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D9J8bmx1S838irA4m9wK_1613657120&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Ij5pz4E87ycOD2pgYgpT_1581605873&quot;,&quot;DataType&quot;:1,&quot;ImageAutosize&quot;:1}"/>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bLRawyFQtL5glE6MT7Fu_1581605886&quot;,&quot;DataType&quot;:1,&quot;ImageAutosize&quot;:1}"/>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LXtSS3kvAlYhKfmmyGAI_1581605900&quot;,&quot;DataType&quot;:1,&quot;ImageAutosize&quot;:1}"/>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rnU63lIXWOK5wiIhsVx2_1581605930&quot;,&quot;DataType&quot;:1,&quot;ImageAutosize&quot;:1}"/>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I9TwLWhuH8WAfLBzg3T8_1581605943&quot;,&quot;DataType&quot;:1,&quot;ImageAutosize&quot;:1}"/>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WImgDMHcRl7YHZhUqElI_1581605968&quot;,&quot;DataType&quot;:1,&quot;ImageAutosize&quot;:1}"/>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tHT1RQgRizJ8u8BmyjTV_1581605987&quot;,&quot;DataType&quot;:1,&quot;ImageAutosize&quot;:1}"/>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bXZESx58lLPr5SHEtX0j_1581605861&quot;,&quot;DataType&quot;:1,&quot;ImageAutosize&quot;:1}"/>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Ij5pz4E87ycOD2pgYgpT_1581605873&quot;,&quot;DataType&quot;:1,&quot;ImageAutosize&quot;:1}"/>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bLRawyFQtL5glE6MT7Fu_1581605886&quot;,&quot;DataType&quot;:1,&quot;ImageAutosize&quot;:1}"/>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TO8g3595ICWsrEWo0nxs_1613657106&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LXtSS3kvAlYhKfmmyGAI_1581605900&quot;,&quot;DataType&quot;:1,&quot;ImageAutosize&quot;:1}"/>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rnU63lIXWOK5wiIhsVx2_1581605930&quot;,&quot;DataType&quot;:1,&quot;ImageAutosize&quot;:1}"/>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I9TwLWhuH8WAfLBzg3T8_1581605943&quot;,&quot;DataType&quot;:1,&quot;ImageAutosize&quot;:1}"/>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WImgDMHcRl7YHZhUqElI_1581605968&quot;,&quot;DataType&quot;:1,&quot;ImageAutosize&quot;:1}"/>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tHT1RQgRizJ8u8BmyjTV_1581605987&quot;,&quot;DataType&quot;:1,&quot;ImageAutosize&quot;:1}"/>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bXZESx58lLPr5SHEtX0j_1581605861&quot;,&quot;DataType&quot;:1,&quot;ImageAutosize&quot;:1}"/>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Ij5pz4E87ycOD2pgYgpT_1581605873&quot;,&quot;DataType&quot;:1,&quot;ImageAutosize&quot;:1}"/>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JrvliO2ooxKmp3xwkELA_1613657215&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prM2KEPApTGZZa938yhx_1613657227&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1VHlR9aiUa2FSp3EdG9D_1613657239&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D9J8bmx1S838irA4m9wK_1613657120&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TO8g3595ICWsrEWo0nxs_1613657106&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JrvliO2ooxKmp3xwkELA_1613657215&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0269d4643413238e800e5f2&quot;,&quot;RangeName&quot;:&quot;ENGAGE_q1x4ti3ukvePth4Ch32g_1613125371&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prM2KEPApTGZZa938yhx_1613657227&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1VHlR9aiUa2FSp3EdG9D_1613657239&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prM2KEPApTGZZa938yhx_1613657227&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prM2KEPApTGZZa938yhx_1613657227&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D9J8bmx1S838irA4m9wK_1613657120&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TO8g3595ICWsrEWo0nxs_1613657106&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JrvliO2ooxKmp3xwkELA_1613657215&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prM2KEPApTGZZa938yhx_1613657227&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1VHlR9aiUa2FSp3EdG9D_1613657239&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jzMZ32m9tgRA1OdDNghf_161365775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Rf3dMQhNY7uCku94XFMh_1613655166&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uUgIECUTjXH5SGPJO1BK_1613657849&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WwIGCy2bb3444K73waxd_1613657836&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YSFfuUCSsxUF4GixidVe_1613657951&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YSFfuUCSsxUF4GixidVe_1613657951&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YSFfuUCSsxUF4GixidVe_1613657951&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YSFfuUCSsxUF4GixidVe_1613657951&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YSFfuUCSsxUF4GixidVe_1613657951&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FQ70LRgT7pvsstBdpDhs_1581604057&quot;,&quot;DataType&quot;:1,&quot;ImageAutosize&quot;:1}"/>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2kAJhgBDQPiQj1WhMvKE_1581604080&quot;,&quot;DataType&quot;:1,&quot;ImageAutosize&quot;:1}"/>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H9jUz4Ty6KxY6IzyZsmZ_1581604102&quot;,&quot;DataType&quot;:1,&quot;ImageAutosize&quot;:1}"/>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kHaCKV7a6nn1zBvnpAsy_1613655152&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AUbAm4toDRMtz7VBqs5E_1581604116&quot;,&quot;DataType&quot;:1,&quot;ImageAutosize&quot;:1}"/>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ShAr76WVuy9pPKTw4wEp_1581604130&quot;,&quot;DataType&quot;:1,&quot;ImageAutosize&quot;:1}"/>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5b5rasj1UYmXzPA67jSc_1581604144&quot;,&quot;DataType&quot;:1,&quot;ImageAutosize&quot;:1}"/>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zD57yV1Vhb0zL2uyBQV5_1581604657&quot;,&quot;DataType&quot;:1,&quot;ImageAutosize&quot;:1}"/>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OKj4GLKySeV536hGdSsf_1581604043&quot;,&quot;DataType&quot;:1,&quot;ImageAutosize&quot;:1}"/>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FMCIOb8g0KPah9gzirhx_1581604674&quot;,&quot;DataType&quot;:1,&quot;ImageAutosize&quot;:1}"/>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e2ByZ8s2DLc1D2YjT3xp_1581604204&quot;,&quot;DataType&quot;:1,&quot;ImageAutosize&quot;:1}"/>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1fKCn6akKqn25VUqXNbx_1581604190&quot;,&quot;DataType&quot;:1,&quot;ImageAutosize&quot;:1}"/>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6QriPQxeMJ9duovA3Jq3_1581604220&quot;,&quot;DataType&quot;:1,&quot;ImageAutosize&quot;:1}"/>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c0h4inbJPVT0FQJTZ7X2_1581604233&quot;,&quot;DataType&quot;:1,&quot;ImageAutosize&quot;:1}"/>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hRNl00CQrJhP0QauG5CJ_1613655292&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4GN73gB437QkoJXQBv9K_1581604249&quot;,&quot;DataType&quot;:1,&quot;ImageAutosize&quot;:1}"/>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E4avEg7nlWH4BnV7SN4o_1581604262&quot;,&quot;DataType&quot;:1,&quot;ImageAutosize&quot;:1}"/>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GGzEwiL8FvTzkjK6amui_1581604166&quot;,&quot;DataType&quot;:1,&quot;ImageAutosize&quot;:1}"/>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SsBhKXGa1kvP6aGwz8Ft_1581604815&quot;,&quot;DataType&quot;:1,&quot;ImageAutosize&quot;:1}"/>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W91RJP3Ypsh0THH8P6fV_1581604842&quot;,&quot;DataType&quot;:1,&quot;ImageAutosize&quot;:1}"/>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qRxqSJNjGduhCnwo37mn_1581604856&quot;,&quot;DataType&quot;:1,&quot;ImageAutosize&quot;:1}"/>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ICTe9cmKlhM42hSqb43R_1581604869&quot;,&quot;DataType&quot;:1,&quot;ImageAutosize&quot;:1}"/>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pKzp2crZhDOaoSFFLCgR_1581604883&quot;,&quot;DataType&quot;:1,&quot;ImageAutosize&quot;:1}"/>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2MNgnthq1035NN4luIdg_1581604897&quot;,&quot;DataType&quot;:1,&quot;ImageAutosize&quot;:1}"/>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i5gXNl79xE3V1KOcYoAN_1581604910&quot;,&quot;DataType&quot;:1,&quot;ImageAutosize&quot;:1}"/>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hRNl00CQrJhP0QauG5CJ_1613655292&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lMh6bxrv1rAblxvTgDpK_1581604828&quot;,&quot;DataType&quot;:1,&quot;ImageAutosize&quot;:1}"/>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z4MYd8TVMSFcnLkgtDbM_1581604972&quot;,&quot;DataType&quot;:1,&quot;ImageAutosize&quot;:1}"/>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z7TukoMQeqbi9IA0SQM2_1581605013&quot;,&quot;DataType&quot;:1,&quot;ImageAutosize&quot;:1}"/>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zP8Smi0o8q0HhodT7HSt_1581605046&quot;,&quot;DataType&quot;:1,&quot;ImageAutosize&quot;:1}"/>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7oBjoM1YLSxWv6GTGzEv_1581605060&quot;,&quot;DataType&quot;:1,&quot;ImageAutosize&quot;:1}"/>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U8w1wpzjn3hjtwZ217a9_1581605074&quot;,&quot;DataType&quot;:1,&quot;ImageAutosize&quot;:1}"/>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PBUA89C427bV79q3TRwn_1581605086&quot;,&quot;DataType&quot;:1,&quot;ImageAutosize&quot;:1}"/>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PDufStflTN8jYcxbvUub_1581605099&quot;,&quot;DataType&quot;:1,&quot;ImageAutosize&quot;:1}"/>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phPA2p0KFehEFPZS1hD6_1581604998&quot;,&quot;DataType&quot;:1,&quot;ImageAutosize&quot;:1}"/>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E9VuEqPBdql3OEzsRc7y_1581605146&quot;,&quot;DataType&quot;:1,&quot;ImageAutosize&quot;:1}"/>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02eb2c14341323f2c720fa8&quot;,&quot;RangeName&quot;:&quot;ENGAGE_hRNl00CQrJhP0QauG5CJ_1613655292&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x2zFko91JaWsjdUz6KVA_1581605161&quot;,&quot;DataType&quot;:1,&quot;ImageAutosize&quot;:1}"/>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j7OcmAKjwtGICr1rBzYd_1581605174&quot;,&quot;DataType&quot;:1,&quot;ImageAutosize&quot;:1}"/>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SbANTTgKq9wKYOteQikJ_1581605186&quot;,&quot;DataType&quot;:1,&quot;ImageAutosize&quot;:1}"/>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G4Y56isdQsNEBCvZ6Tia_1581605199&quot;,&quot;DataType&quot;:1,&quot;ImageAutosize&quot;:1}"/>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mIwlRZOTobrovAEL1p3A_1581605212&quot;,&quot;DataType&quot;:1,&quot;ImageAutosize&quot;:1}"/>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plTFfd0OSD2xbVdEpN34_1581605133&quot;,&quot;DataType&quot;:1,&quot;ImageAutosize&quot;:1}"/>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z4MYd8TVMSFcnLkgtDbM_1581604972&quot;,&quot;DataType&quot;:1,&quot;ImageAutosize&quot;:1}"/>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gU9lOPQ8M8rsr5bzvKSM_1581605257&quot;,&quot;DataType&quot;:1,&quot;ImageAutosize&quot;:1}"/>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5C19ZQY4YTkJHgUeHNlW_1581605271&quot;,&quot;DataType&quot;:1,&quot;ImageAutosize&quot;:1}"/>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5e4589ea3338441510307efa&quot;,&quot;RangeName&quot;:&quot;ENGAGE_dMzpXI8e9npodYjFwfhV_1581605287&quot;,&quot;DataType&quot;:1,&quot;ImageAutosize&quot;: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IR 2021 Light">
  <a:themeElements>
    <a:clrScheme name="AIR_2021_MS_Office_Theme_Colors">
      <a:dk1>
        <a:srgbClr val="000000"/>
      </a:dk1>
      <a:lt1>
        <a:srgbClr val="FFFFFF"/>
      </a:lt1>
      <a:dk2>
        <a:srgbClr val="1C252D"/>
      </a:dk2>
      <a:lt2>
        <a:srgbClr val="D1EEFC"/>
      </a:lt2>
      <a:accent1>
        <a:srgbClr val="00507F"/>
      </a:accent1>
      <a:accent2>
        <a:srgbClr val="009DD7"/>
      </a:accent2>
      <a:accent3>
        <a:srgbClr val="006E9F"/>
      </a:accent3>
      <a:accent4>
        <a:srgbClr val="08A94F"/>
      </a:accent4>
      <a:accent5>
        <a:srgbClr val="028342"/>
      </a:accent5>
      <a:accent6>
        <a:srgbClr val="E2E6E8"/>
      </a:accent6>
      <a:hlink>
        <a:srgbClr val="00507F"/>
      </a:hlink>
      <a:folHlink>
        <a:srgbClr val="49134C"/>
      </a:folHlink>
    </a:clrScheme>
    <a:fontScheme name="2021 AIR 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50 pct Ice">
      <a:srgbClr val="E8F7FE"/>
    </a:custClr>
    <a:custClr name="Accent 3 Ocean">
      <a:srgbClr val="006E9F"/>
    </a:custClr>
    <a:custClr name="Blank">
      <a:srgbClr val="FFFFFF"/>
    </a:custClr>
    <a:custClr name="Light Sage">
      <a:srgbClr val="D8ECDB"/>
    </a:custClr>
    <a:custClr name="Leaf">
      <a:srgbClr val="056233"/>
    </a:custClr>
    <a:custClr name="Blank">
      <a:srgbClr val="FFFFFF"/>
    </a:custClr>
    <a:custClr name="Accent 6 Cement">
      <a:srgbClr val="E2E6E8"/>
    </a:custClr>
    <a:custClr name="Text 2 Charcoal">
      <a:srgbClr val="1C252D"/>
    </a:custClr>
    <a:custClr name="Blank">
      <a:srgbClr val="FFFFFF"/>
    </a:custClr>
    <a:custClr name="Blank">
      <a:srgbClr val="FFFFFF"/>
    </a:custClr>
    <a:custClr name="Background 2 Ice">
      <a:srgbClr val="D1EEFC"/>
    </a:custClr>
    <a:custClr name="Accent 1 Classic Blue">
      <a:srgbClr val="00507F"/>
    </a:custClr>
    <a:custClr name="Blank">
      <a:srgbClr val="FFFFFF"/>
    </a:custClr>
    <a:custClr name="Sage">
      <a:srgbClr val="B4D8BE"/>
    </a:custClr>
    <a:custClr name="Blank">
      <a:srgbClr val="FFFFFF"/>
    </a:custClr>
    <a:custClr name="Blank">
      <a:srgbClr val="FFFFFF"/>
    </a:custClr>
    <a:custClr name="Fog">
      <a:srgbClr val="C6CDD1"/>
    </a:custClr>
    <a:custClr name="Background 1 White">
      <a:srgbClr val="FFFFFF"/>
    </a:custClr>
    <a:custClr name="Blank">
      <a:srgbClr val="FFFFFF"/>
    </a:custClr>
    <a:custClr name="Blank">
      <a:srgbClr val="FFFFFF"/>
    </a:custClr>
    <a:custClr name="Hydrangea">
      <a:srgbClr val="98C7E9"/>
    </a:custClr>
    <a:custClr name="Deep Blue">
      <a:srgbClr val="063C5C"/>
    </a:custClr>
    <a:custClr name="Blank">
      <a:srgbClr val="FFFFFF"/>
    </a:custClr>
    <a:custClr name="Mint">
      <a:srgbClr val="7AC79B"/>
    </a:custClr>
    <a:custClr name="Blank">
      <a:srgbClr val="FFFFFF"/>
    </a:custClr>
    <a:custClr name="Blank">
      <a:srgbClr val="FFFFFF"/>
    </a:custClr>
    <a:custClr name="Pewter">
      <a:srgbClr val="A3AAAD"/>
    </a:custClr>
    <a:custClr name="Blank">
      <a:srgbClr val="FFFFFF"/>
    </a:custClr>
    <a:custClr name="Blank">
      <a:srgbClr val="FFFFFF"/>
    </a:custClr>
    <a:custClr name="Blank">
      <a:srgbClr val="FFFFFF"/>
    </a:custClr>
    <a:custClr name="Wedgewood">
      <a:srgbClr val="5393BD"/>
    </a:custClr>
    <a:custClr name="Blank">
      <a:srgbClr val="FFFFFF"/>
    </a:custClr>
    <a:custClr name="Blank">
      <a:srgbClr val="FFFFFF"/>
    </a:custClr>
    <a:custClr name="Accent 4 Lime">
      <a:srgbClr val="08A94F"/>
    </a:custClr>
    <a:custClr name="Blank">
      <a:srgbClr val="FFFFFF"/>
    </a:custClr>
    <a:custClr name="Blank">
      <a:srgbClr val="FFFFFF"/>
    </a:custClr>
    <a:custClr name="Stone">
      <a:srgbClr val="72808A"/>
    </a:custClr>
    <a:custClr name="Blank">
      <a:srgbClr val="FFFFFF"/>
    </a:custClr>
    <a:custClr name="Blank">
      <a:srgbClr val="FFFFFF"/>
    </a:custClr>
    <a:custClr name="Blank">
      <a:srgbClr val="FFFFFF"/>
    </a:custClr>
    <a:custClr name="Accent 2 Pool">
      <a:srgbClr val="009DD7"/>
    </a:custClr>
    <a:custClr name="Blank">
      <a:srgbClr val="FFFFFF"/>
    </a:custClr>
    <a:custClr name="Blank">
      <a:srgbClr val="FFFFFF"/>
    </a:custClr>
    <a:custClr name="Accent 5 Grass">
      <a:srgbClr val="028342"/>
    </a:custClr>
    <a:custClr name="Blank">
      <a:srgbClr val="FFFFFF"/>
    </a:custClr>
    <a:custClr name="Blank">
      <a:srgbClr val="FFFFFF"/>
    </a:custClr>
    <a:custClr name="Slate">
      <a:srgbClr val="333F48"/>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AIR-2021_Internal-External_PPT_Guidelines-Standard-123121.potx" id="{E943A8B8-106A-4B56-9AD3-AC7D7087E40B}" vid="{D95421BA-E90D-4DE3-9536-4C713ED1FED1}"/>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inktoRev_x002e_comtranscriptwithaudio xmlns="05363b96-8e5b-42a1-b7c2-3c1e73c46593">
      <Url xsi:nil="true"/>
      <Description xsi:nil="true"/>
    </LinktoRev_x002e_comtranscriptwithaudio>
    <TranscriptionStatus xmlns="05363b96-8e5b-42a1-b7c2-3c1e73c46593" xsi:nil="true"/>
    <Status xmlns="05363b96-8e5b-42a1-b7c2-3c1e73c46593" xsi:nil="true"/>
    <lcf76f155ced4ddcb4097134ff3c332f xmlns="05363b96-8e5b-42a1-b7c2-3c1e73c46593">
      <Terms xmlns="http://schemas.microsoft.com/office/infopath/2007/PartnerControls"/>
    </lcf76f155ced4ddcb4097134ff3c332f>
    <TaxCatchAll xmlns="b5075195-6e9b-4b25-b76f-3013fefbd223" xsi:nil="true"/>
    <InNVivo xmlns="05363b96-8e5b-42a1-b7c2-3c1e73c46593" xsi:nil="true"/>
    <Reviewed xmlns="05363b96-8e5b-42a1-b7c2-3c1e73c4659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F21607A9A238542AE04E3A453F9FC8E" ma:contentTypeVersion="23" ma:contentTypeDescription="Create a new document." ma:contentTypeScope="" ma:versionID="f2e956a08d605c44575ef3313de65030">
  <xsd:schema xmlns:xsd="http://www.w3.org/2001/XMLSchema" xmlns:xs="http://www.w3.org/2001/XMLSchema" xmlns:p="http://schemas.microsoft.com/office/2006/metadata/properties" xmlns:ns2="05363b96-8e5b-42a1-b7c2-3c1e73c46593" xmlns:ns3="b5075195-6e9b-4b25-b76f-3013fefbd223" targetNamespace="http://schemas.microsoft.com/office/2006/metadata/properties" ma:root="true" ma:fieldsID="76a57ee87e85d20e32dc760e7b6cf1be" ns2:_="" ns3:_="">
    <xsd:import namespace="05363b96-8e5b-42a1-b7c2-3c1e73c46593"/>
    <xsd:import namespace="b5075195-6e9b-4b25-b76f-3013fefbd22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TranscriptionStatus" minOccurs="0"/>
                <xsd:element ref="ns2:LinktoRev_x002e_comtranscriptwithaudio" minOccurs="0"/>
                <xsd:element ref="ns2:MediaServiceAutoTags" minOccurs="0"/>
                <xsd:element ref="ns2:MediaServiceOCR" minOccurs="0"/>
                <xsd:element ref="ns2:MediaServiceGenerationTime" minOccurs="0"/>
                <xsd:element ref="ns2:MediaServiceEventHashCode" minOccurs="0"/>
                <xsd:element ref="ns2:Status" minOccurs="0"/>
                <xsd:element ref="ns2:MediaLengthInSeconds" minOccurs="0"/>
                <xsd:element ref="ns2:lcf76f155ced4ddcb4097134ff3c332f" minOccurs="0"/>
                <xsd:element ref="ns3:TaxCatchAll" minOccurs="0"/>
                <xsd:element ref="ns2:MediaServiceObjectDetectorVersions" minOccurs="0"/>
                <xsd:element ref="ns2:InNVivo" minOccurs="0"/>
                <xsd:element ref="ns2:MediaServiceSearchProperties" minOccurs="0"/>
                <xsd:element ref="ns2:MediaServiceLocation" minOccurs="0"/>
                <xsd:element ref="ns2:Review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363b96-8e5b-42a1-b7c2-3c1e73c465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TranscriptionStatus" ma:index="15" nillable="true" ma:displayName="Transcription Status" ma:format="Dropdown" ma:internalName="TranscriptionStatus">
      <xsd:simpleType>
        <xsd:restriction base="dms:Choice">
          <xsd:enumeration value="In progress"/>
          <xsd:enumeration value="Transcribed"/>
        </xsd:restriction>
      </xsd:simpleType>
    </xsd:element>
    <xsd:element name="LinktoRev_x002e_comtranscriptwithaudio" ma:index="16" nillable="true" ma:displayName="Link to Rev.com transcript with audio" ma:description="Link to Rev.com which gives you access to the transcript and audio at the same time. " ma:format="Hyperlink" ma:internalName="LinktoRev_x002e_comtranscriptwithaudio">
      <xsd:complexType>
        <xsd:complexContent>
          <xsd:extension base="dms:URL">
            <xsd:sequence>
              <xsd:element name="Url" type="dms:ValidUrl" minOccurs="0" nillable="true"/>
              <xsd:element name="Description" type="xsd:string" nillable="true"/>
            </xsd:sequence>
          </xsd:extension>
        </xsd:complexContent>
      </xsd:complex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Status" ma:index="21" nillable="true" ma:displayName="Status" ma:format="Dropdown" ma:internalName="Status">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InNVivo" ma:index="27" nillable="true" ma:displayName="In NVivo" ma:format="Dropdown" ma:internalName="InNVivo">
      <xsd:simpleType>
        <xsd:restriction base="dms:Choice">
          <xsd:enumeration value="Yes"/>
        </xsd:restriction>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Location" ma:index="29" nillable="true" ma:displayName="Location" ma:indexed="true" ma:internalName="MediaServiceLocation" ma:readOnly="true">
      <xsd:simpleType>
        <xsd:restriction base="dms:Text"/>
      </xsd:simpleType>
    </xsd:element>
    <xsd:element name="Reviewed" ma:index="30" nillable="true" ma:displayName="Reviewed" ma:format="Dropdown" ma:internalName="Reviewed">
      <xsd:simpleType>
        <xsd:restriction base="dms:Choice">
          <xsd:enumeration value="Choice 1"/>
          <xsd:enumeration value="Choice 2"/>
          <xsd:enumeration value="Choice 3"/>
        </xsd:restriction>
      </xsd:simpleType>
    </xsd:element>
  </xsd:schema>
  <xsd:schema xmlns:xsd="http://www.w3.org/2001/XMLSchema" xmlns:xs="http://www.w3.org/2001/XMLSchema" xmlns:dms="http://schemas.microsoft.com/office/2006/documentManagement/types" xmlns:pc="http://schemas.microsoft.com/office/infopath/2007/PartnerControls" targetNamespace="b5075195-6e9b-4b25-b76f-3013fefbd22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e94e6a8b-b4e9-4d3c-ac91-90fe42120e6b}" ma:internalName="TaxCatchAll" ma:showField="CatchAllData" ma:web="b5075195-6e9b-4b25-b76f-3013fefbd2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2501A72-6A98-4C13-89F6-040A39A9F5FE}">
  <ds:schemaRefs>
    <ds:schemaRef ds:uri="http://www.w3.org/XML/1998/namespace"/>
    <ds:schemaRef ds:uri="05363b96-8e5b-42a1-b7c2-3c1e73c46593"/>
    <ds:schemaRef ds:uri="http://purl.org/dc/term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b5075195-6e9b-4b25-b76f-3013fefbd223"/>
  </ds:schemaRefs>
</ds:datastoreItem>
</file>

<file path=customXml/itemProps2.xml><?xml version="1.0" encoding="utf-8"?>
<ds:datastoreItem xmlns:ds="http://schemas.openxmlformats.org/officeDocument/2006/customXml" ds:itemID="{57771A5F-7673-4AB4-AB89-1E2C225391F5}">
  <ds:schemaRefs>
    <ds:schemaRef ds:uri="http://schemas.microsoft.com/sharepoint/v3/contenttype/forms"/>
  </ds:schemaRefs>
</ds:datastoreItem>
</file>

<file path=customXml/itemProps3.xml><?xml version="1.0" encoding="utf-8"?>
<ds:datastoreItem xmlns:ds="http://schemas.openxmlformats.org/officeDocument/2006/customXml" ds:itemID="{A4122B83-F4D6-45E3-8393-8A42BEDB1A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363b96-8e5b-42a1-b7c2-3c1e73c46593"/>
    <ds:schemaRef ds:uri="b5075195-6e9b-4b25-b76f-3013fefbd2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690</TotalTime>
  <Words>9737</Words>
  <Application>Microsoft Macintosh PowerPoint</Application>
  <PresentationFormat>Custom</PresentationFormat>
  <Paragraphs>1235</Paragraphs>
  <Slides>60</Slides>
  <Notes>60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60</vt:i4>
      </vt:variant>
    </vt:vector>
  </HeadingPairs>
  <TitlesOfParts>
    <vt:vector size="73" baseType="lpstr">
      <vt:lpstr>Arial</vt:lpstr>
      <vt:lpstr>Arial Narrow</vt:lpstr>
      <vt:lpstr>Calibri</vt:lpstr>
      <vt:lpstr>Calibri Light</vt:lpstr>
      <vt:lpstr>Gotham Book Regular</vt:lpstr>
      <vt:lpstr>Gotham Medium</vt:lpstr>
      <vt:lpstr>Helvetica</vt:lpstr>
      <vt:lpstr>Symbol</vt:lpstr>
      <vt:lpstr>Times New Roman</vt:lpstr>
      <vt:lpstr>Wingdings</vt:lpstr>
      <vt:lpstr>Office Theme</vt:lpstr>
      <vt:lpstr>AIR 2021 Light</vt:lpstr>
      <vt:lpstr>Office Theme</vt:lpstr>
      <vt:lpstr>PowerPoint Presentation</vt:lpstr>
      <vt:lpstr>Agenda</vt:lpstr>
      <vt:lpstr>PowerPoint Presentation</vt:lpstr>
      <vt:lpstr>PowerPoint Presentation</vt:lpstr>
      <vt:lpstr>Purpose of ICA Self-Assessment</vt:lpstr>
      <vt:lpstr>ICA Framework Structure</vt:lpstr>
      <vt:lpstr>PowerPoint Presentation</vt:lpstr>
      <vt:lpstr>PowerPoint Presentation</vt:lpstr>
      <vt:lpstr>PowerPoint Presentation</vt:lpstr>
      <vt:lpstr>PowerPoint Presentation</vt:lpstr>
      <vt:lpstr>PowerPoint Presentation</vt:lpstr>
      <vt:lpstr>PowerPoint Presentation</vt:lpstr>
      <vt:lpstr>ICA Framework Structure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Blank, Joanne</dc:creator>
  <cp:lastModifiedBy>Grace McCall</cp:lastModifiedBy>
  <cp:revision>660</cp:revision>
  <dcterms:created xsi:type="dcterms:W3CDTF">2020-01-29T16:51:21Z</dcterms:created>
  <dcterms:modified xsi:type="dcterms:W3CDTF">2026-01-30T14:45:03Z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0x0101001F21607A9A238542AE04E3A453F9FC8E</vt:lpwstr>
  </property>
  <property fmtid="{D5CDD505-2E9C-101B-9397-08002B2CF9AE}" pid="3" name="MediaServiceImageTags">
    <vt:lpwstr/>
  </property>
</Properties>
</file>