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413" r:id="rId5"/>
    <p:sldId id="495" r:id="rId6"/>
    <p:sldId id="496" r:id="rId7"/>
    <p:sldId id="497" r:id="rId8"/>
    <p:sldId id="296" r:id="rId9"/>
    <p:sldId id="422" r:id="rId10"/>
    <p:sldId id="498" r:id="rId11"/>
    <p:sldId id="499" r:id="rId12"/>
    <p:sldId id="424" r:id="rId13"/>
    <p:sldId id="500" r:id="rId14"/>
    <p:sldId id="501" r:id="rId15"/>
    <p:sldId id="502" r:id="rId16"/>
    <p:sldId id="426" r:id="rId17"/>
    <p:sldId id="490" r:id="rId18"/>
  </p:sldIdLst>
  <p:sldSz cx="12192000" cy="73152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DB9E04-5D92-D609-482B-F540649E9433}" name="Cirks, Tori" initials="CT" userId="S::vcirks@air.org::318e63c3-b99e-47d1-8279-df1272a150b8" providerId="AD"/>
  <p188:author id="{4BA64F15-1AF0-21D6-D02E-832340C2FBF7}" name="Mccall, Grace" initials="MG" userId="S::gmccall@air.org::43e6e855-5b0d-4ba0-9802-47ff55914cf4" providerId="AD"/>
  <p188:author id="{66787828-8A89-F8C9-6C54-C4704A500688}" name="Mackeviciene, Asta" initials="MA" userId="S::amackeviciene@air.org::4a5f3e76-26d0-494d-97c0-807279f38c4b" providerId="AD"/>
  <p188:author id="{37AA5E81-8864-DB34-CC36-72657FA2F841}" name="Crossland, Alise" initials="AC" userId="S::acrossland@air.org::3b7d5192-76d6-49d0-b1e0-80ad8180a59e" providerId="AD"/>
  <p188:author id="{D3F961B0-99D7-904C-5D53-97A8B8E21007}" name="Day, Billie" initials="DB" userId="S::bday@air.org::1924db5b-54e2-4a04-8685-154c890be63f" providerId="AD"/>
  <p188:author id="{FBCC36F4-533D-1AEF-133B-F576AE38FFC2}" name="Davis, Garry" initials="DG" userId="S::gdavis@air.org::d134cab6-5ea1-42c7-90f8-05e6c3ad67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y, Billie" initials="DB" lastIdx="15" clrIdx="0">
    <p:extLst>
      <p:ext uri="{19B8F6BF-5375-455C-9EA6-DF929625EA0E}">
        <p15:presenceInfo xmlns:p15="http://schemas.microsoft.com/office/powerpoint/2012/main" userId="S::bday@air.org::1924db5b-54e2-4a04-8685-154c890be63f" providerId="AD"/>
      </p:ext>
    </p:extLst>
  </p:cmAuthor>
  <p:cmAuthor id="2" name="Mackeviciene, Asta" initials="MA" lastIdx="5" clrIdx="1">
    <p:extLst>
      <p:ext uri="{19B8F6BF-5375-455C-9EA6-DF929625EA0E}">
        <p15:presenceInfo xmlns:p15="http://schemas.microsoft.com/office/powerpoint/2012/main" userId="S::amackeviciene@air.org::4a5f3e76-26d0-494d-97c0-807279f38c4b" providerId="AD"/>
      </p:ext>
    </p:extLst>
  </p:cmAuthor>
  <p:cmAuthor id="3" name="Patel, Visha R." initials="PVR" lastIdx="4" clrIdx="2">
    <p:extLst>
      <p:ext uri="{19B8F6BF-5375-455C-9EA6-DF929625EA0E}">
        <p15:presenceInfo xmlns:p15="http://schemas.microsoft.com/office/powerpoint/2012/main" userId="S::vpatel@air.org::4d8d86b8-28d3-4411-bae9-97eccf078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56E"/>
    <a:srgbClr val="EFF6E6"/>
    <a:srgbClr val="DCEDD0"/>
    <a:srgbClr val="89C160"/>
    <a:srgbClr val="1D8455"/>
    <a:srgbClr val="D5E4C9"/>
    <a:srgbClr val="70AD47"/>
    <a:srgbClr val="008CB2"/>
    <a:srgbClr val="9E1E61"/>
    <a:srgbClr val="CC2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6" autoAdjust="0"/>
    <p:restoredTop sz="94490"/>
  </p:normalViewPr>
  <p:slideViewPr>
    <p:cSldViewPr snapToGrid="0">
      <p:cViewPr varScale="1">
        <p:scale>
          <a:sx n="70" d="100"/>
          <a:sy n="70" d="100"/>
        </p:scale>
        <p:origin x="931" y="58"/>
      </p:cViewPr>
      <p:guideLst>
        <p:guide orient="horz" pos="23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A9A3-5C43-B6E5-F1DF9626AF19}"/>
            </c:ext>
          </c:extLst>
        </c:ser>
        <c:ser>
          <c:idx val="1"/>
          <c:order val="1"/>
          <c:tx>
            <c:strRef>
              <c:f>Sheet1!$C$1</c:f>
              <c:strCache>
                <c:ptCount val="1"/>
                <c:pt idx="0">
                  <c:v>Emerging</c:v>
                </c:pt>
              </c:strCache>
            </c:strRef>
          </c:tx>
          <c:spPr>
            <a:solidFill>
              <a:srgbClr val="9E1E61">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A9A3-5C43-B6E5-F1DF9626AF19}"/>
            </c:ext>
          </c:extLst>
        </c:ser>
        <c:ser>
          <c:idx val="2"/>
          <c:order val="2"/>
          <c:tx>
            <c:strRef>
              <c:f>Sheet1!$D$1</c:f>
              <c:strCache>
                <c:ptCount val="1"/>
                <c:pt idx="0">
                  <c:v>Developing</c:v>
                </c:pt>
              </c:strCache>
            </c:strRef>
          </c:tx>
          <c:spPr>
            <a:solidFill>
              <a:srgbClr val="9E1E61">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Sheet1!$D$2:$D$4</c:f>
              <c:numCache>
                <c:formatCode>General</c:formatCode>
                <c:ptCount val="3"/>
                <c:pt idx="0">
                  <c:v>4</c:v>
                </c:pt>
                <c:pt idx="1">
                  <c:v>5</c:v>
                </c:pt>
                <c:pt idx="2">
                  <c:v>1</c:v>
                </c:pt>
              </c:numCache>
            </c:numRef>
          </c:val>
          <c:extLst>
            <c:ext xmlns:c16="http://schemas.microsoft.com/office/drawing/2014/chart" uri="{C3380CC4-5D6E-409C-BE32-E72D297353CC}">
              <c16:uniqueId val="{00000002-A9A3-5C43-B6E5-F1DF9626AF19}"/>
            </c:ext>
          </c:extLst>
        </c:ser>
        <c:ser>
          <c:idx val="3"/>
          <c:order val="3"/>
          <c:tx>
            <c:strRef>
              <c:f>Sheet1!$E$1</c:f>
              <c:strCache>
                <c:ptCount val="1"/>
                <c:pt idx="0">
                  <c:v>Achieved </c:v>
                </c:pt>
              </c:strCache>
            </c:strRef>
          </c:tx>
          <c:spPr>
            <a:solidFill>
              <a:srgbClr val="9E1E61">
                <a:alpha val="40000"/>
              </a:srgbClr>
            </a:solidFill>
            <a:ln>
              <a:noFill/>
            </a:ln>
            <a:effectLst/>
          </c:spPr>
          <c:invertIfNegative val="0"/>
          <c:dPt>
            <c:idx val="0"/>
            <c:invertIfNegative val="0"/>
            <c:bubble3D val="0"/>
            <c:extLst>
              <c:ext xmlns:c16="http://schemas.microsoft.com/office/drawing/2014/chart" uri="{C3380CC4-5D6E-409C-BE32-E72D297353CC}">
                <c16:uniqueId val="{00000003-A9A3-5C43-B6E5-F1DF9626AF1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A9A3-5C43-B6E5-F1DF9626AF19}"/>
            </c:ext>
          </c:extLst>
        </c:ser>
        <c:ser>
          <c:idx val="4"/>
          <c:order val="4"/>
          <c:tx>
            <c:strRef>
              <c:f>Sheet1!$F$1</c:f>
              <c:strCache>
                <c:ptCount val="1"/>
                <c:pt idx="0">
                  <c:v>Exemplary</c:v>
                </c:pt>
              </c:strCache>
            </c:strRef>
          </c:tx>
          <c:spPr>
            <a:solidFill>
              <a:srgbClr val="9E1E61">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A9A3-5C43-B6E5-F1DF9626AF19}"/>
            </c:ext>
          </c:extLst>
        </c:ser>
        <c:dLbls>
          <c:showLegendKey val="0"/>
          <c:showVal val="0"/>
          <c:showCatName val="0"/>
          <c:showSerName val="0"/>
          <c:showPercent val="0"/>
          <c:showBubbleSize val="0"/>
        </c:dLbls>
        <c:gapWidth val="15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Sheet1!$B$2:$B$7</c:f>
              <c:numCache>
                <c:formatCode>General</c:formatCode>
                <c:ptCount val="6"/>
                <c:pt idx="0">
                  <c:v>2</c:v>
                </c:pt>
                <c:pt idx="1">
                  <c:v>1</c:v>
                </c:pt>
                <c:pt idx="2">
                  <c:v>2</c:v>
                </c:pt>
                <c:pt idx="3">
                  <c:v>1</c:v>
                </c:pt>
                <c:pt idx="4">
                  <c:v>2</c:v>
                </c:pt>
                <c:pt idx="5">
                  <c:v>2</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1">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Sheet1!$C$2:$C$7</c:f>
              <c:numCache>
                <c:formatCode>General</c:formatCode>
                <c:ptCount val="6"/>
                <c:pt idx="0">
                  <c:v>3</c:v>
                </c:pt>
                <c:pt idx="1">
                  <c:v>5</c:v>
                </c:pt>
                <c:pt idx="2">
                  <c:v>1</c:v>
                </c:pt>
                <c:pt idx="3">
                  <c:v>2</c:v>
                </c:pt>
                <c:pt idx="4">
                  <c:v>3</c:v>
                </c:pt>
                <c:pt idx="5">
                  <c:v>3</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1">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Sheet1!$D$2:$D$7</c:f>
              <c:numCache>
                <c:formatCode>General</c:formatCode>
                <c:ptCount val="6"/>
                <c:pt idx="0">
                  <c:v>4</c:v>
                </c:pt>
                <c:pt idx="1">
                  <c:v>2</c:v>
                </c:pt>
                <c:pt idx="2">
                  <c:v>1</c:v>
                </c:pt>
                <c:pt idx="3">
                  <c:v>6</c:v>
                </c:pt>
                <c:pt idx="4">
                  <c:v>3</c:v>
                </c:pt>
                <c:pt idx="5">
                  <c:v>3</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1">
                <a:alpha val="40000"/>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Sheet1!$E$2:$E$7</c:f>
              <c:numCache>
                <c:formatCode>General</c:formatCode>
                <c:ptCount val="6"/>
                <c:pt idx="0">
                  <c:v>1</c:v>
                </c:pt>
                <c:pt idx="1">
                  <c:v>2</c:v>
                </c:pt>
                <c:pt idx="2">
                  <c:v>6</c:v>
                </c:pt>
                <c:pt idx="3">
                  <c:v>1</c:v>
                </c:pt>
                <c:pt idx="4">
                  <c:v>2</c:v>
                </c:pt>
                <c:pt idx="5">
                  <c:v>2</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1">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Sheet1!$F$2:$F$7</c:f>
              <c:numCache>
                <c:formatCode>General</c:formatCode>
                <c:ptCount val="6"/>
                <c:pt idx="0">
                  <c:v>1</c:v>
                </c:pt>
                <c:pt idx="1">
                  <c:v>2</c:v>
                </c:pt>
                <c:pt idx="2">
                  <c:v>1</c:v>
                </c:pt>
                <c:pt idx="3">
                  <c:v>1</c:v>
                </c:pt>
                <c:pt idx="4">
                  <c:v>1</c:v>
                </c:pt>
                <c:pt idx="5">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Sheet1!$B$2:$B$6</c:f>
              <c:numCache>
                <c:formatCode>General</c:formatCode>
                <c:ptCount val="5"/>
                <c:pt idx="0">
                  <c:v>2</c:v>
                </c:pt>
                <c:pt idx="1">
                  <c:v>1</c:v>
                </c:pt>
                <c:pt idx="2">
                  <c:v>2</c:v>
                </c:pt>
                <c:pt idx="3">
                  <c:v>1</c:v>
                </c:pt>
                <c:pt idx="4">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Sheet1!$C$2:$C$6</c:f>
              <c:numCache>
                <c:formatCode>General</c:formatCode>
                <c:ptCount val="5"/>
                <c:pt idx="0">
                  <c:v>3</c:v>
                </c:pt>
                <c:pt idx="1">
                  <c:v>5</c:v>
                </c:pt>
                <c:pt idx="2">
                  <c:v>1</c:v>
                </c:pt>
                <c:pt idx="3">
                  <c:v>2</c:v>
                </c:pt>
                <c:pt idx="4">
                  <c:v>3</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Sheet1!$D$2:$D$6</c:f>
              <c:numCache>
                <c:formatCode>General</c:formatCode>
                <c:ptCount val="5"/>
                <c:pt idx="0">
                  <c:v>4</c:v>
                </c:pt>
                <c:pt idx="1">
                  <c:v>2</c:v>
                </c:pt>
                <c:pt idx="2">
                  <c:v>1</c:v>
                </c:pt>
                <c:pt idx="3">
                  <c:v>6</c:v>
                </c:pt>
                <c:pt idx="4">
                  <c:v>3</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Sheet1!$F$2:$F$6</c:f>
              <c:numCache>
                <c:formatCode>General</c:formatCode>
                <c:ptCount val="5"/>
                <c:pt idx="0">
                  <c:v>1</c:v>
                </c:pt>
                <c:pt idx="1">
                  <c:v>2</c:v>
                </c:pt>
                <c:pt idx="2">
                  <c:v>1</c:v>
                </c:pt>
                <c:pt idx="3">
                  <c:v>1</c:v>
                </c:pt>
                <c:pt idx="4">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Sheet1!$C$2:$C$4</c:f>
              <c:numCache>
                <c:formatCode>General</c:formatCode>
                <c:ptCount val="3"/>
                <c:pt idx="0">
                  <c:v>3</c:v>
                </c:pt>
                <c:pt idx="1">
                  <c:v>5</c:v>
                </c:pt>
                <c:pt idx="2">
                  <c:v>1</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Sheet1!$B$2:$B$6</c:f>
              <c:numCache>
                <c:formatCode>General</c:formatCode>
                <c:ptCount val="5"/>
                <c:pt idx="0">
                  <c:v>2</c:v>
                </c:pt>
                <c:pt idx="1">
                  <c:v>1</c:v>
                </c:pt>
                <c:pt idx="2">
                  <c:v>2</c:v>
                </c:pt>
                <c:pt idx="3">
                  <c:v>2</c:v>
                </c:pt>
                <c:pt idx="4">
                  <c:v>1</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Sheet1!$C$2:$C$6</c:f>
              <c:numCache>
                <c:formatCode>General</c:formatCode>
                <c:ptCount val="5"/>
                <c:pt idx="0">
                  <c:v>3</c:v>
                </c:pt>
                <c:pt idx="1">
                  <c:v>5</c:v>
                </c:pt>
                <c:pt idx="2">
                  <c:v>1</c:v>
                </c:pt>
                <c:pt idx="3">
                  <c:v>3</c:v>
                </c:pt>
                <c:pt idx="4">
                  <c:v>5</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Sheet1!$D$2:$D$6</c:f>
              <c:numCache>
                <c:formatCode>General</c:formatCode>
                <c:ptCount val="5"/>
                <c:pt idx="0">
                  <c:v>4</c:v>
                </c:pt>
                <c:pt idx="1">
                  <c:v>2</c:v>
                </c:pt>
                <c:pt idx="2">
                  <c:v>1</c:v>
                </c:pt>
                <c:pt idx="3">
                  <c:v>4</c:v>
                </c:pt>
                <c:pt idx="4">
                  <c:v>2</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Sheet1!$F$2:$F$6</c:f>
              <c:numCache>
                <c:formatCode>General</c:formatCode>
                <c:ptCount val="5"/>
                <c:pt idx="0">
                  <c:v>1</c:v>
                </c:pt>
                <c:pt idx="1">
                  <c:v>2</c:v>
                </c:pt>
                <c:pt idx="2">
                  <c:v>1</c:v>
                </c:pt>
                <c:pt idx="3">
                  <c:v>1</c:v>
                </c:pt>
                <c:pt idx="4">
                  <c:v>2</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Sheet1!$C$2:$C$4</c:f>
              <c:numCache>
                <c:formatCode>General</c:formatCode>
                <c:ptCount val="3"/>
                <c:pt idx="0">
                  <c:v>3</c:v>
                </c:pt>
                <c:pt idx="1">
                  <c:v>5</c:v>
                </c:pt>
                <c:pt idx="2">
                  <c:v>1</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89C1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6464-4478-AB79-9B2497DD1C7D}"/>
            </c:ext>
          </c:extLst>
        </c:ser>
        <c:ser>
          <c:idx val="1"/>
          <c:order val="1"/>
          <c:tx>
            <c:strRef>
              <c:f>Sheet1!$C$1</c:f>
              <c:strCache>
                <c:ptCount val="1"/>
                <c:pt idx="0">
                  <c:v>Emerging</c:v>
                </c:pt>
              </c:strCache>
            </c:strRef>
          </c:tx>
          <c:spPr>
            <a:solidFill>
              <a:srgbClr val="89C16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Sheet1!$C$2:$C$3</c:f>
              <c:numCache>
                <c:formatCode>General</c:formatCode>
                <c:ptCount val="2"/>
                <c:pt idx="0">
                  <c:v>2</c:v>
                </c:pt>
                <c:pt idx="1">
                  <c:v>1</c:v>
                </c:pt>
              </c:numCache>
            </c:numRef>
          </c:val>
          <c:extLst>
            <c:ext xmlns:c16="http://schemas.microsoft.com/office/drawing/2014/chart" uri="{C3380CC4-5D6E-409C-BE32-E72D297353CC}">
              <c16:uniqueId val="{00000001-6464-4478-AB79-9B2497DD1C7D}"/>
            </c:ext>
          </c:extLst>
        </c:ser>
        <c:ser>
          <c:idx val="2"/>
          <c:order val="2"/>
          <c:tx>
            <c:strRef>
              <c:f>Sheet1!$D$1</c:f>
              <c:strCache>
                <c:ptCount val="1"/>
                <c:pt idx="0">
                  <c:v>Developing</c:v>
                </c:pt>
              </c:strCache>
            </c:strRef>
          </c:tx>
          <c:spPr>
            <a:solidFill>
              <a:srgbClr val="89C160">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Sheet1!$D$2:$D$3</c:f>
              <c:numCache>
                <c:formatCode>General</c:formatCode>
                <c:ptCount val="2"/>
                <c:pt idx="0">
                  <c:v>4</c:v>
                </c:pt>
                <c:pt idx="1">
                  <c:v>5</c:v>
                </c:pt>
              </c:numCache>
            </c:numRef>
          </c:val>
          <c:extLst>
            <c:ext xmlns:c16="http://schemas.microsoft.com/office/drawing/2014/chart" uri="{C3380CC4-5D6E-409C-BE32-E72D297353CC}">
              <c16:uniqueId val="{00000002-6464-4478-AB79-9B2497DD1C7D}"/>
            </c:ext>
          </c:extLst>
        </c:ser>
        <c:ser>
          <c:idx val="3"/>
          <c:order val="3"/>
          <c:tx>
            <c:strRef>
              <c:f>Sheet1!$E$1</c:f>
              <c:strCache>
                <c:ptCount val="1"/>
                <c:pt idx="0">
                  <c:v>Achieved </c:v>
                </c:pt>
              </c:strCache>
            </c:strRef>
          </c:tx>
          <c:spPr>
            <a:solidFill>
              <a:srgbClr val="89C160">
                <a:alpha val="40000"/>
              </a:srgbClr>
            </a:solidFill>
            <a:ln>
              <a:noFill/>
            </a:ln>
            <a:effectLst/>
          </c:spPr>
          <c:invertIfNegative val="0"/>
          <c:dPt>
            <c:idx val="0"/>
            <c:invertIfNegative val="0"/>
            <c:bubble3D val="0"/>
            <c:extLst>
              <c:ext xmlns:c16="http://schemas.microsoft.com/office/drawing/2014/chart" uri="{C3380CC4-5D6E-409C-BE32-E72D297353CC}">
                <c16:uniqueId val="{00000003-6464-4478-AB79-9B2497DD1C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Sheet1!$E$2:$E$3</c:f>
              <c:numCache>
                <c:formatCode>General</c:formatCode>
                <c:ptCount val="2"/>
                <c:pt idx="0">
                  <c:v>1</c:v>
                </c:pt>
                <c:pt idx="1">
                  <c:v>2</c:v>
                </c:pt>
              </c:numCache>
            </c:numRef>
          </c:val>
          <c:extLst>
            <c:ext xmlns:c16="http://schemas.microsoft.com/office/drawing/2014/chart" uri="{C3380CC4-5D6E-409C-BE32-E72D297353CC}">
              <c16:uniqueId val="{00000004-6464-4478-AB79-9B2497DD1C7D}"/>
            </c:ext>
          </c:extLst>
        </c:ser>
        <c:ser>
          <c:idx val="4"/>
          <c:order val="4"/>
          <c:tx>
            <c:strRef>
              <c:f>Sheet1!$F$1</c:f>
              <c:strCache>
                <c:ptCount val="1"/>
                <c:pt idx="0">
                  <c:v>Exemplary</c:v>
                </c:pt>
              </c:strCache>
            </c:strRef>
          </c:tx>
          <c:spPr>
            <a:solidFill>
              <a:srgbClr val="89C160">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Sheet1!$F$2:$F$3</c:f>
              <c:numCache>
                <c:formatCode>General</c:formatCode>
                <c:ptCount val="2"/>
                <c:pt idx="0">
                  <c:v>1</c:v>
                </c:pt>
                <c:pt idx="1">
                  <c:v>2</c:v>
                </c:pt>
              </c:numCache>
            </c:numRef>
          </c:val>
          <c:extLst>
            <c:ext xmlns:c16="http://schemas.microsoft.com/office/drawing/2014/chart" uri="{C3380CC4-5D6E-409C-BE32-E72D297353CC}">
              <c16:uniqueId val="{00000005-6464-4478-AB79-9B2497DD1C7D}"/>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89C1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C9B3-4296-947F-EF094D1FC0E9}"/>
            </c:ext>
          </c:extLst>
        </c:ser>
        <c:ser>
          <c:idx val="1"/>
          <c:order val="1"/>
          <c:tx>
            <c:strRef>
              <c:f>Sheet1!$C$1</c:f>
              <c:strCache>
                <c:ptCount val="1"/>
                <c:pt idx="0">
                  <c:v>Emerging</c:v>
                </c:pt>
              </c:strCache>
            </c:strRef>
          </c:tx>
          <c:spPr>
            <a:solidFill>
              <a:srgbClr val="89C16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C9B3-4296-947F-EF094D1FC0E9}"/>
            </c:ext>
          </c:extLst>
        </c:ser>
        <c:ser>
          <c:idx val="2"/>
          <c:order val="2"/>
          <c:tx>
            <c:strRef>
              <c:f>Sheet1!$D$1</c:f>
              <c:strCache>
                <c:ptCount val="1"/>
                <c:pt idx="0">
                  <c:v>Developing</c:v>
                </c:pt>
              </c:strCache>
            </c:strRef>
          </c:tx>
          <c:spPr>
            <a:solidFill>
              <a:srgbClr val="89C160">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Sheet1!$D$2:$D$4</c:f>
              <c:numCache>
                <c:formatCode>General</c:formatCode>
                <c:ptCount val="3"/>
                <c:pt idx="0">
                  <c:v>4</c:v>
                </c:pt>
                <c:pt idx="1">
                  <c:v>5</c:v>
                </c:pt>
                <c:pt idx="2">
                  <c:v>1</c:v>
                </c:pt>
              </c:numCache>
            </c:numRef>
          </c:val>
          <c:extLst>
            <c:ext xmlns:c16="http://schemas.microsoft.com/office/drawing/2014/chart" uri="{C3380CC4-5D6E-409C-BE32-E72D297353CC}">
              <c16:uniqueId val="{00000002-C9B3-4296-947F-EF094D1FC0E9}"/>
            </c:ext>
          </c:extLst>
        </c:ser>
        <c:ser>
          <c:idx val="3"/>
          <c:order val="3"/>
          <c:tx>
            <c:strRef>
              <c:f>Sheet1!$E$1</c:f>
              <c:strCache>
                <c:ptCount val="1"/>
                <c:pt idx="0">
                  <c:v>Achieved </c:v>
                </c:pt>
              </c:strCache>
            </c:strRef>
          </c:tx>
          <c:spPr>
            <a:solidFill>
              <a:srgbClr val="89C160">
                <a:alpha val="40000"/>
              </a:srgbClr>
            </a:solidFill>
            <a:ln>
              <a:noFill/>
            </a:ln>
            <a:effectLst/>
          </c:spPr>
          <c:invertIfNegative val="0"/>
          <c:dPt>
            <c:idx val="0"/>
            <c:invertIfNegative val="0"/>
            <c:bubble3D val="0"/>
            <c:extLst>
              <c:ext xmlns:c16="http://schemas.microsoft.com/office/drawing/2014/chart" uri="{C3380CC4-5D6E-409C-BE32-E72D297353CC}">
                <c16:uniqueId val="{00000003-C9B3-4296-947F-EF094D1FC0E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C9B3-4296-947F-EF094D1FC0E9}"/>
            </c:ext>
          </c:extLst>
        </c:ser>
        <c:ser>
          <c:idx val="4"/>
          <c:order val="4"/>
          <c:tx>
            <c:strRef>
              <c:f>Sheet1!$F$1</c:f>
              <c:strCache>
                <c:ptCount val="1"/>
                <c:pt idx="0">
                  <c:v>Exemplary</c:v>
                </c:pt>
              </c:strCache>
            </c:strRef>
          </c:tx>
          <c:spPr>
            <a:solidFill>
              <a:srgbClr val="89C160">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C9B3-4296-947F-EF094D1FC0E9}"/>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9E1E62"/>
            </a:solidFill>
            <a:ln>
              <a:noFill/>
            </a:ln>
            <a:effectLst/>
          </c:spPr>
          <c:invertIfNegative val="0"/>
          <c:dLbls>
            <c:dLbl>
              <c:idx val="0"/>
              <c:tx>
                <c:rich>
                  <a:bodyPr/>
                  <a:lstStyle/>
                  <a:p>
                    <a:fld id="{0A0C936F-EC21-4650-AC08-9BC0895348C2}" type="VALUE">
                      <a:rPr lang="en-US" sz="3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FD-4722-A0F2-F2F9CF537D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Oversee Network Design and Operations</c:v>
                </c:pt>
              </c:strCache>
            </c:strRef>
          </c:cat>
          <c:val>
            <c:numRef>
              <c:f>Sheet1!$B$2</c:f>
              <c:numCache>
                <c:formatCode>General</c:formatCode>
                <c:ptCount val="1"/>
                <c:pt idx="0">
                  <c:v>4.2</c:v>
                </c:pt>
              </c:numCache>
            </c:numRef>
          </c:val>
          <c:extLst>
            <c:ext xmlns:c16="http://schemas.microsoft.com/office/drawing/2014/chart" uri="{C3380CC4-5D6E-409C-BE32-E72D297353CC}">
              <c16:uniqueId val="{00000000-1FFD-4722-A0F2-F2F9CF537D28}"/>
            </c:ext>
          </c:extLst>
        </c:ser>
        <c:dLbls>
          <c:showLegendKey val="0"/>
          <c:showVal val="0"/>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MDT</c:v>
                </c:pt>
              </c:strCache>
            </c:strRef>
          </c:tx>
          <c:spPr>
            <a:solidFill>
              <a:srgbClr val="008CB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0B17-4684-BD70-CA4FC7D963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Motivate and Drive Change</c:v>
                </c:pt>
              </c:strCache>
            </c:strRef>
          </c:cat>
          <c:val>
            <c:numRef>
              <c:f>Sheet1!$B$2</c:f>
              <c:numCache>
                <c:formatCode>General</c:formatCode>
                <c:ptCount val="1"/>
                <c:pt idx="0">
                  <c:v>3</c:v>
                </c:pt>
              </c:numCache>
            </c:numRef>
          </c:val>
          <c:extLst>
            <c:ext xmlns:c16="http://schemas.microsoft.com/office/drawing/2014/chart" uri="{C3380CC4-5D6E-409C-BE32-E72D297353CC}">
              <c16:uniqueId val="{00000000-0B17-4684-BD70-CA4FC7D96390}"/>
            </c:ext>
          </c:extLst>
        </c:ser>
        <c:dLbls>
          <c:dLblPos val="outEnd"/>
          <c:showLegendKey val="0"/>
          <c:showVal val="1"/>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MK</c:v>
                </c:pt>
              </c:strCache>
            </c:strRef>
          </c:tx>
          <c:spPr>
            <a:solidFill>
              <a:srgbClr val="89C160"/>
            </a:solidFill>
            <a:ln>
              <a:noFill/>
            </a:ln>
            <a:effectLst/>
          </c:spPr>
          <c:invertIfNegative val="0"/>
          <c:dLbls>
            <c:dLbl>
              <c:idx val="0"/>
              <c:tx>
                <c:rich>
                  <a:bodyPr/>
                  <a:lstStyle/>
                  <a:p>
                    <a:fld id="{C25D8C51-5CF7-47B6-8D48-436C90A0EEE9}" type="VALUE">
                      <a:rPr lang="en-US" sz="3200" b="1">
                        <a:solidFill>
                          <a:schemeClr val="bg1"/>
                        </a:solidFill>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D1-45EC-BE6B-D6EE475497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Manage Knowledge</c:v>
                </c:pt>
              </c:strCache>
            </c:strRef>
          </c:cat>
          <c:val>
            <c:numRef>
              <c:f>Sheet1!$B$2</c:f>
              <c:numCache>
                <c:formatCode>General</c:formatCode>
                <c:ptCount val="1"/>
                <c:pt idx="0">
                  <c:v>3.5</c:v>
                </c:pt>
              </c:numCache>
            </c:numRef>
          </c:val>
          <c:extLst>
            <c:ext xmlns:c16="http://schemas.microsoft.com/office/drawing/2014/chart" uri="{C3380CC4-5D6E-409C-BE32-E72D297353CC}">
              <c16:uniqueId val="{00000000-99D1-45EC-BE6B-D6EE47549717}"/>
            </c:ext>
          </c:extLst>
        </c:ser>
        <c:dLbls>
          <c:showLegendKey val="0"/>
          <c:showVal val="0"/>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9E1E62"/>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49D-4769-B0EC-C7CF0E2C877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Relationships and Engagement</c:v>
                </c:pt>
                <c:pt idx="1">
                  <c:v>Network Management </c:v>
                </c:pt>
                <c:pt idx="2">
                  <c:v>Student Centered Focus</c:v>
                </c:pt>
              </c:strCache>
            </c:strRef>
          </c:cat>
          <c:val>
            <c:numRef>
              <c:f>Sheet1!$B$2:$B$4</c:f>
              <c:numCache>
                <c:formatCode>General</c:formatCode>
                <c:ptCount val="3"/>
                <c:pt idx="0">
                  <c:v>2.7</c:v>
                </c:pt>
                <c:pt idx="1">
                  <c:v>3.2</c:v>
                </c:pt>
                <c:pt idx="2">
                  <c:v>2.5</c:v>
                </c:pt>
              </c:numCache>
            </c:numRef>
          </c:val>
          <c:extLst>
            <c:ext xmlns:c16="http://schemas.microsoft.com/office/drawing/2014/chart" uri="{C3380CC4-5D6E-409C-BE32-E72D297353CC}">
              <c16:uniqueId val="{00000001-549D-4769-B0EC-C7CF0E2C877D}"/>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008CB2"/>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D00-47E2-BA2D-DC9143D9607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Recruitment and Motivation </c:v>
                </c:pt>
                <c:pt idx="1">
                  <c:v>Needs Assessment </c:v>
                </c:pt>
                <c:pt idx="2">
                  <c:v>Coaching and Engagement</c:v>
                </c:pt>
                <c:pt idx="3">
                  <c:v>Network Collaboration</c:v>
                </c:pt>
              </c:strCache>
            </c:strRef>
          </c:cat>
          <c:val>
            <c:numRef>
              <c:f>Sheet1!$B$2:$B$5</c:f>
              <c:numCache>
                <c:formatCode>General</c:formatCode>
                <c:ptCount val="4"/>
                <c:pt idx="0">
                  <c:v>3.3</c:v>
                </c:pt>
                <c:pt idx="1">
                  <c:v>3.4</c:v>
                </c:pt>
                <c:pt idx="2">
                  <c:v>2.2000000000000002</c:v>
                </c:pt>
                <c:pt idx="3">
                  <c:v>1.8</c:v>
                </c:pt>
              </c:numCache>
            </c:numRef>
          </c:val>
          <c:extLst>
            <c:ext xmlns:c16="http://schemas.microsoft.com/office/drawing/2014/chart" uri="{C3380CC4-5D6E-409C-BE32-E72D297353CC}">
              <c16:uniqueId val="{00000001-6D00-47E2-BA2D-DC9143D96074}"/>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89C160"/>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D03-47A6-B977-E1AEBE8872F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Best Practice Access and Aggregation </c:v>
                </c:pt>
                <c:pt idx="1">
                  <c:v>Data Analysis and Continuous Improvement </c:v>
                </c:pt>
              </c:strCache>
            </c:strRef>
          </c:cat>
          <c:val>
            <c:numRef>
              <c:f>Sheet1!$B$2:$B$3</c:f>
              <c:numCache>
                <c:formatCode>General</c:formatCode>
                <c:ptCount val="2"/>
                <c:pt idx="0">
                  <c:v>2.5</c:v>
                </c:pt>
                <c:pt idx="1">
                  <c:v>2</c:v>
                </c:pt>
              </c:numCache>
            </c:numRef>
          </c:val>
          <c:extLst>
            <c:ext xmlns:c16="http://schemas.microsoft.com/office/drawing/2014/chart" uri="{C3380CC4-5D6E-409C-BE32-E72D297353CC}">
              <c16:uniqueId val="{00000001-9D03-47A6-B977-E1AEBE8872FE}"/>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1">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1">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Sheet1!$D$2:$D$4</c:f>
              <c:numCache>
                <c:formatCode>General</c:formatCode>
                <c:ptCount val="3"/>
                <c:pt idx="0">
                  <c:v>4</c:v>
                </c:pt>
                <c:pt idx="1">
                  <c:v>5</c:v>
                </c:pt>
                <c:pt idx="2">
                  <c:v>1</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1">
                <a:alpha val="40000"/>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1">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5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Sheet1!$B$2:$B$6</c:f>
              <c:numCache>
                <c:formatCode>General</c:formatCode>
                <c:ptCount val="5"/>
                <c:pt idx="0">
                  <c:v>2</c:v>
                </c:pt>
                <c:pt idx="1">
                  <c:v>1</c:v>
                </c:pt>
                <c:pt idx="2">
                  <c:v>2</c:v>
                </c:pt>
                <c:pt idx="3">
                  <c:v>1</c:v>
                </c:pt>
                <c:pt idx="4">
                  <c:v>2</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1">
                <a:alpha val="80086"/>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Sheet1!$C$2:$C$6</c:f>
              <c:numCache>
                <c:formatCode>General</c:formatCode>
                <c:ptCount val="5"/>
                <c:pt idx="0">
                  <c:v>3</c:v>
                </c:pt>
                <c:pt idx="1">
                  <c:v>5</c:v>
                </c:pt>
                <c:pt idx="2">
                  <c:v>1</c:v>
                </c:pt>
                <c:pt idx="3">
                  <c:v>2</c:v>
                </c:pt>
                <c:pt idx="4">
                  <c:v>3</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1">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Sheet1!$D$2:$D$6</c:f>
              <c:numCache>
                <c:formatCode>General</c:formatCode>
                <c:ptCount val="5"/>
                <c:pt idx="0">
                  <c:v>4</c:v>
                </c:pt>
                <c:pt idx="1">
                  <c:v>2</c:v>
                </c:pt>
                <c:pt idx="2">
                  <c:v>1</c:v>
                </c:pt>
                <c:pt idx="3">
                  <c:v>6</c:v>
                </c:pt>
                <c:pt idx="4">
                  <c:v>3</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1">
                <a:alpha val="40000"/>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1">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Sheet1!$F$2:$F$6</c:f>
              <c:numCache>
                <c:formatCode>General</c:formatCode>
                <c:ptCount val="5"/>
                <c:pt idx="0">
                  <c:v>1</c:v>
                </c:pt>
                <c:pt idx="1">
                  <c:v>2</c:v>
                </c:pt>
                <c:pt idx="2">
                  <c:v>1</c:v>
                </c:pt>
                <c:pt idx="3">
                  <c:v>1</c:v>
                </c:pt>
                <c:pt idx="4">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5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6">
  <a:schemeClr val="accent3"/>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2CDCD-9E81-6E40-8757-C3F68B014555}" type="datetimeFigureOut">
              <a:rPr lang="en-US" smtClean="0"/>
              <a:t>1/30/2026</a:t>
            </a:fld>
            <a:endParaRPr lang="en-US"/>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E179-7FFB-D64A-9B0B-CBC982D9469C}" type="slidenum">
              <a:rPr lang="en-US" smtClean="0"/>
              <a:t>‹#›</a:t>
            </a:fld>
            <a:endParaRPr lang="en-US"/>
          </a:p>
        </p:txBody>
      </p:sp>
    </p:spTree>
    <p:extLst>
      <p:ext uri="{BB962C8B-B14F-4D97-AF65-F5344CB8AC3E}">
        <p14:creationId xmlns:p14="http://schemas.microsoft.com/office/powerpoint/2010/main" val="88368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5E179-7FFB-D64A-9B0B-CBC982D9469C}" type="slidenum">
              <a:rPr lang="en-US" smtClean="0"/>
              <a:t>1</a:t>
            </a:fld>
            <a:endParaRPr lang="en-US"/>
          </a:p>
        </p:txBody>
      </p:sp>
    </p:spTree>
    <p:extLst>
      <p:ext uri="{BB962C8B-B14F-4D97-AF65-F5344CB8AC3E}">
        <p14:creationId xmlns:p14="http://schemas.microsoft.com/office/powerpoint/2010/main" val="240153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12</a:t>
            </a:fld>
            <a:endParaRPr lang="en-US"/>
          </a:p>
        </p:txBody>
      </p:sp>
    </p:spTree>
    <p:extLst>
      <p:ext uri="{BB962C8B-B14F-4D97-AF65-F5344CB8AC3E}">
        <p14:creationId xmlns:p14="http://schemas.microsoft.com/office/powerpoint/2010/main" val="105887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13</a:t>
            </a:fld>
            <a:endParaRPr lang="en-US"/>
          </a:p>
        </p:txBody>
      </p:sp>
    </p:spTree>
    <p:extLst>
      <p:ext uri="{BB962C8B-B14F-4D97-AF65-F5344CB8AC3E}">
        <p14:creationId xmlns:p14="http://schemas.microsoft.com/office/powerpoint/2010/main" val="330103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5E179-7FFB-D64A-9B0B-CBC982D9469C}" type="slidenum">
              <a:rPr lang="en-US" smtClean="0"/>
              <a:t>14</a:t>
            </a:fld>
            <a:endParaRPr lang="en-US"/>
          </a:p>
        </p:txBody>
      </p:sp>
    </p:spTree>
    <p:extLst>
      <p:ext uri="{BB962C8B-B14F-4D97-AF65-F5344CB8AC3E}">
        <p14:creationId xmlns:p14="http://schemas.microsoft.com/office/powerpoint/2010/main" val="146251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a:t>
            </a:fld>
            <a:endParaRPr lang="en-US"/>
          </a:p>
        </p:txBody>
      </p:sp>
    </p:spTree>
    <p:extLst>
      <p:ext uri="{BB962C8B-B14F-4D97-AF65-F5344CB8AC3E}">
        <p14:creationId xmlns:p14="http://schemas.microsoft.com/office/powerpoint/2010/main" val="193712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a:t>
            </a:fld>
            <a:endParaRPr lang="en-US"/>
          </a:p>
        </p:txBody>
      </p:sp>
    </p:spTree>
    <p:extLst>
      <p:ext uri="{BB962C8B-B14F-4D97-AF65-F5344CB8AC3E}">
        <p14:creationId xmlns:p14="http://schemas.microsoft.com/office/powerpoint/2010/main" val="170512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6</a:t>
            </a:fld>
            <a:endParaRPr lang="en-US"/>
          </a:p>
        </p:txBody>
      </p:sp>
    </p:spTree>
    <p:extLst>
      <p:ext uri="{BB962C8B-B14F-4D97-AF65-F5344CB8AC3E}">
        <p14:creationId xmlns:p14="http://schemas.microsoft.com/office/powerpoint/2010/main" val="418778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7</a:t>
            </a:fld>
            <a:endParaRPr lang="en-US"/>
          </a:p>
        </p:txBody>
      </p:sp>
    </p:spTree>
    <p:extLst>
      <p:ext uri="{BB962C8B-B14F-4D97-AF65-F5344CB8AC3E}">
        <p14:creationId xmlns:p14="http://schemas.microsoft.com/office/powerpoint/2010/main" val="73991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8</a:t>
            </a:fld>
            <a:endParaRPr lang="en-US"/>
          </a:p>
        </p:txBody>
      </p:sp>
    </p:spTree>
    <p:extLst>
      <p:ext uri="{BB962C8B-B14F-4D97-AF65-F5344CB8AC3E}">
        <p14:creationId xmlns:p14="http://schemas.microsoft.com/office/powerpoint/2010/main" val="399544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5E179-7FFB-D64A-9B0B-CBC982D9469C}" type="slidenum">
              <a:rPr lang="en-US" smtClean="0"/>
              <a:t>9</a:t>
            </a:fld>
            <a:endParaRPr lang="en-US"/>
          </a:p>
        </p:txBody>
      </p:sp>
    </p:spTree>
    <p:extLst>
      <p:ext uri="{BB962C8B-B14F-4D97-AF65-F5344CB8AC3E}">
        <p14:creationId xmlns:p14="http://schemas.microsoft.com/office/powerpoint/2010/main" val="300643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10</a:t>
            </a:fld>
            <a:endParaRPr lang="en-US"/>
          </a:p>
        </p:txBody>
      </p:sp>
    </p:spTree>
    <p:extLst>
      <p:ext uri="{BB962C8B-B14F-4D97-AF65-F5344CB8AC3E}">
        <p14:creationId xmlns:p14="http://schemas.microsoft.com/office/powerpoint/2010/main" val="177267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11</a:t>
            </a:fld>
            <a:endParaRPr lang="en-US"/>
          </a:p>
        </p:txBody>
      </p:sp>
    </p:spTree>
    <p:extLst>
      <p:ext uri="{BB962C8B-B14F-4D97-AF65-F5344CB8AC3E}">
        <p14:creationId xmlns:p14="http://schemas.microsoft.com/office/powerpoint/2010/main" val="336803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7187"/>
            <a:ext cx="9144000" cy="254677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842174"/>
            <a:ext cx="9144000" cy="176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29A01B-B8FA-2847-A77F-C0334AAADCC2}" type="datetime1">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39746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BD9FA7-16D7-654E-9445-FCFADFA270B2}" type="datetime1">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93654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89467"/>
            <a:ext cx="2628900" cy="6199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9467"/>
            <a:ext cx="773430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BB4E5-7013-F942-A85D-F6D479B161F6}" type="datetime1">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60570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E6201-C942-4747-8C0D-05277B1D0B18}" type="datetime1">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21003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3721"/>
            <a:ext cx="10515600" cy="3042919"/>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895428"/>
            <a:ext cx="10515600" cy="16001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1E4DB9-148B-8740-BA7A-F0549A7479E9}" type="datetime1">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75632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47333"/>
            <a:ext cx="518160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47333"/>
            <a:ext cx="518160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43DE3C-09E3-5F4E-9797-2552BF45D998}" type="datetime1">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92364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89467"/>
            <a:ext cx="10515600" cy="1413934"/>
          </a:xfrm>
        </p:spPr>
        <p:txBody>
          <a:bodyPr/>
          <a:lstStyle/>
          <a:p>
            <a:r>
              <a:rPr lang="en-US"/>
              <a:t>Click to edit Master title style</a:t>
            </a:r>
          </a:p>
        </p:txBody>
      </p:sp>
      <p:sp>
        <p:nvSpPr>
          <p:cNvPr id="3" name="Text Placeholder 2"/>
          <p:cNvSpPr>
            <a:spLocks noGrp="1"/>
          </p:cNvSpPr>
          <p:nvPr>
            <p:ph type="body" idx="1"/>
          </p:nvPr>
        </p:nvSpPr>
        <p:spPr>
          <a:xfrm>
            <a:off x="839789" y="1793241"/>
            <a:ext cx="5157787"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672080"/>
            <a:ext cx="515778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93241"/>
            <a:ext cx="5183188"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72080"/>
            <a:ext cx="5183188"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4D2D33-DA4B-D640-AC8F-451605123F24}" type="datetime1">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14248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8FAECD-4AD7-AD45-B956-F9F5CBC38E89}" type="datetime1">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09653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4FDF2-70D1-EE45-A880-EFDFA488967E}" type="datetime1">
              <a:rPr lang="en-US" smtClean="0"/>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48866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053254"/>
            <a:ext cx="6172200" cy="5198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90C6C-A248-DC45-824F-93105D815654}" type="datetime1">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31003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053254"/>
            <a:ext cx="6172200" cy="51985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1F11D1-7FF4-1949-9D60-EC9B0BC31650}" type="datetime1">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86172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9467"/>
            <a:ext cx="1051560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47333"/>
            <a:ext cx="1051560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780107"/>
            <a:ext cx="274320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619144A6-4845-A14E-BBFA-58283416ED62}" type="datetime1">
              <a:rPr lang="en-US" smtClean="0"/>
              <a:t>1/30/2026</a:t>
            </a:fld>
            <a:endParaRPr lang="en-US"/>
          </a:p>
        </p:txBody>
      </p:sp>
      <p:sp>
        <p:nvSpPr>
          <p:cNvPr id="5" name="Footer Placeholder 4"/>
          <p:cNvSpPr>
            <a:spLocks noGrp="1"/>
          </p:cNvSpPr>
          <p:nvPr>
            <p:ph type="ftr" sz="quarter" idx="3"/>
          </p:nvPr>
        </p:nvSpPr>
        <p:spPr>
          <a:xfrm>
            <a:off x="4038600" y="6780107"/>
            <a:ext cx="411480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780107"/>
            <a:ext cx="274320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7CCBA8BA-4C3B-5949-B25F-4D2DB28B89B9}" type="slidenum">
              <a:rPr lang="en-US" smtClean="0"/>
              <a:t>‹#›</a:t>
            </a:fld>
            <a:endParaRPr lang="en-US"/>
          </a:p>
        </p:txBody>
      </p:sp>
    </p:spTree>
    <p:extLst>
      <p:ext uri="{BB962C8B-B14F-4D97-AF65-F5344CB8AC3E}">
        <p14:creationId xmlns:p14="http://schemas.microsoft.com/office/powerpoint/2010/main" val="911855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48.xml"/><Relationship Id="rId7" Type="http://schemas.openxmlformats.org/officeDocument/2006/relationships/notesSlide" Target="../notesSlides/notesSlide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chart" Target="../charts/chart1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chart" Target="../charts/chart13.xml"/><Relationship Id="rId5" Type="http://schemas.openxmlformats.org/officeDocument/2006/relationships/tags" Target="../tags/tag55.xml"/><Relationship Id="rId10" Type="http://schemas.openxmlformats.org/officeDocument/2006/relationships/image" Target="../media/image9.emf"/><Relationship Id="rId4" Type="http://schemas.openxmlformats.org/officeDocument/2006/relationships/tags" Target="../tags/tag54.xml"/><Relationship Id="rId9"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60.xml"/><Relationship Id="rId7" Type="http://schemas.openxmlformats.org/officeDocument/2006/relationships/notesSlide" Target="../notesSlides/notesSlide1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1.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chart" Target="../charts/chart14.xml"/></Relationships>
</file>

<file path=ppt/slides/_rels/slide13.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6.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0.emf"/><Relationship Id="rId5" Type="http://schemas.openxmlformats.org/officeDocument/2006/relationships/tags" Target="../tags/tag67.xml"/><Relationship Id="rId10" Type="http://schemas.openxmlformats.org/officeDocument/2006/relationships/notesSlide" Target="../notesSlides/notesSlide11.xml"/><Relationship Id="rId4" Type="http://schemas.openxmlformats.org/officeDocument/2006/relationships/tags" Target="../tags/tag66.xml"/><Relationship Id="rId9"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notesSlide" Target="../notesSlides/notesSlide3.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chart" Target="../charts/chart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1.xml"/><Relationship Id="rId7"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1.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8.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chart" Target="../charts/chart9.xml"/><Relationship Id="rId5" Type="http://schemas.openxmlformats.org/officeDocument/2006/relationships/tags" Target="../tags/tag28.xml"/><Relationship Id="rId10" Type="http://schemas.openxmlformats.org/officeDocument/2006/relationships/image" Target="../media/image8.emf"/><Relationship Id="rId4" Type="http://schemas.openxmlformats.org/officeDocument/2006/relationships/tags" Target="../tags/tag27.xml"/><Relationship Id="rId9"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10.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8.emf"/><Relationship Id="rId5" Type="http://schemas.openxmlformats.org/officeDocument/2006/relationships/tags" Target="../tags/tag35.xml"/><Relationship Id="rId10" Type="http://schemas.openxmlformats.org/officeDocument/2006/relationships/notesSlide" Target="../notesSlides/notesSlide6.xml"/><Relationship Id="rId4" Type="http://schemas.openxmlformats.org/officeDocument/2006/relationships/tags" Target="../tags/tag34.xml"/><Relationship Id="rId9"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chart" Target="../charts/chart11.xml"/><Relationship Id="rId5" Type="http://schemas.openxmlformats.org/officeDocument/2006/relationships/tags" Target="../tags/tag43.xml"/><Relationship Id="rId10" Type="http://schemas.openxmlformats.org/officeDocument/2006/relationships/image" Target="../media/image9.emf"/><Relationship Id="rId4" Type="http://schemas.openxmlformats.org/officeDocument/2006/relationships/tags" Target="../tags/tag42.xml"/><Relationship Id="rId9"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F7A28-A981-A94A-8A94-8272C14572CC}"/>
              </a:ext>
            </a:extLst>
          </p:cNvPr>
          <p:cNvPicPr>
            <a:picLocks noChangeAspect="1"/>
          </p:cNvPicPr>
          <p:nvPr/>
        </p:nvPicPr>
        <p:blipFill>
          <a:blip r:embed="rId5"/>
          <a:srcRect t="4945" b="4945"/>
          <a:stretch/>
        </p:blipFill>
        <p:spPr>
          <a:xfrm>
            <a:off x="0" y="1"/>
            <a:ext cx="12192000" cy="7315199"/>
          </a:xfrm>
          <a:prstGeom prst="rect">
            <a:avLst/>
          </a:prstGeom>
        </p:spPr>
      </p:pic>
      <p:sp>
        <p:nvSpPr>
          <p:cNvPr id="13" name="Rectangle 12">
            <a:extLst>
              <a:ext uri="{FF2B5EF4-FFF2-40B4-BE49-F238E27FC236}">
                <a16:creationId xmlns:a16="http://schemas.microsoft.com/office/drawing/2014/main" id="{0D11AB59-5DA6-0F48-B010-4F4F8F7FAF0B}"/>
              </a:ext>
            </a:extLst>
          </p:cNvPr>
          <p:cNvSpPr/>
          <p:nvPr/>
        </p:nvSpPr>
        <p:spPr>
          <a:xfrm>
            <a:off x="0" y="4899443"/>
            <a:ext cx="12192000" cy="2415757"/>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E874A8-B9D8-5349-BEC0-DB4543523A40}"/>
              </a:ext>
            </a:extLst>
          </p:cNvPr>
          <p:cNvSpPr/>
          <p:nvPr/>
        </p:nvSpPr>
        <p:spPr>
          <a:xfrm>
            <a:off x="861954" y="2929716"/>
            <a:ext cx="5797296" cy="751368"/>
          </a:xfrm>
          <a:prstGeom prst="rect">
            <a:avLst/>
          </a:prstGeom>
          <a:solidFill>
            <a:srgbClr val="CFC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084AF8-23F0-4E45-8BE3-334296EFA70F}"/>
              </a:ext>
            </a:extLst>
          </p:cNvPr>
          <p:cNvSpPr/>
          <p:nvPr/>
        </p:nvSpPr>
        <p:spPr>
          <a:xfrm>
            <a:off x="861954" y="3637475"/>
            <a:ext cx="2847819" cy="751368"/>
          </a:xfrm>
          <a:prstGeom prst="rect">
            <a:avLst/>
          </a:prstGeom>
          <a:solidFill>
            <a:srgbClr val="CFC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D0591B-AE73-BE48-8380-0E5751177295}"/>
              </a:ext>
            </a:extLst>
          </p:cNvPr>
          <p:cNvSpPr txBox="1"/>
          <p:nvPr>
            <p:custDataLst>
              <p:tags r:id="rId1"/>
            </p:custDataLst>
          </p:nvPr>
        </p:nvSpPr>
        <p:spPr>
          <a:xfrm>
            <a:off x="969751" y="2933095"/>
            <a:ext cx="5797296" cy="1446550"/>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ICA Self-Assessment Summary</a:t>
            </a:r>
          </a:p>
        </p:txBody>
      </p:sp>
      <p:sp>
        <p:nvSpPr>
          <p:cNvPr id="37" name="Rectangle 36">
            <a:extLst>
              <a:ext uri="{FF2B5EF4-FFF2-40B4-BE49-F238E27FC236}">
                <a16:creationId xmlns:a16="http://schemas.microsoft.com/office/drawing/2014/main" id="{D669F654-76E3-45BF-A851-1C2CB6985979}"/>
              </a:ext>
            </a:extLst>
          </p:cNvPr>
          <p:cNvSpPr/>
          <p:nvPr>
            <p:custDataLst>
              <p:tags r:id="rId2"/>
            </p:custDataLst>
          </p:nvPr>
        </p:nvSpPr>
        <p:spPr>
          <a:xfrm>
            <a:off x="985952" y="5022334"/>
            <a:ext cx="2083387" cy="307777"/>
          </a:xfrm>
          <a:prstGeom prst="rect">
            <a:avLst/>
          </a:prstGeom>
        </p:spPr>
        <p:txBody>
          <a:bodyPr wrap="square">
            <a:spAutoFit/>
          </a:bodyPr>
          <a:lstStyle/>
          <a:p>
            <a:r>
              <a:rPr lang="en-US" sz="1400" b="1" dirty="0">
                <a:solidFill>
                  <a:schemeClr val="bg1"/>
                </a:solidFill>
                <a:latin typeface="Arial" panose="020B0604020202020204" pitchFamily="34" charset="0"/>
                <a:cs typeface="Arial" panose="020B0604020202020204" pitchFamily="34" charset="0"/>
              </a:rPr>
              <a:t>Month Year</a:t>
            </a:r>
          </a:p>
        </p:txBody>
      </p:sp>
      <p:pic>
        <p:nvPicPr>
          <p:cNvPr id="39" name="Picture 38">
            <a:extLst>
              <a:ext uri="{FF2B5EF4-FFF2-40B4-BE49-F238E27FC236}">
                <a16:creationId xmlns:a16="http://schemas.microsoft.com/office/drawing/2014/main" id="{CDEC701D-03C1-48C2-8C8E-5507D4814570}"/>
              </a:ext>
            </a:extLst>
          </p:cNvPr>
          <p:cNvPicPr>
            <a:picLocks noChangeAspect="1"/>
          </p:cNvPicPr>
          <p:nvPr/>
        </p:nvPicPr>
        <p:blipFill>
          <a:blip r:embed="rId6"/>
          <a:srcRect/>
          <a:stretch/>
        </p:blipFill>
        <p:spPr>
          <a:xfrm>
            <a:off x="985952" y="6528256"/>
            <a:ext cx="1689057" cy="516728"/>
          </a:xfrm>
          <a:prstGeom prst="rect">
            <a:avLst/>
          </a:prstGeom>
        </p:spPr>
      </p:pic>
    </p:spTree>
    <p:extLst>
      <p:ext uri="{BB962C8B-B14F-4D97-AF65-F5344CB8AC3E}">
        <p14:creationId xmlns:p14="http://schemas.microsoft.com/office/powerpoint/2010/main" val="204510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NEEDS ASSESSMENT</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NEEDS ASSESSMENT</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endParaRPr lang="en-US" dirty="0">
              <a:solidFill>
                <a:schemeClr val="bg1"/>
              </a:solidFill>
              <a:latin typeface="Arial" panose="020B0604020202020204" pitchFamily="34" charset="0"/>
              <a:ea typeface="Gotham Medium" pitchFamily="2" charset="-128"/>
              <a:cs typeface="Arial" panose="020B0604020202020204" pitchFamily="34" charset="0"/>
            </a:endParaRP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8"/>
          <a:stretch>
            <a:fillRect/>
          </a:stretch>
        </p:blipFill>
        <p:spPr>
          <a:xfrm>
            <a:off x="902047" y="917747"/>
            <a:ext cx="718411" cy="737568"/>
          </a:xfrm>
          <a:prstGeom prst="rect">
            <a:avLst/>
          </a:prstGeom>
        </p:spPr>
      </p:pic>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96600" y="1719122"/>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extLst>
              <a:ext uri="{FF2B5EF4-FFF2-40B4-BE49-F238E27FC236}">
                <a16:creationId xmlns:a16="http://schemas.microsoft.com/office/drawing/2014/main" id="{E5E6B00E-244A-3D45-BD11-8F6B550E4922}"/>
              </a:ext>
            </a:extLst>
          </p:cNvPr>
          <p:cNvSpPr txBox="1"/>
          <p:nvPr>
            <p:custDataLst>
              <p:tags r:id="rId3"/>
            </p:custDataLst>
          </p:nvPr>
        </p:nvSpPr>
        <p:spPr>
          <a:xfrm>
            <a:off x="10730882" y="179214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3284926"/>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extLst>
              <a:ext uri="{FF2B5EF4-FFF2-40B4-BE49-F238E27FC236}">
                <a16:creationId xmlns:a16="http://schemas.microsoft.com/office/drawing/2014/main" id="{D3868CF7-C1DE-6B47-9CA0-420A5960BA2B}"/>
              </a:ext>
            </a:extLst>
          </p:cNvPr>
          <p:cNvSpPr txBox="1"/>
          <p:nvPr>
            <p:custDataLst>
              <p:tags r:id="rId4"/>
            </p:custDataLst>
          </p:nvPr>
        </p:nvSpPr>
        <p:spPr>
          <a:xfrm>
            <a:off x="10732957" y="33662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6" y="5011265"/>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extLst>
              <a:ext uri="{FF2B5EF4-FFF2-40B4-BE49-F238E27FC236}">
                <a16:creationId xmlns:a16="http://schemas.microsoft.com/office/drawing/2014/main" id="{48725A90-BC81-3849-A2DD-836EA8314F67}"/>
              </a:ext>
            </a:extLst>
          </p:cNvPr>
          <p:cNvSpPr txBox="1"/>
          <p:nvPr>
            <p:custDataLst>
              <p:tags r:id="rId5"/>
            </p:custDataLst>
          </p:nvPr>
        </p:nvSpPr>
        <p:spPr>
          <a:xfrm>
            <a:off x="10729766" y="5102705"/>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10</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1902735109"/>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a:extLst>
              <a:ext uri="{FF2B5EF4-FFF2-40B4-BE49-F238E27FC236}">
                <a16:creationId xmlns:a16="http://schemas.microsoft.com/office/drawing/2014/main" id="{13CC339F-B6D4-D842-6C76-816755276FD9}"/>
              </a:ext>
            </a:extLst>
          </p:cNvPr>
          <p:cNvSpPr/>
          <p:nvPr/>
        </p:nvSpPr>
        <p:spPr>
          <a:xfrm>
            <a:off x="9368" y="2413"/>
            <a:ext cx="4167144" cy="52181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A41D72-940B-BA4C-D454-F811C972A3A8}"/>
              </a:ext>
            </a:extLst>
          </p:cNvPr>
          <p:cNvSpPr/>
          <p:nvPr/>
        </p:nvSpPr>
        <p:spPr>
          <a:xfrm>
            <a:off x="4192869" y="2413"/>
            <a:ext cx="4050045" cy="526499"/>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3E1B74-B490-1D1F-21DD-F0C7703B34F4}"/>
              </a:ext>
            </a:extLst>
          </p:cNvPr>
          <p:cNvSpPr/>
          <p:nvPr/>
        </p:nvSpPr>
        <p:spPr>
          <a:xfrm>
            <a:off x="8249906" y="-2270"/>
            <a:ext cx="3951685" cy="53586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415EA0-A5FC-9096-B0C7-0EAA00B314AB}"/>
              </a:ext>
            </a:extLst>
          </p:cNvPr>
          <p:cNvSpPr txBox="1"/>
          <p:nvPr/>
        </p:nvSpPr>
        <p:spPr>
          <a:xfrm>
            <a:off x="590768" y="48974"/>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3" name="TextBox 12">
            <a:extLst>
              <a:ext uri="{FF2B5EF4-FFF2-40B4-BE49-F238E27FC236}">
                <a16:creationId xmlns:a16="http://schemas.microsoft.com/office/drawing/2014/main" id="{BE3A4409-D3F1-2265-0CAE-A3E403DF5EDB}"/>
              </a:ext>
            </a:extLst>
          </p:cNvPr>
          <p:cNvSpPr txBox="1"/>
          <p:nvPr/>
        </p:nvSpPr>
        <p:spPr>
          <a:xfrm>
            <a:off x="4597285" y="104188"/>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 name="TextBox 14">
            <a:extLst>
              <a:ext uri="{FF2B5EF4-FFF2-40B4-BE49-F238E27FC236}">
                <a16:creationId xmlns:a16="http://schemas.microsoft.com/office/drawing/2014/main" id="{A21A457A-554D-C594-6410-727776F390B5}"/>
              </a:ext>
            </a:extLst>
          </p:cNvPr>
          <p:cNvSpPr txBox="1"/>
          <p:nvPr/>
        </p:nvSpPr>
        <p:spPr>
          <a:xfrm>
            <a:off x="8721904" y="131862"/>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2547136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COACHING AND ENGAGEMENT</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endParaRPr lang="en-US" dirty="0">
              <a:solidFill>
                <a:schemeClr val="bg1"/>
              </a:solidFill>
              <a:latin typeface="Arial" panose="020B0604020202020204" pitchFamily="34" charset="0"/>
              <a:ea typeface="Gotham Medium" pitchFamily="2" charset="-128"/>
              <a:cs typeface="Arial" panose="020B0604020202020204" pitchFamily="34" charset="0"/>
            </a:endParaRP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10"/>
          <a:stretch>
            <a:fillRect/>
          </a:stretch>
        </p:blipFill>
        <p:spPr>
          <a:xfrm>
            <a:off x="902047" y="917747"/>
            <a:ext cx="718411" cy="737568"/>
          </a:xfrm>
          <a:prstGeom prst="rect">
            <a:avLst/>
          </a:prstGeom>
        </p:spPr>
      </p:pic>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89064" y="1480441"/>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extLst>
              <a:ext uri="{FF2B5EF4-FFF2-40B4-BE49-F238E27FC236}">
                <a16:creationId xmlns:a16="http://schemas.microsoft.com/office/drawing/2014/main" id="{E5E6B00E-244A-3D45-BD11-8F6B550E4922}"/>
              </a:ext>
            </a:extLst>
          </p:cNvPr>
          <p:cNvSpPr txBox="1"/>
          <p:nvPr>
            <p:custDataLst>
              <p:tags r:id="rId3"/>
            </p:custDataLst>
          </p:nvPr>
        </p:nvSpPr>
        <p:spPr>
          <a:xfrm>
            <a:off x="10723346" y="1553463"/>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2429382"/>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extLst>
              <a:ext uri="{FF2B5EF4-FFF2-40B4-BE49-F238E27FC236}">
                <a16:creationId xmlns:a16="http://schemas.microsoft.com/office/drawing/2014/main" id="{D3868CF7-C1DE-6B47-9CA0-420A5960BA2B}"/>
              </a:ext>
            </a:extLst>
          </p:cNvPr>
          <p:cNvSpPr txBox="1"/>
          <p:nvPr>
            <p:custDataLst>
              <p:tags r:id="rId4"/>
            </p:custDataLst>
          </p:nvPr>
        </p:nvSpPr>
        <p:spPr>
          <a:xfrm>
            <a:off x="10732957" y="2510740"/>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2" y="530195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extLst>
              <a:ext uri="{FF2B5EF4-FFF2-40B4-BE49-F238E27FC236}">
                <a16:creationId xmlns:a16="http://schemas.microsoft.com/office/drawing/2014/main" id="{48725A90-BC81-3849-A2DD-836EA8314F67}"/>
              </a:ext>
            </a:extLst>
          </p:cNvPr>
          <p:cNvSpPr txBox="1"/>
          <p:nvPr>
            <p:custDataLst>
              <p:tags r:id="rId5"/>
            </p:custDataLst>
          </p:nvPr>
        </p:nvSpPr>
        <p:spPr>
          <a:xfrm>
            <a:off x="10729762" y="5393391"/>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11</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1942858949"/>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1"/>
          </a:graphicData>
        </a:graphic>
      </p:graphicFrame>
      <p:sp>
        <p:nvSpPr>
          <p:cNvPr id="4" name="Oval 3">
            <a:extLst>
              <a:ext uri="{FF2B5EF4-FFF2-40B4-BE49-F238E27FC236}">
                <a16:creationId xmlns:a16="http://schemas.microsoft.com/office/drawing/2014/main" id="{1646C64C-1A62-8586-241C-B904E5AF21EC}"/>
              </a:ext>
            </a:extLst>
          </p:cNvPr>
          <p:cNvSpPr>
            <a:spLocks noChangeAspect="1"/>
          </p:cNvSpPr>
          <p:nvPr/>
        </p:nvSpPr>
        <p:spPr>
          <a:xfrm>
            <a:off x="10866922" y="3375260"/>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69900">
            <a:extLst>
              <a:ext uri="{FF2B5EF4-FFF2-40B4-BE49-F238E27FC236}">
                <a16:creationId xmlns:a16="http://schemas.microsoft.com/office/drawing/2014/main" id="{B6FBB2E2-2746-D4DD-102B-2DE90B078E34}"/>
              </a:ext>
            </a:extLst>
          </p:cNvPr>
          <p:cNvSpPr txBox="1"/>
          <p:nvPr>
            <p:custDataLst>
              <p:tags r:id="rId6"/>
            </p:custDataLst>
          </p:nvPr>
        </p:nvSpPr>
        <p:spPr>
          <a:xfrm>
            <a:off x="10703279" y="3456618"/>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6" name="Oval 5">
            <a:extLst>
              <a:ext uri="{FF2B5EF4-FFF2-40B4-BE49-F238E27FC236}">
                <a16:creationId xmlns:a16="http://schemas.microsoft.com/office/drawing/2014/main" id="{56CDCAD4-E1F8-8CBD-8DAA-300FE924881F}"/>
              </a:ext>
            </a:extLst>
          </p:cNvPr>
          <p:cNvSpPr>
            <a:spLocks noChangeAspect="1"/>
          </p:cNvSpPr>
          <p:nvPr/>
        </p:nvSpPr>
        <p:spPr>
          <a:xfrm>
            <a:off x="10866922" y="433443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69900">
            <a:extLst>
              <a:ext uri="{FF2B5EF4-FFF2-40B4-BE49-F238E27FC236}">
                <a16:creationId xmlns:a16="http://schemas.microsoft.com/office/drawing/2014/main" id="{26021078-1CB2-29AE-684F-D425BE04F559}"/>
              </a:ext>
            </a:extLst>
          </p:cNvPr>
          <p:cNvSpPr txBox="1"/>
          <p:nvPr>
            <p:custDataLst>
              <p:tags r:id="rId7"/>
            </p:custDataLst>
          </p:nvPr>
        </p:nvSpPr>
        <p:spPr>
          <a:xfrm>
            <a:off x="10703279" y="4415789"/>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9" name="Rectangle 8">
            <a:extLst>
              <a:ext uri="{FF2B5EF4-FFF2-40B4-BE49-F238E27FC236}">
                <a16:creationId xmlns:a16="http://schemas.microsoft.com/office/drawing/2014/main" id="{597D3B4A-302E-3DAB-9CA1-11878F56FF9D}"/>
              </a:ext>
            </a:extLst>
          </p:cNvPr>
          <p:cNvSpPr/>
          <p:nvPr/>
        </p:nvSpPr>
        <p:spPr>
          <a:xfrm>
            <a:off x="9368" y="2413"/>
            <a:ext cx="4167144" cy="52181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1FD03A-7CE0-1D0C-390B-B76BA3B9CC5F}"/>
              </a:ext>
            </a:extLst>
          </p:cNvPr>
          <p:cNvSpPr/>
          <p:nvPr/>
        </p:nvSpPr>
        <p:spPr>
          <a:xfrm>
            <a:off x="4192869" y="2413"/>
            <a:ext cx="4050045" cy="526499"/>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31A9CF-F6EF-F37A-32F9-BBA3606CFDF4}"/>
              </a:ext>
            </a:extLst>
          </p:cNvPr>
          <p:cNvSpPr/>
          <p:nvPr/>
        </p:nvSpPr>
        <p:spPr>
          <a:xfrm>
            <a:off x="8249906" y="-2270"/>
            <a:ext cx="3951685" cy="53586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1C3BBAB-4A5F-B878-2EB6-D597A356BED1}"/>
              </a:ext>
            </a:extLst>
          </p:cNvPr>
          <p:cNvSpPr txBox="1"/>
          <p:nvPr/>
        </p:nvSpPr>
        <p:spPr>
          <a:xfrm>
            <a:off x="590768" y="48974"/>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7" name="TextBox 16">
            <a:extLst>
              <a:ext uri="{FF2B5EF4-FFF2-40B4-BE49-F238E27FC236}">
                <a16:creationId xmlns:a16="http://schemas.microsoft.com/office/drawing/2014/main" id="{285F9F22-F4D6-045C-7976-CB442E7B418D}"/>
              </a:ext>
            </a:extLst>
          </p:cNvPr>
          <p:cNvSpPr txBox="1"/>
          <p:nvPr/>
        </p:nvSpPr>
        <p:spPr>
          <a:xfrm>
            <a:off x="4597285" y="104188"/>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9" name="TextBox 18">
            <a:extLst>
              <a:ext uri="{FF2B5EF4-FFF2-40B4-BE49-F238E27FC236}">
                <a16:creationId xmlns:a16="http://schemas.microsoft.com/office/drawing/2014/main" id="{445EA6BD-A9A2-1C49-232B-CE55D835D841}"/>
              </a:ext>
            </a:extLst>
          </p:cNvPr>
          <p:cNvSpPr txBox="1"/>
          <p:nvPr/>
        </p:nvSpPr>
        <p:spPr>
          <a:xfrm>
            <a:off x="8721904" y="131862"/>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209592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NETWORK COLLABORATION</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NETWORK COLLABORATION</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endParaRPr lang="en-US" dirty="0">
              <a:solidFill>
                <a:schemeClr val="bg1"/>
              </a:solidFill>
              <a:latin typeface="Arial" panose="020B0604020202020204" pitchFamily="34" charset="0"/>
              <a:ea typeface="Gotham Medium" pitchFamily="2" charset="-128"/>
              <a:cs typeface="Arial" panose="020B0604020202020204" pitchFamily="34" charset="0"/>
            </a:endParaRP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8"/>
          <a:stretch>
            <a:fillRect/>
          </a:stretch>
        </p:blipFill>
        <p:spPr>
          <a:xfrm>
            <a:off x="902047" y="917747"/>
            <a:ext cx="718411" cy="737568"/>
          </a:xfrm>
          <a:prstGeom prst="rect">
            <a:avLst/>
          </a:prstGeom>
        </p:spPr>
      </p:pic>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96600" y="1719122"/>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extLst>
              <a:ext uri="{FF2B5EF4-FFF2-40B4-BE49-F238E27FC236}">
                <a16:creationId xmlns:a16="http://schemas.microsoft.com/office/drawing/2014/main" id="{E5E6B00E-244A-3D45-BD11-8F6B550E4922}"/>
              </a:ext>
            </a:extLst>
          </p:cNvPr>
          <p:cNvSpPr txBox="1"/>
          <p:nvPr>
            <p:custDataLst>
              <p:tags r:id="rId3"/>
            </p:custDataLst>
          </p:nvPr>
        </p:nvSpPr>
        <p:spPr>
          <a:xfrm>
            <a:off x="10730882" y="179214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3284926"/>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extLst>
              <a:ext uri="{FF2B5EF4-FFF2-40B4-BE49-F238E27FC236}">
                <a16:creationId xmlns:a16="http://schemas.microsoft.com/office/drawing/2014/main" id="{D3868CF7-C1DE-6B47-9CA0-420A5960BA2B}"/>
              </a:ext>
            </a:extLst>
          </p:cNvPr>
          <p:cNvSpPr txBox="1"/>
          <p:nvPr>
            <p:custDataLst>
              <p:tags r:id="rId4"/>
            </p:custDataLst>
          </p:nvPr>
        </p:nvSpPr>
        <p:spPr>
          <a:xfrm>
            <a:off x="10732957" y="33662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6" y="5011265"/>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extLst>
              <a:ext uri="{FF2B5EF4-FFF2-40B4-BE49-F238E27FC236}">
                <a16:creationId xmlns:a16="http://schemas.microsoft.com/office/drawing/2014/main" id="{48725A90-BC81-3849-A2DD-836EA8314F67}"/>
              </a:ext>
            </a:extLst>
          </p:cNvPr>
          <p:cNvSpPr txBox="1"/>
          <p:nvPr>
            <p:custDataLst>
              <p:tags r:id="rId5"/>
            </p:custDataLst>
          </p:nvPr>
        </p:nvSpPr>
        <p:spPr>
          <a:xfrm>
            <a:off x="10729766" y="5102705"/>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12</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1802168111"/>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a:extLst>
              <a:ext uri="{FF2B5EF4-FFF2-40B4-BE49-F238E27FC236}">
                <a16:creationId xmlns:a16="http://schemas.microsoft.com/office/drawing/2014/main" id="{C5A43E85-DBE8-01F3-752C-3B69C96C93C3}"/>
              </a:ext>
            </a:extLst>
          </p:cNvPr>
          <p:cNvSpPr/>
          <p:nvPr/>
        </p:nvSpPr>
        <p:spPr>
          <a:xfrm>
            <a:off x="9368" y="2413"/>
            <a:ext cx="4167144" cy="52181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93CAEC-8296-1E40-F3F1-25A7DC0DB29A}"/>
              </a:ext>
            </a:extLst>
          </p:cNvPr>
          <p:cNvSpPr/>
          <p:nvPr/>
        </p:nvSpPr>
        <p:spPr>
          <a:xfrm>
            <a:off x="4192869" y="2413"/>
            <a:ext cx="4050045" cy="526499"/>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22881D-C8C6-36CD-E053-3394AF553E7F}"/>
              </a:ext>
            </a:extLst>
          </p:cNvPr>
          <p:cNvSpPr/>
          <p:nvPr/>
        </p:nvSpPr>
        <p:spPr>
          <a:xfrm>
            <a:off x="8249906" y="-2270"/>
            <a:ext cx="3951685" cy="53586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1C2303-C639-E97C-1B8A-592D48BFB6A5}"/>
              </a:ext>
            </a:extLst>
          </p:cNvPr>
          <p:cNvSpPr txBox="1"/>
          <p:nvPr/>
        </p:nvSpPr>
        <p:spPr>
          <a:xfrm>
            <a:off x="590768" y="48974"/>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3" name="TextBox 12">
            <a:extLst>
              <a:ext uri="{FF2B5EF4-FFF2-40B4-BE49-F238E27FC236}">
                <a16:creationId xmlns:a16="http://schemas.microsoft.com/office/drawing/2014/main" id="{12D19EC8-2B07-3F29-6C3D-A50E26DF0D20}"/>
              </a:ext>
            </a:extLst>
          </p:cNvPr>
          <p:cNvSpPr txBox="1"/>
          <p:nvPr/>
        </p:nvSpPr>
        <p:spPr>
          <a:xfrm>
            <a:off x="4597285" y="104188"/>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 name="TextBox 14">
            <a:extLst>
              <a:ext uri="{FF2B5EF4-FFF2-40B4-BE49-F238E27FC236}">
                <a16:creationId xmlns:a16="http://schemas.microsoft.com/office/drawing/2014/main" id="{ADCDEEBF-D139-C5AC-5BC7-499F1EB7D524}"/>
              </a:ext>
            </a:extLst>
          </p:cNvPr>
          <p:cNvSpPr txBox="1"/>
          <p:nvPr/>
        </p:nvSpPr>
        <p:spPr>
          <a:xfrm>
            <a:off x="8721904" y="131862"/>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535875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F3B821A3-BBF5-434D-8430-60D73D412D92}"/>
              </a:ext>
            </a:extLst>
          </p:cNvPr>
          <p:cNvSpPr/>
          <p:nvPr/>
        </p:nvSpPr>
        <p:spPr>
          <a:xfrm>
            <a:off x="140191" y="633082"/>
            <a:ext cx="2257729" cy="4136635"/>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27" name="Rectangle 126">
            <a:extLst>
              <a:ext uri="{FF2B5EF4-FFF2-40B4-BE49-F238E27FC236}">
                <a16:creationId xmlns:a16="http://schemas.microsoft.com/office/drawing/2014/main" id="{4B431861-0913-3647-8F63-D914C55444F4}"/>
              </a:ext>
            </a:extLst>
          </p:cNvPr>
          <p:cNvSpPr/>
          <p:nvPr/>
        </p:nvSpPr>
        <p:spPr>
          <a:xfrm>
            <a:off x="4684" y="2413"/>
            <a:ext cx="4157776"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BC0580F7-92E4-5B4C-8791-59F6D02AA19F}"/>
              </a:ext>
            </a:extLst>
          </p:cNvPr>
          <p:cNvSpPr/>
          <p:nvPr/>
        </p:nvSpPr>
        <p:spPr>
          <a:xfrm>
            <a:off x="4192866" y="2413"/>
            <a:ext cx="4045364" cy="512450"/>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FEB3A96-06F4-AC49-925A-BC174A75567D}"/>
              </a:ext>
            </a:extLst>
          </p:cNvPr>
          <p:cNvSpPr/>
          <p:nvPr/>
        </p:nvSpPr>
        <p:spPr>
          <a:xfrm>
            <a:off x="8254588" y="2413"/>
            <a:ext cx="3932953" cy="5077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EADFC31F-C56B-B54A-A9D6-71CF48286B77}"/>
              </a:ext>
            </a:extLst>
          </p:cNvPr>
          <p:cNvSpPr txBox="1"/>
          <p:nvPr/>
        </p:nvSpPr>
        <p:spPr>
          <a:xfrm>
            <a:off x="717232" y="44292"/>
            <a:ext cx="2733893"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32" name="TextBox 131">
            <a:extLst>
              <a:ext uri="{FF2B5EF4-FFF2-40B4-BE49-F238E27FC236}">
                <a16:creationId xmlns:a16="http://schemas.microsoft.com/office/drawing/2014/main" id="{5076D371-BD34-CC40-B88E-001F5C8AAEE6}"/>
              </a:ext>
            </a:extLst>
          </p:cNvPr>
          <p:cNvSpPr txBox="1"/>
          <p:nvPr/>
        </p:nvSpPr>
        <p:spPr>
          <a:xfrm>
            <a:off x="4719064" y="108871"/>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43" name="TextBox 142">
            <a:extLst>
              <a:ext uri="{FF2B5EF4-FFF2-40B4-BE49-F238E27FC236}">
                <a16:creationId xmlns:a16="http://schemas.microsoft.com/office/drawing/2014/main" id="{AB647560-D840-CD47-8D3E-E3C04BCBAE44}"/>
              </a:ext>
            </a:extLst>
          </p:cNvPr>
          <p:cNvSpPr txBox="1"/>
          <p:nvPr/>
        </p:nvSpPr>
        <p:spPr>
          <a:xfrm>
            <a:off x="8721904" y="108447"/>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
        <p:nvSpPr>
          <p:cNvPr id="148" name="Rectangle 110855">
            <a:extLst>
              <a:ext uri="{FF2B5EF4-FFF2-40B4-BE49-F238E27FC236}">
                <a16:creationId xmlns:a16="http://schemas.microsoft.com/office/drawing/2014/main" id="{004FD35E-194E-594F-9498-38E9D4E3498A}"/>
              </a:ext>
            </a:extLst>
          </p:cNvPr>
          <p:cNvSpPr/>
          <p:nvPr>
            <p:custDataLst>
              <p:tags r:id="rId1"/>
            </p:custDataLst>
          </p:nvPr>
        </p:nvSpPr>
        <p:spPr>
          <a:xfrm>
            <a:off x="140190" y="3719138"/>
            <a:ext cx="2237852" cy="832801"/>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3.7</a:t>
            </a:r>
          </a:p>
        </p:txBody>
      </p:sp>
      <p:sp>
        <p:nvSpPr>
          <p:cNvPr id="149" name="Rectangle 148">
            <a:extLst>
              <a:ext uri="{FF2B5EF4-FFF2-40B4-BE49-F238E27FC236}">
                <a16:creationId xmlns:a16="http://schemas.microsoft.com/office/drawing/2014/main" id="{D5E20649-1E74-234C-A5CB-50F84D755E10}"/>
              </a:ext>
            </a:extLst>
          </p:cNvPr>
          <p:cNvSpPr/>
          <p:nvPr/>
        </p:nvSpPr>
        <p:spPr>
          <a:xfrm>
            <a:off x="108431" y="1957736"/>
            <a:ext cx="2289490" cy="646331"/>
          </a:xfrm>
          <a:prstGeom prst="rect">
            <a:avLst/>
          </a:prstGeom>
        </p:spPr>
        <p:txBody>
          <a:bodyPr wrap="square">
            <a:spAutoFit/>
          </a:bodyPr>
          <a:lstStyle/>
          <a:p>
            <a:pPr algn="ctr"/>
            <a:r>
              <a:rPr lang="en-US">
                <a:solidFill>
                  <a:schemeClr val="bg1"/>
                </a:solidFill>
                <a:latin typeface="Arial" panose="020B0604020202020204" pitchFamily="34" charset="0"/>
                <a:ea typeface="Gotham Medium" pitchFamily="2" charset="-128"/>
                <a:cs typeface="Arial" panose="020B0604020202020204" pitchFamily="34" charset="0"/>
              </a:rPr>
              <a:t>Manage </a:t>
            </a:r>
          </a:p>
          <a:p>
            <a:pPr algn="ctr"/>
            <a:r>
              <a:rPr lang="en-US">
                <a:solidFill>
                  <a:schemeClr val="bg1"/>
                </a:solidFill>
                <a:latin typeface="Arial" panose="020B0604020202020204" pitchFamily="34" charset="0"/>
                <a:ea typeface="Gotham Medium" pitchFamily="2" charset="-128"/>
                <a:cs typeface="Arial" panose="020B0604020202020204" pitchFamily="34" charset="0"/>
              </a:rPr>
              <a:t>Knowledge</a:t>
            </a:r>
          </a:p>
        </p:txBody>
      </p:sp>
      <p:sp>
        <p:nvSpPr>
          <p:cNvPr id="30" name="TextBox 29397">
            <a:extLst>
              <a:ext uri="{FF2B5EF4-FFF2-40B4-BE49-F238E27FC236}">
                <a16:creationId xmlns:a16="http://schemas.microsoft.com/office/drawing/2014/main" id="{8F641494-5167-F746-AA08-3DC189CA791D}"/>
              </a:ext>
            </a:extLst>
          </p:cNvPr>
          <p:cNvSpPr txBox="1"/>
          <p:nvPr/>
        </p:nvSpPr>
        <p:spPr>
          <a:xfrm>
            <a:off x="172677" y="6098611"/>
            <a:ext cx="2594339" cy="523220"/>
          </a:xfrm>
          <a:prstGeom prst="rect">
            <a:avLst/>
          </a:prstGeom>
          <a:noFill/>
        </p:spPr>
        <p:txBody>
          <a:bodyPr wrap="square" rtlCol="0">
            <a:spAutoFit/>
          </a:bodyPr>
          <a:lstStyle/>
          <a:p>
            <a:pPr algn="ctr"/>
            <a:r>
              <a:rPr lang="en-US" sz="1400" dirty="0">
                <a:solidFill>
                  <a:schemeClr val="bg1"/>
                </a:solidFill>
                <a:latin typeface="Gotham Medium" pitchFamily="2" charset="-128"/>
                <a:ea typeface="Gotham Medium" pitchFamily="2" charset="-128"/>
                <a:cs typeface="Gotham Medium" pitchFamily="2" charset="-128"/>
              </a:rPr>
              <a:t>COLLABOATIVE AND ADAPTIVE LEARNING</a:t>
            </a:r>
          </a:p>
        </p:txBody>
      </p:sp>
      <p:sp>
        <p:nvSpPr>
          <p:cNvPr id="162" name="TextBox 161414">
            <a:extLst>
              <a:ext uri="{FF2B5EF4-FFF2-40B4-BE49-F238E27FC236}">
                <a16:creationId xmlns:a16="http://schemas.microsoft.com/office/drawing/2014/main" id="{DE93D7E3-75D0-A646-A817-E5192C90FE8D}"/>
              </a:ext>
            </a:extLst>
          </p:cNvPr>
          <p:cNvSpPr txBox="1"/>
          <p:nvPr/>
        </p:nvSpPr>
        <p:spPr>
          <a:xfrm>
            <a:off x="2466271" y="3344574"/>
            <a:ext cx="4752676" cy="307777"/>
          </a:xfrm>
          <a:prstGeom prst="rect">
            <a:avLst/>
          </a:prstGeom>
          <a:noFill/>
        </p:spPr>
        <p:txBody>
          <a:bodyPr wrap="square" rtlCol="0">
            <a:spAutoFit/>
          </a:bodyPr>
          <a:lstStyle/>
          <a:p>
            <a:r>
              <a:rPr lang="en-US" sz="1400" dirty="0">
                <a:solidFill>
                  <a:srgbClr val="1F8455"/>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170" name="TextBox 169210">
            <a:extLst>
              <a:ext uri="{FF2B5EF4-FFF2-40B4-BE49-F238E27FC236}">
                <a16:creationId xmlns:a16="http://schemas.microsoft.com/office/drawing/2014/main" id="{C3E69464-6313-A549-A12C-FC9512D3D320}"/>
              </a:ext>
            </a:extLst>
          </p:cNvPr>
          <p:cNvSpPr txBox="1"/>
          <p:nvPr/>
        </p:nvSpPr>
        <p:spPr>
          <a:xfrm>
            <a:off x="2475094" y="717387"/>
            <a:ext cx="4426219" cy="307777"/>
          </a:xfrm>
          <a:prstGeom prst="rect">
            <a:avLst/>
          </a:prstGeom>
          <a:noFill/>
        </p:spPr>
        <p:txBody>
          <a:bodyPr wrap="square" rtlCol="0">
            <a:spAutoFit/>
          </a:bodyPr>
          <a:lstStyle/>
          <a:p>
            <a:r>
              <a:rPr lang="en-US" sz="1400" dirty="0">
                <a:solidFill>
                  <a:srgbClr val="1F8455"/>
                </a:solidFill>
                <a:latin typeface="Helvetica" pitchFamily="2" charset="0"/>
                <a:ea typeface="Gotham Medium" pitchFamily="2" charset="-128"/>
                <a:cs typeface="Gotham Medium" pitchFamily="2" charset="-128"/>
              </a:rPr>
              <a:t>BEST </a:t>
            </a:r>
            <a:r>
              <a:rPr lang="en-US" sz="1400" dirty="0">
                <a:solidFill>
                  <a:srgbClr val="1F8455"/>
                </a:solidFill>
                <a:latin typeface="Arial" panose="020B0604020202020204" pitchFamily="34" charset="0"/>
                <a:ea typeface="Gotham Medium" pitchFamily="2" charset="-128"/>
                <a:cs typeface="Arial" panose="020B0604020202020204" pitchFamily="34" charset="0"/>
              </a:rPr>
              <a:t>PRACTICE</a:t>
            </a:r>
            <a:r>
              <a:rPr lang="en-US" sz="1400" dirty="0">
                <a:solidFill>
                  <a:srgbClr val="1F8455"/>
                </a:solidFill>
                <a:latin typeface="Helvetica" pitchFamily="2" charset="0"/>
                <a:ea typeface="Gotham Medium" pitchFamily="2" charset="-128"/>
                <a:cs typeface="Gotham Medium" pitchFamily="2" charset="-128"/>
              </a:rPr>
              <a:t> AGGREGATION AND ACCESS</a:t>
            </a:r>
          </a:p>
        </p:txBody>
      </p:sp>
      <p:sp>
        <p:nvSpPr>
          <p:cNvPr id="84" name="Rectangle 83604">
            <a:extLst>
              <a:ext uri="{FF2B5EF4-FFF2-40B4-BE49-F238E27FC236}">
                <a16:creationId xmlns:a16="http://schemas.microsoft.com/office/drawing/2014/main" id="{D567C77D-1DEE-8E40-8BEF-BDF73135DD2A}"/>
              </a:ext>
            </a:extLst>
          </p:cNvPr>
          <p:cNvSpPr/>
          <p:nvPr/>
        </p:nvSpPr>
        <p:spPr>
          <a:xfrm>
            <a:off x="120311" y="6084106"/>
            <a:ext cx="2277609" cy="1108522"/>
          </a:xfrm>
          <a:prstGeom prst="rect">
            <a:avLst/>
          </a:prstGeom>
          <a:solidFill>
            <a:srgbClr val="89C160">
              <a:alpha val="298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213">
            <a:extLst>
              <a:ext uri="{FF2B5EF4-FFF2-40B4-BE49-F238E27FC236}">
                <a16:creationId xmlns:a16="http://schemas.microsoft.com/office/drawing/2014/main" id="{9C2C3D19-1A07-2F44-8254-B01B24CB4CEC}"/>
              </a:ext>
            </a:extLst>
          </p:cNvPr>
          <p:cNvSpPr/>
          <p:nvPr/>
        </p:nvSpPr>
        <p:spPr>
          <a:xfrm>
            <a:off x="120311" y="4842714"/>
            <a:ext cx="2277609" cy="1154552"/>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9C160"/>
              </a:solidFill>
            </a:endParaRPr>
          </a:p>
        </p:txBody>
      </p:sp>
      <p:sp>
        <p:nvSpPr>
          <p:cNvPr id="87" name="TextBox 86895">
            <a:extLst>
              <a:ext uri="{FF2B5EF4-FFF2-40B4-BE49-F238E27FC236}">
                <a16:creationId xmlns:a16="http://schemas.microsoft.com/office/drawing/2014/main" id="{0088B54F-3EE5-8144-B8DC-70F5EA0E5EA1}"/>
              </a:ext>
            </a:extLst>
          </p:cNvPr>
          <p:cNvSpPr txBox="1"/>
          <p:nvPr/>
        </p:nvSpPr>
        <p:spPr>
          <a:xfrm>
            <a:off x="108431" y="6681306"/>
            <a:ext cx="2269611" cy="400110"/>
          </a:xfrm>
          <a:prstGeom prst="rect">
            <a:avLst/>
          </a:prstGeom>
          <a:noFill/>
        </p:spPr>
        <p:txBody>
          <a:bodyPr wrap="square" rtlCol="0">
            <a:spAutoFit/>
          </a:bodyPr>
          <a:lstStyle/>
          <a:p>
            <a:pPr algn="ctr"/>
            <a:r>
              <a:rPr lang="en-US" sz="1000" dirty="0">
                <a:solidFill>
                  <a:srgbClr val="1F8455"/>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108" name="TextBox 107217">
            <a:extLst>
              <a:ext uri="{FF2B5EF4-FFF2-40B4-BE49-F238E27FC236}">
                <a16:creationId xmlns:a16="http://schemas.microsoft.com/office/drawing/2014/main" id="{CAF90E04-4235-A743-A203-4785EE1DFBEC}"/>
              </a:ext>
            </a:extLst>
          </p:cNvPr>
          <p:cNvSpPr txBox="1"/>
          <p:nvPr/>
        </p:nvSpPr>
        <p:spPr>
          <a:xfrm>
            <a:off x="162737" y="5479102"/>
            <a:ext cx="2235183" cy="399927"/>
          </a:xfrm>
          <a:prstGeom prst="rect">
            <a:avLst/>
          </a:prstGeom>
          <a:noFill/>
        </p:spPr>
        <p:txBody>
          <a:bodyPr wrap="square" lIns="91440" tIns="45720" rIns="91440" bIns="45720" rtlCol="0" anchor="t">
            <a:spAutoFit/>
          </a:bodyPr>
          <a:lstStyle/>
          <a:p>
            <a:pPr algn="ctr"/>
            <a:r>
              <a:rPr lang="en-US" sz="1000" dirty="0">
                <a:solidFill>
                  <a:schemeClr val="bg1"/>
                </a:solidFill>
                <a:latin typeface="Arial"/>
                <a:ea typeface="Gotham Medium"/>
                <a:cs typeface="Arial"/>
              </a:rPr>
              <a:t>BEST PRACTICE AGGREGATION </a:t>
            </a:r>
            <a:br>
              <a:rPr lang="en-US" sz="1000" dirty="0">
                <a:solidFill>
                  <a:schemeClr val="bg1"/>
                </a:solidFill>
                <a:latin typeface="Arial" panose="020B0604020202020204" pitchFamily="34" charset="0"/>
                <a:ea typeface="Gotham Medium" pitchFamily="2" charset="-128"/>
                <a:cs typeface="Arial" panose="020B0604020202020204" pitchFamily="34" charset="0"/>
              </a:rPr>
            </a:br>
            <a:r>
              <a:rPr lang="en-US" sz="1000" dirty="0">
                <a:solidFill>
                  <a:schemeClr val="bg1"/>
                </a:solidFill>
                <a:latin typeface="Arial"/>
                <a:ea typeface="Gotham Medium"/>
                <a:cs typeface="Arial"/>
              </a:rPr>
              <a:t>AND ACCESS</a:t>
            </a:r>
          </a:p>
        </p:txBody>
      </p:sp>
      <p:sp>
        <p:nvSpPr>
          <p:cNvPr id="109" name="Rectangle 108536">
            <a:extLst>
              <a:ext uri="{FF2B5EF4-FFF2-40B4-BE49-F238E27FC236}">
                <a16:creationId xmlns:a16="http://schemas.microsoft.com/office/drawing/2014/main" id="{22517659-116A-5944-8888-FFE13F699D94}"/>
              </a:ext>
            </a:extLst>
          </p:cNvPr>
          <p:cNvSpPr/>
          <p:nvPr>
            <p:custDataLst>
              <p:tags r:id="rId2"/>
            </p:custDataLst>
          </p:nvPr>
        </p:nvSpPr>
        <p:spPr>
          <a:xfrm>
            <a:off x="132180" y="6204295"/>
            <a:ext cx="2257229" cy="523220"/>
          </a:xfrm>
          <a:prstGeom prst="rect">
            <a:avLst/>
          </a:prstGeom>
        </p:spPr>
        <p:txBody>
          <a:bodyPr wrap="square" lIns="91440" tIns="45720" rIns="91440" bIns="45720" anchor="t">
            <a:spAutoFit/>
          </a:bodyPr>
          <a:lstStyle/>
          <a:p>
            <a:pPr algn="ctr"/>
            <a:r>
              <a:rPr lang="en-US" sz="2800" dirty="0">
                <a:solidFill>
                  <a:srgbClr val="1F8455"/>
                </a:solidFill>
                <a:highlight>
                  <a:srgbClr val="FF0000"/>
                </a:highlight>
                <a:latin typeface="Arial"/>
                <a:ea typeface="Geneva" panose="020B0503030404040204" pitchFamily="34" charset="0"/>
                <a:cs typeface="Arial"/>
              </a:rPr>
              <a:t>4.1</a:t>
            </a:r>
          </a:p>
        </p:txBody>
      </p:sp>
      <p:sp>
        <p:nvSpPr>
          <p:cNvPr id="110" name="Rectangle 109892">
            <a:extLst>
              <a:ext uri="{FF2B5EF4-FFF2-40B4-BE49-F238E27FC236}">
                <a16:creationId xmlns:a16="http://schemas.microsoft.com/office/drawing/2014/main" id="{C15CB000-B61B-FD4D-A4D6-A36F5B8CEB68}"/>
              </a:ext>
            </a:extLst>
          </p:cNvPr>
          <p:cNvSpPr/>
          <p:nvPr>
            <p:custDataLst>
              <p:tags r:id="rId3"/>
            </p:custDataLst>
          </p:nvPr>
        </p:nvSpPr>
        <p:spPr>
          <a:xfrm>
            <a:off x="130251" y="5017052"/>
            <a:ext cx="226766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eneva" panose="020B0503030404040204" pitchFamily="34" charset="0"/>
                <a:cs typeface="Arial"/>
              </a:rPr>
              <a:t>3.2</a:t>
            </a:r>
          </a:p>
        </p:txBody>
      </p:sp>
      <p:pic>
        <p:nvPicPr>
          <p:cNvPr id="2" name="Picture 1189">
            <a:extLst>
              <a:ext uri="{FF2B5EF4-FFF2-40B4-BE49-F238E27FC236}">
                <a16:creationId xmlns:a16="http://schemas.microsoft.com/office/drawing/2014/main" id="{E568D3A0-6108-4B41-BB22-A6A6DA6F7E7D}"/>
              </a:ext>
            </a:extLst>
          </p:cNvPr>
          <p:cNvPicPr>
            <a:picLocks noChangeAspect="1"/>
          </p:cNvPicPr>
          <p:nvPr/>
        </p:nvPicPr>
        <p:blipFill>
          <a:blip r:embed="rId11"/>
          <a:stretch>
            <a:fillRect/>
          </a:stretch>
        </p:blipFill>
        <p:spPr>
          <a:xfrm>
            <a:off x="890641" y="883223"/>
            <a:ext cx="756827" cy="756827"/>
          </a:xfrm>
          <a:prstGeom prst="rect">
            <a:avLst/>
          </a:prstGeom>
        </p:spPr>
      </p:pic>
      <p:sp>
        <p:nvSpPr>
          <p:cNvPr id="51" name="TextBox 50">
            <a:extLst>
              <a:ext uri="{FF2B5EF4-FFF2-40B4-BE49-F238E27FC236}">
                <a16:creationId xmlns:a16="http://schemas.microsoft.com/office/drawing/2014/main" id="{0E331396-C593-FA4B-A5A2-AB911688C513}"/>
              </a:ext>
            </a:extLst>
          </p:cNvPr>
          <p:cNvSpPr txBox="1"/>
          <p:nvPr/>
        </p:nvSpPr>
        <p:spPr>
          <a:xfrm>
            <a:off x="10758757" y="1190727"/>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52" name="Oval 51">
            <a:extLst>
              <a:ext uri="{FF2B5EF4-FFF2-40B4-BE49-F238E27FC236}">
                <a16:creationId xmlns:a16="http://schemas.microsoft.com/office/drawing/2014/main" id="{F738E9E6-BE9F-5A48-81D1-8A5CB4AD4DE3}"/>
              </a:ext>
            </a:extLst>
          </p:cNvPr>
          <p:cNvSpPr/>
          <p:nvPr/>
        </p:nvSpPr>
        <p:spPr>
          <a:xfrm>
            <a:off x="11019811" y="1479254"/>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169900">
            <a:extLst>
              <a:ext uri="{FF2B5EF4-FFF2-40B4-BE49-F238E27FC236}">
                <a16:creationId xmlns:a16="http://schemas.microsoft.com/office/drawing/2014/main" id="{19FA35DC-4C40-A246-ADB0-44BAC6A04251}"/>
              </a:ext>
            </a:extLst>
          </p:cNvPr>
          <p:cNvSpPr txBox="1"/>
          <p:nvPr>
            <p:custDataLst>
              <p:tags r:id="rId4"/>
            </p:custDataLst>
          </p:nvPr>
        </p:nvSpPr>
        <p:spPr>
          <a:xfrm>
            <a:off x="10883209" y="1566905"/>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4" name="Slide Number Placeholder 3">
            <a:extLst>
              <a:ext uri="{FF2B5EF4-FFF2-40B4-BE49-F238E27FC236}">
                <a16:creationId xmlns:a16="http://schemas.microsoft.com/office/drawing/2014/main" id="{6B2A94FD-9F54-7F44-BFA1-3326B5784FD3}"/>
              </a:ext>
            </a:extLst>
          </p:cNvPr>
          <p:cNvSpPr>
            <a:spLocks noGrp="1"/>
          </p:cNvSpPr>
          <p:nvPr>
            <p:ph type="sldNum" sz="quarter" idx="12"/>
          </p:nvPr>
        </p:nvSpPr>
        <p:spPr/>
        <p:txBody>
          <a:bodyPr/>
          <a:lstStyle/>
          <a:p>
            <a:fld id="{7CCBA8BA-4C3B-5949-B25F-4D2DB28B89B9}" type="slidenum">
              <a:rPr lang="en-US" smtClean="0"/>
              <a:t>13</a:t>
            </a:fld>
            <a:endParaRPr lang="en-US"/>
          </a:p>
        </p:txBody>
      </p:sp>
      <p:cxnSp>
        <p:nvCxnSpPr>
          <p:cNvPr id="5" name="Straight Connector 166149">
            <a:extLst>
              <a:ext uri="{FF2B5EF4-FFF2-40B4-BE49-F238E27FC236}">
                <a16:creationId xmlns:a16="http://schemas.microsoft.com/office/drawing/2014/main" id="{ADDFB82D-5DCD-0A4B-E3C0-5F8BA30D8A35}"/>
              </a:ext>
            </a:extLst>
          </p:cNvPr>
          <p:cNvCxnSpPr>
            <a:cxnSpLocks/>
          </p:cNvCxnSpPr>
          <p:nvPr/>
        </p:nvCxnSpPr>
        <p:spPr>
          <a:xfrm>
            <a:off x="2555600" y="3304944"/>
            <a:ext cx="9438758" cy="0"/>
          </a:xfrm>
          <a:prstGeom prst="line">
            <a:avLst/>
          </a:prstGeom>
          <a:ln w="12700">
            <a:solidFill>
              <a:srgbClr val="002E3D"/>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7A1538BF-1145-279B-70CA-8857F3912A8A}"/>
              </a:ext>
            </a:extLst>
          </p:cNvPr>
          <p:cNvGraphicFramePr/>
          <p:nvPr>
            <p:extLst>
              <p:ext uri="{D42A27DB-BD31-4B8C-83A1-F6EECF244321}">
                <p14:modId xmlns:p14="http://schemas.microsoft.com/office/powerpoint/2010/main" val="2628935385"/>
              </p:ext>
            </p:extLst>
          </p:nvPr>
        </p:nvGraphicFramePr>
        <p:xfrm>
          <a:off x="2767016" y="1286096"/>
          <a:ext cx="8082319" cy="197902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 name="Chart 8">
            <a:extLst>
              <a:ext uri="{FF2B5EF4-FFF2-40B4-BE49-F238E27FC236}">
                <a16:creationId xmlns:a16="http://schemas.microsoft.com/office/drawing/2014/main" id="{6A498AFA-9F03-CC0C-6B2D-4A82F967216F}"/>
              </a:ext>
            </a:extLst>
          </p:cNvPr>
          <p:cNvGraphicFramePr/>
          <p:nvPr>
            <p:extLst>
              <p:ext uri="{D42A27DB-BD31-4B8C-83A1-F6EECF244321}">
                <p14:modId xmlns:p14="http://schemas.microsoft.com/office/powerpoint/2010/main" val="2635080680"/>
              </p:ext>
            </p:extLst>
          </p:nvPr>
        </p:nvGraphicFramePr>
        <p:xfrm>
          <a:off x="2784603" y="3657600"/>
          <a:ext cx="8082319" cy="3272576"/>
        </p:xfrm>
        <a:graphic>
          <a:graphicData uri="http://schemas.openxmlformats.org/drawingml/2006/chart">
            <c:chart xmlns:c="http://schemas.openxmlformats.org/drawingml/2006/chart" xmlns:r="http://schemas.openxmlformats.org/officeDocument/2006/relationships" r:id="rId13"/>
          </a:graphicData>
        </a:graphic>
      </p:graphicFrame>
      <p:sp>
        <p:nvSpPr>
          <p:cNvPr id="10" name="Oval 9">
            <a:extLst>
              <a:ext uri="{FF2B5EF4-FFF2-40B4-BE49-F238E27FC236}">
                <a16:creationId xmlns:a16="http://schemas.microsoft.com/office/drawing/2014/main" id="{6F56093E-8AA2-2783-4E89-D7D3D51A7ACA}"/>
              </a:ext>
            </a:extLst>
          </p:cNvPr>
          <p:cNvSpPr/>
          <p:nvPr/>
        </p:nvSpPr>
        <p:spPr>
          <a:xfrm>
            <a:off x="11006488" y="2146867"/>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69900">
            <a:extLst>
              <a:ext uri="{FF2B5EF4-FFF2-40B4-BE49-F238E27FC236}">
                <a16:creationId xmlns:a16="http://schemas.microsoft.com/office/drawing/2014/main" id="{1C294B65-1186-6924-70C2-7251DDF1C9DF}"/>
              </a:ext>
            </a:extLst>
          </p:cNvPr>
          <p:cNvSpPr txBox="1"/>
          <p:nvPr>
            <p:custDataLst>
              <p:tags r:id="rId5"/>
            </p:custDataLst>
          </p:nvPr>
        </p:nvSpPr>
        <p:spPr>
          <a:xfrm>
            <a:off x="10869886" y="2234518"/>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12" name="TextBox 11">
            <a:extLst>
              <a:ext uri="{FF2B5EF4-FFF2-40B4-BE49-F238E27FC236}">
                <a16:creationId xmlns:a16="http://schemas.microsoft.com/office/drawing/2014/main" id="{105EC1E8-0B4C-773D-4826-BFCD15C5FC04}"/>
              </a:ext>
            </a:extLst>
          </p:cNvPr>
          <p:cNvSpPr txBox="1"/>
          <p:nvPr/>
        </p:nvSpPr>
        <p:spPr>
          <a:xfrm>
            <a:off x="10695600" y="3574479"/>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13" name="Oval 12">
            <a:extLst>
              <a:ext uri="{FF2B5EF4-FFF2-40B4-BE49-F238E27FC236}">
                <a16:creationId xmlns:a16="http://schemas.microsoft.com/office/drawing/2014/main" id="{4ADB97D8-8A1B-456D-A8A2-4B8B15B9D43E}"/>
              </a:ext>
            </a:extLst>
          </p:cNvPr>
          <p:cNvSpPr/>
          <p:nvPr/>
        </p:nvSpPr>
        <p:spPr>
          <a:xfrm>
            <a:off x="10956654" y="3863006"/>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69900">
            <a:extLst>
              <a:ext uri="{FF2B5EF4-FFF2-40B4-BE49-F238E27FC236}">
                <a16:creationId xmlns:a16="http://schemas.microsoft.com/office/drawing/2014/main" id="{062EEC63-29B3-A37E-D11F-DE1A296DFAE5}"/>
              </a:ext>
            </a:extLst>
          </p:cNvPr>
          <p:cNvSpPr txBox="1"/>
          <p:nvPr>
            <p:custDataLst>
              <p:tags r:id="rId6"/>
            </p:custDataLst>
          </p:nvPr>
        </p:nvSpPr>
        <p:spPr>
          <a:xfrm>
            <a:off x="10820052" y="3950657"/>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15" name="Oval 14">
            <a:extLst>
              <a:ext uri="{FF2B5EF4-FFF2-40B4-BE49-F238E27FC236}">
                <a16:creationId xmlns:a16="http://schemas.microsoft.com/office/drawing/2014/main" id="{CE1589EC-E68F-1588-75A0-63040421F14F}"/>
              </a:ext>
            </a:extLst>
          </p:cNvPr>
          <p:cNvSpPr/>
          <p:nvPr/>
        </p:nvSpPr>
        <p:spPr>
          <a:xfrm>
            <a:off x="11025005" y="4856838"/>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9900">
            <a:extLst>
              <a:ext uri="{FF2B5EF4-FFF2-40B4-BE49-F238E27FC236}">
                <a16:creationId xmlns:a16="http://schemas.microsoft.com/office/drawing/2014/main" id="{1A8E3B88-854B-B350-7852-4076943BCC04}"/>
              </a:ext>
            </a:extLst>
          </p:cNvPr>
          <p:cNvSpPr txBox="1"/>
          <p:nvPr>
            <p:custDataLst>
              <p:tags r:id="rId7"/>
            </p:custDataLst>
          </p:nvPr>
        </p:nvSpPr>
        <p:spPr>
          <a:xfrm>
            <a:off x="10888403" y="4944489"/>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17" name="Oval 16">
            <a:extLst>
              <a:ext uri="{FF2B5EF4-FFF2-40B4-BE49-F238E27FC236}">
                <a16:creationId xmlns:a16="http://schemas.microsoft.com/office/drawing/2014/main" id="{562BBD96-BC7C-C423-CFDC-3E9CA6997062}"/>
              </a:ext>
            </a:extLst>
          </p:cNvPr>
          <p:cNvSpPr/>
          <p:nvPr/>
        </p:nvSpPr>
        <p:spPr>
          <a:xfrm>
            <a:off x="11025005" y="5718064"/>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69900">
            <a:extLst>
              <a:ext uri="{FF2B5EF4-FFF2-40B4-BE49-F238E27FC236}">
                <a16:creationId xmlns:a16="http://schemas.microsoft.com/office/drawing/2014/main" id="{7C7D48CF-834A-FF60-EE10-0D657D1E7A47}"/>
              </a:ext>
            </a:extLst>
          </p:cNvPr>
          <p:cNvSpPr txBox="1"/>
          <p:nvPr>
            <p:custDataLst>
              <p:tags r:id="rId8"/>
            </p:custDataLst>
          </p:nvPr>
        </p:nvSpPr>
        <p:spPr>
          <a:xfrm>
            <a:off x="10888403" y="5805715"/>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Tree>
    <p:extLst>
      <p:ext uri="{BB962C8B-B14F-4D97-AF65-F5344CB8AC3E}">
        <p14:creationId xmlns:p14="http://schemas.microsoft.com/office/powerpoint/2010/main" val="6977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764">
            <a:extLst>
              <a:ext uri="{FF2B5EF4-FFF2-40B4-BE49-F238E27FC236}">
                <a16:creationId xmlns:a16="http://schemas.microsoft.com/office/drawing/2014/main" id="{EAF5E873-FDE8-47C6-A6DF-7DBB2649C168}"/>
              </a:ext>
            </a:extLst>
          </p:cNvPr>
          <p:cNvGraphicFramePr>
            <a:graphicFrameLocks noGrp="1"/>
          </p:cNvGraphicFramePr>
          <p:nvPr>
            <p:ph idx="1"/>
            <p:custDataLst>
              <p:tags r:id="rId1"/>
            </p:custDataLst>
            <p:extLst>
              <p:ext uri="{D42A27DB-BD31-4B8C-83A1-F6EECF244321}">
                <p14:modId xmlns:p14="http://schemas.microsoft.com/office/powerpoint/2010/main" val="2853502798"/>
              </p:ext>
            </p:extLst>
          </p:nvPr>
        </p:nvGraphicFramePr>
        <p:xfrm>
          <a:off x="94593" y="713076"/>
          <a:ext cx="12002815" cy="6496686"/>
        </p:xfrm>
        <a:graphic>
          <a:graphicData uri="http://schemas.openxmlformats.org/drawingml/2006/table">
            <a:tbl>
              <a:tblPr firstRow="1" firstCol="1" bandRow="1">
                <a:tableStyleId>{5C22544A-7EE6-4342-B048-85BDC9FD1C3A}</a:tableStyleId>
              </a:tblPr>
              <a:tblGrid>
                <a:gridCol w="2460785">
                  <a:extLst>
                    <a:ext uri="{9D8B030D-6E8A-4147-A177-3AD203B41FA5}">
                      <a16:colId xmlns:a16="http://schemas.microsoft.com/office/drawing/2014/main" val="2361097638"/>
                    </a:ext>
                  </a:extLst>
                </a:gridCol>
                <a:gridCol w="9542030">
                  <a:extLst>
                    <a:ext uri="{9D8B030D-6E8A-4147-A177-3AD203B41FA5}">
                      <a16:colId xmlns:a16="http://schemas.microsoft.com/office/drawing/2014/main" val="1829457917"/>
                    </a:ext>
                  </a:extLst>
                </a:gridCol>
              </a:tblGrid>
              <a:tr h="602259">
                <a:tc>
                  <a:txBody>
                    <a:bodyPr/>
                    <a:lstStyle/>
                    <a:p>
                      <a:pPr marL="0" marR="0" algn="ctr" fontAlgn="base">
                        <a:spcBef>
                          <a:spcPts val="0"/>
                        </a:spcBef>
                        <a:spcAft>
                          <a:spcPts val="0"/>
                        </a:spcAft>
                      </a:pPr>
                      <a:r>
                        <a:rPr lang="en-US" sz="1200" b="0">
                          <a:effectLst/>
                          <a:latin typeface="Arial" panose="020B0604020202020204" pitchFamily="34" charset="0"/>
                          <a:cs typeface="Arial" panose="020B0604020202020204" pitchFamily="34" charset="0"/>
                        </a:rPr>
                        <a:t>GROUPING​</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9097" marR="9097" marT="91440" marB="9097">
                    <a:solidFill>
                      <a:srgbClr val="002E3D"/>
                    </a:solidFill>
                  </a:tcPr>
                </a:tc>
                <a:tc>
                  <a:txBody>
                    <a:bodyPr/>
                    <a:lstStyle/>
                    <a:p>
                      <a:pPr marL="0" marR="0" algn="ctr" fontAlgn="base">
                        <a:spcBef>
                          <a:spcPts val="0"/>
                        </a:spcBef>
                        <a:spcAft>
                          <a:spcPts val="0"/>
                        </a:spcAft>
                      </a:pPr>
                      <a:r>
                        <a:rPr lang="en-US" sz="1200" b="0">
                          <a:effectLst/>
                          <a:latin typeface="Arial" panose="020B0604020202020204" pitchFamily="34" charset="0"/>
                          <a:cs typeface="Arial" panose="020B0604020202020204" pitchFamily="34" charset="0"/>
                        </a:rPr>
                        <a:t>ELEMENTS​</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9097" marR="9097" marT="91440" marB="9097">
                    <a:solidFill>
                      <a:srgbClr val="002E3D"/>
                    </a:solidFill>
                  </a:tcPr>
                </a:tc>
                <a:extLst>
                  <a:ext uri="{0D108BD9-81ED-4DB2-BD59-A6C34878D82A}">
                    <a16:rowId xmlns:a16="http://schemas.microsoft.com/office/drawing/2014/main" val="1234386869"/>
                  </a:ext>
                </a:extLst>
              </a:tr>
              <a:tr h="1630468">
                <a:tc>
                  <a:txBody>
                    <a:bodyPr/>
                    <a:lstStyle/>
                    <a:p>
                      <a:pPr marL="0" marR="0" fontAlgn="base">
                        <a:spcBef>
                          <a:spcPts val="0"/>
                        </a:spcBef>
                        <a:spcAft>
                          <a:spcPts val="0"/>
                        </a:spcAft>
                      </a:pPr>
                      <a:r>
                        <a:rPr lang="en-US" sz="1200" b="0" dirty="0">
                          <a:effectLst/>
                          <a:latin typeface="Arial" panose="020B0604020202020204" pitchFamily="34" charset="0"/>
                          <a:cs typeface="Arial" panose="020B0604020202020204" pitchFamily="34" charset="0"/>
                        </a:rPr>
                        <a:t>Elements with the most spread​</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R="274320" marT="91440" marB="9097">
                    <a:solidFill>
                      <a:srgbClr val="002E3D">
                        <a:alpha val="67000"/>
                      </a:srgbClr>
                    </a:solidFill>
                  </a:tcPr>
                </a:tc>
                <a:tc>
                  <a:txBody>
                    <a:bodyPr/>
                    <a:lstStyle/>
                    <a:p>
                      <a:pPr marL="171450" indent="-171450">
                        <a:buFont typeface="Arial" panose="020B0604020202020204" pitchFamily="34" charset="0"/>
                        <a:buChar char="•"/>
                      </a:pPr>
                      <a:r>
                        <a:rPr lang="en-US" sz="1200" kern="1200">
                          <a:solidFill>
                            <a:schemeClr val="dk1"/>
                          </a:solidFill>
                          <a:effectLst/>
                          <a:latin typeface="Arial" panose="020B0604020202020204" pitchFamily="34" charset="0"/>
                          <a:ea typeface="+mn-ea"/>
                          <a:cs typeface="Arial" panose="020B0604020202020204" pitchFamily="34" charset="0"/>
                        </a:rPr>
                        <a:t>[</a:t>
                      </a:r>
                      <a:r>
                        <a:rPr lang="en-US" sz="1200" kern="1200">
                          <a:solidFill>
                            <a:schemeClr val="dk1"/>
                          </a:solidFill>
                          <a:effectLst/>
                          <a:highlight>
                            <a:srgbClr val="00FFFF"/>
                          </a:highlight>
                          <a:latin typeface="Arial" panose="020B0604020202020204" pitchFamily="34" charset="0"/>
                          <a:ea typeface="+mn-ea"/>
                          <a:cs typeface="Arial" panose="020B0604020202020204" pitchFamily="34" charset="0"/>
                        </a:rPr>
                        <a:t>Add</a:t>
                      </a:r>
                      <a:r>
                        <a:rPr lang="en-US" sz="1200" kern="1200">
                          <a:solidFill>
                            <a:schemeClr val="dk1"/>
                          </a:solidFill>
                          <a:effectLst/>
                          <a:latin typeface="Arial" panose="020B0604020202020204" pitchFamily="34" charset="0"/>
                          <a:ea typeface="+mn-ea"/>
                          <a:cs typeface="Arial" panose="020B0604020202020204" pitchFamily="34" charset="0"/>
                        </a:rPr>
                        <a:t>]</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R="9097" marT="91440" marB="9097">
                    <a:solidFill>
                      <a:srgbClr val="002E3D">
                        <a:alpha val="10000"/>
                      </a:srgbClr>
                    </a:solidFill>
                  </a:tcPr>
                </a:tc>
                <a:extLst>
                  <a:ext uri="{0D108BD9-81ED-4DB2-BD59-A6C34878D82A}">
                    <a16:rowId xmlns:a16="http://schemas.microsoft.com/office/drawing/2014/main" val="659965109"/>
                  </a:ext>
                </a:extLst>
              </a:tr>
              <a:tr h="1686991">
                <a:tc>
                  <a:txBody>
                    <a:bodyPr/>
                    <a:lstStyle/>
                    <a:p>
                      <a:pPr marL="0" marR="0" fontAlgn="base">
                        <a:spcBef>
                          <a:spcPts val="0"/>
                        </a:spcBef>
                        <a:spcAft>
                          <a:spcPts val="0"/>
                        </a:spcAft>
                      </a:pPr>
                      <a:r>
                        <a:rPr lang="en-US" sz="1200" b="0">
                          <a:effectLst/>
                          <a:latin typeface="Arial" panose="020B0604020202020204" pitchFamily="34" charset="0"/>
                          <a:cs typeface="Arial" panose="020B0604020202020204" pitchFamily="34" charset="0"/>
                        </a:rPr>
                        <a:t>Lowest-scored elements​</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R="274320" marT="91440" marB="9097">
                    <a:solidFill>
                      <a:srgbClr val="002E3D">
                        <a:alpha val="67000"/>
                      </a:srgbClr>
                    </a:solidFill>
                  </a:tcPr>
                </a:tc>
                <a:tc>
                  <a:txBody>
                    <a:bodyPr/>
                    <a:lstStyle/>
                    <a:p>
                      <a:pPr marL="171450" indent="-171450">
                        <a:buFont typeface="Arial" panose="020B0604020202020204" pitchFamily="34" charset="0"/>
                        <a:buChar char="•"/>
                      </a:pPr>
                      <a:r>
                        <a:rPr lang="en-US" sz="1200" kern="1200" dirty="0">
                          <a:solidFill>
                            <a:schemeClr val="dk1"/>
                          </a:solidFill>
                          <a:effectLst/>
                          <a:latin typeface="Arial" panose="020B0604020202020204" pitchFamily="34" charset="0"/>
                          <a:ea typeface="+mn-ea"/>
                          <a:cs typeface="Arial" panose="020B0604020202020204" pitchFamily="34" charset="0"/>
                        </a:rPr>
                        <a:t>[</a:t>
                      </a:r>
                      <a:r>
                        <a:rPr lang="en-US" sz="1200" kern="1200" dirty="0">
                          <a:solidFill>
                            <a:schemeClr val="dk1"/>
                          </a:solidFill>
                          <a:effectLst/>
                          <a:highlight>
                            <a:srgbClr val="00FFFF"/>
                          </a:highlight>
                          <a:latin typeface="Arial" panose="020B0604020202020204" pitchFamily="34" charset="0"/>
                          <a:ea typeface="+mn-ea"/>
                          <a:cs typeface="Arial" panose="020B0604020202020204" pitchFamily="34" charset="0"/>
                        </a:rPr>
                        <a:t>Add</a:t>
                      </a:r>
                      <a:r>
                        <a:rPr lang="en-US" sz="1200" kern="1200" dirty="0">
                          <a:solidFill>
                            <a:schemeClr val="dk1"/>
                          </a:solidFill>
                          <a:effectLst/>
                          <a:latin typeface="Arial" panose="020B0604020202020204" pitchFamily="34" charset="0"/>
                          <a:ea typeface="+mn-ea"/>
                          <a:cs typeface="Arial" panose="020B0604020202020204" pitchFamily="34" charset="0"/>
                        </a:rPr>
                        <a:t>]</a:t>
                      </a:r>
                    </a:p>
                    <a:p>
                      <a:pPr marL="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R="9097" marT="91440" marB="9097">
                    <a:solidFill>
                      <a:srgbClr val="002E3D">
                        <a:alpha val="20000"/>
                      </a:srgbClr>
                    </a:solidFill>
                  </a:tcPr>
                </a:tc>
                <a:extLst>
                  <a:ext uri="{0D108BD9-81ED-4DB2-BD59-A6C34878D82A}">
                    <a16:rowId xmlns:a16="http://schemas.microsoft.com/office/drawing/2014/main" val="355583850"/>
                  </a:ext>
                </a:extLst>
              </a:tr>
              <a:tr h="1381942">
                <a:tc>
                  <a:txBody>
                    <a:bodyPr/>
                    <a:lstStyle/>
                    <a:p>
                      <a:pPr marL="0" marR="0" fontAlgn="base">
                        <a:spcBef>
                          <a:spcPts val="0"/>
                        </a:spcBef>
                        <a:spcAft>
                          <a:spcPts val="0"/>
                        </a:spcAft>
                      </a:pPr>
                      <a:r>
                        <a:rPr lang="en-US" sz="1200" b="0" dirty="0">
                          <a:effectLst/>
                          <a:latin typeface="Arial" panose="020B0604020202020204" pitchFamily="34" charset="0"/>
                          <a:cs typeface="Arial" panose="020B0604020202020204" pitchFamily="34" charset="0"/>
                        </a:rPr>
                        <a:t>Elements that many </a:t>
                      </a:r>
                      <a:br>
                        <a:rPr lang="en-US" sz="1200" b="0" dirty="0">
                          <a:effectLst/>
                          <a:latin typeface="Arial" panose="020B0604020202020204" pitchFamily="34" charset="0"/>
                          <a:cs typeface="Arial" panose="020B0604020202020204" pitchFamily="34" charset="0"/>
                        </a:rPr>
                      </a:br>
                      <a:r>
                        <a:rPr lang="en-US" sz="1200" b="0" dirty="0">
                          <a:effectLst/>
                          <a:latin typeface="Arial" panose="020B0604020202020204" pitchFamily="34" charset="0"/>
                          <a:cs typeface="Arial" panose="020B0604020202020204" pitchFamily="34" charset="0"/>
                        </a:rPr>
                        <a:t>abstained from answering​</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R="274320" marT="91440" marB="9097">
                    <a:solidFill>
                      <a:srgbClr val="002E3D">
                        <a:alpha val="67000"/>
                      </a:srgbClr>
                    </a:solidFill>
                  </a:tcPr>
                </a:tc>
                <a:tc>
                  <a:txBody>
                    <a:bodyPr/>
                    <a:lstStyle/>
                    <a:p>
                      <a:pPr marL="171450" indent="-171450">
                        <a:buFont typeface="Arial" panose="020B0604020202020204" pitchFamily="34" charset="0"/>
                        <a:buChar char="•"/>
                      </a:pPr>
                      <a:r>
                        <a:rPr lang="en-US" sz="1200" kern="1200" dirty="0">
                          <a:solidFill>
                            <a:schemeClr val="dk1"/>
                          </a:solidFill>
                          <a:effectLst/>
                          <a:latin typeface="Arial" panose="020B0604020202020204" pitchFamily="34" charset="0"/>
                          <a:ea typeface="+mn-ea"/>
                          <a:cs typeface="Arial" panose="020B0604020202020204" pitchFamily="34" charset="0"/>
                        </a:rPr>
                        <a:t>[</a:t>
                      </a:r>
                      <a:r>
                        <a:rPr lang="en-US" sz="1200" kern="1200" dirty="0">
                          <a:solidFill>
                            <a:schemeClr val="dk1"/>
                          </a:solidFill>
                          <a:effectLst/>
                          <a:highlight>
                            <a:srgbClr val="00FFFF"/>
                          </a:highlight>
                          <a:latin typeface="Arial" panose="020B0604020202020204" pitchFamily="34" charset="0"/>
                          <a:ea typeface="+mn-ea"/>
                          <a:cs typeface="Arial" panose="020B0604020202020204" pitchFamily="34" charset="0"/>
                        </a:rPr>
                        <a:t>Add</a:t>
                      </a:r>
                      <a:r>
                        <a:rPr lang="en-US" sz="1200" kern="1200" dirty="0">
                          <a:solidFill>
                            <a:schemeClr val="dk1"/>
                          </a:solidFill>
                          <a:effectLst/>
                          <a:latin typeface="Arial" panose="020B0604020202020204" pitchFamily="34" charset="0"/>
                          <a:ea typeface="+mn-ea"/>
                          <a:cs typeface="Arial" panose="020B0604020202020204" pitchFamily="34" charset="0"/>
                        </a:rPr>
                        <a:t>]</a:t>
                      </a:r>
                    </a:p>
                  </a:txBody>
                  <a:tcPr marR="9097" marT="91440" marB="9097">
                    <a:solidFill>
                      <a:srgbClr val="002E3D">
                        <a:alpha val="10000"/>
                      </a:srgbClr>
                    </a:solidFill>
                  </a:tcPr>
                </a:tc>
                <a:extLst>
                  <a:ext uri="{0D108BD9-81ED-4DB2-BD59-A6C34878D82A}">
                    <a16:rowId xmlns:a16="http://schemas.microsoft.com/office/drawing/2014/main" val="1088962698"/>
                  </a:ext>
                </a:extLst>
              </a:tr>
              <a:tr h="1195026">
                <a:tc>
                  <a:txBody>
                    <a:bodyPr/>
                    <a:lstStyle/>
                    <a:p>
                      <a:pPr marL="0" marR="0" fontAlgn="base">
                        <a:spcBef>
                          <a:spcPts val="0"/>
                        </a:spcBef>
                        <a:spcAft>
                          <a:spcPts val="0"/>
                        </a:spcAft>
                      </a:pPr>
                      <a:r>
                        <a:rPr lang="en-US" sz="1200" b="0" dirty="0">
                          <a:effectLst/>
                          <a:latin typeface="Arial" panose="020B0604020202020204" pitchFamily="34" charset="0"/>
                          <a:ea typeface="Calibri" panose="020F0502020204030204" pitchFamily="34" charset="0"/>
                          <a:cs typeface="Arial" panose="020B0604020202020204" pitchFamily="34" charset="0"/>
                        </a:rPr>
                        <a:t>Other Notes</a:t>
                      </a:r>
                    </a:p>
                  </a:txBody>
                  <a:tcPr marR="274320" marT="91440" marB="9097">
                    <a:solidFill>
                      <a:srgbClr val="002E3D">
                        <a:alpha val="67000"/>
                      </a:srgbClr>
                    </a:solidFill>
                  </a:tcPr>
                </a:tc>
                <a:tc>
                  <a:txBody>
                    <a:bodyPr/>
                    <a:lstStyle/>
                    <a:p>
                      <a:pPr marL="171450" indent="-171450">
                        <a:buFont typeface="Arial" panose="020B0604020202020204" pitchFamily="34" charset="0"/>
                        <a:buChar char="•"/>
                      </a:pPr>
                      <a:r>
                        <a:rPr lang="en-US" sz="1200" kern="1200" dirty="0">
                          <a:solidFill>
                            <a:schemeClr val="dk1"/>
                          </a:solidFill>
                          <a:effectLst/>
                          <a:latin typeface="Arial" panose="020B0604020202020204" pitchFamily="34" charset="0"/>
                          <a:ea typeface="+mn-ea"/>
                          <a:cs typeface="Arial" panose="020B0604020202020204" pitchFamily="34" charset="0"/>
                        </a:rPr>
                        <a:t>[</a:t>
                      </a:r>
                      <a:r>
                        <a:rPr lang="en-US" sz="1200" kern="1200" dirty="0">
                          <a:solidFill>
                            <a:schemeClr val="dk1"/>
                          </a:solidFill>
                          <a:effectLst/>
                          <a:highlight>
                            <a:srgbClr val="00FFFF"/>
                          </a:highlight>
                          <a:latin typeface="Arial" panose="020B0604020202020204" pitchFamily="34" charset="0"/>
                          <a:ea typeface="+mn-ea"/>
                          <a:cs typeface="Arial" panose="020B0604020202020204" pitchFamily="34" charset="0"/>
                        </a:rPr>
                        <a:t>Add</a:t>
                      </a:r>
                      <a:r>
                        <a:rPr lang="en-US" sz="1200" kern="1200" dirty="0">
                          <a:solidFill>
                            <a:schemeClr val="dk1"/>
                          </a:solidFill>
                          <a:effectLst/>
                          <a:latin typeface="Arial" panose="020B0604020202020204" pitchFamily="34" charset="0"/>
                          <a:ea typeface="+mn-ea"/>
                          <a:cs typeface="Arial" panose="020B0604020202020204" pitchFamily="34" charset="0"/>
                        </a:rPr>
                        <a:t>]</a:t>
                      </a:r>
                    </a:p>
                  </a:txBody>
                  <a:tcPr marR="9097" marT="91440" marB="9097">
                    <a:solidFill>
                      <a:srgbClr val="002E3D">
                        <a:alpha val="10000"/>
                      </a:srgbClr>
                    </a:solidFill>
                  </a:tcPr>
                </a:tc>
                <a:extLst>
                  <a:ext uri="{0D108BD9-81ED-4DB2-BD59-A6C34878D82A}">
                    <a16:rowId xmlns:a16="http://schemas.microsoft.com/office/drawing/2014/main" val="2377396930"/>
                  </a:ext>
                </a:extLst>
              </a:tr>
            </a:tbl>
          </a:graphicData>
        </a:graphic>
      </p:graphicFrame>
      <p:sp>
        <p:nvSpPr>
          <p:cNvPr id="6" name="Rectangle 5976">
            <a:extLst>
              <a:ext uri="{FF2B5EF4-FFF2-40B4-BE49-F238E27FC236}">
                <a16:creationId xmlns:a16="http://schemas.microsoft.com/office/drawing/2014/main" id="{E04684FF-4801-DB44-8150-845149C2180E}"/>
              </a:ext>
            </a:extLst>
          </p:cNvPr>
          <p:cNvSpPr/>
          <p:nvPr/>
        </p:nvSpPr>
        <p:spPr>
          <a:xfrm>
            <a:off x="94593" y="105439"/>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86CC6F-AAC9-D244-B293-F71A1E287841}"/>
              </a:ext>
            </a:extLst>
          </p:cNvPr>
          <p:cNvSpPr txBox="1"/>
          <p:nvPr>
            <p:custDataLst>
              <p:tags r:id="rId2"/>
            </p:custDataLst>
          </p:nvPr>
        </p:nvSpPr>
        <p:spPr>
          <a:xfrm>
            <a:off x="315290" y="181324"/>
            <a:ext cx="4873397" cy="353943"/>
          </a:xfrm>
          <a:prstGeom prst="rect">
            <a:avLst/>
          </a:prstGeom>
          <a:noFill/>
        </p:spPr>
        <p:txBody>
          <a:bodyPr wrap="square" rtlCol="0">
            <a:spAutoFit/>
          </a:bodyPr>
          <a:lstStyle/>
          <a:p>
            <a:r>
              <a:rPr lang="en-US" sz="1700" b="1">
                <a:solidFill>
                  <a:srgbClr val="002E3D"/>
                </a:solidFill>
                <a:latin typeface="Arial" panose="020B0604020202020204" pitchFamily="34" charset="0"/>
                <a:ea typeface="Gotham Medium" pitchFamily="2" charset="-128"/>
                <a:cs typeface="Arial" panose="020B0604020202020204" pitchFamily="34" charset="0"/>
              </a:rPr>
              <a:t>Snapshot of Elements from Different Angles</a:t>
            </a:r>
          </a:p>
        </p:txBody>
      </p:sp>
      <p:sp>
        <p:nvSpPr>
          <p:cNvPr id="2" name="Slide Number Placeholder 1">
            <a:extLst>
              <a:ext uri="{FF2B5EF4-FFF2-40B4-BE49-F238E27FC236}">
                <a16:creationId xmlns:a16="http://schemas.microsoft.com/office/drawing/2014/main" id="{1329BD62-629E-664F-ACCB-67E4C0757066}"/>
              </a:ext>
            </a:extLst>
          </p:cNvPr>
          <p:cNvSpPr>
            <a:spLocks noGrp="1"/>
          </p:cNvSpPr>
          <p:nvPr>
            <p:ph type="sldNum" sz="quarter" idx="12"/>
          </p:nvPr>
        </p:nvSpPr>
        <p:spPr/>
        <p:txBody>
          <a:bodyPr/>
          <a:lstStyle/>
          <a:p>
            <a:fld id="{7CCBA8BA-4C3B-5949-B25F-4D2DB28B89B9}" type="slidenum">
              <a:rPr lang="en-US" smtClean="0"/>
              <a:t>14</a:t>
            </a:fld>
            <a:endParaRPr lang="en-US"/>
          </a:p>
        </p:txBody>
      </p:sp>
    </p:spTree>
    <p:extLst>
      <p:ext uri="{BB962C8B-B14F-4D97-AF65-F5344CB8AC3E}">
        <p14:creationId xmlns:p14="http://schemas.microsoft.com/office/powerpoint/2010/main" val="93007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12">
            <a:extLst>
              <a:ext uri="{FF2B5EF4-FFF2-40B4-BE49-F238E27FC236}">
                <a16:creationId xmlns:a16="http://schemas.microsoft.com/office/drawing/2014/main" id="{1B46E17A-0565-194A-9E2F-8383659B1D2A}"/>
              </a:ext>
            </a:extLst>
          </p:cNvPr>
          <p:cNvPicPr>
            <a:picLocks noChangeAspect="1"/>
          </p:cNvPicPr>
          <p:nvPr/>
        </p:nvPicPr>
        <p:blipFill>
          <a:blip r:embed="rId6"/>
          <a:srcRect r="28670" b="3508"/>
          <a:stretch>
            <a:fillRect/>
          </a:stretch>
        </p:blipFill>
        <p:spPr>
          <a:xfrm>
            <a:off x="3597796" y="256669"/>
            <a:ext cx="8594204" cy="7058531"/>
          </a:xfrm>
          <a:prstGeom prst="rect">
            <a:avLst/>
          </a:prstGeom>
        </p:spPr>
      </p:pic>
      <p:sp>
        <p:nvSpPr>
          <p:cNvPr id="5" name="Rectangle 4339">
            <a:extLst>
              <a:ext uri="{FF2B5EF4-FFF2-40B4-BE49-F238E27FC236}">
                <a16:creationId xmlns:a16="http://schemas.microsoft.com/office/drawing/2014/main" id="{91B83B31-3205-214C-8D96-601C52D30734}"/>
              </a:ext>
            </a:extLst>
          </p:cNvPr>
          <p:cNvSpPr/>
          <p:nvPr/>
        </p:nvSpPr>
        <p:spPr>
          <a:xfrm>
            <a:off x="94593" y="105439"/>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D3CBB6-6377-D547-82D9-558469719454}"/>
              </a:ext>
            </a:extLst>
          </p:cNvPr>
          <p:cNvSpPr txBox="1"/>
          <p:nvPr>
            <p:custDataLst>
              <p:tags r:id="rId1"/>
            </p:custDataLst>
          </p:nvPr>
        </p:nvSpPr>
        <p:spPr>
          <a:xfrm>
            <a:off x="315290" y="181324"/>
            <a:ext cx="4873397" cy="353943"/>
          </a:xfrm>
          <a:prstGeom prst="rect">
            <a:avLst/>
          </a:prstGeom>
          <a:noFill/>
        </p:spPr>
        <p:txBody>
          <a:bodyPr wrap="square" rtlCol="0">
            <a:spAutoFit/>
          </a:bodyPr>
          <a:lstStyle/>
          <a:p>
            <a:r>
              <a:rPr lang="en-US" sz="1700" b="1">
                <a:solidFill>
                  <a:srgbClr val="002E3D"/>
                </a:solidFill>
                <a:latin typeface="Arial" panose="020B0604020202020204" pitchFamily="34" charset="0"/>
                <a:ea typeface="Gotham Medium" pitchFamily="2" charset="-128"/>
                <a:cs typeface="Arial" panose="020B0604020202020204" pitchFamily="34" charset="0"/>
              </a:rPr>
              <a:t>Introduction</a:t>
            </a:r>
          </a:p>
        </p:txBody>
      </p:sp>
      <p:sp>
        <p:nvSpPr>
          <p:cNvPr id="8" name="TextBox 7">
            <a:extLst>
              <a:ext uri="{FF2B5EF4-FFF2-40B4-BE49-F238E27FC236}">
                <a16:creationId xmlns:a16="http://schemas.microsoft.com/office/drawing/2014/main" id="{5B634916-64E7-2E4E-AA76-891BBDE602BD}"/>
              </a:ext>
            </a:extLst>
          </p:cNvPr>
          <p:cNvSpPr txBox="1"/>
          <p:nvPr>
            <p:custDataLst>
              <p:tags r:id="rId2"/>
            </p:custDataLst>
          </p:nvPr>
        </p:nvSpPr>
        <p:spPr>
          <a:xfrm>
            <a:off x="315290" y="814200"/>
            <a:ext cx="6964284" cy="1600438"/>
          </a:xfrm>
          <a:prstGeom prst="rect">
            <a:avLst/>
          </a:prstGeom>
          <a:noFill/>
        </p:spPr>
        <p:txBody>
          <a:bodyPr wrap="square" rtlCol="0">
            <a:spAutoFit/>
          </a:bodyPr>
          <a:lstStyle/>
          <a:p>
            <a:pPr>
              <a:spcBef>
                <a:spcPts val="1200"/>
              </a:spcBef>
            </a:pPr>
            <a:r>
              <a:rPr lang="en-US" sz="1200" b="1" dirty="0">
                <a:solidFill>
                  <a:srgbClr val="002E3D"/>
                </a:solidFill>
                <a:latin typeface="Arial" panose="020B0604020202020204" pitchFamily="34" charset="0"/>
                <a:cs typeface="Arial" panose="020B0604020202020204" pitchFamily="34" charset="0"/>
              </a:rPr>
              <a:t>This report provides a graphic snapshot of how your team members responded to the questions in the ICA Self-Assessment survey. The report is structured around the three Roles of the ICA Framework.</a:t>
            </a:r>
          </a:p>
          <a:p>
            <a:pPr>
              <a:spcBef>
                <a:spcPts val="1200"/>
              </a:spcBef>
            </a:pPr>
            <a:r>
              <a:rPr lang="en-US" sz="1200" b="1" dirty="0">
                <a:solidFill>
                  <a:srgbClr val="002E3D"/>
                </a:solidFill>
                <a:latin typeface="Arial" panose="020B0604020202020204" pitchFamily="34" charset="0"/>
                <a:cs typeface="Arial" panose="020B0604020202020204" pitchFamily="34" charset="0"/>
              </a:rPr>
              <a:t>As you read through this report, please refer to the ICA Framework for more detailed information on each Role, Intermediary Capability, and Element and their associated evaluation criteria. </a:t>
            </a:r>
          </a:p>
          <a:p>
            <a:endParaRPr lang="en-US" sz="16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2" name="Rectangle 11">
            <a:extLst>
              <a:ext uri="{FF2B5EF4-FFF2-40B4-BE49-F238E27FC236}">
                <a16:creationId xmlns:a16="http://schemas.microsoft.com/office/drawing/2014/main" id="{909576AD-D3A9-5C4D-919B-F7D10193E112}"/>
              </a:ext>
            </a:extLst>
          </p:cNvPr>
          <p:cNvSpPr/>
          <p:nvPr>
            <p:custDataLst>
              <p:tags r:id="rId3"/>
            </p:custDataLst>
          </p:nvPr>
        </p:nvSpPr>
        <p:spPr>
          <a:xfrm>
            <a:off x="315290" y="2256926"/>
            <a:ext cx="6397486" cy="2323713"/>
          </a:xfrm>
          <a:prstGeom prst="rect">
            <a:avLst/>
          </a:prstGeom>
        </p:spPr>
        <p:txBody>
          <a:bodyPr wrap="square" lIns="91440" tIns="45720" rIns="91440" bIns="45720" anchor="t">
            <a:spAutoFit/>
          </a:bodyPr>
          <a:lstStyle/>
          <a:p>
            <a:pPr>
              <a:spcBef>
                <a:spcPts val="600"/>
              </a:spcBef>
            </a:pPr>
            <a:r>
              <a:rPr lang="en-US" sz="1200" dirty="0">
                <a:solidFill>
                  <a:srgbClr val="002E3D"/>
                </a:solidFill>
                <a:latin typeface="Arial" panose="020B0604020202020204" pitchFamily="34" charset="0"/>
                <a:ea typeface="Gotham Bold" pitchFamily="2" charset="-128"/>
                <a:cs typeface="Arial" panose="020B0604020202020204" pitchFamily="34" charset="0"/>
              </a:rPr>
              <a:t>To support transformational change, there are three Roles that intermediaries must fulfill that are aligned with key performance indicators: </a:t>
            </a:r>
          </a:p>
          <a:p>
            <a:pPr marL="171450" indent="-171450">
              <a:spcBef>
                <a:spcPts val="600"/>
              </a:spcBef>
              <a:buFont typeface="Arial" panose="020B0604020202020204" pitchFamily="34" charset="0"/>
              <a:buChar char="•"/>
            </a:pPr>
            <a:r>
              <a:rPr lang="en-US" sz="1200" b="1" dirty="0">
                <a:solidFill>
                  <a:srgbClr val="002E3D"/>
                </a:solidFill>
                <a:latin typeface="Arial" panose="020B0604020202020204" pitchFamily="34" charset="0"/>
                <a:ea typeface="Gotham Bold" pitchFamily="2" charset="-128"/>
                <a:cs typeface="Arial" panose="020B0604020202020204" pitchFamily="34" charset="0"/>
              </a:rPr>
              <a:t>Oversee Network Design and Operation </a:t>
            </a:r>
          </a:p>
          <a:p>
            <a:pPr marL="171450" indent="-171450">
              <a:spcBef>
                <a:spcPts val="600"/>
              </a:spcBef>
              <a:buFont typeface="Arial" panose="020B0604020202020204" pitchFamily="34" charset="0"/>
              <a:buChar char="•"/>
            </a:pPr>
            <a:r>
              <a:rPr lang="en-US" sz="1200" b="1" dirty="0">
                <a:solidFill>
                  <a:srgbClr val="002E3D"/>
                </a:solidFill>
                <a:latin typeface="Arial"/>
                <a:ea typeface="Gotham Bold"/>
                <a:cs typeface="Arial"/>
              </a:rPr>
              <a:t>Motivate and Drive Change</a:t>
            </a:r>
            <a:endParaRPr lang="en-US" sz="1200" b="1" dirty="0">
              <a:solidFill>
                <a:srgbClr val="002E3D"/>
              </a:solidFill>
              <a:latin typeface="Arial" panose="020B0604020202020204" pitchFamily="34" charset="0"/>
              <a:ea typeface="Gotham Bold" pitchFamily="2" charset="-128"/>
              <a:cs typeface="Arial" panose="020B0604020202020204" pitchFamily="34" charset="0"/>
            </a:endParaRPr>
          </a:p>
          <a:p>
            <a:pPr marL="171450" indent="-171450">
              <a:spcBef>
                <a:spcPts val="600"/>
              </a:spcBef>
              <a:buFont typeface="Arial" panose="020B0604020202020204" pitchFamily="34" charset="0"/>
              <a:buChar char="•"/>
            </a:pPr>
            <a:r>
              <a:rPr lang="en-US" sz="1200" b="1" dirty="0">
                <a:solidFill>
                  <a:srgbClr val="002E3D"/>
                </a:solidFill>
                <a:latin typeface="Arial" panose="020B0604020202020204" pitchFamily="34" charset="0"/>
                <a:ea typeface="Gotham Bold" pitchFamily="2" charset="-128"/>
                <a:cs typeface="Arial" panose="020B0604020202020204" pitchFamily="34" charset="0"/>
              </a:rPr>
              <a:t>Manage Knowledge </a:t>
            </a:r>
          </a:p>
          <a:p>
            <a:pPr>
              <a:spcBef>
                <a:spcPts val="600"/>
              </a:spcBef>
            </a:pPr>
            <a:r>
              <a:rPr lang="en-US" sz="1200" dirty="0">
                <a:solidFill>
                  <a:srgbClr val="002E3D"/>
                </a:solidFill>
                <a:latin typeface="Arial" panose="020B0604020202020204" pitchFamily="34" charset="0"/>
                <a:ea typeface="Gotham Bold" pitchFamily="2" charset="-128"/>
                <a:cs typeface="Arial" panose="020B0604020202020204" pitchFamily="34" charset="0"/>
              </a:rPr>
              <a:t>Each Role has associated Capabilities that reflect key intermediary activities or capacities. While an intermediary does not need to be proficient in all Capabilities, they should be willing to engage in each Capability as appropriate to meet their goals as well as the needs of the institutions they support.</a:t>
            </a:r>
          </a:p>
          <a:p>
            <a:pPr>
              <a:spcBef>
                <a:spcPts val="600"/>
              </a:spcBef>
            </a:pPr>
            <a:endParaRPr lang="en-US" sz="1200" dirty="0">
              <a:solidFill>
                <a:srgbClr val="002E3D"/>
              </a:solidFill>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9F072CA-5EF4-BB40-A77D-E96BCD0D521D}"/>
              </a:ext>
            </a:extLst>
          </p:cNvPr>
          <p:cNvSpPr>
            <a:spLocks noGrp="1"/>
          </p:cNvSpPr>
          <p:nvPr>
            <p:ph type="sldNum" sz="quarter" idx="12"/>
          </p:nvPr>
        </p:nvSpPr>
        <p:spPr/>
        <p:txBody>
          <a:bodyPr/>
          <a:lstStyle/>
          <a:p>
            <a:fld id="{7CCBA8BA-4C3B-5949-B25F-4D2DB28B89B9}" type="slidenum">
              <a:rPr lang="en-US" smtClean="0">
                <a:solidFill>
                  <a:schemeClr val="bg1"/>
                </a:solidFill>
              </a:rPr>
              <a:t>2</a:t>
            </a:fld>
            <a:endParaRPr lang="en-US" dirty="0">
              <a:solidFill>
                <a:schemeClr val="bg1"/>
              </a:solidFill>
            </a:endParaRPr>
          </a:p>
        </p:txBody>
      </p:sp>
      <p:pic>
        <p:nvPicPr>
          <p:cNvPr id="9" name="Picture 8" descr="A screen shot of a phone&#10;&#10;AI-generated content may be incorrect.">
            <a:extLst>
              <a:ext uri="{FF2B5EF4-FFF2-40B4-BE49-F238E27FC236}">
                <a16:creationId xmlns:a16="http://schemas.microsoft.com/office/drawing/2014/main" id="{FD879463-58F2-9741-0D8C-20B4713B63E8}"/>
              </a:ext>
            </a:extLst>
          </p:cNvPr>
          <p:cNvPicPr>
            <a:picLocks noChangeAspect="1"/>
          </p:cNvPicPr>
          <p:nvPr/>
        </p:nvPicPr>
        <p:blipFill>
          <a:blip r:embed="rId7"/>
          <a:stretch>
            <a:fillRect/>
          </a:stretch>
        </p:blipFill>
        <p:spPr>
          <a:xfrm>
            <a:off x="5365307" y="4495606"/>
            <a:ext cx="2387600" cy="2540000"/>
          </a:xfrm>
          <a:prstGeom prst="rect">
            <a:avLst/>
          </a:prstGeom>
        </p:spPr>
      </p:pic>
      <p:pic>
        <p:nvPicPr>
          <p:cNvPr id="11" name="Picture 10" descr="A blue and white rectangular sign&#10;&#10;AI-generated content may be incorrect.">
            <a:extLst>
              <a:ext uri="{FF2B5EF4-FFF2-40B4-BE49-F238E27FC236}">
                <a16:creationId xmlns:a16="http://schemas.microsoft.com/office/drawing/2014/main" id="{C5C42D3D-22CB-E025-ECF0-1BFC87737C2E}"/>
              </a:ext>
            </a:extLst>
          </p:cNvPr>
          <p:cNvPicPr>
            <a:picLocks noChangeAspect="1"/>
          </p:cNvPicPr>
          <p:nvPr/>
        </p:nvPicPr>
        <p:blipFill>
          <a:blip r:embed="rId8"/>
          <a:stretch>
            <a:fillRect/>
          </a:stretch>
        </p:blipFill>
        <p:spPr>
          <a:xfrm>
            <a:off x="2877045" y="4394006"/>
            <a:ext cx="2400300" cy="2628900"/>
          </a:xfrm>
          <a:prstGeom prst="rect">
            <a:avLst/>
          </a:prstGeom>
        </p:spPr>
      </p:pic>
      <p:pic>
        <p:nvPicPr>
          <p:cNvPr id="14" name="Picture 13" descr="A purple and white rectangular object with text&#10;&#10;AI-generated content may be incorrect.">
            <a:extLst>
              <a:ext uri="{FF2B5EF4-FFF2-40B4-BE49-F238E27FC236}">
                <a16:creationId xmlns:a16="http://schemas.microsoft.com/office/drawing/2014/main" id="{332464E8-C560-1929-0326-9B2142AB3015}"/>
              </a:ext>
            </a:extLst>
          </p:cNvPr>
          <p:cNvPicPr>
            <a:picLocks noChangeAspect="1"/>
          </p:cNvPicPr>
          <p:nvPr/>
        </p:nvPicPr>
        <p:blipFill>
          <a:blip r:embed="rId9"/>
          <a:stretch>
            <a:fillRect/>
          </a:stretch>
        </p:blipFill>
        <p:spPr>
          <a:xfrm>
            <a:off x="401483" y="4394006"/>
            <a:ext cx="2387600" cy="2641600"/>
          </a:xfrm>
          <a:prstGeom prst="rect">
            <a:avLst/>
          </a:prstGeom>
        </p:spPr>
      </p:pic>
    </p:spTree>
    <p:extLst>
      <p:ext uri="{BB962C8B-B14F-4D97-AF65-F5344CB8AC3E}">
        <p14:creationId xmlns:p14="http://schemas.microsoft.com/office/powerpoint/2010/main" val="665472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person, lady&#10;&#10;Description automatically generated">
            <a:extLst>
              <a:ext uri="{FF2B5EF4-FFF2-40B4-BE49-F238E27FC236}">
                <a16:creationId xmlns:a16="http://schemas.microsoft.com/office/drawing/2014/main" id="{C3C675DB-94DC-574D-AEBD-4FEDE9EF6B7A}"/>
              </a:ext>
            </a:extLst>
          </p:cNvPr>
          <p:cNvPicPr>
            <a:picLocks noChangeAspect="1"/>
          </p:cNvPicPr>
          <p:nvPr/>
        </p:nvPicPr>
        <p:blipFill>
          <a:blip r:embed="rId2"/>
          <a:stretch>
            <a:fillRect/>
          </a:stretch>
        </p:blipFill>
        <p:spPr>
          <a:xfrm>
            <a:off x="1030520" y="-3505"/>
            <a:ext cx="11180083" cy="7304321"/>
          </a:xfrm>
          <a:prstGeom prst="rect">
            <a:avLst/>
          </a:prstGeom>
        </p:spPr>
      </p:pic>
      <p:sp>
        <p:nvSpPr>
          <p:cNvPr id="5" name="Rectangle 4">
            <a:extLst>
              <a:ext uri="{FF2B5EF4-FFF2-40B4-BE49-F238E27FC236}">
                <a16:creationId xmlns:a16="http://schemas.microsoft.com/office/drawing/2014/main" id="{91B83B31-3205-214C-8D96-601C52D30734}"/>
              </a:ext>
            </a:extLst>
          </p:cNvPr>
          <p:cNvSpPr/>
          <p:nvPr/>
        </p:nvSpPr>
        <p:spPr>
          <a:xfrm>
            <a:off x="94593" y="105439"/>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D3CBB6-6377-D547-82D9-558469719454}"/>
              </a:ext>
            </a:extLst>
          </p:cNvPr>
          <p:cNvSpPr txBox="1"/>
          <p:nvPr/>
        </p:nvSpPr>
        <p:spPr>
          <a:xfrm>
            <a:off x="315290" y="181324"/>
            <a:ext cx="4873397" cy="353943"/>
          </a:xfrm>
          <a:prstGeom prst="rect">
            <a:avLst/>
          </a:prstGeom>
          <a:noFill/>
        </p:spPr>
        <p:txBody>
          <a:bodyPr wrap="square" rtlCol="0">
            <a:spAutoFit/>
          </a:bodyPr>
          <a:lstStyle/>
          <a:p>
            <a:r>
              <a:rPr lang="en-US" sz="1700" b="1">
                <a:solidFill>
                  <a:srgbClr val="002E3D"/>
                </a:solidFill>
                <a:latin typeface="Arial" panose="020B0604020202020204" pitchFamily="34" charset="0"/>
                <a:ea typeface="Gotham Medium" pitchFamily="2" charset="-128"/>
                <a:cs typeface="Arial" panose="020B0604020202020204" pitchFamily="34" charset="0"/>
              </a:rPr>
              <a:t>Self-Assessment Rating Scales</a:t>
            </a:r>
          </a:p>
        </p:txBody>
      </p:sp>
      <p:sp>
        <p:nvSpPr>
          <p:cNvPr id="2" name="Rectangle 1">
            <a:extLst>
              <a:ext uri="{FF2B5EF4-FFF2-40B4-BE49-F238E27FC236}">
                <a16:creationId xmlns:a16="http://schemas.microsoft.com/office/drawing/2014/main" id="{648AF656-E72E-B24A-9167-895180A86A89}"/>
              </a:ext>
            </a:extLst>
          </p:cNvPr>
          <p:cNvSpPr/>
          <p:nvPr/>
        </p:nvSpPr>
        <p:spPr>
          <a:xfrm>
            <a:off x="315289" y="799236"/>
            <a:ext cx="5475911" cy="738664"/>
          </a:xfrm>
          <a:prstGeom prst="rect">
            <a:avLst/>
          </a:prstGeom>
        </p:spPr>
        <p:txBody>
          <a:bodyPr wrap="square">
            <a:spAutoFit/>
          </a:bodyPr>
          <a:lstStyle/>
          <a:p>
            <a:pPr>
              <a:spcBef>
                <a:spcPts val="1200"/>
              </a:spcBef>
            </a:pPr>
            <a:r>
              <a:rPr lang="en-US" sz="1500" b="1">
                <a:solidFill>
                  <a:srgbClr val="002D3C"/>
                </a:solidFill>
                <a:latin typeface="Arial" panose="020B0604020202020204" pitchFamily="34" charset="0"/>
                <a:cs typeface="Arial" panose="020B0604020202020204" pitchFamily="34" charset="0"/>
              </a:rPr>
              <a:t>In general, the response options align to a developmental continuum for which numeric values were assigned. </a:t>
            </a:r>
          </a:p>
          <a:p>
            <a:endParaRPr lang="en-US" sz="1400">
              <a:solidFill>
                <a:srgbClr val="002D3C"/>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F322348-EA93-8A45-B4F2-A51E4659902A}"/>
              </a:ext>
            </a:extLst>
          </p:cNvPr>
          <p:cNvSpPr/>
          <p:nvPr/>
        </p:nvSpPr>
        <p:spPr>
          <a:xfrm>
            <a:off x="1043509" y="5616305"/>
            <a:ext cx="4243599" cy="1015663"/>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EXEMPLARY: </a:t>
            </a:r>
            <a:r>
              <a:rPr lang="en-US" sz="1500" dirty="0">
                <a:solidFill>
                  <a:srgbClr val="002E3D"/>
                </a:solidFill>
                <a:latin typeface="Arial" panose="020B0604020202020204" pitchFamily="34" charset="0"/>
                <a:cs typeface="Arial" panose="020B0604020202020204" pitchFamily="34" charset="0"/>
              </a:rPr>
              <a:t>Intermediary is </a:t>
            </a:r>
            <a:r>
              <a:rPr lang="en-US" sz="1500" b="1" dirty="0">
                <a:solidFill>
                  <a:srgbClr val="002E3D"/>
                </a:solidFill>
                <a:latin typeface="Arial" panose="020B0604020202020204" pitchFamily="34" charset="0"/>
                <a:cs typeface="Arial" panose="020B0604020202020204" pitchFamily="34" charset="0"/>
              </a:rPr>
              <a:t>consistently engaged </a:t>
            </a:r>
            <a:r>
              <a:rPr lang="en-US" sz="1500" dirty="0">
                <a:solidFill>
                  <a:srgbClr val="002E3D"/>
                </a:solidFill>
                <a:latin typeface="Arial" panose="020B0604020202020204" pitchFamily="34" charset="0"/>
                <a:cs typeface="Arial" panose="020B0604020202020204" pitchFamily="34" charset="0"/>
              </a:rPr>
              <a:t>in the activity and proactively incorporates </a:t>
            </a:r>
            <a:r>
              <a:rPr lang="en-US" sz="1500" b="1" dirty="0">
                <a:solidFill>
                  <a:srgbClr val="002E3D"/>
                </a:solidFill>
                <a:latin typeface="Arial" panose="020B0604020202020204" pitchFamily="34" charset="0"/>
                <a:cs typeface="Arial" panose="020B0604020202020204" pitchFamily="34" charset="0"/>
              </a:rPr>
              <a:t>continuous improvement </a:t>
            </a:r>
            <a:r>
              <a:rPr lang="en-US" sz="1500" dirty="0">
                <a:solidFill>
                  <a:srgbClr val="002E3D"/>
                </a:solidFill>
                <a:latin typeface="Arial" panose="020B0604020202020204" pitchFamily="34" charset="0"/>
                <a:cs typeface="Arial" panose="020B0604020202020204" pitchFamily="34" charset="0"/>
              </a:rPr>
              <a:t>and </a:t>
            </a:r>
            <a:r>
              <a:rPr lang="en-US" sz="1500" b="1" dirty="0">
                <a:solidFill>
                  <a:srgbClr val="002E3D"/>
                </a:solidFill>
                <a:latin typeface="Arial" panose="020B0604020202020204" pitchFamily="34" charset="0"/>
                <a:cs typeface="Arial" panose="020B0604020202020204" pitchFamily="34" charset="0"/>
              </a:rPr>
              <a:t>capacity building </a:t>
            </a:r>
            <a:r>
              <a:rPr lang="en-US" sz="1500" dirty="0">
                <a:solidFill>
                  <a:srgbClr val="002E3D"/>
                </a:solidFill>
                <a:latin typeface="Arial" panose="020B0604020202020204" pitchFamily="34" charset="0"/>
                <a:cs typeface="Arial" panose="020B0604020202020204" pitchFamily="34" charset="0"/>
              </a:rPr>
              <a:t>objectives into their work. </a:t>
            </a:r>
          </a:p>
        </p:txBody>
      </p:sp>
      <p:sp>
        <p:nvSpPr>
          <p:cNvPr id="4" name="Oval 3">
            <a:extLst>
              <a:ext uri="{FF2B5EF4-FFF2-40B4-BE49-F238E27FC236}">
                <a16:creationId xmlns:a16="http://schemas.microsoft.com/office/drawing/2014/main" id="{F8A6388D-D877-624B-8C8A-A6F8297EBD43}"/>
              </a:ext>
            </a:extLst>
          </p:cNvPr>
          <p:cNvSpPr/>
          <p:nvPr/>
        </p:nvSpPr>
        <p:spPr>
          <a:xfrm>
            <a:off x="398584" y="1617112"/>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ECE00D9D-3BFB-7149-8E9E-69C4CC690443}"/>
              </a:ext>
            </a:extLst>
          </p:cNvPr>
          <p:cNvSpPr/>
          <p:nvPr/>
        </p:nvSpPr>
        <p:spPr>
          <a:xfrm>
            <a:off x="398584" y="2630214"/>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A7CB1BE3-C629-3043-BBDD-06A15AD9172F}"/>
              </a:ext>
            </a:extLst>
          </p:cNvPr>
          <p:cNvSpPr/>
          <p:nvPr/>
        </p:nvSpPr>
        <p:spPr>
          <a:xfrm>
            <a:off x="398584" y="3643316"/>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3</a:t>
            </a:r>
          </a:p>
        </p:txBody>
      </p:sp>
      <p:sp>
        <p:nvSpPr>
          <p:cNvPr id="12" name="Oval 11">
            <a:extLst>
              <a:ext uri="{FF2B5EF4-FFF2-40B4-BE49-F238E27FC236}">
                <a16:creationId xmlns:a16="http://schemas.microsoft.com/office/drawing/2014/main" id="{864EBFFB-1D38-6F4D-9059-84B9B0C29DAD}"/>
              </a:ext>
            </a:extLst>
          </p:cNvPr>
          <p:cNvSpPr/>
          <p:nvPr/>
        </p:nvSpPr>
        <p:spPr>
          <a:xfrm>
            <a:off x="398584" y="4656418"/>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4</a:t>
            </a:r>
          </a:p>
        </p:txBody>
      </p:sp>
      <p:sp>
        <p:nvSpPr>
          <p:cNvPr id="13" name="Oval 12">
            <a:extLst>
              <a:ext uri="{FF2B5EF4-FFF2-40B4-BE49-F238E27FC236}">
                <a16:creationId xmlns:a16="http://schemas.microsoft.com/office/drawing/2014/main" id="{8973CB95-12B5-FA42-931B-56C16FA0393D}"/>
              </a:ext>
            </a:extLst>
          </p:cNvPr>
          <p:cNvSpPr/>
          <p:nvPr/>
        </p:nvSpPr>
        <p:spPr>
          <a:xfrm>
            <a:off x="398584" y="5669519"/>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5</a:t>
            </a:r>
          </a:p>
        </p:txBody>
      </p:sp>
      <p:sp>
        <p:nvSpPr>
          <p:cNvPr id="15" name="Rectangle 14">
            <a:extLst>
              <a:ext uri="{FF2B5EF4-FFF2-40B4-BE49-F238E27FC236}">
                <a16:creationId xmlns:a16="http://schemas.microsoft.com/office/drawing/2014/main" id="{E243E99C-CAEA-C14B-93A1-AD33C7BB681E}"/>
              </a:ext>
            </a:extLst>
          </p:cNvPr>
          <p:cNvSpPr/>
          <p:nvPr/>
        </p:nvSpPr>
        <p:spPr>
          <a:xfrm>
            <a:off x="1030521" y="1597417"/>
            <a:ext cx="4022126" cy="553998"/>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NO ACTIVITY: </a:t>
            </a:r>
            <a:r>
              <a:rPr lang="en-US" sz="1500" dirty="0">
                <a:solidFill>
                  <a:srgbClr val="002E3D"/>
                </a:solidFill>
                <a:latin typeface="Arial" panose="020B0604020202020204" pitchFamily="34" charset="0"/>
                <a:cs typeface="Arial" panose="020B0604020202020204" pitchFamily="34" charset="0"/>
              </a:rPr>
              <a:t>Intermediary is </a:t>
            </a:r>
            <a:r>
              <a:rPr lang="en-US" sz="1500" b="1" dirty="0">
                <a:solidFill>
                  <a:srgbClr val="002E3D"/>
                </a:solidFill>
                <a:latin typeface="Arial" panose="020B0604020202020204" pitchFamily="34" charset="0"/>
                <a:cs typeface="Arial" panose="020B0604020202020204" pitchFamily="34" charset="0"/>
              </a:rPr>
              <a:t>not currently engaged</a:t>
            </a:r>
            <a:r>
              <a:rPr lang="en-US" sz="1500" dirty="0">
                <a:solidFill>
                  <a:srgbClr val="002E3D"/>
                </a:solidFill>
                <a:latin typeface="Arial" panose="020B0604020202020204" pitchFamily="34" charset="0"/>
                <a:cs typeface="Arial" panose="020B0604020202020204" pitchFamily="34" charset="0"/>
              </a:rPr>
              <a:t> in the activity. </a:t>
            </a:r>
          </a:p>
        </p:txBody>
      </p:sp>
      <p:sp>
        <p:nvSpPr>
          <p:cNvPr id="16" name="Rectangle 15">
            <a:extLst>
              <a:ext uri="{FF2B5EF4-FFF2-40B4-BE49-F238E27FC236}">
                <a16:creationId xmlns:a16="http://schemas.microsoft.com/office/drawing/2014/main" id="{813EDA45-A9C7-9E46-A707-89E264F0C79C}"/>
              </a:ext>
            </a:extLst>
          </p:cNvPr>
          <p:cNvSpPr/>
          <p:nvPr/>
        </p:nvSpPr>
        <p:spPr>
          <a:xfrm>
            <a:off x="1043509" y="2627799"/>
            <a:ext cx="3704337" cy="553998"/>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EMERGING: </a:t>
            </a:r>
            <a:r>
              <a:rPr lang="en-US" sz="1500" dirty="0">
                <a:solidFill>
                  <a:srgbClr val="002E3D"/>
                </a:solidFill>
                <a:latin typeface="Arial" panose="020B0604020202020204" pitchFamily="34" charset="0"/>
                <a:cs typeface="Arial" panose="020B0604020202020204" pitchFamily="34" charset="0"/>
              </a:rPr>
              <a:t>Intermediary is </a:t>
            </a:r>
            <a:r>
              <a:rPr lang="en-US" sz="1500" b="1" dirty="0">
                <a:solidFill>
                  <a:srgbClr val="002E3D"/>
                </a:solidFill>
                <a:latin typeface="Arial" panose="020B0604020202020204" pitchFamily="34" charset="0"/>
                <a:cs typeface="Arial" panose="020B0604020202020204" pitchFamily="34" charset="0"/>
              </a:rPr>
              <a:t>planning to engage </a:t>
            </a:r>
            <a:r>
              <a:rPr lang="en-US" sz="1500" dirty="0">
                <a:solidFill>
                  <a:srgbClr val="002E3D"/>
                </a:solidFill>
                <a:latin typeface="Arial" panose="020B0604020202020204" pitchFamily="34" charset="0"/>
                <a:cs typeface="Arial" panose="020B0604020202020204" pitchFamily="34" charset="0"/>
              </a:rPr>
              <a:t>in the activity. </a:t>
            </a:r>
          </a:p>
        </p:txBody>
      </p:sp>
      <p:sp>
        <p:nvSpPr>
          <p:cNvPr id="17" name="Rectangle 16">
            <a:extLst>
              <a:ext uri="{FF2B5EF4-FFF2-40B4-BE49-F238E27FC236}">
                <a16:creationId xmlns:a16="http://schemas.microsoft.com/office/drawing/2014/main" id="{84EAFE93-EABC-404E-BF07-DB2EB9846181}"/>
              </a:ext>
            </a:extLst>
          </p:cNvPr>
          <p:cNvSpPr/>
          <p:nvPr/>
        </p:nvSpPr>
        <p:spPr>
          <a:xfrm>
            <a:off x="1030520" y="3615112"/>
            <a:ext cx="4256588" cy="784830"/>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DEVELOPING: </a:t>
            </a:r>
            <a:r>
              <a:rPr lang="en-US" sz="1500" dirty="0">
                <a:solidFill>
                  <a:srgbClr val="002E3D"/>
                </a:solidFill>
                <a:latin typeface="Arial" panose="020B0604020202020204" pitchFamily="34" charset="0"/>
                <a:cs typeface="Arial" panose="020B0604020202020204" pitchFamily="34" charset="0"/>
              </a:rPr>
              <a:t>Intermediary </a:t>
            </a:r>
            <a:r>
              <a:rPr lang="en-US" sz="1500" b="1" dirty="0">
                <a:solidFill>
                  <a:srgbClr val="002E3D"/>
                </a:solidFill>
                <a:latin typeface="Arial" panose="020B0604020202020204" pitchFamily="34" charset="0"/>
                <a:cs typeface="Arial" panose="020B0604020202020204" pitchFamily="34" charset="0"/>
              </a:rPr>
              <a:t>is engaged </a:t>
            </a:r>
            <a:r>
              <a:rPr lang="en-US" sz="1500" dirty="0">
                <a:solidFill>
                  <a:srgbClr val="002E3D"/>
                </a:solidFill>
                <a:latin typeface="Arial" panose="020B0604020202020204" pitchFamily="34" charset="0"/>
                <a:cs typeface="Arial" panose="020B0604020202020204" pitchFamily="34" charset="0"/>
              </a:rPr>
              <a:t>in </a:t>
            </a:r>
            <a:br>
              <a:rPr lang="en-US" sz="1500" dirty="0">
                <a:solidFill>
                  <a:srgbClr val="002E3D"/>
                </a:solidFill>
                <a:latin typeface="Arial" panose="020B0604020202020204" pitchFamily="34" charset="0"/>
                <a:cs typeface="Arial" panose="020B0604020202020204" pitchFamily="34" charset="0"/>
              </a:rPr>
            </a:br>
            <a:r>
              <a:rPr lang="en-US" sz="1500" dirty="0">
                <a:solidFill>
                  <a:srgbClr val="002E3D"/>
                </a:solidFill>
                <a:latin typeface="Arial" panose="020B0604020202020204" pitchFamily="34" charset="0"/>
                <a:cs typeface="Arial" panose="020B0604020202020204" pitchFamily="34" charset="0"/>
              </a:rPr>
              <a:t>the activity but is </a:t>
            </a:r>
            <a:r>
              <a:rPr lang="en-US" sz="1500" b="1" dirty="0">
                <a:solidFill>
                  <a:srgbClr val="002E3D"/>
                </a:solidFill>
                <a:latin typeface="Arial" panose="020B0604020202020204" pitchFamily="34" charset="0"/>
                <a:cs typeface="Arial" panose="020B0604020202020204" pitchFamily="34" charset="0"/>
              </a:rPr>
              <a:t>limited or inconsistent </a:t>
            </a:r>
            <a:r>
              <a:rPr lang="en-US" sz="1500" dirty="0">
                <a:solidFill>
                  <a:srgbClr val="002E3D"/>
                </a:solidFill>
                <a:latin typeface="Arial" panose="020B0604020202020204" pitchFamily="34" charset="0"/>
                <a:cs typeface="Arial" panose="020B0604020202020204" pitchFamily="34" charset="0"/>
              </a:rPr>
              <a:t>in its engagement. </a:t>
            </a:r>
          </a:p>
        </p:txBody>
      </p:sp>
      <p:sp>
        <p:nvSpPr>
          <p:cNvPr id="18" name="Rectangle 17">
            <a:extLst>
              <a:ext uri="{FF2B5EF4-FFF2-40B4-BE49-F238E27FC236}">
                <a16:creationId xmlns:a16="http://schemas.microsoft.com/office/drawing/2014/main" id="{A49028B6-C87E-4D48-AB66-CD11E5F62275}"/>
              </a:ext>
            </a:extLst>
          </p:cNvPr>
          <p:cNvSpPr/>
          <p:nvPr/>
        </p:nvSpPr>
        <p:spPr>
          <a:xfrm>
            <a:off x="1043509" y="4656418"/>
            <a:ext cx="4491049" cy="784830"/>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ACHIEVED: </a:t>
            </a:r>
            <a:r>
              <a:rPr lang="en-US" sz="1500" dirty="0">
                <a:solidFill>
                  <a:srgbClr val="002E3D"/>
                </a:solidFill>
                <a:latin typeface="Arial" panose="020B0604020202020204" pitchFamily="34" charset="0"/>
                <a:cs typeface="Arial" panose="020B0604020202020204" pitchFamily="34" charset="0"/>
              </a:rPr>
              <a:t>Intermediary is </a:t>
            </a:r>
            <a:r>
              <a:rPr lang="en-US" sz="1500" b="1" dirty="0">
                <a:solidFill>
                  <a:srgbClr val="002E3D"/>
                </a:solidFill>
                <a:latin typeface="Arial" panose="020B0604020202020204" pitchFamily="34" charset="0"/>
                <a:cs typeface="Arial" panose="020B0604020202020204" pitchFamily="34" charset="0"/>
              </a:rPr>
              <a:t>consistently engaged </a:t>
            </a:r>
            <a:r>
              <a:rPr lang="en-US" sz="1500" dirty="0">
                <a:solidFill>
                  <a:srgbClr val="002E3D"/>
                </a:solidFill>
                <a:latin typeface="Arial" panose="020B0604020202020204" pitchFamily="34" charset="0"/>
                <a:cs typeface="Arial" panose="020B0604020202020204" pitchFamily="34" charset="0"/>
              </a:rPr>
              <a:t>in the activity with </a:t>
            </a:r>
            <a:r>
              <a:rPr lang="en-US" sz="1500" b="1" dirty="0">
                <a:solidFill>
                  <a:srgbClr val="002E3D"/>
                </a:solidFill>
                <a:latin typeface="Arial" panose="020B0604020202020204" pitchFamily="34" charset="0"/>
                <a:cs typeface="Arial" panose="020B0604020202020204" pitchFamily="34" charset="0"/>
              </a:rPr>
              <a:t>demonstrated effectiveness. </a:t>
            </a:r>
          </a:p>
        </p:txBody>
      </p:sp>
      <p:sp>
        <p:nvSpPr>
          <p:cNvPr id="7" name="Slide Number Placeholder 6">
            <a:extLst>
              <a:ext uri="{FF2B5EF4-FFF2-40B4-BE49-F238E27FC236}">
                <a16:creationId xmlns:a16="http://schemas.microsoft.com/office/drawing/2014/main" id="{07007779-40D8-4F40-B537-75F81BBF3712}"/>
              </a:ext>
            </a:extLst>
          </p:cNvPr>
          <p:cNvSpPr>
            <a:spLocks noGrp="1"/>
          </p:cNvSpPr>
          <p:nvPr>
            <p:ph type="sldNum" sz="quarter" idx="12"/>
          </p:nvPr>
        </p:nvSpPr>
        <p:spPr/>
        <p:txBody>
          <a:bodyPr/>
          <a:lstStyle/>
          <a:p>
            <a:fld id="{7CCBA8BA-4C3B-5949-B25F-4D2DB28B89B9}" type="slidenum">
              <a:rPr lang="en-US" smtClean="0"/>
              <a:t>3</a:t>
            </a:fld>
            <a:endParaRPr lang="en-US" dirty="0"/>
          </a:p>
        </p:txBody>
      </p:sp>
    </p:spTree>
    <p:extLst>
      <p:ext uri="{BB962C8B-B14F-4D97-AF65-F5344CB8AC3E}">
        <p14:creationId xmlns:p14="http://schemas.microsoft.com/office/powerpoint/2010/main" val="330920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E732FEF-6F18-E232-6F36-B30A2BD566D3}"/>
              </a:ext>
            </a:extLst>
          </p:cNvPr>
          <p:cNvGrpSpPr/>
          <p:nvPr/>
        </p:nvGrpSpPr>
        <p:grpSpPr>
          <a:xfrm>
            <a:off x="2785113" y="819114"/>
            <a:ext cx="9080812" cy="5457935"/>
            <a:chOff x="4684" y="-135924"/>
            <a:chExt cx="12154754" cy="7305498"/>
          </a:xfrm>
        </p:grpSpPr>
        <p:sp>
          <p:nvSpPr>
            <p:cNvPr id="3" name="Rectangle 2">
              <a:extLst>
                <a:ext uri="{FF2B5EF4-FFF2-40B4-BE49-F238E27FC236}">
                  <a16:creationId xmlns:a16="http://schemas.microsoft.com/office/drawing/2014/main" id="{7A23714D-C92B-ABB7-72AD-6E2AA2C15E5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4" name="TextBox 3">
              <a:extLst>
                <a:ext uri="{FF2B5EF4-FFF2-40B4-BE49-F238E27FC236}">
                  <a16:creationId xmlns:a16="http://schemas.microsoft.com/office/drawing/2014/main" id="{CFCBDF6B-5C52-2A15-A1F6-FA503232D818}"/>
                </a:ext>
              </a:extLst>
            </p:cNvPr>
            <p:cNvSpPr txBox="1"/>
            <p:nvPr/>
          </p:nvSpPr>
          <p:spPr>
            <a:xfrm>
              <a:off x="2526263" y="700676"/>
              <a:ext cx="3605485" cy="523220"/>
            </a:xfrm>
            <a:prstGeom prst="rect">
              <a:avLst/>
            </a:prstGeom>
            <a:noFill/>
          </p:spPr>
          <p:txBody>
            <a:bodyPr wrap="square" rtlCol="0">
              <a:spAutoFit/>
            </a:bodyPr>
            <a:lstStyle/>
            <a:p>
              <a:r>
                <a:rPr lang="en-US" sz="1400">
                  <a:solidFill>
                    <a:srgbClr val="9E1E62"/>
                  </a:solidFill>
                  <a:latin typeface="Arial" panose="020B0604020202020204" pitchFamily="34" charset="0"/>
                  <a:ea typeface="Gotham Medium" pitchFamily="2" charset="-128"/>
                  <a:cs typeface="Arial" panose="020B0604020202020204" pitchFamily="34" charset="0"/>
                </a:rPr>
                <a:t>RELATIONSHIPS AND ENGAGEMENT</a:t>
              </a:r>
            </a:p>
          </p:txBody>
        </p:sp>
        <p:sp>
          <p:nvSpPr>
            <p:cNvPr id="7" name="TextBox 6">
              <a:extLst>
                <a:ext uri="{FF2B5EF4-FFF2-40B4-BE49-F238E27FC236}">
                  <a16:creationId xmlns:a16="http://schemas.microsoft.com/office/drawing/2014/main" id="{4E6C2B9D-87ED-5031-F5D5-C93C6A9459D9}"/>
                </a:ext>
              </a:extLst>
            </p:cNvPr>
            <p:cNvSpPr txBox="1"/>
            <p:nvPr/>
          </p:nvSpPr>
          <p:spPr>
            <a:xfrm>
              <a:off x="10602694" y="1349824"/>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8" name="Rectangle 7">
              <a:extLst>
                <a:ext uri="{FF2B5EF4-FFF2-40B4-BE49-F238E27FC236}">
                  <a16:creationId xmlns:a16="http://schemas.microsoft.com/office/drawing/2014/main" id="{05266CA7-21F2-7999-8C4E-F0A1CD87D590}"/>
                </a:ext>
              </a:extLst>
            </p:cNvPr>
            <p:cNvSpPr/>
            <p:nvPr/>
          </p:nvSpPr>
          <p:spPr>
            <a:xfrm>
              <a:off x="4684" y="2413"/>
              <a:ext cx="4181196"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180CC3-85C2-4186-D4E9-2A578309397C}"/>
                </a:ext>
              </a:extLst>
            </p:cNvPr>
            <p:cNvSpPr/>
            <p:nvPr/>
          </p:nvSpPr>
          <p:spPr>
            <a:xfrm>
              <a:off x="4202237" y="2413"/>
              <a:ext cx="3961053"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53A04-1A6B-1ADA-AF7C-C1BDF5078CA0}"/>
                </a:ext>
              </a:extLst>
            </p:cNvPr>
            <p:cNvSpPr/>
            <p:nvPr/>
          </p:nvSpPr>
          <p:spPr>
            <a:xfrm>
              <a:off x="8184332" y="7096"/>
              <a:ext cx="3975106"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19186B-6AC1-5CFD-93DB-4D93A467A34C}"/>
                </a:ext>
              </a:extLst>
            </p:cNvPr>
            <p:cNvSpPr txBox="1"/>
            <p:nvPr/>
          </p:nvSpPr>
          <p:spPr>
            <a:xfrm>
              <a:off x="140189" y="44292"/>
              <a:ext cx="3892591" cy="453158"/>
            </a:xfrm>
            <a:prstGeom prst="rect">
              <a:avLst/>
            </a:prstGeom>
            <a:noFill/>
          </p:spPr>
          <p:txBody>
            <a:bodyPr wrap="square" tIns="0" bIns="0" rtlCol="0">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dirty="0">
                  <a:solidFill>
                    <a:schemeClr val="bg1"/>
                  </a:solidFill>
                  <a:latin typeface="Arial" panose="020B0604020202020204" pitchFamily="34" charset="0"/>
                  <a:ea typeface="Gotham Medium" pitchFamily="2" charset="-128"/>
                  <a:cs typeface="Arial" panose="020B0604020202020204" pitchFamily="34" charset="0"/>
                </a:rPr>
              </a:br>
              <a:r>
                <a:rPr lang="en-US" sz="1100" dirty="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17" name="TextBox 16">
              <a:extLst>
                <a:ext uri="{FF2B5EF4-FFF2-40B4-BE49-F238E27FC236}">
                  <a16:creationId xmlns:a16="http://schemas.microsoft.com/office/drawing/2014/main" id="{5B5D3E8C-A334-F717-8AC2-9E299472FF1C}"/>
                </a:ext>
              </a:extLst>
            </p:cNvPr>
            <p:cNvSpPr txBox="1"/>
            <p:nvPr/>
          </p:nvSpPr>
          <p:spPr>
            <a:xfrm>
              <a:off x="4686277" y="104188"/>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20" name="TextBox 19">
              <a:extLst>
                <a:ext uri="{FF2B5EF4-FFF2-40B4-BE49-F238E27FC236}">
                  <a16:creationId xmlns:a16="http://schemas.microsoft.com/office/drawing/2014/main" id="{A3193927-B89E-2557-99BA-779B95310902}"/>
                </a:ext>
              </a:extLst>
            </p:cNvPr>
            <p:cNvSpPr txBox="1"/>
            <p:nvPr/>
          </p:nvSpPr>
          <p:spPr>
            <a:xfrm>
              <a:off x="8670382" y="127179"/>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21" name="TextBox 5355">
              <a:extLst>
                <a:ext uri="{FF2B5EF4-FFF2-40B4-BE49-F238E27FC236}">
                  <a16:creationId xmlns:a16="http://schemas.microsoft.com/office/drawing/2014/main" id="{98B22E86-D226-4944-E062-DBEA9AF92796}"/>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24" name="Oval 23">
              <a:extLst>
                <a:ext uri="{FF2B5EF4-FFF2-40B4-BE49-F238E27FC236}">
                  <a16:creationId xmlns:a16="http://schemas.microsoft.com/office/drawing/2014/main" id="{8DAD1624-EB3B-1D7F-D864-EB2D4292ACE3}"/>
                </a:ext>
              </a:extLst>
            </p:cNvPr>
            <p:cNvSpPr/>
            <p:nvPr/>
          </p:nvSpPr>
          <p:spPr>
            <a:xfrm>
              <a:off x="10892174" y="3319136"/>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79A9B0-59C4-DC81-037B-1A85A86458F9}"/>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13D153B-1552-64B6-5BC2-DF47123F4108}"/>
                </a:ext>
              </a:extLst>
            </p:cNvPr>
            <p:cNvSpPr/>
            <p:nvPr>
              <p:custDataLst>
                <p:tags r:id="rId7"/>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endParaRPr lang="en-US" sz="2800">
                <a:solidFill>
                  <a:schemeClr val="bg1"/>
                </a:solidFill>
                <a:highlight>
                  <a:srgbClr val="FF0000"/>
                </a:highlight>
                <a:latin typeface="Arial"/>
                <a:ea typeface="Gotham Medium"/>
                <a:cs typeface="Arial"/>
              </a:endParaRPr>
            </a:p>
          </p:txBody>
        </p:sp>
        <p:sp>
          <p:nvSpPr>
            <p:cNvPr id="29" name="Rectangle 28">
              <a:extLst>
                <a:ext uri="{FF2B5EF4-FFF2-40B4-BE49-F238E27FC236}">
                  <a16:creationId xmlns:a16="http://schemas.microsoft.com/office/drawing/2014/main" id="{3E3B706C-9ED0-EF86-E962-577C7183D043}"/>
                </a:ext>
              </a:extLst>
            </p:cNvPr>
            <p:cNvSpPr/>
            <p:nvPr>
              <p:custDataLst>
                <p:tags r:id="rId8"/>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30" name="Rectangle 29">
              <a:extLst>
                <a:ext uri="{FF2B5EF4-FFF2-40B4-BE49-F238E27FC236}">
                  <a16:creationId xmlns:a16="http://schemas.microsoft.com/office/drawing/2014/main" id="{A87D5910-33A4-E037-762B-81A982C80FD0}"/>
                </a:ext>
              </a:extLst>
            </p:cNvPr>
            <p:cNvSpPr/>
            <p:nvPr/>
          </p:nvSpPr>
          <p:spPr>
            <a:xfrm>
              <a:off x="150131" y="1971583"/>
              <a:ext cx="2220740" cy="923330"/>
            </a:xfrm>
            <a:prstGeom prst="rect">
              <a:avLst/>
            </a:prstGeom>
          </p:spPr>
          <p:txBody>
            <a:bodyPr wrap="square">
              <a:spAutoFit/>
            </a:bodyPr>
            <a:lstStyle/>
            <a:p>
              <a:pPr algn="ctr"/>
              <a:r>
                <a:rPr lang="en-US" dirty="0">
                  <a:solidFill>
                    <a:srgbClr val="009C8E"/>
                  </a:solidFill>
                  <a:latin typeface="Gotham Medium" pitchFamily="2" charset="-128"/>
                  <a:ea typeface="Gotham Medium" pitchFamily="2" charset="-128"/>
                  <a:cs typeface="Gotham Medium" pitchFamily="2" charset="-128"/>
                </a:rPr>
                <a:t> </a:t>
              </a:r>
              <a:r>
                <a:rPr lang="en-US" dirty="0">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31" name="Picture 30">
              <a:extLst>
                <a:ext uri="{FF2B5EF4-FFF2-40B4-BE49-F238E27FC236}">
                  <a16:creationId xmlns:a16="http://schemas.microsoft.com/office/drawing/2014/main" id="{4EAC1FE9-2885-0D73-E8FA-FC571B2EE213}"/>
                </a:ext>
              </a:extLst>
            </p:cNvPr>
            <p:cNvPicPr>
              <a:picLocks noChangeAspect="1"/>
            </p:cNvPicPr>
            <p:nvPr/>
          </p:nvPicPr>
          <p:blipFill>
            <a:blip r:embed="rId14"/>
            <a:stretch>
              <a:fillRect/>
            </a:stretch>
          </p:blipFill>
          <p:spPr>
            <a:xfrm>
              <a:off x="924219" y="886110"/>
              <a:ext cx="755745" cy="745101"/>
            </a:xfrm>
            <a:prstGeom prst="rect">
              <a:avLst/>
            </a:prstGeom>
          </p:spPr>
        </p:pic>
        <p:sp>
          <p:nvSpPr>
            <p:cNvPr id="32" name="TextBox 31">
              <a:extLst>
                <a:ext uri="{FF2B5EF4-FFF2-40B4-BE49-F238E27FC236}">
                  <a16:creationId xmlns:a16="http://schemas.microsoft.com/office/drawing/2014/main" id="{49F4A9F0-DC04-4099-D7EE-2D55592C7F94}"/>
                </a:ext>
              </a:extLst>
            </p:cNvPr>
            <p:cNvSpPr txBox="1"/>
            <p:nvPr/>
          </p:nvSpPr>
          <p:spPr>
            <a:xfrm>
              <a:off x="144138" y="6614298"/>
              <a:ext cx="2257729" cy="400110"/>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RELATIONSHIPS </a:t>
              </a:r>
              <a:br>
                <a:rPr lang="en-US" sz="1000" dirty="0">
                  <a:solidFill>
                    <a:schemeClr val="bg1"/>
                  </a:solidFill>
                  <a:latin typeface="Arial" panose="020B0604020202020204" pitchFamily="34" charset="0"/>
                  <a:ea typeface="Gotham Medium" pitchFamily="2" charset="-128"/>
                  <a:cs typeface="Arial" panose="020B0604020202020204" pitchFamily="34" charset="0"/>
                </a:rPr>
              </a:br>
              <a:r>
                <a:rPr lang="en-US" sz="1000" dirty="0">
                  <a:solidFill>
                    <a:schemeClr val="bg1"/>
                  </a:solidFill>
                  <a:latin typeface="Arial" panose="020B0604020202020204" pitchFamily="34" charset="0"/>
                  <a:ea typeface="Gotham Medium" pitchFamily="2" charset="-128"/>
                  <a:cs typeface="Arial" panose="020B0604020202020204" pitchFamily="34" charset="0"/>
                </a:rPr>
                <a:t>AND ENGAGEMENT</a:t>
              </a:r>
            </a:p>
          </p:txBody>
        </p:sp>
        <p:sp>
          <p:nvSpPr>
            <p:cNvPr id="33" name="Slide Number Placeholder 1">
              <a:extLst>
                <a:ext uri="{FF2B5EF4-FFF2-40B4-BE49-F238E27FC236}">
                  <a16:creationId xmlns:a16="http://schemas.microsoft.com/office/drawing/2014/main" id="{EF6C9E64-C975-9007-A0B7-9A7A002373D2}"/>
                </a:ext>
              </a:extLst>
            </p:cNvPr>
            <p:cNvSpPr txBox="1">
              <a:spLocks/>
            </p:cNvSpPr>
            <p:nvPr/>
          </p:nvSpPr>
          <p:spPr>
            <a:xfrm>
              <a:off x="8610600" y="6780107"/>
              <a:ext cx="2743200" cy="38946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CBA8BA-4C3B-5949-B25F-4D2DB28B89B9}" type="slidenum">
                <a:rPr lang="en-US" smtClean="0"/>
                <a:pPr/>
                <a:t>4</a:t>
              </a:fld>
              <a:endParaRPr lang="en-US"/>
            </a:p>
          </p:txBody>
        </p:sp>
        <p:graphicFrame>
          <p:nvGraphicFramePr>
            <p:cNvPr id="34" name="Chart 33">
              <a:extLst>
                <a:ext uri="{FF2B5EF4-FFF2-40B4-BE49-F238E27FC236}">
                  <a16:creationId xmlns:a16="http://schemas.microsoft.com/office/drawing/2014/main" id="{FE289775-74DC-425E-98AF-0400EF3C53BF}"/>
                </a:ext>
              </a:extLst>
            </p:cNvPr>
            <p:cNvGraphicFramePr/>
            <p:nvPr>
              <p:extLst>
                <p:ext uri="{D42A27DB-BD31-4B8C-83A1-F6EECF244321}">
                  <p14:modId xmlns:p14="http://schemas.microsoft.com/office/powerpoint/2010/main" val="1543940902"/>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5"/>
            </a:graphicData>
          </a:graphic>
        </p:graphicFrame>
        <p:sp>
          <p:nvSpPr>
            <p:cNvPr id="35" name="TextBox 169900">
              <a:extLst>
                <a:ext uri="{FF2B5EF4-FFF2-40B4-BE49-F238E27FC236}">
                  <a16:creationId xmlns:a16="http://schemas.microsoft.com/office/drawing/2014/main" id="{D92C634B-622A-F2F6-2DE5-F8071A851D41}"/>
                </a:ext>
              </a:extLst>
            </p:cNvPr>
            <p:cNvSpPr txBox="1"/>
            <p:nvPr>
              <p:custDataLst>
                <p:tags r:id="rId9"/>
              </p:custDataLst>
            </p:nvPr>
          </p:nvSpPr>
          <p:spPr>
            <a:xfrm>
              <a:off x="10808196" y="3455178"/>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6" name="Oval 35">
              <a:extLst>
                <a:ext uri="{FF2B5EF4-FFF2-40B4-BE49-F238E27FC236}">
                  <a16:creationId xmlns:a16="http://schemas.microsoft.com/office/drawing/2014/main" id="{5842C8DB-CBA1-9474-F36B-4350B7292667}"/>
                </a:ext>
              </a:extLst>
            </p:cNvPr>
            <p:cNvSpPr/>
            <p:nvPr/>
          </p:nvSpPr>
          <p:spPr>
            <a:xfrm>
              <a:off x="10866922" y="1702082"/>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169900">
              <a:extLst>
                <a:ext uri="{FF2B5EF4-FFF2-40B4-BE49-F238E27FC236}">
                  <a16:creationId xmlns:a16="http://schemas.microsoft.com/office/drawing/2014/main" id="{790261AD-3FE5-12DC-37E8-71793C18B0AC}"/>
                </a:ext>
              </a:extLst>
            </p:cNvPr>
            <p:cNvSpPr txBox="1"/>
            <p:nvPr>
              <p:custDataLst>
                <p:tags r:id="rId10"/>
              </p:custDataLst>
            </p:nvPr>
          </p:nvSpPr>
          <p:spPr>
            <a:xfrm>
              <a:off x="10782944" y="1838124"/>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8" name="Oval 37">
              <a:extLst>
                <a:ext uri="{FF2B5EF4-FFF2-40B4-BE49-F238E27FC236}">
                  <a16:creationId xmlns:a16="http://schemas.microsoft.com/office/drawing/2014/main" id="{87E39F1B-C921-DAAD-BCE6-02E5FE9A0156}"/>
                </a:ext>
              </a:extLst>
            </p:cNvPr>
            <p:cNvSpPr/>
            <p:nvPr/>
          </p:nvSpPr>
          <p:spPr>
            <a:xfrm>
              <a:off x="10903333" y="4903477"/>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69900">
              <a:extLst>
                <a:ext uri="{FF2B5EF4-FFF2-40B4-BE49-F238E27FC236}">
                  <a16:creationId xmlns:a16="http://schemas.microsoft.com/office/drawing/2014/main" id="{B0E76986-F543-C3EF-6B2D-EE6144C29748}"/>
                </a:ext>
              </a:extLst>
            </p:cNvPr>
            <p:cNvSpPr txBox="1"/>
            <p:nvPr>
              <p:custDataLst>
                <p:tags r:id="rId11"/>
              </p:custDataLst>
            </p:nvPr>
          </p:nvSpPr>
          <p:spPr>
            <a:xfrm>
              <a:off x="10819355" y="5039519"/>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grpSp>
      <p:sp>
        <p:nvSpPr>
          <p:cNvPr id="42" name="Rectangle 41">
            <a:extLst>
              <a:ext uri="{FF2B5EF4-FFF2-40B4-BE49-F238E27FC236}">
                <a16:creationId xmlns:a16="http://schemas.microsoft.com/office/drawing/2014/main" id="{E7F8832D-9548-744E-ABCF-733435142578}"/>
              </a:ext>
            </a:extLst>
          </p:cNvPr>
          <p:cNvSpPr/>
          <p:nvPr/>
        </p:nvSpPr>
        <p:spPr>
          <a:xfrm>
            <a:off x="10366866" y="6073322"/>
            <a:ext cx="1260938" cy="555230"/>
          </a:xfrm>
          <a:prstGeom prst="rect">
            <a:avLst/>
          </a:prstGeom>
          <a:solidFill>
            <a:schemeClr val="bg1">
              <a:alpha val="871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0F26FC-64BD-0452-D516-00E03D345C2F}"/>
              </a:ext>
            </a:extLst>
          </p:cNvPr>
          <p:cNvSpPr/>
          <p:nvPr/>
        </p:nvSpPr>
        <p:spPr>
          <a:xfrm>
            <a:off x="2718676" y="612303"/>
            <a:ext cx="9185987" cy="1289213"/>
          </a:xfrm>
          <a:prstGeom prst="rect">
            <a:avLst/>
          </a:prstGeom>
          <a:solidFill>
            <a:schemeClr val="bg1">
              <a:alpha val="871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07C977-05D4-0161-9ABA-53F198CFC83C}"/>
              </a:ext>
            </a:extLst>
          </p:cNvPr>
          <p:cNvSpPr/>
          <p:nvPr/>
        </p:nvSpPr>
        <p:spPr>
          <a:xfrm>
            <a:off x="2688395" y="1901516"/>
            <a:ext cx="3106104" cy="2734185"/>
          </a:xfrm>
          <a:prstGeom prst="rect">
            <a:avLst/>
          </a:prstGeom>
          <a:solidFill>
            <a:schemeClr val="bg1">
              <a:alpha val="871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385">
            <a:extLst>
              <a:ext uri="{FF2B5EF4-FFF2-40B4-BE49-F238E27FC236}">
                <a16:creationId xmlns:a16="http://schemas.microsoft.com/office/drawing/2014/main" id="{91B83B31-3205-214C-8D96-601C52D30734}"/>
              </a:ext>
            </a:extLst>
          </p:cNvPr>
          <p:cNvSpPr/>
          <p:nvPr/>
        </p:nvSpPr>
        <p:spPr>
          <a:xfrm>
            <a:off x="94593" y="105439"/>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780">
            <a:extLst>
              <a:ext uri="{FF2B5EF4-FFF2-40B4-BE49-F238E27FC236}">
                <a16:creationId xmlns:a16="http://schemas.microsoft.com/office/drawing/2014/main" id="{C8D3CBB6-6377-D547-82D9-558469719454}"/>
              </a:ext>
            </a:extLst>
          </p:cNvPr>
          <p:cNvSpPr txBox="1"/>
          <p:nvPr>
            <p:custDataLst>
              <p:tags r:id="rId1"/>
            </p:custDataLst>
          </p:nvPr>
        </p:nvSpPr>
        <p:spPr>
          <a:xfrm>
            <a:off x="315290" y="181324"/>
            <a:ext cx="4873397" cy="353943"/>
          </a:xfrm>
          <a:prstGeom prst="rect">
            <a:avLst/>
          </a:prstGeom>
          <a:noFill/>
        </p:spPr>
        <p:txBody>
          <a:bodyPr wrap="square" rtlCol="0">
            <a:spAutoFit/>
          </a:bodyPr>
          <a:lstStyle/>
          <a:p>
            <a:r>
              <a:rPr lang="en-US" sz="1700" b="1">
                <a:solidFill>
                  <a:srgbClr val="002E3D"/>
                </a:solidFill>
                <a:latin typeface="Arial" panose="020B0604020202020204" pitchFamily="34" charset="0"/>
                <a:ea typeface="Gotham Medium" pitchFamily="2" charset="-128"/>
                <a:cs typeface="Arial" panose="020B0604020202020204" pitchFamily="34" charset="0"/>
              </a:rPr>
              <a:t>How to Read This Report</a:t>
            </a:r>
          </a:p>
        </p:txBody>
      </p:sp>
      <p:cxnSp>
        <p:nvCxnSpPr>
          <p:cNvPr id="10" name="Straight Arrow Connector 9">
            <a:extLst>
              <a:ext uri="{FF2B5EF4-FFF2-40B4-BE49-F238E27FC236}">
                <a16:creationId xmlns:a16="http://schemas.microsoft.com/office/drawing/2014/main" id="{37AD4682-6FF2-5847-A2EC-762E5E27745C}"/>
              </a:ext>
            </a:extLst>
          </p:cNvPr>
          <p:cNvCxnSpPr>
            <a:cxnSpLocks/>
          </p:cNvCxnSpPr>
          <p:nvPr/>
        </p:nvCxnSpPr>
        <p:spPr>
          <a:xfrm flipV="1">
            <a:off x="11150916" y="5284710"/>
            <a:ext cx="0" cy="646533"/>
          </a:xfrm>
          <a:prstGeom prst="straightConnector1">
            <a:avLst/>
          </a:prstGeom>
          <a:ln w="25400" cmpd="sng">
            <a:solidFill>
              <a:srgbClr val="002E3D"/>
            </a:solidFill>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D712BBE1-6943-694B-9AEF-51051680849B}"/>
              </a:ext>
            </a:extLst>
          </p:cNvPr>
          <p:cNvSpPr txBox="1"/>
          <p:nvPr>
            <p:custDataLst>
              <p:tags r:id="rId2"/>
            </p:custDataLst>
          </p:nvPr>
        </p:nvSpPr>
        <p:spPr>
          <a:xfrm>
            <a:off x="10660387" y="5982359"/>
            <a:ext cx="981058" cy="461665"/>
          </a:xfrm>
          <a:prstGeom prst="rect">
            <a:avLst/>
          </a:prstGeom>
          <a:noFill/>
        </p:spPr>
        <p:txBody>
          <a:bodyPr wrap="square" rtlCol="0">
            <a:spAutoFit/>
          </a:bodyPr>
          <a:lstStyle/>
          <a:p>
            <a:pPr algn="ctr"/>
            <a:r>
              <a:rPr lang="en-US" sz="1200" dirty="0">
                <a:solidFill>
                  <a:srgbClr val="002E3D"/>
                </a:solidFill>
                <a:latin typeface="Arial" panose="020B0604020202020204" pitchFamily="34" charset="0"/>
                <a:cs typeface="Arial" panose="020B0604020202020204" pitchFamily="34" charset="0"/>
              </a:rPr>
              <a:t>b) Element average</a:t>
            </a:r>
            <a:endParaRPr lang="en-US" sz="1200" b="1" dirty="0">
              <a:solidFill>
                <a:srgbClr val="002E3D"/>
              </a:solidFill>
              <a:latin typeface="Arial" panose="020B0604020202020204" pitchFamily="34" charset="0"/>
              <a:cs typeface="Arial" panose="020B0604020202020204" pitchFamily="34" charset="0"/>
            </a:endParaRPr>
          </a:p>
        </p:txBody>
      </p:sp>
      <p:sp>
        <p:nvSpPr>
          <p:cNvPr id="12" name="TextBox 11436">
            <a:extLst>
              <a:ext uri="{FF2B5EF4-FFF2-40B4-BE49-F238E27FC236}">
                <a16:creationId xmlns:a16="http://schemas.microsoft.com/office/drawing/2014/main" id="{5C28290F-0F4B-2C42-8DE3-764456D952E2}"/>
              </a:ext>
            </a:extLst>
          </p:cNvPr>
          <p:cNvSpPr txBox="1"/>
          <p:nvPr>
            <p:custDataLst>
              <p:tags r:id="rId3"/>
            </p:custDataLst>
          </p:nvPr>
        </p:nvSpPr>
        <p:spPr>
          <a:xfrm>
            <a:off x="315290" y="814199"/>
            <a:ext cx="2422628" cy="1754326"/>
          </a:xfrm>
          <a:prstGeom prst="rect">
            <a:avLst/>
          </a:prstGeom>
          <a:noFill/>
        </p:spPr>
        <p:txBody>
          <a:bodyPr wrap="square" rtlCol="0">
            <a:spAutoFit/>
          </a:bodyPr>
          <a:lstStyle/>
          <a:p>
            <a:pPr>
              <a:spcBef>
                <a:spcPts val="1200"/>
              </a:spcBef>
            </a:pPr>
            <a:r>
              <a:rPr lang="en-US" sz="1200" dirty="0">
                <a:solidFill>
                  <a:srgbClr val="002E3D"/>
                </a:solidFill>
                <a:latin typeface="Arial" panose="020B0604020202020204" pitchFamily="34" charset="0"/>
                <a:cs typeface="Arial" panose="020B0604020202020204" pitchFamily="34" charset="0"/>
              </a:rPr>
              <a:t>As you review this report, </a:t>
            </a:r>
            <a:br>
              <a:rPr lang="en-US" sz="1200" dirty="0">
                <a:solidFill>
                  <a:srgbClr val="002E3D"/>
                </a:solidFill>
                <a:latin typeface="Arial" panose="020B0604020202020204" pitchFamily="34" charset="0"/>
                <a:cs typeface="Arial" panose="020B0604020202020204" pitchFamily="34" charset="0"/>
              </a:rPr>
            </a:br>
            <a:r>
              <a:rPr lang="en-US" sz="1200" dirty="0">
                <a:solidFill>
                  <a:srgbClr val="002E3D"/>
                </a:solidFill>
                <a:latin typeface="Arial" panose="020B0604020202020204" pitchFamily="34" charset="0"/>
                <a:cs typeface="Arial" panose="020B0604020202020204" pitchFamily="34" charset="0"/>
              </a:rPr>
              <a:t>you will see that each Role </a:t>
            </a:r>
            <a:br>
              <a:rPr lang="en-US" sz="1200" dirty="0">
                <a:solidFill>
                  <a:srgbClr val="002E3D"/>
                </a:solidFill>
                <a:latin typeface="Arial" panose="020B0604020202020204" pitchFamily="34" charset="0"/>
                <a:cs typeface="Arial" panose="020B0604020202020204" pitchFamily="34" charset="0"/>
              </a:rPr>
            </a:br>
            <a:r>
              <a:rPr lang="en-US" sz="1200" dirty="0">
                <a:solidFill>
                  <a:srgbClr val="002E3D"/>
                </a:solidFill>
                <a:latin typeface="Arial" panose="020B0604020202020204" pitchFamily="34" charset="0"/>
                <a:cs typeface="Arial" panose="020B0604020202020204" pitchFamily="34" charset="0"/>
              </a:rPr>
              <a:t>has its own page that shows: </a:t>
            </a:r>
            <a:br>
              <a:rPr lang="en-US" sz="1200" dirty="0">
                <a:solidFill>
                  <a:srgbClr val="002E3D"/>
                </a:solidFill>
                <a:latin typeface="Arial" panose="020B0604020202020204" pitchFamily="34" charset="0"/>
                <a:cs typeface="Arial" panose="020B0604020202020204" pitchFamily="34" charset="0"/>
              </a:rPr>
            </a:br>
            <a:r>
              <a:rPr lang="en-US" sz="1200" dirty="0">
                <a:solidFill>
                  <a:srgbClr val="002E3D"/>
                </a:solidFill>
                <a:latin typeface="Arial" panose="020B0604020202020204" pitchFamily="34" charset="0"/>
                <a:cs typeface="Arial" panose="020B0604020202020204" pitchFamily="34" charset="0"/>
              </a:rPr>
              <a:t>(a) the number of individuals selecting each rating, (b) the average score per Element, </a:t>
            </a:r>
            <a:br>
              <a:rPr lang="en-US" sz="1200" dirty="0">
                <a:solidFill>
                  <a:srgbClr val="002E3D"/>
                </a:solidFill>
                <a:latin typeface="Arial" panose="020B0604020202020204" pitchFamily="34" charset="0"/>
                <a:cs typeface="Arial" panose="020B0604020202020204" pitchFamily="34" charset="0"/>
              </a:rPr>
            </a:br>
            <a:r>
              <a:rPr lang="en-US" sz="1200" dirty="0">
                <a:solidFill>
                  <a:srgbClr val="002E3D"/>
                </a:solidFill>
                <a:latin typeface="Arial" panose="020B0604020202020204" pitchFamily="34" charset="0"/>
                <a:cs typeface="Arial" panose="020B0604020202020204" pitchFamily="34" charset="0"/>
              </a:rPr>
              <a:t>(c) the average score per Intermediary Capability, </a:t>
            </a:r>
            <a:br>
              <a:rPr lang="en-US" sz="1200" dirty="0">
                <a:solidFill>
                  <a:srgbClr val="002E3D"/>
                </a:solidFill>
                <a:latin typeface="Arial" panose="020B0604020202020204" pitchFamily="34" charset="0"/>
                <a:cs typeface="Arial" panose="020B0604020202020204" pitchFamily="34" charset="0"/>
              </a:rPr>
            </a:br>
            <a:r>
              <a:rPr lang="en-US" sz="1200" dirty="0">
                <a:solidFill>
                  <a:srgbClr val="002E3D"/>
                </a:solidFill>
                <a:latin typeface="Arial" panose="020B0604020202020204" pitchFamily="34" charset="0"/>
                <a:cs typeface="Arial" panose="020B0604020202020204" pitchFamily="34" charset="0"/>
              </a:rPr>
              <a:t>and (d) the Role average.</a:t>
            </a:r>
            <a:endParaRPr lang="en-US" sz="12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8" name="TextBox 17">
            <a:extLst>
              <a:ext uri="{FF2B5EF4-FFF2-40B4-BE49-F238E27FC236}">
                <a16:creationId xmlns:a16="http://schemas.microsoft.com/office/drawing/2014/main" id="{05889B3C-EC28-144B-AF7D-ED60FEC96135}"/>
              </a:ext>
            </a:extLst>
          </p:cNvPr>
          <p:cNvSpPr txBox="1"/>
          <p:nvPr>
            <p:custDataLst>
              <p:tags r:id="rId4"/>
            </p:custDataLst>
          </p:nvPr>
        </p:nvSpPr>
        <p:spPr>
          <a:xfrm>
            <a:off x="836954" y="4793786"/>
            <a:ext cx="1325478" cy="461665"/>
          </a:xfrm>
          <a:prstGeom prst="rect">
            <a:avLst/>
          </a:prstGeom>
          <a:noFill/>
        </p:spPr>
        <p:txBody>
          <a:bodyPr wrap="square" rtlCol="0">
            <a:spAutoFit/>
          </a:bodyPr>
          <a:lstStyle/>
          <a:p>
            <a:r>
              <a:rPr lang="en-US" sz="1200" dirty="0">
                <a:solidFill>
                  <a:srgbClr val="002E3D"/>
                </a:solidFill>
                <a:latin typeface="Arial" panose="020B0604020202020204" pitchFamily="34" charset="0"/>
                <a:cs typeface="Arial" panose="020B0604020202020204" pitchFamily="34" charset="0"/>
              </a:rPr>
              <a:t>d) Role average</a:t>
            </a:r>
          </a:p>
          <a:p>
            <a:endParaRPr lang="en-US" sz="1200" b="1" dirty="0">
              <a:solidFill>
                <a:srgbClr val="002E3D"/>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22A5863-A1C4-9649-8A62-DE6F8F2F25E4}"/>
              </a:ext>
            </a:extLst>
          </p:cNvPr>
          <p:cNvSpPr txBox="1"/>
          <p:nvPr>
            <p:custDataLst>
              <p:tags r:id="rId5"/>
            </p:custDataLst>
          </p:nvPr>
        </p:nvSpPr>
        <p:spPr>
          <a:xfrm>
            <a:off x="836955" y="5591575"/>
            <a:ext cx="1474979" cy="646331"/>
          </a:xfrm>
          <a:prstGeom prst="rect">
            <a:avLst/>
          </a:prstGeom>
          <a:noFill/>
        </p:spPr>
        <p:txBody>
          <a:bodyPr wrap="square" rtlCol="0">
            <a:spAutoFit/>
          </a:bodyPr>
          <a:lstStyle/>
          <a:p>
            <a:r>
              <a:rPr lang="en-US" sz="1200" dirty="0">
                <a:solidFill>
                  <a:srgbClr val="002E3D"/>
                </a:solidFill>
                <a:latin typeface="Arial" panose="020B0604020202020204" pitchFamily="34" charset="0"/>
                <a:cs typeface="Arial" panose="020B0604020202020204" pitchFamily="34" charset="0"/>
              </a:rPr>
              <a:t>c) Intermediary Capability average</a:t>
            </a:r>
          </a:p>
          <a:p>
            <a:endParaRPr lang="en-US" sz="1200" b="1" dirty="0">
              <a:solidFill>
                <a:srgbClr val="002E3D"/>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AD5F64A-BF54-A545-A864-819FF38DFDFB}"/>
              </a:ext>
            </a:extLst>
          </p:cNvPr>
          <p:cNvSpPr txBox="1"/>
          <p:nvPr>
            <p:custDataLst>
              <p:tags r:id="rId6"/>
            </p:custDataLst>
          </p:nvPr>
        </p:nvSpPr>
        <p:spPr>
          <a:xfrm>
            <a:off x="7908713" y="1025794"/>
            <a:ext cx="1819958" cy="461665"/>
          </a:xfrm>
          <a:prstGeom prst="rect">
            <a:avLst/>
          </a:prstGeom>
          <a:noFill/>
        </p:spPr>
        <p:txBody>
          <a:bodyPr wrap="square" rtlCol="0">
            <a:spAutoFit/>
          </a:bodyPr>
          <a:lstStyle/>
          <a:p>
            <a:r>
              <a:rPr lang="en-US" sz="1200" dirty="0">
                <a:solidFill>
                  <a:srgbClr val="002E3D"/>
                </a:solidFill>
                <a:latin typeface="Arial" panose="020B0604020202020204" pitchFamily="34" charset="0"/>
                <a:cs typeface="Arial" panose="020B0604020202020204" pitchFamily="34" charset="0"/>
              </a:rPr>
              <a:t>a) Number of individuals selecting each rating</a:t>
            </a:r>
            <a:endParaRPr lang="en-US" sz="1200" b="1" dirty="0">
              <a:solidFill>
                <a:srgbClr val="002E3D"/>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2FAD22B8-E7F7-6046-976B-DC788A2F0E56}"/>
              </a:ext>
            </a:extLst>
          </p:cNvPr>
          <p:cNvCxnSpPr>
            <a:cxnSpLocks/>
          </p:cNvCxnSpPr>
          <p:nvPr/>
        </p:nvCxnSpPr>
        <p:spPr>
          <a:xfrm>
            <a:off x="8693582" y="1544595"/>
            <a:ext cx="0" cy="500821"/>
          </a:xfrm>
          <a:prstGeom prst="straightConnector1">
            <a:avLst/>
          </a:prstGeom>
          <a:ln w="25400" cmpd="sng">
            <a:solidFill>
              <a:srgbClr val="002E3D"/>
            </a:solidFill>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95FF2366-AAE4-F040-845B-95A19D958900}"/>
              </a:ext>
            </a:extLst>
          </p:cNvPr>
          <p:cNvCxnSpPr>
            <a:cxnSpLocks/>
          </p:cNvCxnSpPr>
          <p:nvPr/>
        </p:nvCxnSpPr>
        <p:spPr>
          <a:xfrm>
            <a:off x="2162432" y="4938691"/>
            <a:ext cx="525963" cy="0"/>
          </a:xfrm>
          <a:prstGeom prst="straightConnector1">
            <a:avLst/>
          </a:prstGeom>
          <a:ln w="25400" cmpd="sng">
            <a:solidFill>
              <a:srgbClr val="002E3D"/>
            </a:solidFill>
            <a:tailEnd type="triangle"/>
          </a:ln>
        </p:spPr>
        <p:style>
          <a:lnRef idx="1">
            <a:schemeClr val="accent3"/>
          </a:lnRef>
          <a:fillRef idx="0">
            <a:schemeClr val="accent3"/>
          </a:fillRef>
          <a:effectRef idx="0">
            <a:schemeClr val="accent3"/>
          </a:effectRef>
          <a:fontRef idx="minor">
            <a:schemeClr val="tx1"/>
          </a:fontRef>
        </p:style>
      </p:cxnSp>
      <p:sp>
        <p:nvSpPr>
          <p:cNvPr id="2" name="Slide Number Placeholder 1">
            <a:extLst>
              <a:ext uri="{FF2B5EF4-FFF2-40B4-BE49-F238E27FC236}">
                <a16:creationId xmlns:a16="http://schemas.microsoft.com/office/drawing/2014/main" id="{4CA347F9-B77F-F64D-9C1B-699E48CCC6A3}"/>
              </a:ext>
            </a:extLst>
          </p:cNvPr>
          <p:cNvSpPr>
            <a:spLocks noGrp="1"/>
          </p:cNvSpPr>
          <p:nvPr>
            <p:ph type="sldNum" sz="quarter" idx="12"/>
          </p:nvPr>
        </p:nvSpPr>
        <p:spPr/>
        <p:txBody>
          <a:bodyPr/>
          <a:lstStyle/>
          <a:p>
            <a:fld id="{7CCBA8BA-4C3B-5949-B25F-4D2DB28B89B9}" type="slidenum">
              <a:rPr lang="en-US" smtClean="0"/>
              <a:t>4</a:t>
            </a:fld>
            <a:endParaRPr lang="en-US"/>
          </a:p>
        </p:txBody>
      </p:sp>
      <p:cxnSp>
        <p:nvCxnSpPr>
          <p:cNvPr id="26" name="Straight Arrow Connector 25">
            <a:extLst>
              <a:ext uri="{FF2B5EF4-FFF2-40B4-BE49-F238E27FC236}">
                <a16:creationId xmlns:a16="http://schemas.microsoft.com/office/drawing/2014/main" id="{C40FFC09-03E7-868B-60DE-37081B85C600}"/>
              </a:ext>
            </a:extLst>
          </p:cNvPr>
          <p:cNvCxnSpPr>
            <a:cxnSpLocks/>
          </p:cNvCxnSpPr>
          <p:nvPr/>
        </p:nvCxnSpPr>
        <p:spPr>
          <a:xfrm>
            <a:off x="2162432" y="5741880"/>
            <a:ext cx="525963" cy="0"/>
          </a:xfrm>
          <a:prstGeom prst="straightConnector1">
            <a:avLst/>
          </a:prstGeom>
          <a:ln w="25400" cmpd="sng">
            <a:solidFill>
              <a:srgbClr val="002E3D"/>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6606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316">
            <a:extLst>
              <a:ext uri="{FF2B5EF4-FFF2-40B4-BE49-F238E27FC236}">
                <a16:creationId xmlns:a16="http://schemas.microsoft.com/office/drawing/2014/main" id="{139669AF-767C-4B88-87F4-267DE09E857E}"/>
              </a:ext>
            </a:extLst>
          </p:cNvPr>
          <p:cNvSpPr/>
          <p:nvPr/>
        </p:nvSpPr>
        <p:spPr>
          <a:xfrm>
            <a:off x="89799" y="96253"/>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extBox 318">
            <a:extLst>
              <a:ext uri="{FF2B5EF4-FFF2-40B4-BE49-F238E27FC236}">
                <a16:creationId xmlns:a16="http://schemas.microsoft.com/office/drawing/2014/main" id="{11EED6FE-3FA1-44D9-94B7-188995B69731}"/>
              </a:ext>
            </a:extLst>
          </p:cNvPr>
          <p:cNvSpPr txBox="1"/>
          <p:nvPr>
            <p:custDataLst>
              <p:tags r:id="rId1"/>
            </p:custDataLst>
          </p:nvPr>
        </p:nvSpPr>
        <p:spPr>
          <a:xfrm>
            <a:off x="264240" y="182298"/>
            <a:ext cx="7377281" cy="353943"/>
          </a:xfrm>
          <a:prstGeom prst="rect">
            <a:avLst/>
          </a:prstGeom>
          <a:noFill/>
        </p:spPr>
        <p:txBody>
          <a:bodyPr wrap="square" rtlCol="0">
            <a:spAutoFit/>
          </a:bodyPr>
          <a:lstStyle/>
          <a:p>
            <a:r>
              <a:rPr lang="en-US" sz="1700" b="1" dirty="0">
                <a:solidFill>
                  <a:srgbClr val="002E3D"/>
                </a:solidFill>
                <a:latin typeface="Arial" panose="020B0604020202020204" pitchFamily="34" charset="0"/>
                <a:ea typeface="Gotham Medium" pitchFamily="2" charset="-128"/>
                <a:cs typeface="Arial" panose="020B0604020202020204" pitchFamily="34" charset="0"/>
              </a:rPr>
              <a:t>Capability Ratings Across Roles</a:t>
            </a:r>
          </a:p>
        </p:txBody>
      </p:sp>
      <p:sp>
        <p:nvSpPr>
          <p:cNvPr id="2" name="Slide Number Placeholder 1">
            <a:extLst>
              <a:ext uri="{FF2B5EF4-FFF2-40B4-BE49-F238E27FC236}">
                <a16:creationId xmlns:a16="http://schemas.microsoft.com/office/drawing/2014/main" id="{559A7B65-4A86-FF46-B64B-F672B00F5B80}"/>
              </a:ext>
            </a:extLst>
          </p:cNvPr>
          <p:cNvSpPr>
            <a:spLocks noGrp="1"/>
          </p:cNvSpPr>
          <p:nvPr>
            <p:ph type="sldNum" sz="quarter" idx="12"/>
          </p:nvPr>
        </p:nvSpPr>
        <p:spPr/>
        <p:txBody>
          <a:bodyPr/>
          <a:lstStyle/>
          <a:p>
            <a:fld id="{7CCBA8BA-4C3B-5949-B25F-4D2DB28B89B9}" type="slidenum">
              <a:rPr lang="en-US" smtClean="0"/>
              <a:t>5</a:t>
            </a:fld>
            <a:endParaRPr lang="en-US"/>
          </a:p>
        </p:txBody>
      </p:sp>
      <p:graphicFrame>
        <p:nvGraphicFramePr>
          <p:cNvPr id="30" name="Chart 29">
            <a:extLst>
              <a:ext uri="{FF2B5EF4-FFF2-40B4-BE49-F238E27FC236}">
                <a16:creationId xmlns:a16="http://schemas.microsoft.com/office/drawing/2014/main" id="{CA4C84B4-CA6F-99E6-5232-C664E70AC2EB}"/>
              </a:ext>
            </a:extLst>
          </p:cNvPr>
          <p:cNvGraphicFramePr/>
          <p:nvPr>
            <p:extLst>
              <p:ext uri="{D42A27DB-BD31-4B8C-83A1-F6EECF244321}">
                <p14:modId xmlns:p14="http://schemas.microsoft.com/office/powerpoint/2010/main" val="2883613057"/>
              </p:ext>
            </p:extLst>
          </p:nvPr>
        </p:nvGraphicFramePr>
        <p:xfrm>
          <a:off x="264240" y="628071"/>
          <a:ext cx="3310021" cy="26348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a:extLst>
              <a:ext uri="{FF2B5EF4-FFF2-40B4-BE49-F238E27FC236}">
                <a16:creationId xmlns:a16="http://schemas.microsoft.com/office/drawing/2014/main" id="{667D4170-37F0-3F2A-B539-6435FD5DA612}"/>
              </a:ext>
            </a:extLst>
          </p:cNvPr>
          <p:cNvGraphicFramePr/>
          <p:nvPr>
            <p:extLst>
              <p:ext uri="{D42A27DB-BD31-4B8C-83A1-F6EECF244321}">
                <p14:modId xmlns:p14="http://schemas.microsoft.com/office/powerpoint/2010/main" val="46533832"/>
              </p:ext>
            </p:extLst>
          </p:nvPr>
        </p:nvGraphicFramePr>
        <p:xfrm>
          <a:off x="4440989" y="628071"/>
          <a:ext cx="3310021" cy="26348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a:extLst>
              <a:ext uri="{FF2B5EF4-FFF2-40B4-BE49-F238E27FC236}">
                <a16:creationId xmlns:a16="http://schemas.microsoft.com/office/drawing/2014/main" id="{27FE17FD-125A-E575-8D93-848BC8B071A7}"/>
              </a:ext>
            </a:extLst>
          </p:cNvPr>
          <p:cNvGraphicFramePr/>
          <p:nvPr>
            <p:extLst>
              <p:ext uri="{D42A27DB-BD31-4B8C-83A1-F6EECF244321}">
                <p14:modId xmlns:p14="http://schemas.microsoft.com/office/powerpoint/2010/main" val="1661283972"/>
              </p:ext>
            </p:extLst>
          </p:nvPr>
        </p:nvGraphicFramePr>
        <p:xfrm>
          <a:off x="8782592" y="628073"/>
          <a:ext cx="3310021" cy="26348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Chart 32">
            <a:extLst>
              <a:ext uri="{FF2B5EF4-FFF2-40B4-BE49-F238E27FC236}">
                <a16:creationId xmlns:a16="http://schemas.microsoft.com/office/drawing/2014/main" id="{1F0605DA-5806-5011-777B-66C7E8F8CFE7}"/>
              </a:ext>
            </a:extLst>
          </p:cNvPr>
          <p:cNvGraphicFramePr/>
          <p:nvPr>
            <p:extLst>
              <p:ext uri="{D42A27DB-BD31-4B8C-83A1-F6EECF244321}">
                <p14:modId xmlns:p14="http://schemas.microsoft.com/office/powerpoint/2010/main" val="2903866277"/>
              </p:ext>
            </p:extLst>
          </p:nvPr>
        </p:nvGraphicFramePr>
        <p:xfrm>
          <a:off x="388965" y="3653516"/>
          <a:ext cx="3310021" cy="27861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Chart 34">
            <a:extLst>
              <a:ext uri="{FF2B5EF4-FFF2-40B4-BE49-F238E27FC236}">
                <a16:creationId xmlns:a16="http://schemas.microsoft.com/office/drawing/2014/main" id="{93FE0E6C-8F12-AA3E-E7C7-F91994D6F1E7}"/>
              </a:ext>
            </a:extLst>
          </p:cNvPr>
          <p:cNvGraphicFramePr/>
          <p:nvPr>
            <p:extLst>
              <p:ext uri="{D42A27DB-BD31-4B8C-83A1-F6EECF244321}">
                <p14:modId xmlns:p14="http://schemas.microsoft.com/office/powerpoint/2010/main" val="4156090399"/>
              </p:ext>
            </p:extLst>
          </p:nvPr>
        </p:nvGraphicFramePr>
        <p:xfrm>
          <a:off x="4436195" y="3462865"/>
          <a:ext cx="3310021" cy="35119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 name="Chart 35">
            <a:extLst>
              <a:ext uri="{FF2B5EF4-FFF2-40B4-BE49-F238E27FC236}">
                <a16:creationId xmlns:a16="http://schemas.microsoft.com/office/drawing/2014/main" id="{C5D6AC06-462B-2DA0-7B44-4689B468C660}"/>
              </a:ext>
            </a:extLst>
          </p:cNvPr>
          <p:cNvGraphicFramePr/>
          <p:nvPr>
            <p:extLst>
              <p:ext uri="{D42A27DB-BD31-4B8C-83A1-F6EECF244321}">
                <p14:modId xmlns:p14="http://schemas.microsoft.com/office/powerpoint/2010/main" val="3601315934"/>
              </p:ext>
            </p:extLst>
          </p:nvPr>
        </p:nvGraphicFramePr>
        <p:xfrm>
          <a:off x="8617740" y="3462866"/>
          <a:ext cx="3310021" cy="193690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2631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523220"/>
          </a:xfrm>
          <a:prstGeom prst="rect">
            <a:avLst/>
          </a:prstGeom>
          <a:noFill/>
        </p:spPr>
        <p:txBody>
          <a:bodyPr wrap="square" rtlCol="0">
            <a:spAutoFit/>
          </a:bodyPr>
          <a:lstStyle/>
          <a:p>
            <a:r>
              <a:rPr lang="en-US" sz="1400">
                <a:solidFill>
                  <a:srgbClr val="9E1E62"/>
                </a:solidFill>
                <a:latin typeface="Arial" panose="020B0604020202020204" pitchFamily="34" charset="0"/>
                <a:ea typeface="Gotham Medium" pitchFamily="2" charset="-128"/>
                <a:cs typeface="Arial" panose="020B0604020202020204" pitchFamily="34" charset="0"/>
              </a:rPr>
              <a:t>RELATIONSHIPS AND ENGAGEMENT</a:t>
            </a: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349824"/>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88" name="Rectangle 87">
            <a:extLst>
              <a:ext uri="{FF2B5EF4-FFF2-40B4-BE49-F238E27FC236}">
                <a16:creationId xmlns:a16="http://schemas.microsoft.com/office/drawing/2014/main" id="{88CE7898-C405-9244-A91C-661D0FEB90A5}"/>
              </a:ext>
            </a:extLst>
          </p:cNvPr>
          <p:cNvSpPr/>
          <p:nvPr/>
        </p:nvSpPr>
        <p:spPr>
          <a:xfrm>
            <a:off x="4684" y="2413"/>
            <a:ext cx="4181196"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23D1862-EC52-F346-A832-233416840FDF}"/>
              </a:ext>
            </a:extLst>
          </p:cNvPr>
          <p:cNvSpPr/>
          <p:nvPr/>
        </p:nvSpPr>
        <p:spPr>
          <a:xfrm>
            <a:off x="4202237" y="2413"/>
            <a:ext cx="3961053"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2FECF9F-6FE6-6341-B677-0C975D02C47D}"/>
              </a:ext>
            </a:extLst>
          </p:cNvPr>
          <p:cNvSpPr/>
          <p:nvPr/>
        </p:nvSpPr>
        <p:spPr>
          <a:xfrm>
            <a:off x="8184332" y="7096"/>
            <a:ext cx="3975106"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01348559-C49F-E54C-B0A1-3B3246796C82}"/>
              </a:ext>
            </a:extLst>
          </p:cNvPr>
          <p:cNvSpPr txBox="1"/>
          <p:nvPr/>
        </p:nvSpPr>
        <p:spPr>
          <a:xfrm>
            <a:off x="665710" y="44291"/>
            <a:ext cx="2855672"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99" name="TextBox 98">
            <a:extLst>
              <a:ext uri="{FF2B5EF4-FFF2-40B4-BE49-F238E27FC236}">
                <a16:creationId xmlns:a16="http://schemas.microsoft.com/office/drawing/2014/main" id="{8D903387-8F80-D442-B9D3-9F74AF105B72}"/>
              </a:ext>
            </a:extLst>
          </p:cNvPr>
          <p:cNvSpPr txBox="1"/>
          <p:nvPr/>
        </p:nvSpPr>
        <p:spPr>
          <a:xfrm>
            <a:off x="4686277" y="104188"/>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00" name="TextBox 99">
            <a:extLst>
              <a:ext uri="{FF2B5EF4-FFF2-40B4-BE49-F238E27FC236}">
                <a16:creationId xmlns:a16="http://schemas.microsoft.com/office/drawing/2014/main" id="{96080F33-80D6-4445-856B-F67D8B9F5AD0}"/>
              </a:ext>
            </a:extLst>
          </p:cNvPr>
          <p:cNvSpPr txBox="1"/>
          <p:nvPr/>
        </p:nvSpPr>
        <p:spPr>
          <a:xfrm>
            <a:off x="8670382" y="127179"/>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 name="TextBox 5355">
            <a:extLst>
              <a:ext uri="{FF2B5EF4-FFF2-40B4-BE49-F238E27FC236}">
                <a16:creationId xmlns:a16="http://schemas.microsoft.com/office/drawing/2014/main" id="{BF974892-CB50-834C-850C-241B47EC50FA}"/>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178" name="Oval 177">
            <a:extLst>
              <a:ext uri="{FF2B5EF4-FFF2-40B4-BE49-F238E27FC236}">
                <a16:creationId xmlns:a16="http://schemas.microsoft.com/office/drawing/2014/main" id="{6CF60542-E38C-FF4C-8152-F944E05420F1}"/>
              </a:ext>
            </a:extLst>
          </p:cNvPr>
          <p:cNvSpPr/>
          <p:nvPr/>
        </p:nvSpPr>
        <p:spPr>
          <a:xfrm>
            <a:off x="10892174" y="3319136"/>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endParaRPr lang="en-US" sz="2800">
              <a:solidFill>
                <a:schemeClr val="bg1"/>
              </a:solidFill>
              <a:highlight>
                <a:srgbClr val="FF0000"/>
              </a:highlight>
              <a:latin typeface="Arial"/>
              <a:ea typeface="Gotham Medium"/>
              <a:cs typeface="Arial"/>
            </a:endParaRP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dirty="0">
                <a:solidFill>
                  <a:srgbClr val="009C8E"/>
                </a:solidFill>
                <a:latin typeface="Gotham Medium" pitchFamily="2" charset="-128"/>
                <a:ea typeface="Gotham Medium" pitchFamily="2" charset="-128"/>
                <a:cs typeface="Gotham Medium" pitchFamily="2" charset="-128"/>
              </a:rPr>
              <a:t> </a:t>
            </a:r>
            <a:r>
              <a:rPr lang="en-US" dirty="0">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8"/>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400110"/>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RELATIONSHIPS </a:t>
            </a:r>
            <a:br>
              <a:rPr lang="en-US" sz="1000" dirty="0">
                <a:solidFill>
                  <a:schemeClr val="bg1"/>
                </a:solidFill>
                <a:latin typeface="Arial" panose="020B0604020202020204" pitchFamily="34" charset="0"/>
                <a:ea typeface="Gotham Medium" pitchFamily="2" charset="-128"/>
                <a:cs typeface="Arial" panose="020B0604020202020204" pitchFamily="34" charset="0"/>
              </a:rPr>
            </a:br>
            <a:r>
              <a:rPr lang="en-US" sz="1000" dirty="0">
                <a:solidFill>
                  <a:schemeClr val="bg1"/>
                </a:solidFill>
                <a:latin typeface="Arial" panose="020B0604020202020204" pitchFamily="34" charset="0"/>
                <a:ea typeface="Gotham Medium" pitchFamily="2" charset="-128"/>
                <a:cs typeface="Arial" panose="020B0604020202020204" pitchFamily="34" charset="0"/>
              </a:rPr>
              <a:t>AND ENGAGEMENT</a:t>
            </a: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6</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1053135466"/>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69900">
            <a:extLst>
              <a:ext uri="{FF2B5EF4-FFF2-40B4-BE49-F238E27FC236}">
                <a16:creationId xmlns:a16="http://schemas.microsoft.com/office/drawing/2014/main" id="{8A3ACCA2-354F-7A2B-FDC0-292A89DE5B22}"/>
              </a:ext>
            </a:extLst>
          </p:cNvPr>
          <p:cNvSpPr txBox="1"/>
          <p:nvPr>
            <p:custDataLst>
              <p:tags r:id="rId3"/>
            </p:custDataLst>
          </p:nvPr>
        </p:nvSpPr>
        <p:spPr>
          <a:xfrm>
            <a:off x="10808196" y="3455178"/>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2" name="Oval 11">
            <a:extLst>
              <a:ext uri="{FF2B5EF4-FFF2-40B4-BE49-F238E27FC236}">
                <a16:creationId xmlns:a16="http://schemas.microsoft.com/office/drawing/2014/main" id="{542AB4CA-AB0F-8533-3A37-547D9EEB9446}"/>
              </a:ext>
            </a:extLst>
          </p:cNvPr>
          <p:cNvSpPr/>
          <p:nvPr/>
        </p:nvSpPr>
        <p:spPr>
          <a:xfrm>
            <a:off x="10866922" y="1702082"/>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69900">
            <a:extLst>
              <a:ext uri="{FF2B5EF4-FFF2-40B4-BE49-F238E27FC236}">
                <a16:creationId xmlns:a16="http://schemas.microsoft.com/office/drawing/2014/main" id="{00271837-CB07-C0A7-CA9A-6681C3A26D11}"/>
              </a:ext>
            </a:extLst>
          </p:cNvPr>
          <p:cNvSpPr txBox="1"/>
          <p:nvPr>
            <p:custDataLst>
              <p:tags r:id="rId4"/>
            </p:custDataLst>
          </p:nvPr>
        </p:nvSpPr>
        <p:spPr>
          <a:xfrm>
            <a:off x="10782944" y="1838124"/>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4" name="Oval 13">
            <a:extLst>
              <a:ext uri="{FF2B5EF4-FFF2-40B4-BE49-F238E27FC236}">
                <a16:creationId xmlns:a16="http://schemas.microsoft.com/office/drawing/2014/main" id="{CFAE07C0-BB90-E898-84D8-B3B9C1A5BF23}"/>
              </a:ext>
            </a:extLst>
          </p:cNvPr>
          <p:cNvSpPr/>
          <p:nvPr/>
        </p:nvSpPr>
        <p:spPr>
          <a:xfrm>
            <a:off x="10903333" y="4903477"/>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69900">
            <a:extLst>
              <a:ext uri="{FF2B5EF4-FFF2-40B4-BE49-F238E27FC236}">
                <a16:creationId xmlns:a16="http://schemas.microsoft.com/office/drawing/2014/main" id="{99069062-2D5A-52CE-3E6B-4B519FDCBD14}"/>
              </a:ext>
            </a:extLst>
          </p:cNvPr>
          <p:cNvSpPr txBox="1"/>
          <p:nvPr>
            <p:custDataLst>
              <p:tags r:id="rId5"/>
            </p:custDataLst>
          </p:nvPr>
        </p:nvSpPr>
        <p:spPr>
          <a:xfrm>
            <a:off x="10819355" y="5039519"/>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Tree>
    <p:extLst>
      <p:ext uri="{BB962C8B-B14F-4D97-AF65-F5344CB8AC3E}">
        <p14:creationId xmlns:p14="http://schemas.microsoft.com/office/powerpoint/2010/main" val="423433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307777"/>
          </a:xfrm>
          <a:prstGeom prst="rect">
            <a:avLst/>
          </a:prstGeom>
          <a:noFill/>
        </p:spPr>
        <p:txBody>
          <a:bodyPr wrap="square" rtlCol="0">
            <a:spAutoFit/>
          </a:bodyPr>
          <a:lstStyle/>
          <a:p>
            <a:r>
              <a:rPr lang="en-US" sz="1400" dirty="0">
                <a:solidFill>
                  <a:srgbClr val="9E1E62"/>
                </a:solidFill>
                <a:latin typeface="Arial" panose="020B0604020202020204" pitchFamily="34" charset="0"/>
                <a:ea typeface="Gotham Medium" pitchFamily="2" charset="-128"/>
                <a:cs typeface="Arial" panose="020B0604020202020204" pitchFamily="34" charset="0"/>
              </a:rPr>
              <a:t>NETWORK MANAGEMENT</a:t>
            </a: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089941"/>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6" name="TextBox 5355">
            <a:extLst>
              <a:ext uri="{FF2B5EF4-FFF2-40B4-BE49-F238E27FC236}">
                <a16:creationId xmlns:a16="http://schemas.microsoft.com/office/drawing/2014/main" id="{BF974892-CB50-834C-850C-241B47EC50FA}"/>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178" name="Oval 177">
            <a:extLst>
              <a:ext uri="{FF2B5EF4-FFF2-40B4-BE49-F238E27FC236}">
                <a16:creationId xmlns:a16="http://schemas.microsoft.com/office/drawing/2014/main" id="{6CF60542-E38C-FF4C-8152-F944E05420F1}"/>
              </a:ext>
            </a:extLst>
          </p:cNvPr>
          <p:cNvSpPr/>
          <p:nvPr/>
        </p:nvSpPr>
        <p:spPr>
          <a:xfrm>
            <a:off x="10866922" y="2370984"/>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a:solidFill>
                  <a:srgbClr val="009C8E"/>
                </a:solidFill>
                <a:latin typeface="Gotham Medium" pitchFamily="2" charset="-128"/>
                <a:ea typeface="Gotham Medium" pitchFamily="2" charset="-128"/>
                <a:cs typeface="Gotham Medium" pitchFamily="2" charset="-128"/>
              </a:rPr>
              <a:t> </a:t>
            </a:r>
            <a:r>
              <a:rPr lang="en-US">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10"/>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NETWORK MANAGEMENT </a:t>
            </a: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7</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3633318510"/>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69900">
            <a:extLst>
              <a:ext uri="{FF2B5EF4-FFF2-40B4-BE49-F238E27FC236}">
                <a16:creationId xmlns:a16="http://schemas.microsoft.com/office/drawing/2014/main" id="{8A3ACCA2-354F-7A2B-FDC0-292A89DE5B22}"/>
              </a:ext>
            </a:extLst>
          </p:cNvPr>
          <p:cNvSpPr txBox="1"/>
          <p:nvPr>
            <p:custDataLst>
              <p:tags r:id="rId3"/>
            </p:custDataLst>
          </p:nvPr>
        </p:nvSpPr>
        <p:spPr>
          <a:xfrm>
            <a:off x="10730320" y="2439785"/>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2" name="Oval 11">
            <a:extLst>
              <a:ext uri="{FF2B5EF4-FFF2-40B4-BE49-F238E27FC236}">
                <a16:creationId xmlns:a16="http://schemas.microsoft.com/office/drawing/2014/main" id="{542AB4CA-AB0F-8533-3A37-547D9EEB9446}"/>
              </a:ext>
            </a:extLst>
          </p:cNvPr>
          <p:cNvSpPr>
            <a:spLocks noChangeAspect="1"/>
          </p:cNvSpPr>
          <p:nvPr/>
        </p:nvSpPr>
        <p:spPr>
          <a:xfrm>
            <a:off x="10866922" y="144219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69900">
            <a:extLst>
              <a:ext uri="{FF2B5EF4-FFF2-40B4-BE49-F238E27FC236}">
                <a16:creationId xmlns:a16="http://schemas.microsoft.com/office/drawing/2014/main" id="{00271837-CB07-C0A7-CA9A-6681C3A26D11}"/>
              </a:ext>
            </a:extLst>
          </p:cNvPr>
          <p:cNvSpPr txBox="1"/>
          <p:nvPr>
            <p:custDataLst>
              <p:tags r:id="rId4"/>
            </p:custDataLst>
          </p:nvPr>
        </p:nvSpPr>
        <p:spPr>
          <a:xfrm>
            <a:off x="10730320" y="1522821"/>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1" name="Oval 20">
            <a:extLst>
              <a:ext uri="{FF2B5EF4-FFF2-40B4-BE49-F238E27FC236}">
                <a16:creationId xmlns:a16="http://schemas.microsoft.com/office/drawing/2014/main" id="{9819069B-454F-2B5B-37D4-3CABD66BD992}"/>
              </a:ext>
            </a:extLst>
          </p:cNvPr>
          <p:cNvSpPr/>
          <p:nvPr/>
        </p:nvSpPr>
        <p:spPr>
          <a:xfrm>
            <a:off x="10866922" y="335674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9900">
            <a:extLst>
              <a:ext uri="{FF2B5EF4-FFF2-40B4-BE49-F238E27FC236}">
                <a16:creationId xmlns:a16="http://schemas.microsoft.com/office/drawing/2014/main" id="{CCE5572C-7B4D-48DA-0939-957A55982979}"/>
              </a:ext>
            </a:extLst>
          </p:cNvPr>
          <p:cNvSpPr txBox="1"/>
          <p:nvPr>
            <p:custDataLst>
              <p:tags r:id="rId5"/>
            </p:custDataLst>
          </p:nvPr>
        </p:nvSpPr>
        <p:spPr>
          <a:xfrm>
            <a:off x="10730320" y="3425550"/>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3" name="Oval 22">
            <a:extLst>
              <a:ext uri="{FF2B5EF4-FFF2-40B4-BE49-F238E27FC236}">
                <a16:creationId xmlns:a16="http://schemas.microsoft.com/office/drawing/2014/main" id="{D80D39D2-04E1-B30F-D62A-8155B73B0CF4}"/>
              </a:ext>
            </a:extLst>
          </p:cNvPr>
          <p:cNvSpPr/>
          <p:nvPr/>
        </p:nvSpPr>
        <p:spPr>
          <a:xfrm>
            <a:off x="10866922" y="4342514"/>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69900">
            <a:extLst>
              <a:ext uri="{FF2B5EF4-FFF2-40B4-BE49-F238E27FC236}">
                <a16:creationId xmlns:a16="http://schemas.microsoft.com/office/drawing/2014/main" id="{4540B035-ADE9-9974-0AD1-AFAE9354674A}"/>
              </a:ext>
            </a:extLst>
          </p:cNvPr>
          <p:cNvSpPr txBox="1"/>
          <p:nvPr>
            <p:custDataLst>
              <p:tags r:id="rId6"/>
            </p:custDataLst>
          </p:nvPr>
        </p:nvSpPr>
        <p:spPr>
          <a:xfrm>
            <a:off x="10730320" y="4411315"/>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5" name="Oval 24">
            <a:extLst>
              <a:ext uri="{FF2B5EF4-FFF2-40B4-BE49-F238E27FC236}">
                <a16:creationId xmlns:a16="http://schemas.microsoft.com/office/drawing/2014/main" id="{A1125454-3CBE-A8E7-1FC7-D9A6932C41A6}"/>
              </a:ext>
            </a:extLst>
          </p:cNvPr>
          <p:cNvSpPr/>
          <p:nvPr/>
        </p:nvSpPr>
        <p:spPr>
          <a:xfrm>
            <a:off x="10865440" y="5313442"/>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69900">
            <a:extLst>
              <a:ext uri="{FF2B5EF4-FFF2-40B4-BE49-F238E27FC236}">
                <a16:creationId xmlns:a16="http://schemas.microsoft.com/office/drawing/2014/main" id="{26255AA9-EA39-B2DC-89E5-D456A6C85E14}"/>
              </a:ext>
            </a:extLst>
          </p:cNvPr>
          <p:cNvSpPr txBox="1"/>
          <p:nvPr>
            <p:custDataLst>
              <p:tags r:id="rId7"/>
            </p:custDataLst>
          </p:nvPr>
        </p:nvSpPr>
        <p:spPr>
          <a:xfrm>
            <a:off x="10728838" y="5382243"/>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9" name="Rectangle 38">
            <a:extLst>
              <a:ext uri="{FF2B5EF4-FFF2-40B4-BE49-F238E27FC236}">
                <a16:creationId xmlns:a16="http://schemas.microsoft.com/office/drawing/2014/main" id="{6431B2F0-9480-351D-C6C9-26CCBFEFD46B}"/>
              </a:ext>
            </a:extLst>
          </p:cNvPr>
          <p:cNvSpPr/>
          <p:nvPr/>
        </p:nvSpPr>
        <p:spPr>
          <a:xfrm>
            <a:off x="4684" y="2413"/>
            <a:ext cx="4181196"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2B881B2-B2B8-8355-04BA-1E87CA15C49C}"/>
              </a:ext>
            </a:extLst>
          </p:cNvPr>
          <p:cNvSpPr/>
          <p:nvPr/>
        </p:nvSpPr>
        <p:spPr>
          <a:xfrm>
            <a:off x="4202237" y="2413"/>
            <a:ext cx="3961053"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C7E1126-6D3F-7D76-73EF-373E8F21BED2}"/>
              </a:ext>
            </a:extLst>
          </p:cNvPr>
          <p:cNvSpPr/>
          <p:nvPr/>
        </p:nvSpPr>
        <p:spPr>
          <a:xfrm>
            <a:off x="8184332" y="7096"/>
            <a:ext cx="3975106"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5993C3C-1046-13E3-3583-B030A2C6C572}"/>
              </a:ext>
            </a:extLst>
          </p:cNvPr>
          <p:cNvSpPr txBox="1"/>
          <p:nvPr/>
        </p:nvSpPr>
        <p:spPr>
          <a:xfrm>
            <a:off x="665710" y="44291"/>
            <a:ext cx="2855672"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47" name="TextBox 46">
            <a:extLst>
              <a:ext uri="{FF2B5EF4-FFF2-40B4-BE49-F238E27FC236}">
                <a16:creationId xmlns:a16="http://schemas.microsoft.com/office/drawing/2014/main" id="{65150505-6A99-C21D-D966-3CF3D69DC14E}"/>
              </a:ext>
            </a:extLst>
          </p:cNvPr>
          <p:cNvSpPr txBox="1"/>
          <p:nvPr/>
        </p:nvSpPr>
        <p:spPr>
          <a:xfrm>
            <a:off x="4686277" y="104188"/>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49" name="TextBox 48">
            <a:extLst>
              <a:ext uri="{FF2B5EF4-FFF2-40B4-BE49-F238E27FC236}">
                <a16:creationId xmlns:a16="http://schemas.microsoft.com/office/drawing/2014/main" id="{E4263491-567D-D03A-1C09-09F1190BA6C1}"/>
              </a:ext>
            </a:extLst>
          </p:cNvPr>
          <p:cNvSpPr txBox="1"/>
          <p:nvPr/>
        </p:nvSpPr>
        <p:spPr>
          <a:xfrm>
            <a:off x="8670382" y="127179"/>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96935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307777"/>
          </a:xfrm>
          <a:prstGeom prst="rect">
            <a:avLst/>
          </a:prstGeom>
          <a:noFill/>
        </p:spPr>
        <p:txBody>
          <a:bodyPr wrap="square" rtlCol="0">
            <a:spAutoFit/>
          </a:bodyPr>
          <a:lstStyle/>
          <a:p>
            <a:r>
              <a:rPr lang="en-US" sz="1400" dirty="0">
                <a:solidFill>
                  <a:srgbClr val="9E1E62"/>
                </a:solidFill>
                <a:latin typeface="Arial" panose="020B0604020202020204" pitchFamily="34" charset="0"/>
                <a:ea typeface="Gotham Medium" pitchFamily="2" charset="-128"/>
                <a:cs typeface="Arial" panose="020B0604020202020204" pitchFamily="34" charset="0"/>
              </a:rPr>
              <a:t>NETWORK MANAGEMENT</a:t>
            </a: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089941"/>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6" name="TextBox 5355">
            <a:extLst>
              <a:ext uri="{FF2B5EF4-FFF2-40B4-BE49-F238E27FC236}">
                <a16:creationId xmlns:a16="http://schemas.microsoft.com/office/drawing/2014/main" id="{BF974892-CB50-834C-850C-241B47EC50FA}"/>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178" name="Oval 177">
            <a:extLst>
              <a:ext uri="{FF2B5EF4-FFF2-40B4-BE49-F238E27FC236}">
                <a16:creationId xmlns:a16="http://schemas.microsoft.com/office/drawing/2014/main" id="{6CF60542-E38C-FF4C-8152-F944E05420F1}"/>
              </a:ext>
            </a:extLst>
          </p:cNvPr>
          <p:cNvSpPr/>
          <p:nvPr/>
        </p:nvSpPr>
        <p:spPr>
          <a:xfrm>
            <a:off x="10865440" y="2196348"/>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a:solidFill>
                  <a:srgbClr val="009C8E"/>
                </a:solidFill>
                <a:latin typeface="Gotham Medium" pitchFamily="2" charset="-128"/>
                <a:ea typeface="Gotham Medium" pitchFamily="2" charset="-128"/>
                <a:cs typeface="Gotham Medium" pitchFamily="2" charset="-128"/>
              </a:rPr>
              <a:t> </a:t>
            </a:r>
            <a:r>
              <a:rPr lang="en-US">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11"/>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NETWORK MANAGEMENT </a:t>
            </a: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8</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1879529051"/>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69900">
            <a:extLst>
              <a:ext uri="{FF2B5EF4-FFF2-40B4-BE49-F238E27FC236}">
                <a16:creationId xmlns:a16="http://schemas.microsoft.com/office/drawing/2014/main" id="{8A3ACCA2-354F-7A2B-FDC0-292A89DE5B22}"/>
              </a:ext>
            </a:extLst>
          </p:cNvPr>
          <p:cNvSpPr txBox="1"/>
          <p:nvPr>
            <p:custDataLst>
              <p:tags r:id="rId3"/>
            </p:custDataLst>
          </p:nvPr>
        </p:nvSpPr>
        <p:spPr>
          <a:xfrm>
            <a:off x="10728838" y="2265149"/>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2" name="Oval 11">
            <a:extLst>
              <a:ext uri="{FF2B5EF4-FFF2-40B4-BE49-F238E27FC236}">
                <a16:creationId xmlns:a16="http://schemas.microsoft.com/office/drawing/2014/main" id="{542AB4CA-AB0F-8533-3A37-547D9EEB9446}"/>
              </a:ext>
            </a:extLst>
          </p:cNvPr>
          <p:cNvSpPr>
            <a:spLocks noChangeAspect="1"/>
          </p:cNvSpPr>
          <p:nvPr/>
        </p:nvSpPr>
        <p:spPr>
          <a:xfrm>
            <a:off x="10865440" y="138521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69900">
            <a:extLst>
              <a:ext uri="{FF2B5EF4-FFF2-40B4-BE49-F238E27FC236}">
                <a16:creationId xmlns:a16="http://schemas.microsoft.com/office/drawing/2014/main" id="{00271837-CB07-C0A7-CA9A-6681C3A26D11}"/>
              </a:ext>
            </a:extLst>
          </p:cNvPr>
          <p:cNvSpPr txBox="1"/>
          <p:nvPr>
            <p:custDataLst>
              <p:tags r:id="rId4"/>
            </p:custDataLst>
          </p:nvPr>
        </p:nvSpPr>
        <p:spPr>
          <a:xfrm>
            <a:off x="10728838" y="1465841"/>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1" name="Oval 20">
            <a:extLst>
              <a:ext uri="{FF2B5EF4-FFF2-40B4-BE49-F238E27FC236}">
                <a16:creationId xmlns:a16="http://schemas.microsoft.com/office/drawing/2014/main" id="{9819069B-454F-2B5B-37D4-3CABD66BD992}"/>
              </a:ext>
            </a:extLst>
          </p:cNvPr>
          <p:cNvSpPr/>
          <p:nvPr/>
        </p:nvSpPr>
        <p:spPr>
          <a:xfrm>
            <a:off x="10865440" y="2942581"/>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9900">
            <a:extLst>
              <a:ext uri="{FF2B5EF4-FFF2-40B4-BE49-F238E27FC236}">
                <a16:creationId xmlns:a16="http://schemas.microsoft.com/office/drawing/2014/main" id="{CCE5572C-7B4D-48DA-0939-957A55982979}"/>
              </a:ext>
            </a:extLst>
          </p:cNvPr>
          <p:cNvSpPr txBox="1"/>
          <p:nvPr>
            <p:custDataLst>
              <p:tags r:id="rId5"/>
            </p:custDataLst>
          </p:nvPr>
        </p:nvSpPr>
        <p:spPr>
          <a:xfrm>
            <a:off x="10728838" y="3011382"/>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3" name="Oval 22">
            <a:extLst>
              <a:ext uri="{FF2B5EF4-FFF2-40B4-BE49-F238E27FC236}">
                <a16:creationId xmlns:a16="http://schemas.microsoft.com/office/drawing/2014/main" id="{D80D39D2-04E1-B30F-D62A-8155B73B0CF4}"/>
              </a:ext>
            </a:extLst>
          </p:cNvPr>
          <p:cNvSpPr/>
          <p:nvPr/>
        </p:nvSpPr>
        <p:spPr>
          <a:xfrm>
            <a:off x="10865440" y="3782742"/>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69900">
            <a:extLst>
              <a:ext uri="{FF2B5EF4-FFF2-40B4-BE49-F238E27FC236}">
                <a16:creationId xmlns:a16="http://schemas.microsoft.com/office/drawing/2014/main" id="{4540B035-ADE9-9974-0AD1-AFAE9354674A}"/>
              </a:ext>
            </a:extLst>
          </p:cNvPr>
          <p:cNvSpPr txBox="1"/>
          <p:nvPr>
            <p:custDataLst>
              <p:tags r:id="rId6"/>
            </p:custDataLst>
          </p:nvPr>
        </p:nvSpPr>
        <p:spPr>
          <a:xfrm>
            <a:off x="10728838" y="3851543"/>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5" name="Oval 24">
            <a:extLst>
              <a:ext uri="{FF2B5EF4-FFF2-40B4-BE49-F238E27FC236}">
                <a16:creationId xmlns:a16="http://schemas.microsoft.com/office/drawing/2014/main" id="{A1125454-3CBE-A8E7-1FC7-D9A6932C41A6}"/>
              </a:ext>
            </a:extLst>
          </p:cNvPr>
          <p:cNvSpPr/>
          <p:nvPr/>
        </p:nvSpPr>
        <p:spPr>
          <a:xfrm>
            <a:off x="10865440" y="4543726"/>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69900">
            <a:extLst>
              <a:ext uri="{FF2B5EF4-FFF2-40B4-BE49-F238E27FC236}">
                <a16:creationId xmlns:a16="http://schemas.microsoft.com/office/drawing/2014/main" id="{26255AA9-EA39-B2DC-89E5-D456A6C85E14}"/>
              </a:ext>
            </a:extLst>
          </p:cNvPr>
          <p:cNvSpPr txBox="1"/>
          <p:nvPr>
            <p:custDataLst>
              <p:tags r:id="rId7"/>
            </p:custDataLst>
          </p:nvPr>
        </p:nvSpPr>
        <p:spPr>
          <a:xfrm>
            <a:off x="10728838" y="4612527"/>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 name="Oval 2">
            <a:extLst>
              <a:ext uri="{FF2B5EF4-FFF2-40B4-BE49-F238E27FC236}">
                <a16:creationId xmlns:a16="http://schemas.microsoft.com/office/drawing/2014/main" id="{E6D749CB-DC86-9C13-5DB3-DD70442F2B9A}"/>
              </a:ext>
            </a:extLst>
          </p:cNvPr>
          <p:cNvSpPr/>
          <p:nvPr/>
        </p:nvSpPr>
        <p:spPr>
          <a:xfrm>
            <a:off x="10865440" y="532906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69900">
            <a:extLst>
              <a:ext uri="{FF2B5EF4-FFF2-40B4-BE49-F238E27FC236}">
                <a16:creationId xmlns:a16="http://schemas.microsoft.com/office/drawing/2014/main" id="{97EC275C-B766-7525-E62E-DD2222FA9C92}"/>
              </a:ext>
            </a:extLst>
          </p:cNvPr>
          <p:cNvSpPr txBox="1"/>
          <p:nvPr>
            <p:custDataLst>
              <p:tags r:id="rId8"/>
            </p:custDataLst>
          </p:nvPr>
        </p:nvSpPr>
        <p:spPr>
          <a:xfrm>
            <a:off x="10728838" y="5397870"/>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9" name="TextBox 5355">
            <a:extLst>
              <a:ext uri="{FF2B5EF4-FFF2-40B4-BE49-F238E27FC236}">
                <a16:creationId xmlns:a16="http://schemas.microsoft.com/office/drawing/2014/main" id="{F5F7F065-3815-2E7B-CF26-DD3D19F883E1}"/>
              </a:ext>
            </a:extLst>
          </p:cNvPr>
          <p:cNvSpPr txBox="1"/>
          <p:nvPr/>
        </p:nvSpPr>
        <p:spPr>
          <a:xfrm>
            <a:off x="11761930" y="16476"/>
            <a:ext cx="231181" cy="369332"/>
          </a:xfrm>
          <a:prstGeom prst="rect">
            <a:avLst/>
          </a:prstGeom>
          <a:noFill/>
        </p:spPr>
        <p:txBody>
          <a:bodyPr wrap="none" rtlCol="0">
            <a:spAutoFit/>
          </a:bodyPr>
          <a:lstStyle/>
          <a:p>
            <a:endParaRPr lang="en-US"/>
          </a:p>
        </p:txBody>
      </p:sp>
      <p:sp>
        <p:nvSpPr>
          <p:cNvPr id="14" name="Rectangle 13">
            <a:extLst>
              <a:ext uri="{FF2B5EF4-FFF2-40B4-BE49-F238E27FC236}">
                <a16:creationId xmlns:a16="http://schemas.microsoft.com/office/drawing/2014/main" id="{22A367F4-6BDD-02BF-06C6-662068A2804C}"/>
              </a:ext>
            </a:extLst>
          </p:cNvPr>
          <p:cNvSpPr/>
          <p:nvPr/>
        </p:nvSpPr>
        <p:spPr>
          <a:xfrm>
            <a:off x="4684" y="2413"/>
            <a:ext cx="4181196"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18E90D-6EB2-454F-0CC6-6B639A64C417}"/>
              </a:ext>
            </a:extLst>
          </p:cNvPr>
          <p:cNvSpPr/>
          <p:nvPr/>
        </p:nvSpPr>
        <p:spPr>
          <a:xfrm>
            <a:off x="4202237" y="2413"/>
            <a:ext cx="3961053"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B18BB9-5F80-AB8C-D9BC-E9116CF564E9}"/>
              </a:ext>
            </a:extLst>
          </p:cNvPr>
          <p:cNvSpPr/>
          <p:nvPr/>
        </p:nvSpPr>
        <p:spPr>
          <a:xfrm>
            <a:off x="8184332" y="7096"/>
            <a:ext cx="3975106"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A766ABE-76D0-2413-C779-C19E5D638958}"/>
              </a:ext>
            </a:extLst>
          </p:cNvPr>
          <p:cNvSpPr txBox="1"/>
          <p:nvPr/>
        </p:nvSpPr>
        <p:spPr>
          <a:xfrm>
            <a:off x="665710" y="44291"/>
            <a:ext cx="2855672"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28" name="TextBox 27">
            <a:extLst>
              <a:ext uri="{FF2B5EF4-FFF2-40B4-BE49-F238E27FC236}">
                <a16:creationId xmlns:a16="http://schemas.microsoft.com/office/drawing/2014/main" id="{FFC34AF3-56FE-38E6-DBA1-1DB17A793508}"/>
              </a:ext>
            </a:extLst>
          </p:cNvPr>
          <p:cNvSpPr txBox="1"/>
          <p:nvPr/>
        </p:nvSpPr>
        <p:spPr>
          <a:xfrm>
            <a:off x="4686277" y="104188"/>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30" name="TextBox 29">
            <a:extLst>
              <a:ext uri="{FF2B5EF4-FFF2-40B4-BE49-F238E27FC236}">
                <a16:creationId xmlns:a16="http://schemas.microsoft.com/office/drawing/2014/main" id="{7F8FB64E-546C-5595-DF93-837B52024447}"/>
              </a:ext>
            </a:extLst>
          </p:cNvPr>
          <p:cNvSpPr txBox="1"/>
          <p:nvPr/>
        </p:nvSpPr>
        <p:spPr>
          <a:xfrm>
            <a:off x="8670382" y="127179"/>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237162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a:solidFill>
                  <a:srgbClr val="008CB2"/>
                </a:solidFill>
                <a:latin typeface="Arial" panose="020B0604020202020204" pitchFamily="34" charset="0"/>
                <a:ea typeface="Gotham Medium" pitchFamily="2" charset="-128"/>
                <a:cs typeface="Arial" panose="020B0604020202020204" pitchFamily="34" charset="0"/>
              </a:rPr>
              <a:t>RECRUITMENT AND MOTIVATION</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dirty="0">
                <a:solidFill>
                  <a:schemeClr val="bg1"/>
                </a:solidFill>
                <a:latin typeface="Arial"/>
                <a:ea typeface="Gotham Medium"/>
                <a:cs typeface="Arial"/>
              </a:rPr>
              <a:t>and Drive </a:t>
            </a:r>
            <a:endParaRPr lang="en-US" dirty="0">
              <a:solidFill>
                <a:schemeClr val="bg1"/>
              </a:solidFill>
              <a:latin typeface="Arial" panose="020B0604020202020204" pitchFamily="34" charset="0"/>
              <a:ea typeface="Gotham Medium" pitchFamily="2" charset="-128"/>
              <a:cs typeface="Arial" panose="020B0604020202020204" pitchFamily="34" charset="0"/>
            </a:endParaRPr>
          </a:p>
          <a:p>
            <a:pPr algn="ctr"/>
            <a:r>
              <a:rPr lang="en-US" dirty="0">
                <a:solidFill>
                  <a:schemeClr val="bg1"/>
                </a:solidFill>
                <a:latin typeface="Arial"/>
                <a:ea typeface="Gotham Medium"/>
                <a:cs typeface="Arial"/>
              </a:rPr>
              <a:t>Change</a:t>
            </a:r>
            <a:endParaRPr lang="en-US" dirty="0">
              <a:solidFill>
                <a:schemeClr val="bg1"/>
              </a:solidFill>
              <a:latin typeface="Arial" panose="020B0604020202020204" pitchFamily="34" charset="0"/>
              <a:ea typeface="Gotham Medium" pitchFamily="2" charset="-128"/>
              <a:cs typeface="Arial" panose="020B0604020202020204" pitchFamily="34" charset="0"/>
            </a:endParaRP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10"/>
          <a:stretch>
            <a:fillRect/>
          </a:stretch>
        </p:blipFill>
        <p:spPr>
          <a:xfrm>
            <a:off x="902047" y="917747"/>
            <a:ext cx="718411" cy="737568"/>
          </a:xfrm>
          <a:prstGeom prst="rect">
            <a:avLst/>
          </a:prstGeom>
        </p:spPr>
      </p:pic>
      <p:sp>
        <p:nvSpPr>
          <p:cNvPr id="151" name="Rectangle 150">
            <a:extLst>
              <a:ext uri="{FF2B5EF4-FFF2-40B4-BE49-F238E27FC236}">
                <a16:creationId xmlns:a16="http://schemas.microsoft.com/office/drawing/2014/main" id="{456F1DBE-42FC-6143-BEFD-CEE04F5345F6}"/>
              </a:ext>
            </a:extLst>
          </p:cNvPr>
          <p:cNvSpPr/>
          <p:nvPr/>
        </p:nvSpPr>
        <p:spPr>
          <a:xfrm>
            <a:off x="9368" y="2413"/>
            <a:ext cx="4167144" cy="52181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1816AD7-8DAB-EB40-8BC4-2F2E04CCBF2D}"/>
              </a:ext>
            </a:extLst>
          </p:cNvPr>
          <p:cNvSpPr/>
          <p:nvPr/>
        </p:nvSpPr>
        <p:spPr>
          <a:xfrm>
            <a:off x="4192869" y="2413"/>
            <a:ext cx="4050045" cy="526499"/>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74458D4-BB65-5E4C-B902-29A06215B5F8}"/>
              </a:ext>
            </a:extLst>
          </p:cNvPr>
          <p:cNvSpPr/>
          <p:nvPr/>
        </p:nvSpPr>
        <p:spPr>
          <a:xfrm>
            <a:off x="8249906" y="-2270"/>
            <a:ext cx="3951685" cy="535866"/>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1661BF4-60AF-5343-93E7-BC9E3E568DCC}"/>
              </a:ext>
            </a:extLst>
          </p:cNvPr>
          <p:cNvSpPr txBox="1"/>
          <p:nvPr/>
        </p:nvSpPr>
        <p:spPr>
          <a:xfrm>
            <a:off x="590768" y="48974"/>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56" name="TextBox 155">
            <a:extLst>
              <a:ext uri="{FF2B5EF4-FFF2-40B4-BE49-F238E27FC236}">
                <a16:creationId xmlns:a16="http://schemas.microsoft.com/office/drawing/2014/main" id="{A81E840E-467B-4A41-A19F-076AD37CC243}"/>
              </a:ext>
            </a:extLst>
          </p:cNvPr>
          <p:cNvSpPr txBox="1"/>
          <p:nvPr/>
        </p:nvSpPr>
        <p:spPr>
          <a:xfrm>
            <a:off x="4597285" y="104188"/>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7" name="TextBox 156">
            <a:extLst>
              <a:ext uri="{FF2B5EF4-FFF2-40B4-BE49-F238E27FC236}">
                <a16:creationId xmlns:a16="http://schemas.microsoft.com/office/drawing/2014/main" id="{9C42A5AF-FE09-314E-BC16-41B229CF48E6}"/>
              </a:ext>
            </a:extLst>
          </p:cNvPr>
          <p:cNvSpPr txBox="1"/>
          <p:nvPr/>
        </p:nvSpPr>
        <p:spPr>
          <a:xfrm>
            <a:off x="8721904" y="131862"/>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a:spLocks noChangeAspect="1"/>
          </p:cNvSpPr>
          <p:nvPr/>
        </p:nvSpPr>
        <p:spPr>
          <a:xfrm>
            <a:off x="10894525" y="145760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extLst>
              <a:ext uri="{FF2B5EF4-FFF2-40B4-BE49-F238E27FC236}">
                <a16:creationId xmlns:a16="http://schemas.microsoft.com/office/drawing/2014/main" id="{E5E6B00E-244A-3D45-BD11-8F6B550E4922}"/>
              </a:ext>
            </a:extLst>
          </p:cNvPr>
          <p:cNvSpPr txBox="1"/>
          <p:nvPr>
            <p:custDataLst>
              <p:tags r:id="rId3"/>
            </p:custDataLst>
          </p:nvPr>
        </p:nvSpPr>
        <p:spPr>
          <a:xfrm>
            <a:off x="10753840" y="1537376"/>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Gotham Medium"/>
                <a:cs typeface="Arial"/>
              </a:rPr>
              <a:t>4.4</a:t>
            </a:r>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4525" y="2408404"/>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extLst>
              <a:ext uri="{FF2B5EF4-FFF2-40B4-BE49-F238E27FC236}">
                <a16:creationId xmlns:a16="http://schemas.microsoft.com/office/drawing/2014/main" id="{D3868CF7-C1DE-6B47-9CA0-420A5960BA2B}"/>
              </a:ext>
            </a:extLst>
          </p:cNvPr>
          <p:cNvSpPr txBox="1"/>
          <p:nvPr>
            <p:custDataLst>
              <p:tags r:id="rId4"/>
            </p:custDataLst>
          </p:nvPr>
        </p:nvSpPr>
        <p:spPr>
          <a:xfrm>
            <a:off x="10753840" y="2486382"/>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94525" y="3355497"/>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extLst>
              <a:ext uri="{FF2B5EF4-FFF2-40B4-BE49-F238E27FC236}">
                <a16:creationId xmlns:a16="http://schemas.microsoft.com/office/drawing/2014/main" id="{48725A90-BC81-3849-A2DD-836EA8314F67}"/>
              </a:ext>
            </a:extLst>
          </p:cNvPr>
          <p:cNvSpPr txBox="1"/>
          <p:nvPr>
            <p:custDataLst>
              <p:tags r:id="rId5"/>
            </p:custDataLst>
          </p:nvPr>
        </p:nvSpPr>
        <p:spPr>
          <a:xfrm>
            <a:off x="10753840" y="3437837"/>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67" name="Oval 266">
            <a:extLst>
              <a:ext uri="{FF2B5EF4-FFF2-40B4-BE49-F238E27FC236}">
                <a16:creationId xmlns:a16="http://schemas.microsoft.com/office/drawing/2014/main" id="{2C99BC1F-9D8B-8248-BA5D-C18B70375A9A}"/>
              </a:ext>
            </a:extLst>
          </p:cNvPr>
          <p:cNvSpPr/>
          <p:nvPr/>
        </p:nvSpPr>
        <p:spPr>
          <a:xfrm>
            <a:off x="10894525" y="5343138"/>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xtBox 169900">
            <a:extLst>
              <a:ext uri="{FF2B5EF4-FFF2-40B4-BE49-F238E27FC236}">
                <a16:creationId xmlns:a16="http://schemas.microsoft.com/office/drawing/2014/main" id="{85C4DBA8-4C18-EC4E-AF4D-F9BA1F46CDC8}"/>
              </a:ext>
            </a:extLst>
          </p:cNvPr>
          <p:cNvSpPr txBox="1"/>
          <p:nvPr>
            <p:custDataLst>
              <p:tags r:id="rId6"/>
            </p:custDataLst>
          </p:nvPr>
        </p:nvSpPr>
        <p:spPr>
          <a:xfrm>
            <a:off x="10751858" y="54223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71" name="Oval 270">
            <a:extLst>
              <a:ext uri="{FF2B5EF4-FFF2-40B4-BE49-F238E27FC236}">
                <a16:creationId xmlns:a16="http://schemas.microsoft.com/office/drawing/2014/main" id="{F2F6CF76-148A-174B-8F32-83CBEE2C1BEB}"/>
              </a:ext>
            </a:extLst>
          </p:cNvPr>
          <p:cNvSpPr/>
          <p:nvPr/>
        </p:nvSpPr>
        <p:spPr>
          <a:xfrm>
            <a:off x="10890442" y="4363388"/>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169900">
            <a:extLst>
              <a:ext uri="{FF2B5EF4-FFF2-40B4-BE49-F238E27FC236}">
                <a16:creationId xmlns:a16="http://schemas.microsoft.com/office/drawing/2014/main" id="{6A58F1D0-82B4-8F46-A4C1-4A6AF05AB819}"/>
              </a:ext>
            </a:extLst>
          </p:cNvPr>
          <p:cNvSpPr txBox="1"/>
          <p:nvPr>
            <p:custDataLst>
              <p:tags r:id="rId7"/>
            </p:custDataLst>
          </p:nvPr>
        </p:nvSpPr>
        <p:spPr>
          <a:xfrm>
            <a:off x="10733151" y="4440663"/>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9</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3985399775"/>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4095217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063827843433128c0d4fc3f&quot;,&quot;SmartGridHorizontal&quot;:0,&quot;LinkedExcelSources&quot;:{&quot;5e346de8333844181c23ddb2&quot;:&quot;C:\\Users\\Adam\\Downloads\\Dummy_test.xlsx&quot;,&quot;5e4589ea3338441510307efa&quot;:&quot;{{PptFile}}\\IFS_ICA Evaluation Framework-JB-FINAL.xlsx&quot;,&quot;602694cd43413238e800e5f0&quot;:&quot;{{PptFile}}\\ICASelf-AssessmentSummaryReport-JB.xlsx&quot;,&quot;6026980f43413238e800e5f1&quot;:&quot;{{PptFile}}\\ICASelf-AssessmentSummaryReport-JB (1).xlsx&quot;,&quot;60269d4643413238e800e5f2&quot;:&quot;{{PptFile}}\\ICASelf-AssessmentSummaryReport-JB (2).xlsx&quot;,&quot;6026a8c643413238e800e5ff&quot;:&quot;{{Desktop}}\\Chart in Microsoft PowerPoint.xlsx&quot;,&quot;6026e6ab43413232c04f5a5b&quot;:&quot;{{Desktop}}\\Chart in Microsoft PowerPoint.xlsx&quot;,&quot;602ab5fb43413201a055edfa&quot;:&quot;{{PptFile}}\\Network-no_evidence.xlsx&quot;,&quot;602eb2c14341323f2c720fa8&quot;:&quot;{{PptFile}}\\Automated_numbers_AASCU.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jr78ypHUnC8VQMP0mxLU_161312537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JilszVPpQWVX7aHW9A6e_1613125371&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Vw2sBzGFbOEalMzjw5NV_1613125371&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q1x4ti3ukvePth4Ch32g_1613125371&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C0A9IdJbxkLD3tlxHhui_16131253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o1FU5EHHchnlL0MvRBQs_16131253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8rsnjgkPZmT2g2i7QZMy_16131253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nGHT9VECDhsI8Xh1OeTe_1613657254&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eCKH7gSNGPWnfM9Y5Qev_1613657266&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herwCT728YhogBteA9FJ_16131253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Xta02Ocz0wUmVp8CBreA_1613125369&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zMZ32m9tgRA1OdDNghf_1613657752&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uUgIECUTjXH5SGPJO1BK_1613657849&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WwIGCy2bb3444K73waxd_161365783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e2bDLERXxXyBVi0fDW7B_161312537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3f5Xd2Hmb9zX0vaiJcIA_1613125375&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BNFyK7OF0KurNkJ4FU78_161312537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DhlZR8TZy2pc7GLvPnny_1613125370&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QkNOjK0vbYlzxghp70TZ_1613125370&quot;,&quot;DataType&quot;:1,&quot;ImageAutosize&quot;:1,&quot;ZIndexPreserved&quot;:true,&quot;ValueBgColor&quot;:false,&quot;ValueFontColor&quot;: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21607A9A238542AE04E3A453F9FC8E" ma:contentTypeVersion="23" ma:contentTypeDescription="Create a new document." ma:contentTypeScope="" ma:versionID="f2e956a08d605c44575ef3313de65030">
  <xsd:schema xmlns:xsd="http://www.w3.org/2001/XMLSchema" xmlns:xs="http://www.w3.org/2001/XMLSchema" xmlns:p="http://schemas.microsoft.com/office/2006/metadata/properties" xmlns:ns2="05363b96-8e5b-42a1-b7c2-3c1e73c46593" xmlns:ns3="b5075195-6e9b-4b25-b76f-3013fefbd223" targetNamespace="http://schemas.microsoft.com/office/2006/metadata/properties" ma:root="true" ma:fieldsID="76a57ee87e85d20e32dc760e7b6cf1be" ns2:_="" ns3:_="">
    <xsd:import namespace="05363b96-8e5b-42a1-b7c2-3c1e73c46593"/>
    <xsd:import namespace="b5075195-6e9b-4b25-b76f-3013fefbd2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TranscriptionStatus" minOccurs="0"/>
                <xsd:element ref="ns2:LinktoRev_x002e_comtranscriptwithaudio" minOccurs="0"/>
                <xsd:element ref="ns2:MediaServiceAutoTags" minOccurs="0"/>
                <xsd:element ref="ns2:MediaServiceOCR" minOccurs="0"/>
                <xsd:element ref="ns2:MediaServiceGenerationTime" minOccurs="0"/>
                <xsd:element ref="ns2:MediaServiceEventHashCode" minOccurs="0"/>
                <xsd:element ref="ns2:Status" minOccurs="0"/>
                <xsd:element ref="ns2:MediaLengthInSeconds" minOccurs="0"/>
                <xsd:element ref="ns2:lcf76f155ced4ddcb4097134ff3c332f" minOccurs="0"/>
                <xsd:element ref="ns3:TaxCatchAll" minOccurs="0"/>
                <xsd:element ref="ns2:MediaServiceObjectDetectorVersions" minOccurs="0"/>
                <xsd:element ref="ns2:InNVivo" minOccurs="0"/>
                <xsd:element ref="ns2:MediaServiceSearchProperties" minOccurs="0"/>
                <xsd:element ref="ns2:MediaServiceLocation" minOccurs="0"/>
                <xsd:element ref="ns2:Review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363b96-8e5b-42a1-b7c2-3c1e73c465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TranscriptionStatus" ma:index="15" nillable="true" ma:displayName="Transcription Status" ma:format="Dropdown" ma:internalName="TranscriptionStatus">
      <xsd:simpleType>
        <xsd:restriction base="dms:Choice">
          <xsd:enumeration value="In progress"/>
          <xsd:enumeration value="Transcribed"/>
        </xsd:restriction>
      </xsd:simpleType>
    </xsd:element>
    <xsd:element name="LinktoRev_x002e_comtranscriptwithaudio" ma:index="16" nillable="true" ma:displayName="Link to Rev.com transcript with audio" ma:description="Link to Rev.com which gives you access to the transcript and audio at the same time. " ma:format="Hyperlink" ma:internalName="LinktoRev_x002e_comtranscriptwithaudio">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Status" ma:index="21" nillable="true" ma:displayName="Status" ma:format="Dropdown" ma:internalName="Status">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InNVivo" ma:index="27" nillable="true" ma:displayName="In NVivo" ma:format="Dropdown" ma:internalName="InNVivo">
      <xsd:simpleType>
        <xsd:restriction base="dms:Choice">
          <xsd:enumeration value="Yes"/>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Location" ma:index="29" nillable="true" ma:displayName="Location" ma:indexed="true" ma:internalName="MediaServiceLocation" ma:readOnly="true">
      <xsd:simpleType>
        <xsd:restriction base="dms:Text"/>
      </xsd:simpleType>
    </xsd:element>
    <xsd:element name="Reviewed" ma:index="30" nillable="true" ma:displayName="Reviewed" ma:format="Dropdown" ma:internalName="Reviewed">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b5075195-6e9b-4b25-b76f-3013fefbd2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94e6a8b-b4e9-4d3c-ac91-90fe42120e6b}" ma:internalName="TaxCatchAll" ma:showField="CatchAllData" ma:web="b5075195-6e9b-4b25-b76f-3013fefbd2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nktoRev_x002e_comtranscriptwithaudio xmlns="05363b96-8e5b-42a1-b7c2-3c1e73c46593">
      <Url xsi:nil="true"/>
      <Description xsi:nil="true"/>
    </LinktoRev_x002e_comtranscriptwithaudio>
    <TranscriptionStatus xmlns="05363b96-8e5b-42a1-b7c2-3c1e73c46593" xsi:nil="true"/>
    <Status xmlns="05363b96-8e5b-42a1-b7c2-3c1e73c46593" xsi:nil="true"/>
    <SharedWithUsers xmlns="b5075195-6e9b-4b25-b76f-3013fefbd223">
      <UserInfo>
        <DisplayName>Day, Billie</DisplayName>
        <AccountId>34</AccountId>
        <AccountType/>
      </UserInfo>
    </SharedWithUsers>
    <lcf76f155ced4ddcb4097134ff3c332f xmlns="05363b96-8e5b-42a1-b7c2-3c1e73c46593">
      <Terms xmlns="http://schemas.microsoft.com/office/infopath/2007/PartnerControls"/>
    </lcf76f155ced4ddcb4097134ff3c332f>
    <TaxCatchAll xmlns="b5075195-6e9b-4b25-b76f-3013fefbd223" xsi:nil="true"/>
    <InNVivo xmlns="05363b96-8e5b-42a1-b7c2-3c1e73c46593" xsi:nil="true"/>
    <Reviewed xmlns="05363b96-8e5b-42a1-b7c2-3c1e73c46593" xsi:nil="true"/>
  </documentManagement>
</p:properties>
</file>

<file path=customXml/itemProps1.xml><?xml version="1.0" encoding="utf-8"?>
<ds:datastoreItem xmlns:ds="http://schemas.openxmlformats.org/officeDocument/2006/customXml" ds:itemID="{14C71CA6-346F-4A98-826D-BC9EE54E1FED}">
  <ds:schemaRefs>
    <ds:schemaRef ds:uri="http://schemas.microsoft.com/sharepoint/v3/contenttype/forms"/>
  </ds:schemaRefs>
</ds:datastoreItem>
</file>

<file path=customXml/itemProps2.xml><?xml version="1.0" encoding="utf-8"?>
<ds:datastoreItem xmlns:ds="http://schemas.openxmlformats.org/officeDocument/2006/customXml" ds:itemID="{74FE2FDA-EC04-4ED0-B4CC-849F7DD1E5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363b96-8e5b-42a1-b7c2-3c1e73c46593"/>
    <ds:schemaRef ds:uri="b5075195-6e9b-4b25-b76f-3013fefbd2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49AF81-61D0-4643-8522-3D08DE5F7567}">
  <ds:schemaRefs>
    <ds:schemaRef ds:uri="http://schemas.microsoft.com/office/2006/documentManagement/types"/>
    <ds:schemaRef ds:uri="http://purl.org/dc/elements/1.1/"/>
    <ds:schemaRef ds:uri="http://schemas.openxmlformats.org/package/2006/metadata/core-properties"/>
    <ds:schemaRef ds:uri="b5075195-6e9b-4b25-b76f-3013fefbd223"/>
    <ds:schemaRef ds:uri="http://purl.org/dc/terms/"/>
    <ds:schemaRef ds:uri="05363b96-8e5b-42a1-b7c2-3c1e73c46593"/>
    <ds:schemaRef ds:uri="http://purl.org/dc/dcmitype/"/>
    <ds:schemaRef ds:uri="http://schemas.microsoft.com/office/infopath/2007/PartnerControl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9ea45dbc-7b72-4abf-a77c-c770a0a8b962}" enabled="0" method="" siteId="{9ea45dbc-7b72-4abf-a77c-c770a0a8b962}" removed="1"/>
</clbl:labelList>
</file>

<file path=docProps/app.xml><?xml version="1.0" encoding="utf-8"?>
<Properties xmlns="http://schemas.openxmlformats.org/officeDocument/2006/extended-properties" xmlns:vt="http://schemas.openxmlformats.org/officeDocument/2006/docPropsVTypes">
  <Template>Office Theme</Template>
  <TotalTime>3399</TotalTime>
  <Words>715</Words>
  <Application>Microsoft Office PowerPoint</Application>
  <PresentationFormat>Custom</PresentationFormat>
  <Paragraphs>201</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Gotham Medium</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Blank, Joanne</dc:creator>
  <cp:lastModifiedBy>Suziedelis, Lara</cp:lastModifiedBy>
  <cp:revision>266</cp:revision>
  <dcterms:created xsi:type="dcterms:W3CDTF">2020-01-29T16:51:21Z</dcterms:created>
  <dcterms:modified xsi:type="dcterms:W3CDTF">2026-01-30T15:53:30Z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0x0101001F21607A9A238542AE04E3A453F9FC8E</vt:lpwstr>
  </property>
  <property fmtid="{D5CDD505-2E9C-101B-9397-08002B2CF9AE}" pid="3" name="MediaServiceImageTags">
    <vt:lpwstr/>
  </property>
</Properties>
</file>