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2" r:id="rId4"/>
    <p:sldId id="304" r:id="rId5"/>
    <p:sldId id="305" r:id="rId6"/>
    <p:sldId id="306" r:id="rId7"/>
    <p:sldId id="307" r:id="rId8"/>
    <p:sldId id="308" r:id="rId9"/>
    <p:sldId id="339" r:id="rId10"/>
    <p:sldId id="309" r:id="rId11"/>
    <p:sldId id="310" r:id="rId12"/>
    <p:sldId id="311" r:id="rId13"/>
    <p:sldId id="312" r:id="rId14"/>
    <p:sldId id="313" r:id="rId15"/>
    <p:sldId id="314" r:id="rId16"/>
    <p:sldId id="320" r:id="rId17"/>
    <p:sldId id="321" r:id="rId18"/>
    <p:sldId id="319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40" r:id="rId27"/>
    <p:sldId id="341" r:id="rId28"/>
    <p:sldId id="342" r:id="rId29"/>
    <p:sldId id="343" r:id="rId30"/>
    <p:sldId id="344" r:id="rId31"/>
    <p:sldId id="329" r:id="rId32"/>
    <p:sldId id="330" r:id="rId33"/>
    <p:sldId id="331" r:id="rId34"/>
    <p:sldId id="315" r:id="rId35"/>
    <p:sldId id="316" r:id="rId36"/>
    <p:sldId id="318" r:id="rId37"/>
    <p:sldId id="332" r:id="rId38"/>
    <p:sldId id="333" r:id="rId39"/>
    <p:sldId id="334" r:id="rId40"/>
    <p:sldId id="335" r:id="rId41"/>
    <p:sldId id="336" r:id="rId42"/>
    <p:sldId id="337" r:id="rId43"/>
    <p:sldId id="33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7" autoAdjust="0"/>
    <p:restoredTop sz="82567" autoAdjust="0"/>
  </p:normalViewPr>
  <p:slideViewPr>
    <p:cSldViewPr snapToGrid="0">
      <p:cViewPr varScale="1">
        <p:scale>
          <a:sx n="65" d="100"/>
          <a:sy n="65" d="100"/>
        </p:scale>
        <p:origin x="12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BC2D9-296D-4F64-B8F8-AD09F6EDBC8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06DAD-B797-4AF9-BDC6-8DA2AA2C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06DAD-B797-4AF9-BDC6-8DA2AA2C03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06DAD-B797-4AF9-BDC6-8DA2AA2C03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25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06DAD-B797-4AF9-BDC6-8DA2AA2C03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06DAD-B797-4AF9-BDC6-8DA2AA2C03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12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06DAD-B797-4AF9-BDC6-8DA2AA2C03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68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06DAD-B797-4AF9-BDC6-8DA2AA2C03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2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35A22-49CC-F1DA-3BBE-1395AA85E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9C086-4787-4C39-6670-D65DFF97E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87137-5DC7-35B6-0D53-A0647C3A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BDC19-5F1E-EBFD-3FB8-5CAEDB67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3E30F-1837-F837-9DAC-192A1DBC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7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FBF18-9FCC-4CA3-3C09-5A1AE6AD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88AC8-C709-4C8F-05F3-D7AEBC04A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B7576-E4C9-6194-7F9F-97B270213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5DC7-71D1-3A31-FA26-EC416995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3593E-9077-707E-6D52-859779647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6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B6A5A4-5C6B-48A5-E78C-B292E8FE48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EE422-C9B1-1A4C-DB8B-281A288C7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6D0BE-B7B0-6C2B-F3D2-59732957C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EC45-8D1F-3EB8-F0BB-1CFE2BE9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D95D2-3742-AFEC-1ECA-80AE6F22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0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82F6-857B-AB91-7DF7-B8D23AA6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FD04C-BDC7-5EBB-1F8B-BAFD783C5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1415E-56D0-A058-261D-0D8614854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C2E1F-F74A-D2B0-BEE7-EB85CB8D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CF366-F421-C0A1-42B7-2F635D73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0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530B-6BBC-D680-9C0C-34945AB51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49570-6725-D67F-29DE-329374DA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5343D-B6E9-6F4F-49C9-875608D39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1E3A4-9095-F4BB-FA57-AD7A98D8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091F7-74C2-0668-E6E2-865EE8D5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64F6-ECAC-800A-B21D-4F7A30E6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35FEA-6DFD-2B54-45C3-E6240D352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CB094-E4AD-9061-2B1B-DAF89DDC7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C24A9-9F28-5544-DB90-7493E3B6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C925E-9491-617C-FFB8-898E9342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28943-422A-30F2-C7DB-6C6E673E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DB44-8C12-8AB9-765D-22806299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6E00B-C190-60EF-AEFE-CDE55EAF7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C5397-39DC-B7E7-F946-AABDF5CC8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429059-A739-5B77-4780-C037BC065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CAC4E-D024-60B0-4A13-052F3276A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7FA21-265E-7D90-54D4-1FA8B62E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E33EC-1318-5F87-C6DA-4C308602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EC3F09-81A9-8892-D445-AC1FCF458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6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38C8-A2F8-13BE-8B7A-09A377A1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5671F-DEE8-D811-AEB3-5661D968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142B5-454B-12B3-6E38-389044B1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4750B-0AED-7826-7A81-F67E289F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55E81C-F04B-3D98-406D-815FD4EA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35A9E-F40B-C9C7-4BEB-75B1D679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70064-2C07-4D03-B6C1-75534D36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5465-A79A-22C1-452F-88272227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157A4-5A7B-4F1A-6FF7-5C17FB073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B525F-81C0-4FC6-DB21-FECB955D7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5812C-5135-C8F1-1334-8DB853AD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1D0E0-758F-A98B-393B-BF38AE9E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5C1F0-F7AA-1CB4-0A9B-4F479B72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8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3E70-B2A0-8205-BCA1-098033CD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A18C8-68EF-93B6-6073-02FBBB3D3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C7D67-3DF6-9EA9-1AA9-1F5EC5449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CBA81-3709-FE68-76FA-081483DA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C133D-4802-FE94-7A68-84E3F1DB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01DC0-DC88-EA27-15FB-65C95817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3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D16AE-65F5-D215-9A75-F0C1447C8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DE701-E90B-FEE8-0017-61163FD0C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AB561-C6E9-D604-6FDF-5D72C8CC1B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1140B0-080D-4CC6-AEF7-A79D02B2FCF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E1E3F-64B1-D8C1-38A8-8A561ED51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64AD8-710C-6930-5A2F-F3925F727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959C02-E0C3-4004-B0F0-818403D9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4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repec.sowi.unibe.ch/stata/coefplot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CCD3-3EB5-E108-733C-497FD57D5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1122363"/>
            <a:ext cx="9964615" cy="2387600"/>
          </a:xfrm>
        </p:spPr>
        <p:txBody>
          <a:bodyPr>
            <a:normAutofit/>
          </a:bodyPr>
          <a:lstStyle/>
          <a:p>
            <a:r>
              <a:rPr lang="en-US" sz="4400" dirty="0"/>
              <a:t>STATA ‘tricks’: Creating professional graphs to enhance communication of statistical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B37A4-87D9-E7BF-4E24-F9E969DA4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123" y="3602038"/>
            <a:ext cx="9741877" cy="1655762"/>
          </a:xfrm>
        </p:spPr>
        <p:txBody>
          <a:bodyPr/>
          <a:lstStyle/>
          <a:p>
            <a:r>
              <a:rPr lang="en-US" dirty="0"/>
              <a:t>Dr. Paul Sirma – Researcher, UNICEF</a:t>
            </a:r>
          </a:p>
          <a:p>
            <a:r>
              <a:rPr lang="en-US" dirty="0"/>
              <a:t>April 2026</a:t>
            </a:r>
          </a:p>
          <a:p>
            <a:r>
              <a:rPr lang="en-US" dirty="0"/>
              <a:t>Session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440FD-063C-3698-BB80-00513B45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72006"/>
            <a:ext cx="2346036" cy="1213812"/>
          </a:xfrm>
          <a:prstGeom prst="rect">
            <a:avLst/>
          </a:prstGeom>
        </p:spPr>
      </p:pic>
      <p:pic>
        <p:nvPicPr>
          <p:cNvPr id="7" name="Picture 6" descr="An orange and black map&#10;&#10;Description automatically generated">
            <a:extLst>
              <a:ext uri="{FF2B5EF4-FFF2-40B4-BE49-F238E27FC236}">
                <a16:creationId xmlns:a16="http://schemas.microsoft.com/office/drawing/2014/main" id="{69674DF4-207B-76AC-20A3-921B6CC8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49" y="5067224"/>
            <a:ext cx="1905950" cy="1790776"/>
          </a:xfrm>
          <a:prstGeom prst="rect">
            <a:avLst/>
          </a:prstGeom>
        </p:spPr>
      </p:pic>
      <p:pic>
        <p:nvPicPr>
          <p:cNvPr id="4" name="Picture 3" descr="A blue and orange logo&#10;&#10;AI-generated content may be incorrect.">
            <a:extLst>
              <a:ext uri="{FF2B5EF4-FFF2-40B4-BE49-F238E27FC236}">
                <a16:creationId xmlns:a16="http://schemas.microsoft.com/office/drawing/2014/main" id="{CD57BA71-1991-32B2-E034-EA39D580F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98" y="5588406"/>
            <a:ext cx="2155725" cy="11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9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C96FA-935F-DA4E-8388-28D5FAA7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Overlay the two histograms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F7908-C969-304D-9FD2-555FC648A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Rural: </a:t>
            </a:r>
            <a:r>
              <a:rPr lang="en-US" dirty="0" err="1"/>
              <a:t>hist_pcexp_rur</a:t>
            </a:r>
            <a:endParaRPr lang="en-US" dirty="0"/>
          </a:p>
          <a:p>
            <a:r>
              <a:rPr lang="en-US" dirty="0"/>
              <a:t>Urban: </a:t>
            </a:r>
            <a:r>
              <a:rPr lang="en-US" dirty="0" err="1"/>
              <a:t>hist_pcexp_ur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6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412E16-E42E-B34F-A103-FB452388B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5" y="94129"/>
            <a:ext cx="11120716" cy="2017059"/>
          </a:xfrm>
        </p:spPr>
        <p:txBody>
          <a:bodyPr>
            <a:noAutofit/>
          </a:bodyPr>
          <a:lstStyle/>
          <a:p>
            <a:r>
              <a:rPr lang="en-US" sz="3400" dirty="0" err="1"/>
              <a:t>twoway</a:t>
            </a:r>
            <a:r>
              <a:rPr lang="en-US" sz="3400" dirty="0"/>
              <a:t> ///</a:t>
            </a:r>
            <a:br>
              <a:rPr lang="en-US" sz="3400" dirty="0"/>
            </a:br>
            <a:r>
              <a:rPr lang="en-US" sz="3400" dirty="0"/>
              <a:t>(</a:t>
            </a:r>
            <a:r>
              <a:rPr lang="en-US" sz="3400" dirty="0" err="1"/>
              <a:t>hist</a:t>
            </a:r>
            <a:r>
              <a:rPr lang="en-US" sz="3400" dirty="0"/>
              <a:t> </a:t>
            </a:r>
            <a:r>
              <a:rPr lang="en-US" sz="3400" dirty="0" err="1"/>
              <a:t>pcexp</a:t>
            </a:r>
            <a:r>
              <a:rPr lang="en-US" sz="3400" dirty="0"/>
              <a:t> if rural ==1, </a:t>
            </a:r>
            <a:r>
              <a:rPr lang="en-US" sz="3400" dirty="0" err="1"/>
              <a:t>fcolor</a:t>
            </a:r>
            <a:r>
              <a:rPr lang="en-US" sz="3400" dirty="0"/>
              <a:t>(gray) </a:t>
            </a:r>
            <a:r>
              <a:rPr lang="en-US" sz="3400" dirty="0" err="1"/>
              <a:t>lcolor</a:t>
            </a:r>
            <a:r>
              <a:rPr lang="en-US" sz="3400" dirty="0"/>
              <a:t>(none)) ///</a:t>
            </a:r>
            <a:br>
              <a:rPr lang="en-US" sz="3400" dirty="0"/>
            </a:br>
            <a:r>
              <a:rPr lang="en-US" sz="3400" dirty="0"/>
              <a:t>(</a:t>
            </a:r>
            <a:r>
              <a:rPr lang="en-US" sz="3400" dirty="0" err="1"/>
              <a:t>hist</a:t>
            </a:r>
            <a:r>
              <a:rPr lang="en-US" sz="3400" dirty="0"/>
              <a:t> </a:t>
            </a:r>
            <a:r>
              <a:rPr lang="en-US" sz="3400" dirty="0" err="1"/>
              <a:t>pcexp</a:t>
            </a:r>
            <a:r>
              <a:rPr lang="en-US" sz="3400" dirty="0"/>
              <a:t> if rural ==0, </a:t>
            </a:r>
            <a:r>
              <a:rPr lang="en-US" sz="3400" dirty="0" err="1"/>
              <a:t>fcolor</a:t>
            </a:r>
            <a:r>
              <a:rPr lang="en-US" sz="3400" dirty="0"/>
              <a:t>(none) </a:t>
            </a:r>
            <a:r>
              <a:rPr lang="en-US" sz="3400" dirty="0" err="1"/>
              <a:t>lcolor</a:t>
            </a:r>
            <a:r>
              <a:rPr lang="en-US" sz="3400" dirty="0"/>
              <a:t>(black)) ,  ///</a:t>
            </a:r>
            <a:br>
              <a:rPr lang="en-US" sz="3400" dirty="0"/>
            </a:br>
            <a:r>
              <a:rPr lang="en-US" sz="3400" dirty="0"/>
              <a:t>legend(order(1 "Rural" 2 "Urban"))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27616B-F2A9-7447-9F0C-FF1BB5096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2" y="1981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0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63ADD-C602-B74F-8E48-CFAACBA9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919"/>
            <a:ext cx="10901082" cy="1542770"/>
          </a:xfrm>
        </p:spPr>
        <p:txBody>
          <a:bodyPr>
            <a:noAutofit/>
          </a:bodyPr>
          <a:lstStyle/>
          <a:p>
            <a:r>
              <a:rPr lang="en-US" sz="3600" dirty="0" err="1"/>
              <a:t>tw</a:t>
            </a:r>
            <a:r>
              <a:rPr lang="en-US" sz="3600" dirty="0"/>
              <a:t> </a:t>
            </a:r>
            <a:r>
              <a:rPr lang="en-US" sz="3600" dirty="0" err="1"/>
              <a:t>hist</a:t>
            </a:r>
            <a:r>
              <a:rPr lang="en-US" sz="3600" dirty="0"/>
              <a:t> </a:t>
            </a:r>
            <a:r>
              <a:rPr lang="en-US" sz="3600" dirty="0" err="1"/>
              <a:t>pcexp</a:t>
            </a:r>
            <a:r>
              <a:rPr lang="en-US" sz="3600" dirty="0"/>
              <a:t> if rural ==0, </a:t>
            </a:r>
            <a:r>
              <a:rPr lang="en-US" sz="3600" dirty="0" err="1"/>
              <a:t>fcolor</a:t>
            </a:r>
            <a:r>
              <a:rPr lang="en-US" sz="3600" dirty="0"/>
              <a:t>(none) </a:t>
            </a:r>
            <a:r>
              <a:rPr lang="en-US" sz="3600" dirty="0" err="1"/>
              <a:t>lcolor</a:t>
            </a:r>
            <a:r>
              <a:rPr lang="en-US" sz="3600" dirty="0"/>
              <a:t>(black) || </a:t>
            </a:r>
            <a:r>
              <a:rPr lang="en-US" sz="3600" dirty="0" err="1"/>
              <a:t>hist</a:t>
            </a:r>
            <a:r>
              <a:rPr lang="en-US" sz="3600" dirty="0"/>
              <a:t> </a:t>
            </a:r>
            <a:r>
              <a:rPr lang="en-US" sz="3600" dirty="0" err="1"/>
              <a:t>pcexp</a:t>
            </a:r>
            <a:r>
              <a:rPr lang="en-US" sz="3600" dirty="0"/>
              <a:t> if rural ==1, </a:t>
            </a:r>
            <a:r>
              <a:rPr lang="en-US" sz="3600" dirty="0" err="1"/>
              <a:t>fcolor</a:t>
            </a:r>
            <a:r>
              <a:rPr lang="en-US" sz="3600" dirty="0"/>
              <a:t>(gray) </a:t>
            </a:r>
            <a:r>
              <a:rPr lang="en-US" sz="3600" dirty="0" err="1"/>
              <a:t>lcolor</a:t>
            </a:r>
            <a:r>
              <a:rPr lang="en-US" sz="3600" dirty="0"/>
              <a:t>(none) legend(order(1 "Urban" 2 "Rural"))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68CC4E-DE37-914E-8DCB-AEEA894E9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60" y="1597259"/>
            <a:ext cx="7732058" cy="51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5CEA-93B3-C546-BE1B-B1536EB9A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tw</a:t>
            </a:r>
            <a:r>
              <a:rPr lang="en-US" sz="2800" dirty="0"/>
              <a:t> </a:t>
            </a:r>
            <a:r>
              <a:rPr lang="en-US" sz="2800" dirty="0" err="1"/>
              <a:t>hist</a:t>
            </a:r>
            <a:r>
              <a:rPr lang="en-US" sz="2800" dirty="0"/>
              <a:t> </a:t>
            </a:r>
            <a:r>
              <a:rPr lang="en-US" sz="2800" dirty="0" err="1"/>
              <a:t>pcexp</a:t>
            </a:r>
            <a:r>
              <a:rPr lang="en-US" sz="2800" dirty="0"/>
              <a:t> if rural ==1, </a:t>
            </a:r>
            <a:r>
              <a:rPr lang="en-US" sz="2800" dirty="0" err="1"/>
              <a:t>fcolor</a:t>
            </a:r>
            <a:r>
              <a:rPr lang="en-US" sz="2800" dirty="0"/>
              <a:t>(gray) </a:t>
            </a:r>
            <a:r>
              <a:rPr lang="en-US" sz="2800" dirty="0" err="1"/>
              <a:t>lcolor</a:t>
            </a:r>
            <a:r>
              <a:rPr lang="en-US" sz="2800" dirty="0"/>
              <a:t>(none) || </a:t>
            </a:r>
            <a:r>
              <a:rPr lang="en-US" sz="2800" dirty="0" err="1"/>
              <a:t>hist</a:t>
            </a:r>
            <a:r>
              <a:rPr lang="en-US" sz="2800" dirty="0"/>
              <a:t> </a:t>
            </a:r>
            <a:r>
              <a:rPr lang="en-US" sz="2800" dirty="0" err="1"/>
              <a:t>pcexp</a:t>
            </a:r>
            <a:r>
              <a:rPr lang="en-US" sz="2800" dirty="0"/>
              <a:t> if rural ==0, </a:t>
            </a:r>
            <a:r>
              <a:rPr lang="en-US" sz="2800" dirty="0" err="1"/>
              <a:t>fcolor</a:t>
            </a:r>
            <a:r>
              <a:rPr lang="en-US" sz="2800" dirty="0"/>
              <a:t>(none) </a:t>
            </a:r>
            <a:r>
              <a:rPr lang="en-US" sz="2800" dirty="0" err="1"/>
              <a:t>lcolor</a:t>
            </a:r>
            <a:r>
              <a:rPr lang="en-US" sz="2800" dirty="0"/>
              <a:t>(black) || </a:t>
            </a:r>
            <a:r>
              <a:rPr lang="en-US" sz="2800" dirty="0" err="1"/>
              <a:t>kdensity</a:t>
            </a:r>
            <a:r>
              <a:rPr lang="en-US" sz="2800" dirty="0"/>
              <a:t> </a:t>
            </a:r>
            <a:r>
              <a:rPr lang="en-US" sz="2800" dirty="0" err="1"/>
              <a:t>pcexp</a:t>
            </a:r>
            <a:r>
              <a:rPr lang="en-US" sz="2800" dirty="0"/>
              <a:t> if rural==1 , </a:t>
            </a:r>
            <a:r>
              <a:rPr lang="en-US" sz="2800" dirty="0" err="1"/>
              <a:t>lc</a:t>
            </a:r>
            <a:r>
              <a:rPr lang="en-US" sz="2800" dirty="0"/>
              <a:t>(black) </a:t>
            </a:r>
            <a:r>
              <a:rPr lang="en-US" sz="2800" dirty="0" err="1"/>
              <a:t>lp</a:t>
            </a:r>
            <a:r>
              <a:rPr lang="en-US" sz="2800" dirty="0"/>
              <a:t>(solid) || </a:t>
            </a:r>
            <a:r>
              <a:rPr lang="en-US" sz="2800" dirty="0" err="1"/>
              <a:t>kdensity</a:t>
            </a:r>
            <a:r>
              <a:rPr lang="en-US" sz="2800" dirty="0"/>
              <a:t> </a:t>
            </a:r>
            <a:r>
              <a:rPr lang="en-US" sz="2800" dirty="0" err="1"/>
              <a:t>pcexp</a:t>
            </a:r>
            <a:r>
              <a:rPr lang="en-US" sz="2800" dirty="0"/>
              <a:t> if rural==0 , </a:t>
            </a:r>
            <a:r>
              <a:rPr lang="en-US" sz="2800" dirty="0" err="1"/>
              <a:t>lc</a:t>
            </a:r>
            <a:r>
              <a:rPr lang="en-US" sz="2800" dirty="0"/>
              <a:t>(black) </a:t>
            </a:r>
            <a:r>
              <a:rPr lang="en-US" sz="2800" dirty="0" err="1"/>
              <a:t>lp</a:t>
            </a:r>
            <a:r>
              <a:rPr lang="en-US" sz="2800" dirty="0"/>
              <a:t>(dash)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FB2AD6-3B41-394D-8242-F4CD22B52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2172494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6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DF267A-90BE-D143-839C-2A3D3808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graphs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3D91B-1428-FA4F-BCD9-B22579A0B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STATA Command: </a:t>
            </a:r>
            <a:r>
              <a:rPr lang="en-US" dirty="0" err="1"/>
              <a:t>cibar</a:t>
            </a:r>
            <a:r>
              <a:rPr lang="en-US" dirty="0"/>
              <a:t>; </a:t>
            </a:r>
            <a:r>
              <a:rPr lang="en-US" dirty="0" err="1"/>
              <a:t>coefplot</a:t>
            </a:r>
            <a:endParaRPr lang="en-US" dirty="0"/>
          </a:p>
          <a:p>
            <a:r>
              <a:rPr lang="en-US" dirty="0"/>
              <a:t>Summary statistics: mean and standard errors</a:t>
            </a:r>
          </a:p>
        </p:txBody>
      </p:sp>
    </p:spTree>
    <p:extLst>
      <p:ext uri="{BB962C8B-B14F-4D97-AF65-F5344CB8AC3E}">
        <p14:creationId xmlns:p14="http://schemas.microsoft.com/office/powerpoint/2010/main" val="3174217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F6BA5A-04ED-6141-8DDC-87ED9DB856F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000" dirty="0"/>
              <a:t>graph bar </a:t>
            </a:r>
            <a:r>
              <a:rPr lang="en-US" sz="3000" dirty="0" err="1"/>
              <a:t>neet</a:t>
            </a:r>
            <a:r>
              <a:rPr lang="en-US" sz="3000" dirty="0"/>
              <a:t> , </a:t>
            </a:r>
            <a:r>
              <a:rPr lang="en-US" sz="3000" dirty="0" err="1"/>
              <a:t>blabel</a:t>
            </a:r>
            <a:r>
              <a:rPr lang="en-US" sz="3000" dirty="0"/>
              <a:t>(bar, format(%9.2f)) </a:t>
            </a:r>
            <a:r>
              <a:rPr lang="en-US" sz="3000" dirty="0" err="1"/>
              <a:t>ylabel</a:t>
            </a:r>
            <a:r>
              <a:rPr lang="en-US" sz="3000" dirty="0"/>
              <a:t>(0(.05).25) over(rural, gap(10)) </a:t>
            </a:r>
            <a:r>
              <a:rPr lang="en-US" sz="3000" dirty="0" err="1"/>
              <a:t>asyvars</a:t>
            </a:r>
            <a:r>
              <a:rPr lang="en-US" sz="3000" dirty="0"/>
              <a:t> legend(</a:t>
            </a:r>
            <a:r>
              <a:rPr lang="en-US" sz="3000" dirty="0" err="1"/>
              <a:t>pos</a:t>
            </a:r>
            <a:r>
              <a:rPr lang="en-US" sz="3000" dirty="0"/>
              <a:t>(6) row(1) </a:t>
            </a:r>
            <a:r>
              <a:rPr lang="en-US" sz="3000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) over(year)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4FF00A5-67EF-9149-8680-EEDA757B4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7000" y="1937544"/>
            <a:ext cx="6858000" cy="41275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36AEF0-877D-4149-8347-07E399CF5143}"/>
              </a:ext>
            </a:extLst>
          </p:cNvPr>
          <p:cNvSpPr txBox="1"/>
          <p:nvPr/>
        </p:nvSpPr>
        <p:spPr>
          <a:xfrm>
            <a:off x="965201" y="5808133"/>
            <a:ext cx="10388600" cy="64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www.air.org</a:t>
            </a:r>
            <a:r>
              <a:rPr lang="en-US" dirty="0"/>
              <a:t>/project/air-pipeline-partnership-program-p3/p3-africa/virtual-learning-library/</a:t>
            </a:r>
            <a:r>
              <a:rPr lang="en-US" dirty="0" err="1"/>
              <a:t>stata</a:t>
            </a:r>
            <a:r>
              <a:rPr lang="en-US" dirty="0"/>
              <a:t>-tricks</a:t>
            </a:r>
          </a:p>
        </p:txBody>
      </p:sp>
    </p:spTree>
    <p:extLst>
      <p:ext uri="{BB962C8B-B14F-4D97-AF65-F5344CB8AC3E}">
        <p14:creationId xmlns:p14="http://schemas.microsoft.com/office/powerpoint/2010/main" val="2363613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39B34-A984-E142-B065-C7191AD6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want to add confidence intervals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7D6BB-55BD-A54E-B5BA-373C04891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cibar</a:t>
            </a:r>
            <a:r>
              <a:rPr lang="en-US" dirty="0"/>
              <a:t> (Staudt, 2014)</a:t>
            </a:r>
          </a:p>
          <a:p>
            <a:pPr lvl="1"/>
            <a:r>
              <a:rPr lang="en-US" dirty="0"/>
              <a:t>One outcome variable and </a:t>
            </a:r>
          </a:p>
          <a:p>
            <a:pPr lvl="1"/>
            <a:r>
              <a:rPr lang="en-US" dirty="0"/>
              <a:t>One or multiple subgroups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coefplot</a:t>
            </a:r>
            <a:r>
              <a:rPr lang="en-US" dirty="0"/>
              <a:t> (Jann, 2014)</a:t>
            </a:r>
          </a:p>
          <a:p>
            <a:pPr lvl="1"/>
            <a:r>
              <a:rPr lang="en-US" dirty="0"/>
              <a:t>Two or more outcome variables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31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637B-8E3E-5B4D-94D5-6C1C9219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the packages in </a:t>
            </a:r>
            <a:r>
              <a:rPr lang="en-US" dirty="0" err="1"/>
              <a:t>stata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2679-2011-074E-A439-6CD370F0C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ssc</a:t>
            </a:r>
            <a:r>
              <a:rPr lang="en-US" dirty="0"/>
              <a:t> install </a:t>
            </a:r>
            <a:r>
              <a:rPr lang="en-US" dirty="0" err="1"/>
              <a:t>cibar</a:t>
            </a:r>
            <a:r>
              <a:rPr lang="en-US" dirty="0"/>
              <a:t> , replace </a:t>
            </a:r>
          </a:p>
          <a:p>
            <a:r>
              <a:rPr lang="en-US" dirty="0" err="1"/>
              <a:t>ssc</a:t>
            </a:r>
            <a:r>
              <a:rPr lang="en-US" dirty="0"/>
              <a:t> install </a:t>
            </a:r>
            <a:r>
              <a:rPr lang="en-US" dirty="0" err="1"/>
              <a:t>coefplot</a:t>
            </a:r>
            <a:r>
              <a:rPr lang="en-US" dirty="0"/>
              <a:t>, replace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63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4B74-6DF8-C848-963A-0660A4535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  <a:r>
              <a:rPr lang="en-US" dirty="0" err="1"/>
              <a:t>cibar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D9144A-D112-1344-AFCC-BA622405F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053" y="1825625"/>
            <a:ext cx="86838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30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53F4-4677-D743-9BEB-6C2DC4EF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cibar</a:t>
            </a:r>
            <a:r>
              <a:rPr lang="en-US" dirty="0"/>
              <a:t> </a:t>
            </a:r>
            <a:r>
              <a:rPr lang="en-US" dirty="0" err="1"/>
              <a:t>pcexp</a:t>
            </a:r>
            <a:r>
              <a:rPr lang="en-US" dirty="0"/>
              <a:t> , over(rural) </a:t>
            </a:r>
            <a:r>
              <a:rPr lang="en-US" dirty="0" err="1"/>
              <a:t>graphopts</a:t>
            </a:r>
            <a:r>
              <a:rPr lang="en-US" dirty="0"/>
              <a:t>(</a:t>
            </a:r>
            <a:r>
              <a:rPr lang="en-US" dirty="0" err="1"/>
              <a:t>ylab</a:t>
            </a:r>
            <a:r>
              <a:rPr lang="en-US" dirty="0"/>
              <a:t>(10000(50000)410000))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7CACE1-AEF9-534C-960E-B650A48F6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776" y="1664493"/>
            <a:ext cx="7893424" cy="5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0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8B14-275E-A064-86C5-DB41DE6F4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session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D0055-F8D9-9670-07AE-A6B241793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/>
              <a:t>Histograms</a:t>
            </a:r>
          </a:p>
          <a:p>
            <a:pPr lvl="1"/>
            <a:r>
              <a:rPr lang="en-US" dirty="0"/>
              <a:t>Overlay two histograms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Bar graphs </a:t>
            </a:r>
          </a:p>
          <a:p>
            <a:pPr lvl="1"/>
            <a:r>
              <a:rPr lang="en-US" dirty="0"/>
              <a:t>One outcome variable </a:t>
            </a:r>
          </a:p>
          <a:p>
            <a:pPr lvl="2"/>
            <a:r>
              <a:rPr lang="en-US" dirty="0"/>
              <a:t>With subgroups</a:t>
            </a:r>
          </a:p>
          <a:p>
            <a:pPr lvl="1"/>
            <a:r>
              <a:rPr lang="en-US" dirty="0"/>
              <a:t>Multiple outcome variables</a:t>
            </a:r>
          </a:p>
          <a:p>
            <a:pPr lvl="2"/>
            <a:r>
              <a:rPr lang="en-US" dirty="0"/>
              <a:t>With subgroups</a:t>
            </a:r>
          </a:p>
        </p:txBody>
      </p:sp>
    </p:spTree>
    <p:extLst>
      <p:ext uri="{BB962C8B-B14F-4D97-AF65-F5344CB8AC3E}">
        <p14:creationId xmlns:p14="http://schemas.microsoft.com/office/powerpoint/2010/main" val="1524505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F649-AC76-A548-8A03-A1E44EF3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err="1"/>
              <a:t>cibar</a:t>
            </a:r>
            <a:r>
              <a:rPr lang="en-US" sz="3000" dirty="0"/>
              <a:t> </a:t>
            </a:r>
            <a:r>
              <a:rPr lang="en-US" sz="3000" dirty="0" err="1"/>
              <a:t>pcexp</a:t>
            </a:r>
            <a:r>
              <a:rPr lang="en-US" sz="3000" dirty="0"/>
              <a:t> , over(rural) </a:t>
            </a:r>
            <a:r>
              <a:rPr lang="en-US" sz="3000" dirty="0" err="1"/>
              <a:t>graphopts</a:t>
            </a:r>
            <a:r>
              <a:rPr lang="en-US" sz="3000" dirty="0"/>
              <a:t>(</a:t>
            </a:r>
            <a:r>
              <a:rPr lang="en-US" sz="3000" dirty="0" err="1"/>
              <a:t>ylab</a:t>
            </a:r>
            <a:r>
              <a:rPr lang="en-US" sz="3000" dirty="0"/>
              <a:t>(10000(50000)410000) </a:t>
            </a:r>
            <a:r>
              <a:rPr lang="en-US" sz="3000" dirty="0" err="1"/>
              <a:t>ytitle</a:t>
            </a:r>
            <a:r>
              <a:rPr lang="en-US" sz="3000" dirty="0"/>
              <a:t>("Malawian Kwacha") </a:t>
            </a:r>
            <a:r>
              <a:rPr lang="en-US" sz="3000" dirty="0" err="1"/>
              <a:t>xtitle</a:t>
            </a:r>
            <a:r>
              <a:rPr lang="en-US" sz="3000" dirty="0"/>
              <a:t>( consumption per capita) title("Average Consumption Per Capital" "(Rural vs Urban)"))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7039AE-8C48-5040-BFC9-E295E95EB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247" y="1807929"/>
            <a:ext cx="7409329" cy="49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5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1615-B211-AD40-B4EF-199BE73E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cibar</a:t>
            </a:r>
            <a:r>
              <a:rPr lang="en-US" dirty="0"/>
              <a:t> </a:t>
            </a:r>
            <a:r>
              <a:rPr lang="en-US" dirty="0" err="1"/>
              <a:t>pcexp</a:t>
            </a:r>
            <a:r>
              <a:rPr lang="en-US" dirty="0"/>
              <a:t> , over(rural)  </a:t>
            </a:r>
            <a:r>
              <a:rPr lang="en-US" dirty="0" err="1"/>
              <a:t>barcol</a:t>
            </a:r>
            <a:r>
              <a:rPr lang="en-US" dirty="0"/>
              <a:t>(gs0 gs10) </a:t>
            </a:r>
            <a:r>
              <a:rPr lang="en-US" dirty="0" err="1"/>
              <a:t>baropts</a:t>
            </a:r>
            <a:r>
              <a:rPr lang="en-US" dirty="0"/>
              <a:t>(</a:t>
            </a:r>
            <a:r>
              <a:rPr lang="en-US" dirty="0" err="1"/>
              <a:t>lcolor</a:t>
            </a:r>
            <a:r>
              <a:rPr lang="en-US" dirty="0"/>
              <a:t>(none))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A59E23-3FDC-904E-A151-EFC3D2D9D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690688"/>
            <a:ext cx="7782414" cy="51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1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BDD27-3A93-344B-BAFC-902895E4B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cibar</a:t>
            </a:r>
            <a:r>
              <a:rPr lang="en-US" dirty="0"/>
              <a:t> </a:t>
            </a:r>
            <a:r>
              <a:rPr lang="en-US" dirty="0" err="1"/>
              <a:t>pcexp,over</a:t>
            </a:r>
            <a:r>
              <a:rPr lang="en-US" dirty="0"/>
              <a:t>(rural) </a:t>
            </a:r>
            <a:r>
              <a:rPr lang="en-US" dirty="0" err="1"/>
              <a:t>barcol</a:t>
            </a:r>
            <a:r>
              <a:rPr lang="en-US" dirty="0"/>
              <a:t>(gs0%80 gs10%80) </a:t>
            </a:r>
            <a:r>
              <a:rPr lang="en-US" dirty="0" err="1"/>
              <a:t>baropts</a:t>
            </a:r>
            <a:r>
              <a:rPr lang="en-US" dirty="0"/>
              <a:t>(</a:t>
            </a:r>
            <a:r>
              <a:rPr lang="en-US" dirty="0" err="1"/>
              <a:t>lcolor</a:t>
            </a:r>
            <a:r>
              <a:rPr lang="en-US" dirty="0"/>
              <a:t>(none))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4DA9CE-E76A-F64D-92F4-A70EDAF59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823" y="1637599"/>
            <a:ext cx="8108577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84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09E8-599F-D143-9758-6CA26D79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cibar</a:t>
            </a:r>
            <a:r>
              <a:rPr lang="en-US" dirty="0"/>
              <a:t> </a:t>
            </a:r>
            <a:r>
              <a:rPr lang="en-US" dirty="0" err="1"/>
              <a:t>pcexp</a:t>
            </a:r>
            <a:r>
              <a:rPr lang="en-US" dirty="0"/>
              <a:t> , over(rural) </a:t>
            </a:r>
            <a:r>
              <a:rPr lang="en-US" dirty="0" err="1"/>
              <a:t>barlabel</a:t>
            </a:r>
            <a:r>
              <a:rPr lang="en-US" dirty="0"/>
              <a:t>(on) </a:t>
            </a:r>
            <a:r>
              <a:rPr lang="en-US" dirty="0" err="1"/>
              <a:t>blf</a:t>
            </a:r>
            <a:r>
              <a:rPr lang="en-US" dirty="0"/>
              <a:t>(%9.0fc) </a:t>
            </a:r>
            <a:r>
              <a:rPr lang="en-US" dirty="0" err="1"/>
              <a:t>blsize</a:t>
            </a:r>
            <a:r>
              <a:rPr lang="en-US" dirty="0"/>
              <a:t>(small) </a:t>
            </a:r>
            <a:r>
              <a:rPr lang="en-US" dirty="0" err="1"/>
              <a:t>blposition</a:t>
            </a:r>
            <a:r>
              <a:rPr lang="en-US" dirty="0"/>
              <a:t>(7) </a:t>
            </a:r>
            <a:r>
              <a:rPr lang="en-US" dirty="0" err="1"/>
              <a:t>blcolor</a:t>
            </a:r>
            <a:r>
              <a:rPr lang="en-US" dirty="0"/>
              <a:t>(white)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F070BE-7D7F-C948-ADAF-3A23D7B15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365" y="1655529"/>
            <a:ext cx="7772400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5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0B70-0EAD-BF42-B96C-A48B152F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76" y="190315"/>
            <a:ext cx="10892117" cy="10737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cibar</a:t>
            </a:r>
            <a:r>
              <a:rPr lang="en-US" dirty="0"/>
              <a:t> </a:t>
            </a:r>
            <a:r>
              <a:rPr lang="en-US" dirty="0" err="1"/>
              <a:t>pcexp</a:t>
            </a:r>
            <a:r>
              <a:rPr lang="en-US" dirty="0"/>
              <a:t> , over(rural) l(95) </a:t>
            </a:r>
            <a:r>
              <a:rPr lang="en-US" dirty="0" err="1"/>
              <a:t>ciopts</a:t>
            </a:r>
            <a:r>
              <a:rPr lang="en-US" dirty="0"/>
              <a:t>(</a:t>
            </a:r>
            <a:r>
              <a:rPr lang="en-US" dirty="0" err="1"/>
              <a:t>lcolor</a:t>
            </a:r>
            <a:r>
              <a:rPr lang="en-US" dirty="0"/>
              <a:t>(red) </a:t>
            </a:r>
            <a:r>
              <a:rPr lang="en-US" dirty="0" err="1"/>
              <a:t>lwidth</a:t>
            </a:r>
            <a:r>
              <a:rPr lang="en-US" dirty="0"/>
              <a:t>(medium))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75DF401-0BD3-0544-AD55-3B5A9BA4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839" y="1264025"/>
            <a:ext cx="8588256" cy="57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3D0C89-7680-2D49-9E43-881F0F3365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9964" y="365126"/>
            <a:ext cx="11053483" cy="5860862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+mn-lt"/>
              </a:rPr>
              <a:t>cibar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pcexp</a:t>
            </a:r>
            <a:r>
              <a:rPr lang="en-US" sz="3200" dirty="0">
                <a:latin typeface="+mn-lt"/>
              </a:rPr>
              <a:t> , over(rural) ///</a:t>
            </a:r>
            <a:br>
              <a:rPr lang="en-US" sz="3200" dirty="0">
                <a:solidFill>
                  <a:srgbClr val="CCCCCC"/>
                </a:solidFill>
                <a:latin typeface="+mn-lt"/>
              </a:rPr>
            </a:br>
            <a:br>
              <a:rPr lang="en-US" sz="3200" dirty="0">
                <a:solidFill>
                  <a:srgbClr val="CCCCCC"/>
                </a:solidFill>
                <a:latin typeface="+mn-lt"/>
              </a:rPr>
            </a:b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5545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3E090-9618-414C-AE31-0D0E0A01F9A4}"/>
              </a:ext>
            </a:extLst>
          </p:cNvPr>
          <p:cNvSpPr/>
          <p:nvPr/>
        </p:nvSpPr>
        <p:spPr>
          <a:xfrm>
            <a:off x="591670" y="1304365"/>
            <a:ext cx="106904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/>
              <a:t>cibar</a:t>
            </a:r>
            <a:r>
              <a:rPr lang="en-US" sz="3000" dirty="0"/>
              <a:t> </a:t>
            </a:r>
            <a:r>
              <a:rPr lang="en-US" sz="3000" dirty="0" err="1"/>
              <a:t>pcexp</a:t>
            </a:r>
            <a:r>
              <a:rPr lang="en-US" sz="3000" dirty="0"/>
              <a:t> , over(rural) 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graphopts</a:t>
            </a:r>
            <a:r>
              <a:rPr lang="en-US" sz="3000" dirty="0"/>
              <a:t>( /// 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ylab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10000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50000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B5CEA8"/>
                </a:solidFill>
              </a:rPr>
              <a:t>410000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ytitle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"Malawian Kwacha"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 err="1"/>
              <a:t>xtitle</a:t>
            </a:r>
            <a:r>
              <a:rPr lang="en-US" sz="3000" dirty="0"/>
              <a:t>( consumption per capita)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ti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"Average Consumption Per Capital” "(Rural vs Urban)”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/>
              <a:t>name(</a:t>
            </a:r>
            <a:r>
              <a:rPr lang="en-US" sz="3000" dirty="0" err="1"/>
              <a:t>pcexp_bar</a:t>
            </a:r>
            <a:r>
              <a:rPr lang="en-US" sz="3000" dirty="0">
                <a:solidFill>
                  <a:srgbClr val="569CD6"/>
                </a:solidFill>
              </a:rPr>
              <a:t>, replace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</a:p>
        </p:txBody>
      </p:sp>
    </p:spTree>
    <p:extLst>
      <p:ext uri="{BB962C8B-B14F-4D97-AF65-F5344CB8AC3E}">
        <p14:creationId xmlns:p14="http://schemas.microsoft.com/office/powerpoint/2010/main" val="3591767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F425C0-A7D5-7941-B0C7-AF89A51AEC17}"/>
              </a:ext>
            </a:extLst>
          </p:cNvPr>
          <p:cNvSpPr/>
          <p:nvPr/>
        </p:nvSpPr>
        <p:spPr>
          <a:xfrm>
            <a:off x="618565" y="470647"/>
            <a:ext cx="106904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/>
              <a:t>cibar</a:t>
            </a:r>
            <a:r>
              <a:rPr lang="en-US" sz="3000" dirty="0"/>
              <a:t> </a:t>
            </a:r>
            <a:r>
              <a:rPr lang="en-US" sz="3000" dirty="0" err="1"/>
              <a:t>pcexp</a:t>
            </a:r>
            <a:r>
              <a:rPr lang="en-US" sz="3000" dirty="0"/>
              <a:t> , over(rural) 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graphopts</a:t>
            </a:r>
            <a:r>
              <a:rPr lang="en-US" sz="3000" dirty="0"/>
              <a:t>(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ylab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10000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50000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B5CEA8"/>
                </a:solidFill>
              </a:rPr>
              <a:t>410000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yt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"Malawian Kwacha"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 err="1"/>
              <a:t>xt</a:t>
            </a:r>
            <a:r>
              <a:rPr lang="en-US" sz="3000" dirty="0"/>
              <a:t>( consumption per capita)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ti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"Average Consumption Per Capital” "(Rural vs Urban)”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/>
              <a:t>name(</a:t>
            </a:r>
            <a:r>
              <a:rPr lang="en-US" sz="3000" dirty="0" err="1"/>
              <a:t>pcexp_bar</a:t>
            </a:r>
            <a:r>
              <a:rPr lang="en-US" sz="3000" dirty="0">
                <a:solidFill>
                  <a:srgbClr val="569CD6"/>
                </a:solidFill>
              </a:rPr>
              <a:t>, replace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barcolor</a:t>
            </a:r>
            <a:r>
              <a:rPr lang="en-US" sz="3000" dirty="0"/>
              <a:t>(gs0%</a:t>
            </a:r>
            <a:r>
              <a:rPr lang="en-US" sz="3000" dirty="0">
                <a:solidFill>
                  <a:srgbClr val="B5CEA8"/>
                </a:solidFill>
              </a:rPr>
              <a:t>80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gs10%</a:t>
            </a:r>
            <a:r>
              <a:rPr lang="en-US" sz="3000" dirty="0">
                <a:solidFill>
                  <a:srgbClr val="B5CEA8"/>
                </a:solidFill>
              </a:rPr>
              <a:t>80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</a:p>
        </p:txBody>
      </p:sp>
    </p:spTree>
    <p:extLst>
      <p:ext uri="{BB962C8B-B14F-4D97-AF65-F5344CB8AC3E}">
        <p14:creationId xmlns:p14="http://schemas.microsoft.com/office/powerpoint/2010/main" val="3997407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DD34D-D093-F94C-9FEB-4EA8D9C215E1}"/>
              </a:ext>
            </a:extLst>
          </p:cNvPr>
          <p:cNvSpPr/>
          <p:nvPr/>
        </p:nvSpPr>
        <p:spPr>
          <a:xfrm>
            <a:off x="618565" y="470647"/>
            <a:ext cx="106904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/>
              <a:t>cibar</a:t>
            </a:r>
            <a:r>
              <a:rPr lang="en-US" sz="3000" dirty="0"/>
              <a:t> </a:t>
            </a:r>
            <a:r>
              <a:rPr lang="en-US" sz="3000" dirty="0" err="1"/>
              <a:t>pcexp</a:t>
            </a:r>
            <a:r>
              <a:rPr lang="en-US" sz="3000" dirty="0"/>
              <a:t> , over(rural) 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graphopts</a:t>
            </a:r>
            <a:r>
              <a:rPr lang="en-US" sz="3000" dirty="0"/>
              <a:t>(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ylab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10000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50000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B5CEA8"/>
                </a:solidFill>
              </a:rPr>
              <a:t>410000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yt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"Malawian Kwacha"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 err="1"/>
              <a:t>xt</a:t>
            </a:r>
            <a:r>
              <a:rPr lang="en-US" sz="3000" dirty="0"/>
              <a:t>( consumption per capita)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ti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"Average Consumption Per Capital” "(Rural vs Urban)”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/>
              <a:t>name(</a:t>
            </a:r>
            <a:r>
              <a:rPr lang="en-US" sz="3000" dirty="0" err="1"/>
              <a:t>pcexp_bar</a:t>
            </a:r>
            <a:r>
              <a:rPr lang="en-US" sz="3000" dirty="0">
                <a:solidFill>
                  <a:srgbClr val="569CD6"/>
                </a:solidFill>
              </a:rPr>
              <a:t>, replace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barcolor</a:t>
            </a:r>
            <a:r>
              <a:rPr lang="en-US" sz="3000" dirty="0"/>
              <a:t>(gs0%</a:t>
            </a:r>
            <a:r>
              <a:rPr lang="en-US" sz="3000" dirty="0">
                <a:solidFill>
                  <a:srgbClr val="B5CEA8"/>
                </a:solidFill>
              </a:rPr>
              <a:t>80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gs10%</a:t>
            </a:r>
            <a:r>
              <a:rPr lang="en-US" sz="3000" dirty="0">
                <a:solidFill>
                  <a:srgbClr val="B5CEA8"/>
                </a:solidFill>
              </a:rPr>
              <a:t>80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baropts</a:t>
            </a:r>
            <a:r>
              <a:rPr lang="en-US" sz="3000" dirty="0"/>
              <a:t>(</a:t>
            </a:r>
            <a:r>
              <a:rPr lang="en-US" sz="3000" dirty="0" err="1"/>
              <a:t>lco</a:t>
            </a:r>
            <a:r>
              <a:rPr lang="en-US" sz="3000" dirty="0"/>
              <a:t>(none)) ///</a:t>
            </a:r>
          </a:p>
        </p:txBody>
      </p:sp>
    </p:spTree>
    <p:extLst>
      <p:ext uri="{BB962C8B-B14F-4D97-AF65-F5344CB8AC3E}">
        <p14:creationId xmlns:p14="http://schemas.microsoft.com/office/powerpoint/2010/main" val="1877861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9DC94-50A4-A842-BEBB-05E273B8FE07}"/>
              </a:ext>
            </a:extLst>
          </p:cNvPr>
          <p:cNvSpPr/>
          <p:nvPr/>
        </p:nvSpPr>
        <p:spPr>
          <a:xfrm>
            <a:off x="618565" y="470647"/>
            <a:ext cx="106904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/>
              <a:t>cibar</a:t>
            </a:r>
            <a:r>
              <a:rPr lang="en-US" sz="3000" dirty="0"/>
              <a:t> </a:t>
            </a:r>
            <a:r>
              <a:rPr lang="en-US" sz="3000" dirty="0" err="1"/>
              <a:t>pcexp</a:t>
            </a:r>
            <a:r>
              <a:rPr lang="en-US" sz="3000" dirty="0"/>
              <a:t> , over(rural) 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graphopts</a:t>
            </a:r>
            <a:r>
              <a:rPr lang="en-US" sz="3000" dirty="0"/>
              <a:t>(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ylab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10000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50000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B5CEA8"/>
                </a:solidFill>
              </a:rPr>
              <a:t>410000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yt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"Malawian Kwacha"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 err="1"/>
              <a:t>xt</a:t>
            </a:r>
            <a:r>
              <a:rPr lang="en-US" sz="3000" dirty="0"/>
              <a:t>( consumption per capita)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ti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"Average Consumption Per Capital” "(Rural vs Urban)”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/>
              <a:t>name(</a:t>
            </a:r>
            <a:r>
              <a:rPr lang="en-US" sz="3000" dirty="0" err="1"/>
              <a:t>pcexp_bar</a:t>
            </a:r>
            <a:r>
              <a:rPr lang="en-US" sz="3000" dirty="0">
                <a:solidFill>
                  <a:srgbClr val="569CD6"/>
                </a:solidFill>
              </a:rPr>
              <a:t>, replace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barcolor</a:t>
            </a:r>
            <a:r>
              <a:rPr lang="en-US" sz="3000" dirty="0"/>
              <a:t>(gs0%</a:t>
            </a:r>
            <a:r>
              <a:rPr lang="en-US" sz="3000" dirty="0">
                <a:solidFill>
                  <a:srgbClr val="B5CEA8"/>
                </a:solidFill>
              </a:rPr>
              <a:t>80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gs10%</a:t>
            </a:r>
            <a:r>
              <a:rPr lang="en-US" sz="3000" dirty="0">
                <a:solidFill>
                  <a:srgbClr val="B5CEA8"/>
                </a:solidFill>
              </a:rPr>
              <a:t>80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baropts</a:t>
            </a:r>
            <a:r>
              <a:rPr lang="en-US" sz="3000" dirty="0"/>
              <a:t>(</a:t>
            </a:r>
            <a:r>
              <a:rPr lang="en-US" sz="3000" dirty="0" err="1"/>
              <a:t>lco</a:t>
            </a:r>
            <a:r>
              <a:rPr lang="en-US" sz="3000" dirty="0"/>
              <a:t>(none)) ///</a:t>
            </a:r>
            <a:br>
              <a:rPr lang="en-US" sz="3000" dirty="0"/>
            </a:br>
            <a:r>
              <a:rPr lang="en-US" sz="3000" dirty="0" err="1"/>
              <a:t>barlabel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569CD6"/>
                </a:solidFill>
              </a:rPr>
              <a:t>on</a:t>
            </a:r>
            <a:r>
              <a:rPr lang="en-US" sz="3000" dirty="0"/>
              <a:t>) </a:t>
            </a:r>
            <a:r>
              <a:rPr lang="en-US" sz="3000" dirty="0" err="1"/>
              <a:t>blf</a:t>
            </a:r>
            <a:r>
              <a:rPr lang="en-US" sz="3000" dirty="0"/>
              <a:t>(%</a:t>
            </a:r>
            <a:r>
              <a:rPr lang="en-US" sz="3000" dirty="0">
                <a:solidFill>
                  <a:srgbClr val="B5CEA8"/>
                </a:solidFill>
              </a:rPr>
              <a:t>9</a:t>
            </a:r>
            <a:r>
              <a:rPr lang="en-US" sz="3000" dirty="0"/>
              <a:t>.0fc) </a:t>
            </a:r>
            <a:r>
              <a:rPr lang="en-US" sz="3000" dirty="0" err="1"/>
              <a:t>blsize</a:t>
            </a:r>
            <a:r>
              <a:rPr lang="en-US" sz="3000" dirty="0"/>
              <a:t>(</a:t>
            </a:r>
            <a:r>
              <a:rPr lang="en-US" sz="3000" dirty="0" err="1"/>
              <a:t>vsmall</a:t>
            </a:r>
            <a:r>
              <a:rPr lang="en-US" sz="3000" dirty="0"/>
              <a:t>) </a:t>
            </a:r>
            <a:r>
              <a:rPr lang="en-US" sz="3000" dirty="0" err="1"/>
              <a:t>blp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7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 err="1"/>
              <a:t>blco</a:t>
            </a:r>
            <a:r>
              <a:rPr lang="en-US" sz="3000" dirty="0"/>
              <a:t>(white) ///</a:t>
            </a:r>
          </a:p>
        </p:txBody>
      </p:sp>
    </p:spTree>
    <p:extLst>
      <p:ext uri="{BB962C8B-B14F-4D97-AF65-F5344CB8AC3E}">
        <p14:creationId xmlns:p14="http://schemas.microsoft.com/office/powerpoint/2010/main" val="30938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ADD1-B62D-044C-8C95-18B78592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05" y="168603"/>
            <a:ext cx="10515600" cy="974398"/>
          </a:xfrm>
          <a:noFill/>
        </p:spPr>
        <p:txBody>
          <a:bodyPr>
            <a:normAutofit/>
          </a:bodyPr>
          <a:lstStyle/>
          <a:p>
            <a:r>
              <a:rPr lang="en-US" dirty="0"/>
              <a:t>histogram </a:t>
            </a:r>
            <a:r>
              <a:rPr lang="en-US" dirty="0" err="1"/>
              <a:t>pcexp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D9556F7-D688-8444-9809-B33713035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3647" y="992141"/>
            <a:ext cx="8754035" cy="58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09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705EC5-6564-0644-9991-93522944C110}"/>
              </a:ext>
            </a:extLst>
          </p:cNvPr>
          <p:cNvSpPr/>
          <p:nvPr/>
        </p:nvSpPr>
        <p:spPr>
          <a:xfrm>
            <a:off x="618565" y="470647"/>
            <a:ext cx="1069041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/>
              <a:t>cibar</a:t>
            </a:r>
            <a:r>
              <a:rPr lang="en-US" sz="3000" dirty="0"/>
              <a:t> </a:t>
            </a:r>
            <a:r>
              <a:rPr lang="en-US" sz="3000" dirty="0" err="1"/>
              <a:t>pcexp</a:t>
            </a:r>
            <a:r>
              <a:rPr lang="en-US" sz="3000" dirty="0"/>
              <a:t> , over(rural) 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graphopts</a:t>
            </a:r>
            <a:r>
              <a:rPr lang="en-US" sz="3000" dirty="0"/>
              <a:t>(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ylab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10000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50000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B5CEA8"/>
                </a:solidFill>
              </a:rPr>
              <a:t>410000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yt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"Malawian Kwacha"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 err="1"/>
              <a:t>xt</a:t>
            </a:r>
            <a:r>
              <a:rPr lang="en-US" sz="3000" dirty="0"/>
              <a:t>( consumption per capita) ///</a:t>
            </a:r>
            <a:br>
              <a:rPr lang="en-US" sz="3000" dirty="0"/>
            </a:br>
            <a:r>
              <a:rPr lang="en-US" sz="3000" dirty="0"/>
              <a:t>	</a:t>
            </a:r>
            <a:r>
              <a:rPr lang="en-US" sz="3000" dirty="0" err="1"/>
              <a:t>ti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CE9178"/>
                </a:solidFill>
              </a:rPr>
              <a:t>"Average Consumption Per Capital” "(Rural vs Urban)”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>
                <a:solidFill>
                  <a:srgbClr val="CCCCCC"/>
                </a:solidFill>
              </a:rPr>
              <a:t>	</a:t>
            </a:r>
            <a:r>
              <a:rPr lang="en-US" sz="3000" dirty="0"/>
              <a:t>name(</a:t>
            </a:r>
            <a:r>
              <a:rPr lang="en-US" sz="3000" dirty="0" err="1"/>
              <a:t>pcexp_bar</a:t>
            </a:r>
            <a:r>
              <a:rPr lang="en-US" sz="3000" dirty="0">
                <a:solidFill>
                  <a:srgbClr val="569CD6"/>
                </a:solidFill>
              </a:rPr>
              <a:t>, replace</a:t>
            </a:r>
            <a:r>
              <a:rPr lang="en-US" sz="3000" dirty="0"/>
              <a:t>) ///</a:t>
            </a:r>
            <a:br>
              <a:rPr lang="en-US" sz="3000" dirty="0"/>
            </a:br>
            <a:r>
              <a:rPr lang="en-US" sz="3000" dirty="0"/>
              <a:t>	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barcolor</a:t>
            </a:r>
            <a:r>
              <a:rPr lang="en-US" sz="3000" dirty="0"/>
              <a:t>(gs0%</a:t>
            </a:r>
            <a:r>
              <a:rPr lang="en-US" sz="3000" dirty="0">
                <a:solidFill>
                  <a:srgbClr val="B5CEA8"/>
                </a:solidFill>
              </a:rPr>
              <a:t>80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gs10%</a:t>
            </a:r>
            <a:r>
              <a:rPr lang="en-US" sz="3000" dirty="0">
                <a:solidFill>
                  <a:srgbClr val="B5CEA8"/>
                </a:solidFill>
              </a:rPr>
              <a:t>80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6A9955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/>
              <a:t>baropts</a:t>
            </a:r>
            <a:r>
              <a:rPr lang="en-US" sz="3000" dirty="0"/>
              <a:t>(</a:t>
            </a:r>
            <a:r>
              <a:rPr lang="en-US" sz="3000" dirty="0" err="1"/>
              <a:t>lco</a:t>
            </a:r>
            <a:r>
              <a:rPr lang="en-US" sz="3000" dirty="0"/>
              <a:t>(none)) ///</a:t>
            </a:r>
            <a:br>
              <a:rPr lang="en-US" sz="3000" dirty="0"/>
            </a:br>
            <a:r>
              <a:rPr lang="en-US" sz="3000" dirty="0" err="1"/>
              <a:t>barlabel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569CD6"/>
                </a:solidFill>
              </a:rPr>
              <a:t>on</a:t>
            </a:r>
            <a:r>
              <a:rPr lang="en-US" sz="3000" dirty="0"/>
              <a:t>) </a:t>
            </a:r>
            <a:r>
              <a:rPr lang="en-US" sz="3000" dirty="0" err="1"/>
              <a:t>blf</a:t>
            </a:r>
            <a:r>
              <a:rPr lang="en-US" sz="3000" dirty="0"/>
              <a:t>(%</a:t>
            </a:r>
            <a:r>
              <a:rPr lang="en-US" sz="3000" dirty="0">
                <a:solidFill>
                  <a:srgbClr val="B5CEA8"/>
                </a:solidFill>
              </a:rPr>
              <a:t>9</a:t>
            </a:r>
            <a:r>
              <a:rPr lang="en-US" sz="3000" dirty="0"/>
              <a:t>.0fc) </a:t>
            </a:r>
            <a:r>
              <a:rPr lang="en-US" sz="3000" dirty="0" err="1"/>
              <a:t>blsize</a:t>
            </a:r>
            <a:r>
              <a:rPr lang="en-US" sz="3000" dirty="0"/>
              <a:t>(</a:t>
            </a:r>
            <a:r>
              <a:rPr lang="en-US" sz="3000" dirty="0" err="1"/>
              <a:t>vsmall</a:t>
            </a:r>
            <a:r>
              <a:rPr lang="en-US" sz="3000" dirty="0"/>
              <a:t>) </a:t>
            </a:r>
            <a:r>
              <a:rPr lang="en-US" sz="3000" dirty="0" err="1"/>
              <a:t>blp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7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 err="1"/>
              <a:t>blco</a:t>
            </a:r>
            <a:r>
              <a:rPr lang="en-US" sz="3000" dirty="0"/>
              <a:t>(white) 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>
                <a:solidFill>
                  <a:srgbClr val="569CD6"/>
                </a:solidFill>
              </a:rPr>
              <a:t>l</a:t>
            </a:r>
            <a:r>
              <a:rPr lang="en-US" sz="3000" dirty="0"/>
              <a:t>(</a:t>
            </a:r>
            <a:r>
              <a:rPr lang="en-US" sz="3000" dirty="0">
                <a:solidFill>
                  <a:srgbClr val="B5CEA8"/>
                </a:solidFill>
              </a:rPr>
              <a:t>90</a:t>
            </a:r>
            <a:r>
              <a:rPr lang="en-US" sz="3000" dirty="0"/>
              <a:t>)</a:t>
            </a:r>
            <a:r>
              <a:rPr lang="en-US" sz="3000" dirty="0">
                <a:solidFill>
                  <a:srgbClr val="CCCCCC"/>
                </a:solidFill>
              </a:rPr>
              <a:t> </a:t>
            </a:r>
            <a:r>
              <a:rPr lang="en-US" sz="3000" dirty="0"/>
              <a:t>///</a:t>
            </a:r>
            <a:br>
              <a:rPr lang="en-US" sz="3000" dirty="0">
                <a:solidFill>
                  <a:srgbClr val="CCCCCC"/>
                </a:solidFill>
              </a:rPr>
            </a:br>
            <a:r>
              <a:rPr lang="en-US" sz="3000" dirty="0" err="1">
                <a:solidFill>
                  <a:srgbClr val="569CD6"/>
                </a:solidFill>
              </a:rPr>
              <a:t>ciopts</a:t>
            </a:r>
            <a:r>
              <a:rPr lang="en-US" sz="3000" dirty="0"/>
              <a:t>(</a:t>
            </a:r>
            <a:r>
              <a:rPr lang="en-US" sz="3000" dirty="0" err="1"/>
              <a:t>lc</a:t>
            </a:r>
            <a:r>
              <a:rPr lang="en-US" sz="3000" dirty="0"/>
              <a:t>(red) </a:t>
            </a:r>
            <a:r>
              <a:rPr lang="en-US" sz="3000" dirty="0" err="1"/>
              <a:t>lw</a:t>
            </a:r>
            <a:r>
              <a:rPr lang="en-US" sz="3000" dirty="0"/>
              <a:t>(medium))</a:t>
            </a:r>
          </a:p>
        </p:txBody>
      </p:sp>
    </p:spTree>
    <p:extLst>
      <p:ext uri="{BB962C8B-B14F-4D97-AF65-F5344CB8AC3E}">
        <p14:creationId xmlns:p14="http://schemas.microsoft.com/office/powerpoint/2010/main" val="3179675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D0F267-74D9-1C4A-81F7-253076BC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 the process for another outcome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85399-C757-3444-B5F8-EBE8EDBD1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Outcome variable: </a:t>
            </a:r>
            <a:r>
              <a:rPr lang="en-US" dirty="0" err="1"/>
              <a:t>foodexp_pc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74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7E5AE9-0BDC-1B4C-BEF9-54B019A0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12036"/>
            <a:ext cx="10950388" cy="1220929"/>
          </a:xfrm>
        </p:spPr>
        <p:txBody>
          <a:bodyPr>
            <a:normAutofit/>
          </a:bodyPr>
          <a:lstStyle/>
          <a:p>
            <a:r>
              <a:rPr lang="en-US" sz="2000" dirty="0" err="1"/>
              <a:t>cibar</a:t>
            </a:r>
            <a:r>
              <a:rPr lang="en-US" sz="2000" dirty="0"/>
              <a:t> </a:t>
            </a:r>
            <a:r>
              <a:rPr lang="en-US" sz="2000" dirty="0" err="1"/>
              <a:t>foodexp_pc</a:t>
            </a:r>
            <a:r>
              <a:rPr lang="en-US" sz="2000" dirty="0"/>
              <a:t> , over(rural) </a:t>
            </a:r>
            <a:r>
              <a:rPr lang="en-US" sz="2000" dirty="0" err="1"/>
              <a:t>gra</a:t>
            </a:r>
            <a:r>
              <a:rPr lang="en-US" sz="2000" dirty="0"/>
              <a:t>(</a:t>
            </a:r>
            <a:r>
              <a:rPr lang="en-US" sz="2000" dirty="0" err="1"/>
              <a:t>ylab</a:t>
            </a:r>
            <a:r>
              <a:rPr lang="en-US" sz="2000" dirty="0"/>
              <a:t>(10000(50000)210000) </a:t>
            </a:r>
            <a:r>
              <a:rPr lang="en-US" sz="2000" dirty="0" err="1"/>
              <a:t>yt</a:t>
            </a:r>
            <a:r>
              <a:rPr lang="en-US" sz="2000" dirty="0"/>
              <a:t>("Malawian Kwacha") </a:t>
            </a:r>
            <a:r>
              <a:rPr lang="en-US" sz="2000" dirty="0" err="1"/>
              <a:t>xt</a:t>
            </a:r>
            <a:r>
              <a:rPr lang="en-US" sz="2000" dirty="0"/>
              <a:t>("food consumption per capita") </a:t>
            </a:r>
            <a:r>
              <a:rPr lang="en-US" sz="2000" dirty="0" err="1"/>
              <a:t>ti</a:t>
            </a:r>
            <a:r>
              <a:rPr lang="en-US" sz="2000" dirty="0"/>
              <a:t>("Average Consumption Per Capital" "(Rural vs Urban)") name(</a:t>
            </a:r>
            <a:r>
              <a:rPr lang="en-US" sz="2000" dirty="0" err="1"/>
              <a:t>food_bar</a:t>
            </a:r>
            <a:r>
              <a:rPr lang="en-US" sz="2000" dirty="0"/>
              <a:t>, replace)) </a:t>
            </a:r>
            <a:r>
              <a:rPr lang="en-US" sz="2000" dirty="0" err="1"/>
              <a:t>barc</a:t>
            </a:r>
            <a:r>
              <a:rPr lang="en-US" sz="2000" dirty="0"/>
              <a:t>(gs0%80 gs10%80) </a:t>
            </a:r>
            <a:r>
              <a:rPr lang="en-US" sz="2000" dirty="0" err="1"/>
              <a:t>barop</a:t>
            </a:r>
            <a:r>
              <a:rPr lang="en-US" sz="2000" dirty="0"/>
              <a:t>(</a:t>
            </a:r>
            <a:r>
              <a:rPr lang="en-US" sz="2000" dirty="0" err="1"/>
              <a:t>lco</a:t>
            </a:r>
            <a:r>
              <a:rPr lang="en-US" sz="2000" dirty="0"/>
              <a:t>(none)) </a:t>
            </a:r>
            <a:r>
              <a:rPr lang="en-US" sz="2000" dirty="0" err="1"/>
              <a:t>barl</a:t>
            </a:r>
            <a:r>
              <a:rPr lang="en-US" sz="2000" dirty="0"/>
              <a:t>(on) </a:t>
            </a:r>
            <a:r>
              <a:rPr lang="en-US" sz="2000" dirty="0" err="1"/>
              <a:t>blf</a:t>
            </a:r>
            <a:r>
              <a:rPr lang="en-US" sz="2000" dirty="0"/>
              <a:t>(%9.0fc) </a:t>
            </a:r>
            <a:r>
              <a:rPr lang="en-US" sz="2000" dirty="0" err="1"/>
              <a:t>blsize</a:t>
            </a:r>
            <a:r>
              <a:rPr lang="en-US" sz="2000" dirty="0"/>
              <a:t>(</a:t>
            </a:r>
            <a:r>
              <a:rPr lang="en-US" sz="2000" dirty="0" err="1"/>
              <a:t>vsmall</a:t>
            </a:r>
            <a:r>
              <a:rPr lang="en-US" sz="2000" dirty="0"/>
              <a:t>) </a:t>
            </a:r>
            <a:r>
              <a:rPr lang="en-US" sz="2000" dirty="0" err="1"/>
              <a:t>blp</a:t>
            </a:r>
            <a:r>
              <a:rPr lang="en-US" sz="2000" dirty="0"/>
              <a:t>(7) </a:t>
            </a:r>
            <a:r>
              <a:rPr lang="en-US" sz="2000" dirty="0" err="1"/>
              <a:t>blco</a:t>
            </a:r>
            <a:r>
              <a:rPr lang="en-US" sz="2000" dirty="0"/>
              <a:t>(white) l(95) ci(</a:t>
            </a:r>
            <a:r>
              <a:rPr lang="en-US" sz="2000" dirty="0" err="1"/>
              <a:t>lc</a:t>
            </a:r>
            <a:r>
              <a:rPr lang="en-US" sz="2000" dirty="0"/>
              <a:t>(red) </a:t>
            </a:r>
            <a:r>
              <a:rPr lang="en-US" sz="2000" dirty="0" err="1"/>
              <a:t>lw</a:t>
            </a:r>
            <a:r>
              <a:rPr lang="en-US" sz="2000" dirty="0"/>
              <a:t>(medium))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A6A54-6641-1D48-B056-B0F490570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9" y="1404517"/>
            <a:ext cx="8108576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93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84A2-4B78-6046-A40C-537C57B16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255495"/>
            <a:ext cx="11725835" cy="1237129"/>
          </a:xfrm>
        </p:spPr>
        <p:txBody>
          <a:bodyPr>
            <a:normAutofit fontScale="90000"/>
          </a:bodyPr>
          <a:lstStyle/>
          <a:p>
            <a:r>
              <a:rPr lang="en-US" dirty="0"/>
              <a:t>grc1leg2 </a:t>
            </a:r>
            <a:r>
              <a:rPr lang="en-US" dirty="0" err="1"/>
              <a:t>pcexp_bar</a:t>
            </a:r>
            <a:r>
              <a:rPr lang="en-US" dirty="0"/>
              <a:t> </a:t>
            </a:r>
            <a:r>
              <a:rPr lang="en-US" dirty="0" err="1"/>
              <a:t>food_bar</a:t>
            </a:r>
            <a:r>
              <a:rPr lang="en-US" dirty="0"/>
              <a:t>, </a:t>
            </a:r>
            <a:r>
              <a:rPr lang="en-US" dirty="0" err="1"/>
              <a:t>legendfrom</a:t>
            </a:r>
            <a:r>
              <a:rPr lang="en-US" dirty="0"/>
              <a:t>(</a:t>
            </a:r>
            <a:r>
              <a:rPr lang="en-US" dirty="0" err="1"/>
              <a:t>food_bar</a:t>
            </a:r>
            <a:r>
              <a:rPr lang="en-US" dirty="0"/>
              <a:t>) </a:t>
            </a:r>
            <a:r>
              <a:rPr lang="en-US" dirty="0" err="1"/>
              <a:t>ycommon</a:t>
            </a:r>
            <a:r>
              <a:rPr lang="en-US" dirty="0"/>
              <a:t> position(6) </a:t>
            </a:r>
            <a:r>
              <a:rPr lang="en-US" dirty="0" err="1"/>
              <a:t>lrows</a:t>
            </a:r>
            <a:r>
              <a:rPr lang="en-US" dirty="0"/>
              <a:t>(1) ring(0)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DDDD12-801E-8246-A3DC-7E3AB3628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919" y="1368659"/>
            <a:ext cx="8189257" cy="545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0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7667-D7B9-3D41-8BDD-EC5D2D77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Coefplot</a:t>
            </a:r>
            <a:r>
              <a:rPr lang="en-US" dirty="0"/>
              <a:t> command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38F27-3449-FA41-884B-26A032807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Package needed: </a:t>
            </a:r>
            <a:r>
              <a:rPr lang="en-US" dirty="0" err="1"/>
              <a:t>coefplot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Displaying </a:t>
            </a:r>
            <a:r>
              <a:rPr lang="en-US" dirty="0">
                <a:highlight>
                  <a:srgbClr val="FFFF00"/>
                </a:highlight>
              </a:rPr>
              <a:t>regression coefficients </a:t>
            </a:r>
            <a:r>
              <a:rPr lang="en-US" dirty="0"/>
              <a:t>and more </a:t>
            </a:r>
          </a:p>
          <a:p>
            <a:pPr lvl="1"/>
            <a:r>
              <a:rPr lang="en-US" dirty="0"/>
              <a:t>Author: Prof. Dr. Ben Jann</a:t>
            </a:r>
          </a:p>
          <a:p>
            <a:pPr lvl="1"/>
            <a:r>
              <a:rPr lang="en-US" dirty="0"/>
              <a:t>Resources: </a:t>
            </a:r>
            <a:r>
              <a:rPr lang="en-US" dirty="0">
                <a:hlinkClick r:id="rId2"/>
              </a:rPr>
              <a:t>https://repec.sowi.unibe.ch/stata/coefplot/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Installing </a:t>
            </a:r>
            <a:r>
              <a:rPr lang="en-US" dirty="0" err="1"/>
              <a:t>coefplot</a:t>
            </a:r>
            <a:r>
              <a:rPr lang="en-US" dirty="0"/>
              <a:t> package in your computer</a:t>
            </a:r>
          </a:p>
          <a:p>
            <a:pPr lvl="1"/>
            <a:r>
              <a:rPr lang="en-US" i="1" dirty="0" err="1"/>
              <a:t>ssc</a:t>
            </a:r>
            <a:r>
              <a:rPr lang="en-US" i="1" dirty="0"/>
              <a:t> install </a:t>
            </a:r>
            <a:r>
              <a:rPr lang="en-US" i="1" dirty="0" err="1"/>
              <a:t>coefplot</a:t>
            </a:r>
            <a:r>
              <a:rPr lang="en-US" i="1" dirty="0"/>
              <a:t>, replace</a:t>
            </a:r>
          </a:p>
          <a:p>
            <a:pPr marL="457200" lvl="1" indent="0">
              <a:buNone/>
            </a:pPr>
            <a:endParaRPr lang="en-US" i="1" dirty="0"/>
          </a:p>
          <a:p>
            <a:r>
              <a:rPr lang="en-US" dirty="0"/>
              <a:t>To understand the syntax of </a:t>
            </a:r>
            <a:r>
              <a:rPr lang="en-US" dirty="0" err="1"/>
              <a:t>coefplot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help </a:t>
            </a:r>
            <a:r>
              <a:rPr lang="en-US" i="1" dirty="0" err="1"/>
              <a:t>coefplot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81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35F7-BC80-754C-85FE-4D0B4D51C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Reporting summary statistics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E2A64D-FD0C-6647-8E71-92F32AA29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Summarize the variable(s) of interest</a:t>
            </a:r>
          </a:p>
          <a:p>
            <a:pPr marL="0" indent="0">
              <a:buNone/>
            </a:pPr>
            <a:r>
              <a:rPr lang="en-US" dirty="0"/>
              <a:t>2. Then store the results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mean </a:t>
            </a:r>
            <a:r>
              <a:rPr lang="en-US" sz="3200" dirty="0" err="1"/>
              <a:t>pcexp</a:t>
            </a:r>
            <a:r>
              <a:rPr lang="en-US" sz="3200" dirty="0"/>
              <a:t> </a:t>
            </a:r>
            <a:r>
              <a:rPr lang="en-US" sz="3200" dirty="0" err="1"/>
              <a:t>foodexp_pc</a:t>
            </a:r>
            <a:r>
              <a:rPr lang="en-US" sz="3200" dirty="0"/>
              <a:t> if rural ==1  // for rural</a:t>
            </a:r>
          </a:p>
          <a:p>
            <a:r>
              <a:rPr lang="en-US" sz="3200" dirty="0"/>
              <a:t>estimate store </a:t>
            </a:r>
            <a:r>
              <a:rPr lang="en-US" sz="3200" dirty="0" err="1"/>
              <a:t>exp_rur</a:t>
            </a:r>
            <a:r>
              <a:rPr lang="en-US" sz="3200" dirty="0"/>
              <a:t>  </a:t>
            </a:r>
          </a:p>
          <a:p>
            <a:endParaRPr lang="en-US" sz="3200" dirty="0"/>
          </a:p>
          <a:p>
            <a:r>
              <a:rPr lang="en-US" sz="3200" dirty="0"/>
              <a:t>mean </a:t>
            </a:r>
            <a:r>
              <a:rPr lang="en-US" sz="3200" dirty="0" err="1"/>
              <a:t>pcexp</a:t>
            </a:r>
            <a:r>
              <a:rPr lang="en-US" sz="3200" dirty="0"/>
              <a:t> </a:t>
            </a:r>
            <a:r>
              <a:rPr lang="en-US" sz="3200" dirty="0" err="1"/>
              <a:t>foodexp_pc</a:t>
            </a:r>
            <a:r>
              <a:rPr lang="en-US" sz="3200" dirty="0"/>
              <a:t>  if rural ==0 // for urban</a:t>
            </a:r>
          </a:p>
          <a:p>
            <a:r>
              <a:rPr lang="en-US" sz="3200" dirty="0"/>
              <a:t>estimate store </a:t>
            </a:r>
            <a:r>
              <a:rPr lang="en-US" sz="3200" dirty="0" err="1"/>
              <a:t>exp_ur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382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CA384-062F-E742-9905-565770DA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coefplot</a:t>
            </a:r>
            <a:r>
              <a:rPr lang="en-US" dirty="0"/>
              <a:t> </a:t>
            </a:r>
            <a:r>
              <a:rPr lang="en-US" dirty="0" err="1"/>
              <a:t>exp_ur</a:t>
            </a:r>
            <a:r>
              <a:rPr lang="en-US" dirty="0"/>
              <a:t> </a:t>
            </a:r>
            <a:r>
              <a:rPr lang="en-US" dirty="0" err="1"/>
              <a:t>exp_rur</a:t>
            </a:r>
            <a:r>
              <a:rPr lang="en-US" dirty="0"/>
              <a:t>, recast(bar) </a:t>
            </a:r>
            <a:r>
              <a:rPr lang="en-US" dirty="0" err="1"/>
              <a:t>barwidth</a:t>
            </a:r>
            <a:r>
              <a:rPr lang="en-US" dirty="0"/>
              <a:t>(0.335)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DC12C9-A3A8-D04E-BAD1-9559D89F2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953" y="1763105"/>
            <a:ext cx="7597588" cy="50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05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1686-A6D6-9446-A2A7-368B29A2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22106" cy="10737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coefplot</a:t>
            </a:r>
            <a:r>
              <a:rPr lang="en-US" dirty="0"/>
              <a:t> </a:t>
            </a:r>
            <a:r>
              <a:rPr lang="en-US" dirty="0" err="1"/>
              <a:t>exp_ur</a:t>
            </a:r>
            <a:r>
              <a:rPr lang="en-US" dirty="0"/>
              <a:t> </a:t>
            </a:r>
            <a:r>
              <a:rPr lang="en-US" dirty="0" err="1"/>
              <a:t>exp_rur</a:t>
            </a:r>
            <a:r>
              <a:rPr lang="en-US" dirty="0"/>
              <a:t>, recast(bar) </a:t>
            </a:r>
            <a:r>
              <a:rPr lang="en-US" dirty="0" err="1"/>
              <a:t>barwidth</a:t>
            </a:r>
            <a:r>
              <a:rPr lang="en-US" dirty="0"/>
              <a:t>(0.335) vertical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D6870F-83EF-3844-9723-C7D9C7608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7740" y="1690687"/>
            <a:ext cx="7705165" cy="51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36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184B0-3EDD-BE4F-8BFB-52D4B511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29" y="121025"/>
            <a:ext cx="11376212" cy="1492622"/>
          </a:xfrm>
        </p:spPr>
        <p:txBody>
          <a:bodyPr>
            <a:noAutofit/>
          </a:bodyPr>
          <a:lstStyle/>
          <a:p>
            <a:r>
              <a:rPr lang="en-US" sz="2400" dirty="0" err="1"/>
              <a:t>coefplot</a:t>
            </a:r>
            <a:r>
              <a:rPr lang="en-US" sz="2400" dirty="0"/>
              <a:t> ///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err="1"/>
              <a:t>exp_ur</a:t>
            </a:r>
            <a:r>
              <a:rPr lang="en-US" sz="2400" dirty="0"/>
              <a:t>, color(gs0%80) </a:t>
            </a:r>
            <a:r>
              <a:rPr lang="en-US" sz="2400" dirty="0" err="1"/>
              <a:t>lcolor</a:t>
            </a:r>
            <a:r>
              <a:rPr lang="en-US" sz="2400" dirty="0"/>
              <a:t>(none) ///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err="1"/>
              <a:t>exp_rur</a:t>
            </a:r>
            <a:r>
              <a:rPr lang="en-US" sz="2400" dirty="0"/>
              <a:t>, color(gs10%80) </a:t>
            </a:r>
            <a:r>
              <a:rPr lang="en-US" sz="2400" dirty="0" err="1"/>
              <a:t>lcolor</a:t>
            </a:r>
            <a:r>
              <a:rPr lang="en-US" sz="2400" dirty="0"/>
              <a:t>(none), ///</a:t>
            </a:r>
            <a:br>
              <a:rPr lang="en-US" sz="2400" dirty="0"/>
            </a:br>
            <a:r>
              <a:rPr lang="en-US" sz="2400" dirty="0"/>
              <a:t>recast(bar) </a:t>
            </a:r>
            <a:r>
              <a:rPr lang="en-US" sz="2400" dirty="0" err="1"/>
              <a:t>barwidth</a:t>
            </a:r>
            <a:r>
              <a:rPr lang="en-US" sz="2400" dirty="0"/>
              <a:t>(0.335) vertical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756FED-0D47-4641-ADF5-0D804FCB0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024" y="1534504"/>
            <a:ext cx="7530352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4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A7F47-CEA5-6447-802E-75905D54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94129"/>
            <a:ext cx="11084859" cy="1596559"/>
          </a:xfrm>
        </p:spPr>
        <p:txBody>
          <a:bodyPr>
            <a:noAutofit/>
          </a:bodyPr>
          <a:lstStyle/>
          <a:p>
            <a:r>
              <a:rPr lang="en-US" sz="3000" dirty="0" err="1"/>
              <a:t>coefplot</a:t>
            </a:r>
            <a:r>
              <a:rPr lang="en-US" sz="3000" dirty="0"/>
              <a:t> (</a:t>
            </a:r>
            <a:r>
              <a:rPr lang="en-US" sz="3000" dirty="0" err="1"/>
              <a:t>exp_ur,color</a:t>
            </a:r>
            <a:r>
              <a:rPr lang="en-US" sz="3000" dirty="0"/>
              <a:t>(gs0%80) </a:t>
            </a:r>
            <a:r>
              <a:rPr lang="en-US" sz="3000" dirty="0" err="1"/>
              <a:t>lco</a:t>
            </a:r>
            <a:r>
              <a:rPr lang="en-US" sz="3000" dirty="0"/>
              <a:t>(none)) (</a:t>
            </a:r>
            <a:r>
              <a:rPr lang="en-US" sz="3000" dirty="0" err="1"/>
              <a:t>exp_rur,color</a:t>
            </a:r>
            <a:r>
              <a:rPr lang="en-US" sz="3000" dirty="0"/>
              <a:t>(gs10%80) </a:t>
            </a:r>
            <a:r>
              <a:rPr lang="en-US" sz="3000" dirty="0" err="1"/>
              <a:t>lco</a:t>
            </a:r>
            <a:r>
              <a:rPr lang="en-US" sz="3000" dirty="0"/>
              <a:t>(none)), recast(bar) </a:t>
            </a:r>
            <a:r>
              <a:rPr lang="en-US" sz="3000" dirty="0" err="1"/>
              <a:t>barwidth</a:t>
            </a:r>
            <a:r>
              <a:rPr lang="en-US" sz="3000" dirty="0"/>
              <a:t>(0.335) vertical </a:t>
            </a:r>
            <a:r>
              <a:rPr lang="en-US" sz="3000" dirty="0" err="1"/>
              <a:t>ciopts</a:t>
            </a:r>
            <a:r>
              <a:rPr lang="en-US" sz="3000" dirty="0"/>
              <a:t>(recast(</a:t>
            </a:r>
            <a:r>
              <a:rPr lang="en-US" sz="3000" dirty="0" err="1"/>
              <a:t>rcap</a:t>
            </a:r>
            <a:r>
              <a:rPr lang="en-US" sz="3000" dirty="0"/>
              <a:t>) </a:t>
            </a:r>
            <a:r>
              <a:rPr lang="en-US" sz="3000" dirty="0" err="1"/>
              <a:t>lcolor</a:t>
            </a:r>
            <a:r>
              <a:rPr lang="en-US" sz="3000" dirty="0"/>
              <a:t>(black))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5F8879-3D26-974D-85C5-72B9F3B1D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7777" y="1574146"/>
            <a:ext cx="7584141" cy="50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4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A9D4-155F-B543-902F-CAF551EA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52687"/>
          </a:xfrm>
        </p:spPr>
        <p:txBody>
          <a:bodyPr/>
          <a:lstStyle/>
          <a:p>
            <a:r>
              <a:rPr lang="en-US" dirty="0"/>
              <a:t>histogram </a:t>
            </a:r>
            <a:r>
              <a:rPr lang="en-US" dirty="0" err="1"/>
              <a:t>pcexp</a:t>
            </a:r>
            <a:r>
              <a:rPr lang="en-US" dirty="0"/>
              <a:t> , </a:t>
            </a:r>
            <a:r>
              <a:rPr lang="en-US" dirty="0" err="1"/>
              <a:t>fcolor</a:t>
            </a:r>
            <a:r>
              <a:rPr lang="en-US" dirty="0"/>
              <a:t>(gray)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673A424-8CC8-894B-86C6-C37CF73F6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541" y="842728"/>
            <a:ext cx="9063318" cy="60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17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97E5-FC6B-6348-B8AF-75D210BCD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0"/>
            <a:ext cx="11923059" cy="1492622"/>
          </a:xfrm>
        </p:spPr>
        <p:txBody>
          <a:bodyPr>
            <a:noAutofit/>
          </a:bodyPr>
          <a:lstStyle/>
          <a:p>
            <a:r>
              <a:rPr lang="en-US" sz="2800" dirty="0" err="1"/>
              <a:t>coefplot</a:t>
            </a:r>
            <a:r>
              <a:rPr lang="en-US" sz="2800" dirty="0"/>
              <a:t> (</a:t>
            </a:r>
            <a:r>
              <a:rPr lang="en-US" sz="2800" dirty="0" err="1"/>
              <a:t>exp_ur,color</a:t>
            </a:r>
            <a:r>
              <a:rPr lang="en-US" sz="2800" dirty="0"/>
              <a:t>(gs0%80) </a:t>
            </a:r>
            <a:r>
              <a:rPr lang="en-US" sz="2800" dirty="0" err="1"/>
              <a:t>lcolor</a:t>
            </a:r>
            <a:r>
              <a:rPr lang="en-US" sz="2800" dirty="0"/>
              <a:t>(none) label("Urban") ) (</a:t>
            </a:r>
            <a:r>
              <a:rPr lang="en-US" sz="2800" dirty="0" err="1"/>
              <a:t>exp_rur,color</a:t>
            </a:r>
            <a:r>
              <a:rPr lang="en-US" sz="2800" dirty="0"/>
              <a:t>(gs10%80) </a:t>
            </a:r>
            <a:r>
              <a:rPr lang="en-US" sz="2800" dirty="0" err="1"/>
              <a:t>lcolor</a:t>
            </a:r>
            <a:r>
              <a:rPr lang="en-US" sz="2800" dirty="0"/>
              <a:t>(none) label(Rural)), recast(bar) </a:t>
            </a:r>
            <a:r>
              <a:rPr lang="en-US" sz="2800" dirty="0" err="1"/>
              <a:t>barwidth</a:t>
            </a:r>
            <a:r>
              <a:rPr lang="en-US" sz="2800" dirty="0"/>
              <a:t>(0.335) vertical </a:t>
            </a:r>
            <a:r>
              <a:rPr lang="en-US" sz="2800" dirty="0" err="1"/>
              <a:t>ciopts</a:t>
            </a:r>
            <a:r>
              <a:rPr lang="en-US" sz="2800" dirty="0"/>
              <a:t>(recast(</a:t>
            </a:r>
            <a:r>
              <a:rPr lang="en-US" sz="2800" dirty="0" err="1"/>
              <a:t>rcap</a:t>
            </a:r>
            <a:r>
              <a:rPr lang="en-US" sz="2800" dirty="0"/>
              <a:t>) </a:t>
            </a:r>
            <a:r>
              <a:rPr lang="en-US" sz="2800" dirty="0" err="1"/>
              <a:t>lcolor</a:t>
            </a:r>
            <a:r>
              <a:rPr lang="en-US" sz="2800" dirty="0"/>
              <a:t>(black)) legend(</a:t>
            </a:r>
            <a:r>
              <a:rPr lang="en-US" sz="2800" dirty="0" err="1"/>
              <a:t>pos</a:t>
            </a:r>
            <a:r>
              <a:rPr lang="en-US" sz="2800" dirty="0"/>
              <a:t>(1) row(2) ring(0))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C87D903-2D33-E540-B49F-F7CD9201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777" y="1359693"/>
            <a:ext cx="8323729" cy="55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7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1477-2E69-D442-9BEC-5D1B7E58A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736210"/>
          </a:xfrm>
        </p:spPr>
        <p:txBody>
          <a:bodyPr>
            <a:noAutofit/>
          </a:bodyPr>
          <a:lstStyle/>
          <a:p>
            <a:r>
              <a:rPr lang="en-US" sz="3800" dirty="0" err="1"/>
              <a:t>coefplot</a:t>
            </a:r>
            <a:r>
              <a:rPr lang="en-US" sz="3800" dirty="0"/>
              <a:t> </a:t>
            </a:r>
            <a:r>
              <a:rPr lang="en-US" sz="3800" dirty="0" err="1"/>
              <a:t>exp_ur</a:t>
            </a:r>
            <a:r>
              <a:rPr lang="en-US" sz="3800" dirty="0"/>
              <a:t>  </a:t>
            </a:r>
            <a:r>
              <a:rPr lang="en-US" sz="3800" dirty="0" err="1"/>
              <a:t>exp_rur,recast</a:t>
            </a:r>
            <a:r>
              <a:rPr lang="en-US" sz="3800" dirty="0"/>
              <a:t>(bar) vertical ///</a:t>
            </a:r>
            <a:br>
              <a:rPr lang="en-US" sz="3800" dirty="0"/>
            </a:br>
            <a:r>
              <a:rPr lang="en-US" sz="3800" dirty="0" err="1"/>
              <a:t>addplot</a:t>
            </a:r>
            <a:r>
              <a:rPr lang="en-US" sz="3800" dirty="0"/>
              <a:t>(scatter @b @at, </a:t>
            </a:r>
            <a:r>
              <a:rPr lang="en-US" sz="3800" dirty="0" err="1"/>
              <a:t>msymbol</a:t>
            </a:r>
            <a:r>
              <a:rPr lang="en-US" sz="3800" dirty="0"/>
              <a:t>(</a:t>
            </a:r>
            <a:r>
              <a:rPr lang="en-US" sz="3800" dirty="0" err="1"/>
              <a:t>i</a:t>
            </a:r>
            <a:r>
              <a:rPr lang="en-US" sz="3800" dirty="0"/>
              <a:t>) </a:t>
            </a:r>
            <a:r>
              <a:rPr lang="en-US" sz="3800" dirty="0" err="1"/>
              <a:t>mlabel</a:t>
            </a:r>
            <a:r>
              <a:rPr lang="en-US" sz="3800" dirty="0"/>
              <a:t>(@b) </a:t>
            </a:r>
            <a:r>
              <a:rPr lang="en-US" sz="3800" dirty="0" err="1"/>
              <a:t>mlabpos</a:t>
            </a:r>
            <a:r>
              <a:rPr lang="en-US" sz="3800" dirty="0"/>
              <a:t>(2) </a:t>
            </a:r>
            <a:r>
              <a:rPr lang="en-US" sz="3800" dirty="0" err="1"/>
              <a:t>mlabcolor</a:t>
            </a:r>
            <a:r>
              <a:rPr lang="en-US" sz="3800" dirty="0"/>
              <a:t>(black) </a:t>
            </a:r>
            <a:r>
              <a:rPr lang="en-US" sz="3800" dirty="0" err="1"/>
              <a:t>mlabsize</a:t>
            </a:r>
            <a:r>
              <a:rPr lang="en-US" sz="3800" dirty="0"/>
              <a:t>(small)) format(%12.0fc)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FA024D4-A5D4-5140-92EA-2D19FAD1F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353" y="1709317"/>
            <a:ext cx="7718611" cy="51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22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D86CC1-7F52-3B40-BC7F-9D817F74A610}"/>
              </a:ext>
            </a:extLst>
          </p:cNvPr>
          <p:cNvSpPr/>
          <p:nvPr/>
        </p:nvSpPr>
        <p:spPr>
          <a:xfrm>
            <a:off x="105086" y="0"/>
            <a:ext cx="11876243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 err="1"/>
              <a:t>coefplot</a:t>
            </a:r>
            <a:r>
              <a:rPr lang="en-US" sz="2700" dirty="0"/>
              <a:t>  ///</a:t>
            </a:r>
          </a:p>
          <a:p>
            <a:r>
              <a:rPr lang="en-US" sz="2700" dirty="0"/>
              <a:t>(</a:t>
            </a:r>
            <a:r>
              <a:rPr lang="en-US" sz="2700" dirty="0" err="1"/>
              <a:t>exp_ur</a:t>
            </a:r>
            <a:r>
              <a:rPr lang="en-US" sz="2700" dirty="0"/>
              <a:t>, color(green%</a:t>
            </a:r>
            <a:r>
              <a:rPr lang="en-US" sz="2700" dirty="0">
                <a:solidFill>
                  <a:srgbClr val="B5CEA8"/>
                </a:solidFill>
              </a:rPr>
              <a:t>60</a:t>
            </a:r>
            <a:r>
              <a:rPr lang="en-US" sz="2700" dirty="0"/>
              <a:t>)</a:t>
            </a:r>
            <a:r>
              <a:rPr lang="en-US" sz="2700" dirty="0">
                <a:solidFill>
                  <a:srgbClr val="CCCCCC"/>
                </a:solidFill>
              </a:rPr>
              <a:t> </a:t>
            </a:r>
            <a:r>
              <a:rPr lang="en-US" sz="2700" dirty="0" err="1"/>
              <a:t>lcolor</a:t>
            </a:r>
            <a:r>
              <a:rPr lang="en-US" sz="2700" dirty="0"/>
              <a:t>(none)</a:t>
            </a:r>
            <a:r>
              <a:rPr lang="en-US" sz="2700" dirty="0">
                <a:solidFill>
                  <a:srgbClr val="CCCCCC"/>
                </a:solidFill>
              </a:rPr>
              <a:t> </a:t>
            </a:r>
            <a:r>
              <a:rPr lang="en-US" sz="2700" dirty="0">
                <a:solidFill>
                  <a:srgbClr val="569CD6"/>
                </a:solidFill>
              </a:rPr>
              <a:t>label</a:t>
            </a:r>
            <a:r>
              <a:rPr lang="en-US" sz="2700" dirty="0"/>
              <a:t>(</a:t>
            </a:r>
            <a:r>
              <a:rPr lang="en-US" sz="2700" dirty="0">
                <a:solidFill>
                  <a:srgbClr val="CE9178"/>
                </a:solidFill>
              </a:rPr>
              <a:t>"Urban"</a:t>
            </a:r>
            <a:r>
              <a:rPr lang="en-US" sz="2700" dirty="0"/>
              <a:t>)) ///</a:t>
            </a:r>
          </a:p>
          <a:p>
            <a:r>
              <a:rPr lang="en-US" sz="2700" dirty="0"/>
              <a:t>(</a:t>
            </a:r>
            <a:r>
              <a:rPr lang="en-US" sz="2700" dirty="0" err="1"/>
              <a:t>exp_rur</a:t>
            </a:r>
            <a:r>
              <a:rPr lang="en-US" sz="2700" dirty="0"/>
              <a:t>, color(red%</a:t>
            </a:r>
            <a:r>
              <a:rPr lang="en-US" sz="2700" dirty="0">
                <a:solidFill>
                  <a:srgbClr val="B5CEA8"/>
                </a:solidFill>
              </a:rPr>
              <a:t>60</a:t>
            </a:r>
            <a:r>
              <a:rPr lang="en-US" sz="2700" dirty="0"/>
              <a:t>) </a:t>
            </a:r>
            <a:r>
              <a:rPr lang="en-US" sz="2700" dirty="0" err="1"/>
              <a:t>lcolor</a:t>
            </a:r>
            <a:r>
              <a:rPr lang="en-US" sz="2700" dirty="0"/>
              <a:t>(none) </a:t>
            </a:r>
            <a:r>
              <a:rPr lang="en-US" sz="2700" dirty="0">
                <a:solidFill>
                  <a:srgbClr val="569CD6"/>
                </a:solidFill>
              </a:rPr>
              <a:t>label</a:t>
            </a:r>
            <a:r>
              <a:rPr lang="en-US" sz="2700" dirty="0"/>
              <a:t>(Rural)) , ///</a:t>
            </a:r>
          </a:p>
          <a:p>
            <a:r>
              <a:rPr lang="en-US" sz="2700" dirty="0">
                <a:solidFill>
                  <a:srgbClr val="569CD6"/>
                </a:solidFill>
              </a:rPr>
              <a:t>recast</a:t>
            </a:r>
            <a:r>
              <a:rPr lang="en-US" sz="2700" dirty="0"/>
              <a:t>(bar) </a:t>
            </a:r>
            <a:r>
              <a:rPr lang="en-US" sz="2700" dirty="0" err="1"/>
              <a:t>barwidth</a:t>
            </a:r>
            <a:r>
              <a:rPr lang="en-US" sz="2700" dirty="0"/>
              <a:t>(</a:t>
            </a:r>
            <a:r>
              <a:rPr lang="en-US" sz="2700" dirty="0">
                <a:solidFill>
                  <a:srgbClr val="B5CEA8"/>
                </a:solidFill>
              </a:rPr>
              <a:t>0.335</a:t>
            </a:r>
            <a:r>
              <a:rPr lang="en-US" sz="2700" dirty="0"/>
              <a:t>) vertical ///</a:t>
            </a:r>
          </a:p>
          <a:p>
            <a:r>
              <a:rPr lang="en-US" sz="2700" dirty="0" err="1"/>
              <a:t>ciopts</a:t>
            </a:r>
            <a:r>
              <a:rPr lang="en-US" sz="2700" dirty="0"/>
              <a:t>(</a:t>
            </a:r>
            <a:r>
              <a:rPr lang="en-US" sz="2700" dirty="0">
                <a:solidFill>
                  <a:srgbClr val="569CD6"/>
                </a:solidFill>
              </a:rPr>
              <a:t>recast</a:t>
            </a:r>
            <a:r>
              <a:rPr lang="en-US" sz="2700" dirty="0"/>
              <a:t>(</a:t>
            </a:r>
            <a:r>
              <a:rPr lang="en-US" sz="2700" dirty="0" err="1"/>
              <a:t>rcap</a:t>
            </a:r>
            <a:r>
              <a:rPr lang="en-US" sz="2700" dirty="0"/>
              <a:t>) </a:t>
            </a:r>
            <a:r>
              <a:rPr lang="en-US" sz="2700" dirty="0" err="1"/>
              <a:t>lcolor</a:t>
            </a:r>
            <a:r>
              <a:rPr lang="en-US" sz="2700" dirty="0"/>
              <a:t>(black)) ///</a:t>
            </a:r>
          </a:p>
          <a:p>
            <a:r>
              <a:rPr lang="en-US" sz="2700" dirty="0"/>
              <a:t>legend(</a:t>
            </a:r>
            <a:r>
              <a:rPr lang="en-US" sz="2700" dirty="0" err="1"/>
              <a:t>pos</a:t>
            </a:r>
            <a:r>
              <a:rPr lang="en-US" sz="2700" dirty="0"/>
              <a:t>(</a:t>
            </a:r>
            <a:r>
              <a:rPr lang="en-US" sz="2700" dirty="0">
                <a:solidFill>
                  <a:srgbClr val="B5CEA8"/>
                </a:solidFill>
              </a:rPr>
              <a:t>1</a:t>
            </a:r>
            <a:r>
              <a:rPr lang="en-US" sz="2700" dirty="0"/>
              <a:t>)</a:t>
            </a:r>
            <a:r>
              <a:rPr lang="en-US" sz="2700" dirty="0">
                <a:solidFill>
                  <a:srgbClr val="CCCCCC"/>
                </a:solidFill>
              </a:rPr>
              <a:t> </a:t>
            </a:r>
            <a:r>
              <a:rPr lang="en-US" sz="2700" dirty="0"/>
              <a:t>row(</a:t>
            </a:r>
            <a:r>
              <a:rPr lang="en-US" sz="2700" dirty="0">
                <a:solidFill>
                  <a:srgbClr val="B5CEA8"/>
                </a:solidFill>
              </a:rPr>
              <a:t>2</a:t>
            </a:r>
            <a:r>
              <a:rPr lang="en-US" sz="2700" dirty="0"/>
              <a:t>) ring(</a:t>
            </a:r>
            <a:r>
              <a:rPr lang="en-US" sz="2700" dirty="0">
                <a:solidFill>
                  <a:srgbClr val="B5CEA8"/>
                </a:solidFill>
              </a:rPr>
              <a:t>0</a:t>
            </a:r>
            <a:r>
              <a:rPr lang="en-US" sz="2700" dirty="0"/>
              <a:t>))  ///</a:t>
            </a:r>
          </a:p>
          <a:p>
            <a:r>
              <a:rPr lang="en-US" sz="2700" dirty="0" err="1"/>
              <a:t>addplot</a:t>
            </a:r>
            <a:r>
              <a:rPr lang="en-US" sz="2700" dirty="0"/>
              <a:t>( ///</a:t>
            </a:r>
          </a:p>
          <a:p>
            <a:r>
              <a:rPr lang="en-US" sz="2700" dirty="0">
                <a:solidFill>
                  <a:srgbClr val="569CD6"/>
                </a:solidFill>
              </a:rPr>
              <a:t>	scatter</a:t>
            </a:r>
            <a:r>
              <a:rPr lang="en-US" sz="2700" dirty="0">
                <a:solidFill>
                  <a:srgbClr val="CCCCCC"/>
                </a:solidFill>
              </a:rPr>
              <a:t> </a:t>
            </a:r>
            <a:r>
              <a:rPr lang="en-US" sz="2700" dirty="0"/>
              <a:t>@b @at, </a:t>
            </a:r>
            <a:r>
              <a:rPr lang="en-US" sz="2700" dirty="0" err="1"/>
              <a:t>msymbol</a:t>
            </a:r>
            <a:r>
              <a:rPr lang="en-US" sz="2700" dirty="0"/>
              <a:t>(</a:t>
            </a:r>
            <a:r>
              <a:rPr lang="en-US" sz="2700" dirty="0" err="1"/>
              <a:t>i</a:t>
            </a:r>
            <a:r>
              <a:rPr lang="en-US" sz="2700" dirty="0"/>
              <a:t>) </a:t>
            </a:r>
            <a:r>
              <a:rPr lang="en-US" sz="2700" dirty="0" err="1"/>
              <a:t>mlabel</a:t>
            </a:r>
            <a:r>
              <a:rPr lang="en-US" sz="2700" dirty="0"/>
              <a:t>(@b) ///</a:t>
            </a:r>
          </a:p>
          <a:p>
            <a:r>
              <a:rPr lang="en-US" sz="2700" dirty="0"/>
              <a:t>	</a:t>
            </a:r>
            <a:r>
              <a:rPr lang="en-US" sz="2700" dirty="0" err="1"/>
              <a:t>mlabpos</a:t>
            </a:r>
            <a:r>
              <a:rPr lang="en-US" sz="2700" dirty="0"/>
              <a:t>(</a:t>
            </a:r>
            <a:r>
              <a:rPr lang="en-US" sz="2700" dirty="0">
                <a:solidFill>
                  <a:srgbClr val="B5CEA8"/>
                </a:solidFill>
              </a:rPr>
              <a:t>2</a:t>
            </a:r>
            <a:r>
              <a:rPr lang="en-US" sz="2700" dirty="0"/>
              <a:t>)</a:t>
            </a:r>
            <a:r>
              <a:rPr lang="en-US" sz="2700" dirty="0">
                <a:solidFill>
                  <a:srgbClr val="CCCCCC"/>
                </a:solidFill>
              </a:rPr>
              <a:t> </a:t>
            </a:r>
            <a:r>
              <a:rPr lang="en-US" sz="2700" dirty="0" err="1"/>
              <a:t>mlabcolor</a:t>
            </a:r>
            <a:r>
              <a:rPr lang="en-US" sz="2700" dirty="0"/>
              <a:t>(black) </a:t>
            </a:r>
            <a:r>
              <a:rPr lang="en-US" sz="2700" dirty="0" err="1"/>
              <a:t>mlabsize</a:t>
            </a:r>
            <a:r>
              <a:rPr lang="en-US" sz="2700" dirty="0"/>
              <a:t>(small)  ///</a:t>
            </a:r>
          </a:p>
          <a:p>
            <a:r>
              <a:rPr lang="en-US" sz="2700" dirty="0"/>
              <a:t>	)</a:t>
            </a:r>
            <a:r>
              <a:rPr lang="en-US" sz="2700" dirty="0">
                <a:solidFill>
                  <a:srgbClr val="CCCCCC"/>
                </a:solidFill>
              </a:rPr>
              <a:t> </a:t>
            </a:r>
            <a:r>
              <a:rPr lang="en-US" sz="2700" dirty="0"/>
              <a:t>///</a:t>
            </a:r>
          </a:p>
          <a:p>
            <a:r>
              <a:rPr lang="en-US" sz="2700" dirty="0">
                <a:solidFill>
                  <a:srgbClr val="569CD6"/>
                </a:solidFill>
              </a:rPr>
              <a:t>format</a:t>
            </a:r>
            <a:r>
              <a:rPr lang="en-US" sz="2700" dirty="0"/>
              <a:t>(%</a:t>
            </a:r>
            <a:r>
              <a:rPr lang="en-US" sz="2700" dirty="0">
                <a:solidFill>
                  <a:srgbClr val="B5CEA8"/>
                </a:solidFill>
              </a:rPr>
              <a:t>12</a:t>
            </a:r>
            <a:r>
              <a:rPr lang="en-US" sz="2700" dirty="0"/>
              <a:t>.0fc) ///</a:t>
            </a:r>
          </a:p>
          <a:p>
            <a:r>
              <a:rPr lang="en-US" sz="2700" dirty="0"/>
              <a:t>title("</a:t>
            </a:r>
            <a:r>
              <a:rPr lang="en-US" sz="2700" dirty="0">
                <a:solidFill>
                  <a:srgbClr val="CE9178"/>
                </a:solidFill>
              </a:rPr>
              <a:t>Consumption Per Capita</a:t>
            </a:r>
            <a:r>
              <a:rPr lang="en-US" sz="2700" dirty="0"/>
              <a:t>", position(</a:t>
            </a:r>
            <a:r>
              <a:rPr lang="en-US" sz="2700" dirty="0">
                <a:solidFill>
                  <a:srgbClr val="B5CEA8"/>
                </a:solidFill>
              </a:rPr>
              <a:t>11</a:t>
            </a:r>
            <a:r>
              <a:rPr lang="en-US" sz="2700" dirty="0"/>
              <a:t>) span) ///</a:t>
            </a:r>
          </a:p>
          <a:p>
            <a:r>
              <a:rPr lang="en-US" sz="2700" dirty="0"/>
              <a:t>subtitle(</a:t>
            </a:r>
            <a:r>
              <a:rPr lang="en-US" sz="2700" dirty="0">
                <a:solidFill>
                  <a:srgbClr val="CE9178"/>
                </a:solidFill>
              </a:rPr>
              <a:t>"(Urban vs Rural</a:t>
            </a:r>
            <a:r>
              <a:rPr lang="en-US" sz="2700" dirty="0"/>
              <a:t>)", position(</a:t>
            </a:r>
            <a:r>
              <a:rPr lang="en-US" sz="2700" dirty="0">
                <a:solidFill>
                  <a:srgbClr val="B5CEA8"/>
                </a:solidFill>
              </a:rPr>
              <a:t>11</a:t>
            </a:r>
            <a:r>
              <a:rPr lang="en-US" sz="2700" dirty="0"/>
              <a:t>) span) ///</a:t>
            </a:r>
          </a:p>
          <a:p>
            <a:r>
              <a:rPr lang="en-US" sz="2700" dirty="0">
                <a:solidFill>
                  <a:srgbClr val="569CD6"/>
                </a:solidFill>
              </a:rPr>
              <a:t>note</a:t>
            </a:r>
            <a:r>
              <a:rPr lang="en-US" sz="2700" dirty="0"/>
              <a:t>(</a:t>
            </a:r>
            <a:r>
              <a:rPr lang="en-US" sz="2700" dirty="0">
                <a:solidFill>
                  <a:srgbClr val="CE9178"/>
                </a:solidFill>
              </a:rPr>
              <a:t>"Source: Authors' calculations using Malawi's IHS5 (2019-20) data "</a:t>
            </a:r>
            <a:r>
              <a:rPr lang="en-US" sz="2700" dirty="0"/>
              <a:t>,</a:t>
            </a:r>
            <a:r>
              <a:rPr lang="en-US" sz="2700" dirty="0">
                <a:solidFill>
                  <a:srgbClr val="CCCCCC"/>
                </a:solidFill>
              </a:rPr>
              <a:t> </a:t>
            </a:r>
            <a:r>
              <a:rPr lang="en-US" sz="2700" dirty="0"/>
              <a:t>span) ///</a:t>
            </a:r>
          </a:p>
          <a:p>
            <a:r>
              <a:rPr lang="en-US" sz="2700" dirty="0" err="1"/>
              <a:t>ytitle</a:t>
            </a:r>
            <a:r>
              <a:rPr lang="en-US" sz="2700" dirty="0"/>
              <a:t>(</a:t>
            </a:r>
            <a:r>
              <a:rPr lang="en-US" sz="2700" dirty="0">
                <a:solidFill>
                  <a:srgbClr val="CE9178"/>
                </a:solidFill>
              </a:rPr>
              <a:t>"Malawian Kwacha"</a:t>
            </a:r>
            <a:r>
              <a:rPr lang="en-US" sz="2700" dirty="0"/>
              <a:t>)</a:t>
            </a:r>
            <a:endParaRPr lang="en-US" sz="27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57633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D3477-7859-F545-AD3E-7D9EAD1FC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691" y="0"/>
            <a:ext cx="10069603" cy="67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6742-FE4A-6A41-B4FE-747ECF4F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632"/>
            <a:ext cx="10515600" cy="1127498"/>
          </a:xfrm>
        </p:spPr>
        <p:txBody>
          <a:bodyPr/>
          <a:lstStyle/>
          <a:p>
            <a:r>
              <a:rPr lang="en-US" dirty="0"/>
              <a:t>histogram </a:t>
            </a:r>
            <a:r>
              <a:rPr lang="en-US" dirty="0" err="1"/>
              <a:t>pcexp</a:t>
            </a:r>
            <a:r>
              <a:rPr lang="en-US" dirty="0"/>
              <a:t> , </a:t>
            </a:r>
            <a:r>
              <a:rPr lang="en-US" dirty="0" err="1"/>
              <a:t>fcolor</a:t>
            </a:r>
            <a:r>
              <a:rPr lang="en-US" dirty="0"/>
              <a:t>(gray) </a:t>
            </a:r>
            <a:r>
              <a:rPr lang="en-US" dirty="0" err="1"/>
              <a:t>lcolor</a:t>
            </a:r>
            <a:r>
              <a:rPr lang="en-US" dirty="0"/>
              <a:t>(none)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1EE3B3-7181-F542-85B8-9B88C0281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12" y="927846"/>
            <a:ext cx="8949088" cy="596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47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8DDCA-D364-7041-8211-3B01053E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Subgroups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3DCEE-6695-2747-8A47-A937F04E0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Rural: rural ==1</a:t>
            </a:r>
          </a:p>
          <a:p>
            <a:r>
              <a:rPr lang="en-US" dirty="0"/>
              <a:t>Urban: rural ==0</a:t>
            </a:r>
          </a:p>
        </p:txBody>
      </p:sp>
    </p:spTree>
    <p:extLst>
      <p:ext uri="{BB962C8B-B14F-4D97-AF65-F5344CB8AC3E}">
        <p14:creationId xmlns:p14="http://schemas.microsoft.com/office/powerpoint/2010/main" val="3569705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D13F24-EEEE-DA42-A342-81105AE9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2" y="123079"/>
            <a:ext cx="12017187" cy="1073710"/>
          </a:xfrm>
        </p:spPr>
        <p:txBody>
          <a:bodyPr>
            <a:noAutofit/>
          </a:bodyPr>
          <a:lstStyle/>
          <a:p>
            <a:r>
              <a:rPr lang="en-US" sz="3800" dirty="0"/>
              <a:t>histogram </a:t>
            </a:r>
            <a:r>
              <a:rPr lang="en-US" sz="3800" dirty="0" err="1"/>
              <a:t>pcexp</a:t>
            </a:r>
            <a:r>
              <a:rPr lang="en-US" sz="3800" dirty="0"/>
              <a:t> if rural ==1, </a:t>
            </a:r>
            <a:r>
              <a:rPr lang="en-US" sz="3800" dirty="0" err="1"/>
              <a:t>fcolor</a:t>
            </a:r>
            <a:r>
              <a:rPr lang="en-US" sz="3800" dirty="0"/>
              <a:t>(gray) </a:t>
            </a:r>
            <a:r>
              <a:rPr lang="en-US" sz="3800" dirty="0" err="1"/>
              <a:t>lcolor</a:t>
            </a:r>
            <a:r>
              <a:rPr lang="en-US" sz="3800" dirty="0"/>
              <a:t>(none) name(</a:t>
            </a:r>
            <a:r>
              <a:rPr lang="en-US" sz="3800" dirty="0" err="1"/>
              <a:t>hist_pcexp_rur</a:t>
            </a:r>
            <a:r>
              <a:rPr lang="en-US" sz="3800" dirty="0"/>
              <a:t>, replace) subtitle(Rural)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160940-1494-6345-8D3D-264D4A329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012" y="1211777"/>
            <a:ext cx="8469334" cy="56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66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4B81-9B91-8A41-8839-9B231892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6" y="136525"/>
            <a:ext cx="12030634" cy="111489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hist</a:t>
            </a:r>
            <a:r>
              <a:rPr lang="en-US" dirty="0"/>
              <a:t> </a:t>
            </a:r>
            <a:r>
              <a:rPr lang="en-US" dirty="0" err="1"/>
              <a:t>pcexp</a:t>
            </a:r>
            <a:r>
              <a:rPr lang="en-US" dirty="0"/>
              <a:t> if rural ==0, </a:t>
            </a:r>
            <a:r>
              <a:rPr lang="en-US" dirty="0" err="1"/>
              <a:t>fcolor</a:t>
            </a:r>
            <a:r>
              <a:rPr lang="en-US" dirty="0"/>
              <a:t>(none) </a:t>
            </a:r>
            <a:r>
              <a:rPr lang="en-US" dirty="0" err="1"/>
              <a:t>lcolor</a:t>
            </a:r>
            <a:r>
              <a:rPr lang="en-US" dirty="0"/>
              <a:t>(black) name(</a:t>
            </a:r>
            <a:r>
              <a:rPr lang="en-US" dirty="0" err="1"/>
              <a:t>hist_pcexp_ur</a:t>
            </a:r>
            <a:r>
              <a:rPr lang="en-US" dirty="0"/>
              <a:t>, replace) subtitle(Urban)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730F9E-167E-F84C-A232-CF521260D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3988" y="1251418"/>
            <a:ext cx="8409874" cy="56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32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C661-DD5E-0247-90E0-ACA7AC6E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6" y="0"/>
            <a:ext cx="11698941" cy="898898"/>
          </a:xfrm>
        </p:spPr>
        <p:txBody>
          <a:bodyPr>
            <a:normAutofit/>
          </a:bodyPr>
          <a:lstStyle/>
          <a:p>
            <a:r>
              <a:rPr lang="en-US" sz="4000" dirty="0"/>
              <a:t>gr combine </a:t>
            </a:r>
            <a:r>
              <a:rPr lang="en-US" sz="4000" dirty="0" err="1"/>
              <a:t>hist_pcexp_rur</a:t>
            </a:r>
            <a:r>
              <a:rPr lang="en-US" sz="4000" dirty="0"/>
              <a:t> </a:t>
            </a:r>
            <a:r>
              <a:rPr lang="en-US" sz="4000" dirty="0" err="1"/>
              <a:t>hist_pcexp_ur</a:t>
            </a:r>
            <a:r>
              <a:rPr lang="en-US" sz="4000" dirty="0"/>
              <a:t>, </a:t>
            </a:r>
            <a:r>
              <a:rPr lang="en-US" sz="4000" dirty="0" err="1"/>
              <a:t>ycom</a:t>
            </a:r>
            <a:r>
              <a:rPr lang="en-US" sz="4000" dirty="0"/>
              <a:t> </a:t>
            </a:r>
            <a:r>
              <a:rPr lang="en-US" sz="4000" dirty="0" err="1"/>
              <a:t>xcom</a:t>
            </a: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153856-FDA4-C746-946F-877A5A3B1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182" y="793375"/>
            <a:ext cx="9240442" cy="616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16927</TotalTime>
  <Words>1690</Words>
  <Application>Microsoft Office PowerPoint</Application>
  <PresentationFormat>Widescreen</PresentationFormat>
  <Paragraphs>108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Aptos</vt:lpstr>
      <vt:lpstr>Aptos Display</vt:lpstr>
      <vt:lpstr>Arial</vt:lpstr>
      <vt:lpstr>Office Theme</vt:lpstr>
      <vt:lpstr>STATA ‘tricks’: Creating professional graphs to enhance communication of statistical results</vt:lpstr>
      <vt:lpstr>Outline of session two</vt:lpstr>
      <vt:lpstr>histogram pcexp</vt:lpstr>
      <vt:lpstr>histogram pcexp , fcolor(gray)</vt:lpstr>
      <vt:lpstr>histogram pcexp , fcolor(gray) lcolor(none)</vt:lpstr>
      <vt:lpstr>Subgroups</vt:lpstr>
      <vt:lpstr>histogram pcexp if rural ==1, fcolor(gray) lcolor(none) name(hist_pcexp_rur, replace) subtitle(Rural)</vt:lpstr>
      <vt:lpstr>hist pcexp if rural ==0, fcolor(none) lcolor(black) name(hist_pcexp_ur, replace) subtitle(Urban)</vt:lpstr>
      <vt:lpstr>gr combine hist_pcexp_rur hist_pcexp_ur, ycom xcom</vt:lpstr>
      <vt:lpstr>Overlay the two histograms</vt:lpstr>
      <vt:lpstr>twoway /// (hist pcexp if rural ==1, fcolor(gray) lcolor(none)) /// (hist pcexp if rural ==0, fcolor(none) lcolor(black)) ,  /// legend(order(1 "Rural" 2 "Urban"))</vt:lpstr>
      <vt:lpstr>tw hist pcexp if rural ==0, fcolor(none) lcolor(black) || hist pcexp if rural ==1, fcolor(gray) lcolor(none) legend(order(1 "Urban" 2 "Rural"))</vt:lpstr>
      <vt:lpstr>tw hist pcexp if rural ==1, fcolor(gray) lcolor(none) || hist pcexp if rural ==0, fcolor(none) lcolor(black) || kdensity pcexp if rural==1 , lc(black) lp(solid) || kdensity pcexp if rural==0 , lc(black) lp(dash)</vt:lpstr>
      <vt:lpstr>Bar graphs</vt:lpstr>
      <vt:lpstr>graph bar neet , blabel(bar, format(%9.2f)) ylabel(0(.05).25) over(rural, gap(10)) asyvars legend(pos(6) row(1) ) over(year)</vt:lpstr>
      <vt:lpstr>If you want to add confidence intervals </vt:lpstr>
      <vt:lpstr>Installing the packages in stata</vt:lpstr>
      <vt:lpstr>help cibar</vt:lpstr>
      <vt:lpstr>cibar pcexp , over(rural) graphopts(ylab(10000(50000)410000))</vt:lpstr>
      <vt:lpstr>cibar pcexp , over(rural) graphopts(ylab(10000(50000)410000) ytitle("Malawian Kwacha") xtitle( consumption per capita) title("Average Consumption Per Capital" "(Rural vs Urban)")) </vt:lpstr>
      <vt:lpstr>cibar pcexp , over(rural)  barcol(gs0 gs10) baropts(lcolor(none))</vt:lpstr>
      <vt:lpstr>cibar pcexp,over(rural) barcol(gs0%80 gs10%80) baropts(lcolor(none))</vt:lpstr>
      <vt:lpstr>cibar pcexp , over(rural) barlabel(on) blf(%9.0fc) blsize(small) blposition(7) blcolor(white)</vt:lpstr>
      <vt:lpstr>cibar pcexp , over(rural) l(95) ciopts(lcolor(red) lwidth(medium))</vt:lpstr>
      <vt:lpstr>cibar pcexp , over(rural) ///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Repeat the process for another outcome</vt:lpstr>
      <vt:lpstr>cibar foodexp_pc , over(rural) gra(ylab(10000(50000)210000) yt("Malawian Kwacha") xt("food consumption per capita") ti("Average Consumption Per Capital" "(Rural vs Urban)") name(food_bar, replace)) barc(gs0%80 gs10%80) barop(lco(none)) barl(on) blf(%9.0fc) blsize(vsmall) blp(7) blco(white) l(95) ci(lc(red) lw(medium))</vt:lpstr>
      <vt:lpstr>grc1leg2 pcexp_bar food_bar, legendfrom(food_bar) ycommon position(6) lrows(1) ring(0)</vt:lpstr>
      <vt:lpstr>Coefplot command </vt:lpstr>
      <vt:lpstr>Reporting summary statistics</vt:lpstr>
      <vt:lpstr>coefplot exp_ur exp_rur, recast(bar) barwidth(0.335)</vt:lpstr>
      <vt:lpstr>coefplot exp_ur exp_rur, recast(bar) barwidth(0.335) vertical</vt:lpstr>
      <vt:lpstr>coefplot /// (exp_ur, color(gs0%80) lcolor(none) /// (exp_rur, color(gs10%80) lcolor(none), /// recast(bar) barwidth(0.335) vertical</vt:lpstr>
      <vt:lpstr>coefplot (exp_ur,color(gs0%80) lco(none)) (exp_rur,color(gs10%80) lco(none)), recast(bar) barwidth(0.335) vertical ciopts(recast(rcap) lcolor(black))</vt:lpstr>
      <vt:lpstr>coefplot (exp_ur,color(gs0%80) lcolor(none) label("Urban") ) (exp_rur,color(gs10%80) lcolor(none) label(Rural)), recast(bar) barwidth(0.335) vertical ciopts(recast(rcap) lcolor(black)) legend(pos(1) row(2) ring(0))</vt:lpstr>
      <vt:lpstr>coefplot exp_ur  exp_rur,recast(bar) vertical /// addplot(scatter @b @at, msymbol(i) mlabel(@b) mlabpos(2) mlabcolor(black) mlabsize(small)) format(%12.0fc)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STATA ‘tricks’: Creating professional graphs to enhance communication of statistical results</dc:title>
  <dc:creator>Handa, Sudhanshu</dc:creator>
  <cp:lastModifiedBy>Suziedelis, Lara</cp:lastModifiedBy>
  <cp:revision>89</cp:revision>
  <dcterms:created xsi:type="dcterms:W3CDTF">2025-03-25T16:15:22Z</dcterms:created>
  <dcterms:modified xsi:type="dcterms:W3CDTF">2026-04-20T14:07:31Z</dcterms:modified>
</cp:coreProperties>
</file>