
<file path=[Content_Types].xml><?xml version="1.0" encoding="utf-8"?>
<Types xmlns="http://schemas.openxmlformats.org/package/2006/content-types">
  <Default Extension="jfif" ContentType="image/jpeg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345" r:id="rId4"/>
    <p:sldId id="346" r:id="rId5"/>
    <p:sldId id="309" r:id="rId6"/>
    <p:sldId id="310" r:id="rId7"/>
    <p:sldId id="313" r:id="rId8"/>
    <p:sldId id="330" r:id="rId9"/>
    <p:sldId id="338" r:id="rId10"/>
    <p:sldId id="347" r:id="rId11"/>
    <p:sldId id="348" r:id="rId12"/>
    <p:sldId id="349" r:id="rId13"/>
    <p:sldId id="351" r:id="rId14"/>
    <p:sldId id="350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  <p:sldId id="360" r:id="rId24"/>
    <p:sldId id="367" r:id="rId25"/>
    <p:sldId id="368" r:id="rId26"/>
    <p:sldId id="361" r:id="rId27"/>
    <p:sldId id="362" r:id="rId28"/>
    <p:sldId id="363" r:id="rId29"/>
    <p:sldId id="364" r:id="rId30"/>
    <p:sldId id="365" r:id="rId31"/>
    <p:sldId id="36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9" autoAdjust="0"/>
    <p:restoredTop sz="82567" autoAdjust="0"/>
  </p:normalViewPr>
  <p:slideViewPr>
    <p:cSldViewPr snapToGrid="0">
      <p:cViewPr varScale="1">
        <p:scale>
          <a:sx n="75" d="100"/>
          <a:sy n="75" d="100"/>
        </p:scale>
        <p:origin x="160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BC2D9-296D-4F64-B8F8-AD09F6EDBC8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06DAD-B797-4AF9-BDC6-8DA2AA2C03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2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60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09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67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19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76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06DAD-B797-4AF9-BDC6-8DA2AA2C030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17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5A22-49CC-F1DA-3BBE-1395AA85EE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9C086-4787-4C39-6670-D65DFF97E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87137-5DC7-35B6-0D53-A0647C3A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BDC19-5F1E-EBFD-3FB8-5CAEDB67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3E30F-1837-F837-9DAC-192A1DBC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7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FBF18-9FCC-4CA3-3C09-5A1AE6AD6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988AC8-C709-4C8F-05F3-D7AEBC04A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B7576-E4C9-6194-7F9F-97B27021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A5DC7-71D1-3A31-FA26-EC4169950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3593E-9077-707E-6D52-859779647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6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B6A5A4-5C6B-48A5-E78C-B292E8FE4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EE422-C9B1-1A4C-DB8B-281A288C7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6D0BE-B7B0-6C2B-F3D2-59732957C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2EC45-8D1F-3EB8-F0BB-1CFE2BE9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D95D2-3742-AFEC-1ECA-80AE6F22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09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D82F6-857B-AB91-7DF7-B8D23AA6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FD04C-BDC7-5EBB-1F8B-BAFD783C5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1415E-56D0-A058-261D-0D8614854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C2E1F-F74A-D2B0-BEE7-EB85CB8DE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F366-F421-C0A1-42B7-2F635D73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08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530B-6BBC-D680-9C0C-34945AB5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349570-6725-D67F-29DE-329374DA7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5343D-B6E9-6F4F-49C9-875608D3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1E3A4-9095-F4BB-FA57-AD7A98D8A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091F7-74C2-0668-E6E2-865EE8D51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564F6-ECAC-800A-B21D-4F7A30E68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35FEA-6DFD-2B54-45C3-E6240D352B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ECB094-E4AD-9061-2B1B-DAF89DDC7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C24A9-9F28-5544-DB90-7493E3B6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C925E-9491-617C-FFB8-898E9342A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28943-422A-30F2-C7DB-6C6E673E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FDB44-8C12-8AB9-765D-22806299F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6E00B-C190-60EF-AEFE-CDE55EAF7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C5397-39DC-B7E7-F946-AABDF5CC8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429059-A739-5B77-4780-C037BC065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8CAC4E-D024-60B0-4A13-052F3276AD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97FA21-265E-7D90-54D4-1FA8B62EF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1E33EC-1318-5F87-C6DA-4C308602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EC3F09-81A9-8892-D445-AC1FCF458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65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F38C8-A2F8-13BE-8B7A-09A377A16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D5671F-DEE8-D811-AEB3-5661D968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B142B5-454B-12B3-6E38-389044B1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24750B-0AED-7826-7A81-F67E289FD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1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55E81C-F04B-3D98-406D-815FD4EAD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35A9E-F40B-C9C7-4BEB-75B1D679D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70064-2C07-4D03-B6C1-75534D36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9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C5465-A79A-22C1-452F-88272227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157A4-5A7B-4F1A-6FF7-5C17FB073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AB525F-81C0-4FC6-DB21-FECB955D7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5812C-5135-C8F1-1334-8DB853AD7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1D0E0-758F-A98B-393B-BF38AE9E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45C1F0-F7AA-1CB4-0A9B-4F479B722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8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3E70-B2A0-8205-BCA1-098033CD6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5A18C8-68EF-93B6-6073-02FBBB3D3A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3C7D67-3DF6-9EA9-1AA9-1F5EC5449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CBA81-3709-FE68-76FA-081483DAD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BC133D-4802-FE94-7A68-84E3F1D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301DC0-DC88-EA27-15FB-65C95817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FD16AE-65F5-D215-9A75-F0C1447C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DE701-E90B-FEE8-0017-61163FD0C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AB561-C6E9-D604-6FDF-5D72C8CC1B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140B0-080D-4CC6-AEF7-A79D02B2FCF4}" type="datetimeFigureOut">
              <a:rPr lang="en-US" smtClean="0"/>
              <a:t>4/20/26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E1E3F-64B1-D8C1-38A8-8A561ED517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64AD8-710C-6930-5A2F-F3925F727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959C02-E0C3-4004-B0F0-818403D99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4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CCCD3-3EB5-E108-733C-497FD57D53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385" y="1122363"/>
            <a:ext cx="9964615" cy="2387600"/>
          </a:xfrm>
        </p:spPr>
        <p:txBody>
          <a:bodyPr>
            <a:normAutofit/>
          </a:bodyPr>
          <a:lstStyle/>
          <a:p>
            <a:r>
              <a:rPr lang="en-US" sz="4400" dirty="0"/>
              <a:t>STATA ‘tricks’: Creating professional graphs to enhance communication of statistical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B37A4-87D9-E7BF-4E24-F9E969DA4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123" y="3602038"/>
            <a:ext cx="9741877" cy="1655762"/>
          </a:xfrm>
        </p:spPr>
        <p:txBody>
          <a:bodyPr/>
          <a:lstStyle/>
          <a:p>
            <a:r>
              <a:rPr lang="en-US" dirty="0"/>
              <a:t>Dr. Paul Sirma – Researcher, UNICEF</a:t>
            </a:r>
          </a:p>
          <a:p>
            <a:r>
              <a:rPr lang="en-US" dirty="0"/>
              <a:t>April 2026</a:t>
            </a:r>
          </a:p>
          <a:p>
            <a:r>
              <a:rPr lang="en-US" dirty="0"/>
              <a:t>Session III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A440FD-063C-3698-BB80-00513B451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572006"/>
            <a:ext cx="2346036" cy="1213812"/>
          </a:xfrm>
          <a:prstGeom prst="rect">
            <a:avLst/>
          </a:prstGeom>
        </p:spPr>
      </p:pic>
      <p:pic>
        <p:nvPicPr>
          <p:cNvPr id="7" name="Picture 6" descr="An orange and black map&#10;&#10;Description automatically generated">
            <a:extLst>
              <a:ext uri="{FF2B5EF4-FFF2-40B4-BE49-F238E27FC236}">
                <a16:creationId xmlns:a16="http://schemas.microsoft.com/office/drawing/2014/main" id="{69674DF4-207B-76AC-20A3-921B6CC8A8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049" y="5067224"/>
            <a:ext cx="1905950" cy="1790776"/>
          </a:xfrm>
          <a:prstGeom prst="rect">
            <a:avLst/>
          </a:prstGeom>
        </p:spPr>
      </p:pic>
      <p:pic>
        <p:nvPicPr>
          <p:cNvPr id="4" name="Picture 3" descr="A blue and orange logo&#10;&#10;AI-generated content may be incorrect.">
            <a:extLst>
              <a:ext uri="{FF2B5EF4-FFF2-40B4-BE49-F238E27FC236}">
                <a16:creationId xmlns:a16="http://schemas.microsoft.com/office/drawing/2014/main" id="{CD57BA71-1991-32B2-E034-EA39D580F3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498" y="5588406"/>
            <a:ext cx="2155725" cy="119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19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4BFF3-8231-3644-AA18-AA1D4F32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Regression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E2B6B-0A92-434B-BB7F-80469ED50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Command: outreg2 </a:t>
            </a:r>
          </a:p>
          <a:p>
            <a:r>
              <a:rPr lang="en-US" dirty="0"/>
              <a:t>Install: </a:t>
            </a:r>
            <a:r>
              <a:rPr lang="en-US" dirty="0" err="1"/>
              <a:t>ssc</a:t>
            </a:r>
            <a:r>
              <a:rPr lang="en-US" dirty="0"/>
              <a:t> install outreg2, replace</a:t>
            </a:r>
          </a:p>
        </p:txBody>
      </p:sp>
    </p:spTree>
    <p:extLst>
      <p:ext uri="{BB962C8B-B14F-4D97-AF65-F5344CB8AC3E}">
        <p14:creationId xmlns:p14="http://schemas.microsoft.com/office/powerpoint/2010/main" val="1844189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F55EB6C-E96C-7641-945E-86B871C9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859"/>
            <a:ext cx="10320867" cy="1734608"/>
          </a:xfrm>
        </p:spPr>
        <p:txBody>
          <a:bodyPr>
            <a:normAutofit/>
          </a:bodyPr>
          <a:lstStyle/>
          <a:p>
            <a:r>
              <a:rPr lang="en-US" sz="3200" dirty="0" err="1"/>
              <a:t>reg</a:t>
            </a:r>
            <a:r>
              <a:rPr lang="en-US" sz="3200" dirty="0"/>
              <a:t> poor </a:t>
            </a:r>
            <a:r>
              <a:rPr lang="en-US" sz="3200" dirty="0" err="1"/>
              <a:t>fhh</a:t>
            </a:r>
            <a:r>
              <a:rPr lang="en-US" sz="3200" dirty="0"/>
              <a:t> , r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outreg2 using </a:t>
            </a:r>
            <a:r>
              <a:rPr lang="en-US" sz="3200" b="1" dirty="0"/>
              <a:t>"</a:t>
            </a:r>
            <a:r>
              <a:rPr lang="en-US" sz="3200" b="1" dirty="0">
                <a:solidFill>
                  <a:srgbClr val="FF0000"/>
                </a:solidFill>
              </a:rPr>
              <a:t>~/Desktop/</a:t>
            </a:r>
            <a:r>
              <a:rPr lang="en-US" sz="3200" b="1" dirty="0" err="1">
                <a:solidFill>
                  <a:schemeClr val="accent3"/>
                </a:solidFill>
              </a:rPr>
              <a:t>results.xml</a:t>
            </a:r>
            <a:r>
              <a:rPr lang="en-US" sz="3200" b="1" dirty="0"/>
              <a:t>"</a:t>
            </a:r>
            <a:r>
              <a:rPr lang="en-US" sz="3200" dirty="0"/>
              <a:t>,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excel replace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CC99C11-8A29-EE48-A8FB-EDC83C231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3467"/>
            <a:ext cx="10642600" cy="426349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Existing Folder Name</a:t>
            </a:r>
          </a:p>
          <a:p>
            <a:pPr lvl="1"/>
            <a:r>
              <a:rPr lang="en-US" dirty="0"/>
              <a:t>~/Desktop/</a:t>
            </a:r>
          </a:p>
          <a:p>
            <a:pPr lvl="1"/>
            <a:r>
              <a:rPr lang="en-US" dirty="0"/>
              <a:t>~/Downloads/</a:t>
            </a:r>
          </a:p>
          <a:p>
            <a:r>
              <a:rPr lang="en-US" dirty="0">
                <a:solidFill>
                  <a:schemeClr val="accent3"/>
                </a:solidFill>
              </a:rPr>
              <a:t>File name (can be anything)</a:t>
            </a:r>
          </a:p>
          <a:p>
            <a:pPr lvl="1"/>
            <a:r>
              <a:rPr lang="en-US" dirty="0"/>
              <a:t> Table1.xml</a:t>
            </a:r>
          </a:p>
          <a:p>
            <a:pPr lvl="2"/>
            <a:r>
              <a:rPr lang="en-US" dirty="0"/>
              <a:t>"~/Desktop/Table1.xml"</a:t>
            </a:r>
          </a:p>
          <a:p>
            <a:pPr lvl="2"/>
            <a:r>
              <a:rPr lang="en-US" dirty="0"/>
              <a:t>"~/ Downloads /Table1.xml"</a:t>
            </a:r>
          </a:p>
          <a:p>
            <a:pPr lvl="1"/>
            <a:r>
              <a:rPr lang="en-US" dirty="0" err="1"/>
              <a:t>Poverty_table.xml</a:t>
            </a:r>
            <a:endParaRPr lang="en-US" dirty="0"/>
          </a:p>
          <a:p>
            <a:pPr lvl="2"/>
            <a:r>
              <a:rPr lang="en-US" dirty="0"/>
              <a:t>"~/Desktop/ </a:t>
            </a:r>
            <a:r>
              <a:rPr lang="en-US" dirty="0" err="1"/>
              <a:t>Poverty_table.xml</a:t>
            </a:r>
            <a:r>
              <a:rPr lang="en-US" dirty="0"/>
              <a:t>"</a:t>
            </a:r>
          </a:p>
          <a:p>
            <a:pPr lvl="2"/>
            <a:r>
              <a:rPr lang="en-US" dirty="0"/>
              <a:t>"~/ Downloads / </a:t>
            </a:r>
            <a:r>
              <a:rPr lang="en-US" dirty="0" err="1"/>
              <a:t>Poverty_table.xml</a:t>
            </a:r>
            <a:r>
              <a:rPr lang="en-US" dirty="0"/>
              <a:t>"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67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119AC15-1039-5747-98B7-194E17035D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849340"/>
              </p:ext>
            </p:extLst>
          </p:nvPr>
        </p:nvGraphicFramePr>
        <p:xfrm>
          <a:off x="3132667" y="321733"/>
          <a:ext cx="6214534" cy="6397258"/>
        </p:xfrm>
        <a:graphic>
          <a:graphicData uri="http://schemas.openxmlformats.org/drawingml/2006/table">
            <a:tbl>
              <a:tblPr/>
              <a:tblGrid>
                <a:gridCol w="2457987">
                  <a:extLst>
                    <a:ext uri="{9D8B030D-6E8A-4147-A177-3AD203B41FA5}">
                      <a16:colId xmlns:a16="http://schemas.microsoft.com/office/drawing/2014/main" val="1778860259"/>
                    </a:ext>
                  </a:extLst>
                </a:gridCol>
                <a:gridCol w="2056053">
                  <a:extLst>
                    <a:ext uri="{9D8B030D-6E8A-4147-A177-3AD203B41FA5}">
                      <a16:colId xmlns:a16="http://schemas.microsoft.com/office/drawing/2014/main" val="233655205"/>
                    </a:ext>
                  </a:extLst>
                </a:gridCol>
                <a:gridCol w="850247">
                  <a:extLst>
                    <a:ext uri="{9D8B030D-6E8A-4147-A177-3AD203B41FA5}">
                      <a16:colId xmlns:a16="http://schemas.microsoft.com/office/drawing/2014/main" val="3589637290"/>
                    </a:ext>
                  </a:extLst>
                </a:gridCol>
                <a:gridCol w="850247">
                  <a:extLst>
                    <a:ext uri="{9D8B030D-6E8A-4147-A177-3AD203B41FA5}">
                      <a16:colId xmlns:a16="http://schemas.microsoft.com/office/drawing/2014/main" val="2870063537"/>
                    </a:ext>
                  </a:extLst>
                </a:gridCol>
              </a:tblGrid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(1)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498587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VARIABLES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poor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805723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293689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 err="1">
                          <a:effectLst/>
                          <a:latin typeface="+mn-lt"/>
                        </a:rPr>
                        <a:t>fhh</a:t>
                      </a:r>
                      <a:endParaRPr lang="en-US" sz="3000" b="0" i="0" u="none" strike="noStrike" dirty="0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0.0498***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983862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(0.0101)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454460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Constant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0.375***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033799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(0.00543)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7961255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15893"/>
                  </a:ext>
                </a:extLst>
              </a:tr>
              <a:tr h="878274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Observations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11,343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122545"/>
                  </a:ext>
                </a:extLst>
              </a:tr>
              <a:tr h="44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R-squared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>
                          <a:effectLst/>
                          <a:latin typeface="+mn-lt"/>
                        </a:rPr>
                        <a:t>0.002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3000" b="0" i="0" u="none" strike="noStrike">
                        <a:effectLst/>
                        <a:latin typeface="+mn-lt"/>
                      </a:endParaRP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817108"/>
                  </a:ext>
                </a:extLst>
              </a:tr>
              <a:tr h="87827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Robust standard errors in parentheses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2476587"/>
                  </a:ext>
                </a:extLst>
              </a:tr>
              <a:tr h="4424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3000" b="0" i="0" u="none" strike="noStrike" dirty="0">
                          <a:effectLst/>
                          <a:latin typeface="+mn-lt"/>
                        </a:rPr>
                        <a:t>*** p&lt;0.01, ** p&lt;0.05, * p&lt;0.1</a:t>
                      </a:r>
                    </a:p>
                  </a:txBody>
                  <a:tcPr marL="6871" marR="6871" marT="687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604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321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70F40-4166-F34E-996C-BCB9AD3A8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variable labels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8CA3C-1309-C945-BF3A-8B8311D59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>
                <a:solidFill>
                  <a:srgbClr val="569CD6"/>
                </a:solidFill>
              </a:rPr>
              <a:t>label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>
                <a:solidFill>
                  <a:srgbClr val="569CD6"/>
                </a:solidFill>
              </a:rPr>
              <a:t>variable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/>
              <a:t>fhh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>
                <a:solidFill>
                  <a:srgbClr val="CE9178"/>
                </a:solidFill>
              </a:rPr>
              <a:t>"Female"</a:t>
            </a:r>
            <a:endParaRPr lang="en-US" sz="3400" dirty="0">
              <a:solidFill>
                <a:srgbClr val="CCCCCC"/>
              </a:solidFill>
            </a:endParaRPr>
          </a:p>
          <a:p>
            <a:r>
              <a:rPr lang="en-US" sz="3400" dirty="0">
                <a:solidFill>
                  <a:srgbClr val="569CD6"/>
                </a:solidFill>
              </a:rPr>
              <a:t>la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>
                <a:solidFill>
                  <a:srgbClr val="569CD6"/>
                </a:solidFill>
              </a:rPr>
              <a:t>var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/>
              <a:t>poor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>
                <a:solidFill>
                  <a:srgbClr val="CE9178"/>
                </a:solidFill>
              </a:rPr>
              <a:t>"Poor"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</a:p>
          <a:p>
            <a:r>
              <a:rPr lang="en-US" sz="3400" dirty="0">
                <a:solidFill>
                  <a:srgbClr val="569CD6"/>
                </a:solidFill>
              </a:rPr>
              <a:t>la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>
                <a:solidFill>
                  <a:srgbClr val="569CD6"/>
                </a:solidFill>
              </a:rPr>
              <a:t>var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/>
              <a:t>head_age</a:t>
            </a:r>
            <a:r>
              <a:rPr lang="en-US" sz="3400" dirty="0"/>
              <a:t> </a:t>
            </a:r>
            <a:r>
              <a:rPr lang="en-US" sz="3400" dirty="0">
                <a:solidFill>
                  <a:srgbClr val="CE9178"/>
                </a:solidFill>
              </a:rPr>
              <a:t>"Age"</a:t>
            </a:r>
            <a:endParaRPr lang="en-US" sz="3400" dirty="0">
              <a:solidFill>
                <a:srgbClr val="CCCCCC"/>
              </a:solidFill>
            </a:endParaRPr>
          </a:p>
          <a:p>
            <a:r>
              <a:rPr lang="en-US" sz="3400" dirty="0">
                <a:solidFill>
                  <a:srgbClr val="569CD6"/>
                </a:solidFill>
              </a:rPr>
              <a:t>la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>
                <a:solidFill>
                  <a:srgbClr val="569CD6"/>
                </a:solidFill>
              </a:rPr>
              <a:t>var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/>
              <a:t>head_singl</a:t>
            </a:r>
            <a:r>
              <a:rPr lang="en-US" sz="3400" dirty="0"/>
              <a:t> </a:t>
            </a:r>
            <a:r>
              <a:rPr lang="en-US" sz="3400" dirty="0">
                <a:solidFill>
                  <a:srgbClr val="CE9178"/>
                </a:solidFill>
              </a:rPr>
              <a:t>"Single"</a:t>
            </a:r>
            <a:endParaRPr lang="en-US" sz="3400" dirty="0">
              <a:solidFill>
                <a:srgbClr val="CCCCCC"/>
              </a:solidFill>
            </a:endParaRPr>
          </a:p>
          <a:p>
            <a:r>
              <a:rPr lang="en-US" sz="3400" dirty="0">
                <a:solidFill>
                  <a:srgbClr val="569CD6"/>
                </a:solidFill>
              </a:rPr>
              <a:t>la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>
                <a:solidFill>
                  <a:srgbClr val="569CD6"/>
                </a:solidFill>
              </a:rPr>
              <a:t>var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/>
              <a:t>a018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>
                <a:solidFill>
                  <a:srgbClr val="CE9178"/>
                </a:solidFill>
              </a:rPr>
              <a:t>"# of members 0-18 years"</a:t>
            </a:r>
            <a:endParaRPr lang="en-US" sz="3400" dirty="0">
              <a:solidFill>
                <a:srgbClr val="CCCCCC"/>
              </a:solidFill>
            </a:endParaRPr>
          </a:p>
          <a:p>
            <a:r>
              <a:rPr lang="en-US" sz="3400" dirty="0">
                <a:solidFill>
                  <a:srgbClr val="569CD6"/>
                </a:solidFill>
              </a:rPr>
              <a:t>la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 err="1">
                <a:solidFill>
                  <a:srgbClr val="569CD6"/>
                </a:solidFill>
              </a:rPr>
              <a:t>var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/>
              <a:t>a65plus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>
                <a:solidFill>
                  <a:srgbClr val="CE9178"/>
                </a:solidFill>
              </a:rPr>
              <a:t>"# of members 65+"</a:t>
            </a:r>
            <a:endParaRPr lang="en-US" sz="3400" dirty="0">
              <a:solidFill>
                <a:srgbClr val="CC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907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F5EA-AEEB-A745-9822-FCB58664F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267" y="246592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excel replace label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A95379-722F-594A-9E66-FDCB6A25A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265530"/>
              </p:ext>
            </p:extLst>
          </p:nvPr>
        </p:nvGraphicFramePr>
        <p:xfrm>
          <a:off x="1811867" y="1467910"/>
          <a:ext cx="8534400" cy="5045383"/>
        </p:xfrm>
        <a:graphic>
          <a:graphicData uri="http://schemas.openxmlformats.org/drawingml/2006/table">
            <a:tbl>
              <a:tblPr/>
              <a:tblGrid>
                <a:gridCol w="6505730">
                  <a:extLst>
                    <a:ext uri="{9D8B030D-6E8A-4147-A177-3AD203B41FA5}">
                      <a16:colId xmlns:a16="http://schemas.microsoft.com/office/drawing/2014/main" val="3757514812"/>
                    </a:ext>
                  </a:extLst>
                </a:gridCol>
                <a:gridCol w="2028670">
                  <a:extLst>
                    <a:ext uri="{9D8B030D-6E8A-4147-A177-3AD203B41FA5}">
                      <a16:colId xmlns:a16="http://schemas.microsoft.com/office/drawing/2014/main" val="3605233748"/>
                    </a:ext>
                  </a:extLst>
                </a:gridCol>
              </a:tblGrid>
              <a:tr h="246170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effectLst/>
                          <a:latin typeface="+mn-lt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7808158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Poor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974076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149888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 dirty="0"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0.0498***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293451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(0.0101)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9680883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178693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(0.00543)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1587725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196956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150786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88639"/>
                  </a:ext>
                </a:extLst>
              </a:tr>
              <a:tr h="58196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873654"/>
                  </a:ext>
                </a:extLst>
              </a:tr>
              <a:tr h="3673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+mn-lt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348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3562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DD5BC-8C33-F646-B21B-71F5D8CFF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532" y="0"/>
            <a:ext cx="9668935" cy="1608667"/>
          </a:xfrm>
        </p:spPr>
        <p:txBody>
          <a:bodyPr>
            <a:no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excel replace label </a:t>
            </a:r>
            <a:r>
              <a:rPr lang="en-US" sz="3200" dirty="0" err="1"/>
              <a:t>ctitle</a:t>
            </a:r>
            <a:r>
              <a:rPr lang="en-US" sz="3200" dirty="0"/>
              <a:t>("No Controls")</a:t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B0A9E9-F478-D548-ABFF-BD56A56132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146556"/>
              </p:ext>
            </p:extLst>
          </p:nvPr>
        </p:nvGraphicFramePr>
        <p:xfrm>
          <a:off x="1261533" y="1219203"/>
          <a:ext cx="9668934" cy="5234940"/>
        </p:xfrm>
        <a:graphic>
          <a:graphicData uri="http://schemas.openxmlformats.org/drawingml/2006/table">
            <a:tbl>
              <a:tblPr/>
              <a:tblGrid>
                <a:gridCol w="7370581">
                  <a:extLst>
                    <a:ext uri="{9D8B030D-6E8A-4147-A177-3AD203B41FA5}">
                      <a16:colId xmlns:a16="http://schemas.microsoft.com/office/drawing/2014/main" val="3737553905"/>
                    </a:ext>
                  </a:extLst>
                </a:gridCol>
                <a:gridCol w="2298353">
                  <a:extLst>
                    <a:ext uri="{9D8B030D-6E8A-4147-A177-3AD203B41FA5}">
                      <a16:colId xmlns:a16="http://schemas.microsoft.com/office/drawing/2014/main" val="2347610278"/>
                    </a:ext>
                  </a:extLst>
                </a:gridCol>
              </a:tblGrid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7019373"/>
                  </a:ext>
                </a:extLst>
              </a:tr>
              <a:tr h="34372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8779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418231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0.0498***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719137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(0.0101)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555553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820237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(0.00543)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396587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878029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786988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3547682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406428"/>
                  </a:ext>
                </a:extLst>
              </a:tr>
              <a:tr h="33666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057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515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A511B-19F8-6549-B4C4-CC3310887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1" y="186266"/>
            <a:ext cx="10998199" cy="1151467"/>
          </a:xfrm>
        </p:spPr>
        <p:txBody>
          <a:bodyPr>
            <a:no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excel replace excel </a:t>
            </a:r>
            <a:r>
              <a:rPr lang="en-US" sz="3200" dirty="0" err="1"/>
              <a:t>ctitle</a:t>
            </a:r>
            <a:r>
              <a:rPr lang="en-US" sz="3200" dirty="0"/>
              <a:t>("No Controls") label </a:t>
            </a:r>
            <a:r>
              <a:rPr lang="en-US" sz="3200" dirty="0" err="1"/>
              <a:t>tstat</a:t>
            </a:r>
            <a:endParaRPr lang="en-US" sz="3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4F018C-2C73-E040-806B-D5EBFA27BA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964484"/>
              </p:ext>
            </p:extLst>
          </p:nvPr>
        </p:nvGraphicFramePr>
        <p:xfrm>
          <a:off x="838200" y="1487488"/>
          <a:ext cx="10515600" cy="5234940"/>
        </p:xfrm>
        <a:graphic>
          <a:graphicData uri="http://schemas.openxmlformats.org/drawingml/2006/table">
            <a:tbl>
              <a:tblPr/>
              <a:tblGrid>
                <a:gridCol w="8015991">
                  <a:extLst>
                    <a:ext uri="{9D8B030D-6E8A-4147-A177-3AD203B41FA5}">
                      <a16:colId xmlns:a16="http://schemas.microsoft.com/office/drawing/2014/main" val="1712396592"/>
                    </a:ext>
                  </a:extLst>
                </a:gridCol>
                <a:gridCol w="2499609">
                  <a:extLst>
                    <a:ext uri="{9D8B030D-6E8A-4147-A177-3AD203B41FA5}">
                      <a16:colId xmlns:a16="http://schemas.microsoft.com/office/drawing/2014/main" val="2252901697"/>
                    </a:ext>
                  </a:extLst>
                </a:gridCol>
              </a:tblGrid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529301"/>
                  </a:ext>
                </a:extLst>
              </a:tr>
              <a:tr h="398706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765920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591031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0.0498***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974167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(4.943)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567711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818423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(69.13)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370712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378999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403061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1901465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Robust t-statistics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062304"/>
                  </a:ext>
                </a:extLst>
              </a:tr>
              <a:tr h="396564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257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916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9D61F-3345-734A-B531-22FB0C0B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067"/>
            <a:ext cx="10265833" cy="1286933"/>
          </a:xfrm>
        </p:spPr>
        <p:txBody>
          <a:bodyPr>
            <a:norm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excel replace </a:t>
            </a:r>
            <a:r>
              <a:rPr lang="en-US" sz="3200" dirty="0" err="1"/>
              <a:t>ctitle</a:t>
            </a:r>
            <a:r>
              <a:rPr lang="en-US" sz="3200" dirty="0"/>
              <a:t>("No Controls") label ci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DA5F02-79C7-C449-8674-9F9089B7A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0186756"/>
              </p:ext>
            </p:extLst>
          </p:nvPr>
        </p:nvGraphicFramePr>
        <p:xfrm>
          <a:off x="1087966" y="1490134"/>
          <a:ext cx="10016067" cy="5234940"/>
        </p:xfrm>
        <a:graphic>
          <a:graphicData uri="http://schemas.openxmlformats.org/drawingml/2006/table">
            <a:tbl>
              <a:tblPr/>
              <a:tblGrid>
                <a:gridCol w="5287986">
                  <a:extLst>
                    <a:ext uri="{9D8B030D-6E8A-4147-A177-3AD203B41FA5}">
                      <a16:colId xmlns:a16="http://schemas.microsoft.com/office/drawing/2014/main" val="603336323"/>
                    </a:ext>
                  </a:extLst>
                </a:gridCol>
                <a:gridCol w="4728081">
                  <a:extLst>
                    <a:ext uri="{9D8B030D-6E8A-4147-A177-3AD203B41FA5}">
                      <a16:colId xmlns:a16="http://schemas.microsoft.com/office/drawing/2014/main" val="1363262289"/>
                    </a:ext>
                  </a:extLst>
                </a:gridCol>
              </a:tblGrid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19056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900100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869448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0.0498***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548497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(0.0301 - 0.0696)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579320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965749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(0.365 - 0.386)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402744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889559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66610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548975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Robust ci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027784"/>
                  </a:ext>
                </a:extLst>
              </a:tr>
              <a:tr h="404989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281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5339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36B40-B6A2-4546-AF42-04857AEB9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replace excel </a:t>
            </a:r>
            <a:r>
              <a:rPr lang="en-US" sz="3200" dirty="0" err="1"/>
              <a:t>ctitle</a:t>
            </a:r>
            <a:r>
              <a:rPr lang="en-US" sz="3200" dirty="0"/>
              <a:t>("No Controls") label </a:t>
            </a:r>
            <a:r>
              <a:rPr lang="en-US" sz="3200" dirty="0" err="1"/>
              <a:t>dec</a:t>
            </a:r>
            <a:r>
              <a:rPr lang="en-US" sz="3200" dirty="0"/>
              <a:t>(3)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D8761C-80D5-DC4C-8F59-2E8353219D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989120"/>
              </p:ext>
            </p:extLst>
          </p:nvPr>
        </p:nvGraphicFramePr>
        <p:xfrm>
          <a:off x="838200" y="1470554"/>
          <a:ext cx="10515600" cy="5234940"/>
        </p:xfrm>
        <a:graphic>
          <a:graphicData uri="http://schemas.openxmlformats.org/drawingml/2006/table">
            <a:tbl>
              <a:tblPr/>
              <a:tblGrid>
                <a:gridCol w="8015990">
                  <a:extLst>
                    <a:ext uri="{9D8B030D-6E8A-4147-A177-3AD203B41FA5}">
                      <a16:colId xmlns:a16="http://schemas.microsoft.com/office/drawing/2014/main" val="2712060144"/>
                    </a:ext>
                  </a:extLst>
                </a:gridCol>
                <a:gridCol w="2499610">
                  <a:extLst>
                    <a:ext uri="{9D8B030D-6E8A-4147-A177-3AD203B41FA5}">
                      <a16:colId xmlns:a16="http://schemas.microsoft.com/office/drawing/2014/main" val="2592674639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081228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4397384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743133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0.050***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961898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(0.010)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660287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84948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(0.005)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589423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398498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828164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+mn-lt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081830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369211"/>
                  </a:ext>
                </a:extLst>
              </a:tr>
              <a:tr h="384043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+mn-lt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417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150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AF112-40F8-B24E-A1B0-CCE9F2180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704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 , replace excel </a:t>
            </a:r>
            <a:r>
              <a:rPr lang="en-US" sz="3200" dirty="0" err="1"/>
              <a:t>ctitle</a:t>
            </a:r>
            <a:r>
              <a:rPr lang="en-US" sz="3200" dirty="0"/>
              <a:t>("No Controls") label </a:t>
            </a:r>
            <a:r>
              <a:rPr lang="en-US" sz="3200" dirty="0" err="1"/>
              <a:t>bdec</a:t>
            </a:r>
            <a:r>
              <a:rPr lang="en-US" sz="3200" dirty="0"/>
              <a:t>(2) </a:t>
            </a:r>
            <a:r>
              <a:rPr lang="en-US" sz="3200" dirty="0" err="1"/>
              <a:t>sdec</a:t>
            </a:r>
            <a:r>
              <a:rPr lang="en-US" sz="3200" dirty="0"/>
              <a:t>(3)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92C233-75D3-E84C-9642-D28E15E448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695528"/>
              </p:ext>
            </p:extLst>
          </p:nvPr>
        </p:nvGraphicFramePr>
        <p:xfrm>
          <a:off x="1236133" y="1456267"/>
          <a:ext cx="9127067" cy="4978402"/>
        </p:xfrm>
        <a:graphic>
          <a:graphicData uri="http://schemas.openxmlformats.org/drawingml/2006/table">
            <a:tbl>
              <a:tblPr/>
              <a:tblGrid>
                <a:gridCol w="6957519">
                  <a:extLst>
                    <a:ext uri="{9D8B030D-6E8A-4147-A177-3AD203B41FA5}">
                      <a16:colId xmlns:a16="http://schemas.microsoft.com/office/drawing/2014/main" val="2227377800"/>
                    </a:ext>
                  </a:extLst>
                </a:gridCol>
                <a:gridCol w="2169548">
                  <a:extLst>
                    <a:ext uri="{9D8B030D-6E8A-4147-A177-3AD203B41FA5}">
                      <a16:colId xmlns:a16="http://schemas.microsoft.com/office/drawing/2014/main" val="3071521598"/>
                    </a:ext>
                  </a:extLst>
                </a:gridCol>
              </a:tblGrid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933377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185224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0.05***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019183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(0.010)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017329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0.38***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68417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(0.005)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492577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952374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392642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125412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37630"/>
                  </a:ext>
                </a:extLst>
              </a:tr>
              <a:tr h="45258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>
                          <a:effectLst/>
                          <a:latin typeface="Calibri" panose="020F0502020204030204" pitchFamily="34" charset="0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890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48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88B14-275E-A064-86C5-DB41DE6F4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D0055-F8D9-9670-07AE-A6B241793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Review session I and II</a:t>
            </a:r>
          </a:p>
          <a:p>
            <a:pPr lvl="1"/>
            <a:r>
              <a:rPr lang="en-US" dirty="0"/>
              <a:t>Overlay histograms</a:t>
            </a:r>
          </a:p>
          <a:p>
            <a:pPr lvl="1"/>
            <a:r>
              <a:rPr lang="en-US" dirty="0"/>
              <a:t>Overlay density plots</a:t>
            </a:r>
          </a:p>
          <a:p>
            <a:pPr lvl="1"/>
            <a:r>
              <a:rPr lang="en-US" dirty="0"/>
              <a:t>Bar graphs </a:t>
            </a:r>
          </a:p>
          <a:p>
            <a:pPr lvl="1"/>
            <a:endParaRPr lang="en-US" dirty="0"/>
          </a:p>
          <a:p>
            <a:r>
              <a:rPr lang="en-US" dirty="0"/>
              <a:t>Export regression output into excel </a:t>
            </a:r>
          </a:p>
          <a:p>
            <a:pPr lvl="1"/>
            <a:r>
              <a:rPr lang="en-US" dirty="0"/>
              <a:t>using outreg2 command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ssc</a:t>
            </a:r>
            <a:r>
              <a:rPr lang="en-US" dirty="0"/>
              <a:t> install outreg2, replace</a:t>
            </a:r>
          </a:p>
        </p:txBody>
      </p:sp>
    </p:spTree>
    <p:extLst>
      <p:ext uri="{BB962C8B-B14F-4D97-AF65-F5344CB8AC3E}">
        <p14:creationId xmlns:p14="http://schemas.microsoft.com/office/powerpoint/2010/main" val="1524505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05852-8C6C-384C-9526-D6499A5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Reporting the mean of the dependent variable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ABCBE-4223-4346-AE69-CBB3E14E3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Run the regression </a:t>
            </a:r>
          </a:p>
          <a:p>
            <a:pPr lvl="1"/>
            <a:r>
              <a:rPr lang="en-US" dirty="0" err="1"/>
              <a:t>reg</a:t>
            </a:r>
            <a:r>
              <a:rPr lang="en-US" dirty="0"/>
              <a:t> poor </a:t>
            </a:r>
            <a:r>
              <a:rPr lang="en-US" dirty="0" err="1"/>
              <a:t>fhh</a:t>
            </a:r>
            <a:r>
              <a:rPr lang="en-US" dirty="0"/>
              <a:t>, r</a:t>
            </a:r>
          </a:p>
          <a:p>
            <a:pPr lvl="1"/>
            <a:endParaRPr lang="en-US" dirty="0"/>
          </a:p>
          <a:p>
            <a:r>
              <a:rPr lang="en-US" dirty="0"/>
              <a:t>Summarize the mean</a:t>
            </a:r>
          </a:p>
          <a:p>
            <a:pPr lvl="1"/>
            <a:r>
              <a:rPr lang="en-US" dirty="0"/>
              <a:t>sum poor if e(sample)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31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1BA35-4B52-D54B-9CD7-D318AE4F3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037" y="180579"/>
            <a:ext cx="10661764" cy="1340776"/>
          </a:xfrm>
        </p:spPr>
        <p:txBody>
          <a:bodyPr>
            <a:noAutofit/>
          </a:bodyPr>
          <a:lstStyle/>
          <a:p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", replace excel </a:t>
            </a:r>
            <a:r>
              <a:rPr lang="en-US" sz="3200" dirty="0" err="1"/>
              <a:t>ctitle</a:t>
            </a:r>
            <a:r>
              <a:rPr lang="en-US" sz="3200" dirty="0"/>
              <a:t>("No Controls") label </a:t>
            </a:r>
            <a:r>
              <a:rPr lang="en-US" sz="3200" dirty="0" err="1"/>
              <a:t>addstat</a:t>
            </a:r>
            <a:r>
              <a:rPr lang="en-US" sz="3200" dirty="0"/>
              <a:t>(Mean Poverty Rate, r(mean))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95275B-156E-0C45-8E8C-8FBFC9AB7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259624"/>
              </p:ext>
            </p:extLst>
          </p:nvPr>
        </p:nvGraphicFramePr>
        <p:xfrm>
          <a:off x="846667" y="1521348"/>
          <a:ext cx="10507134" cy="5274945"/>
        </p:xfrm>
        <a:graphic>
          <a:graphicData uri="http://schemas.openxmlformats.org/drawingml/2006/table">
            <a:tbl>
              <a:tblPr/>
              <a:tblGrid>
                <a:gridCol w="8009539">
                  <a:extLst>
                    <a:ext uri="{9D8B030D-6E8A-4147-A177-3AD203B41FA5}">
                      <a16:colId xmlns:a16="http://schemas.microsoft.com/office/drawing/2014/main" val="4026479999"/>
                    </a:ext>
                  </a:extLst>
                </a:gridCol>
                <a:gridCol w="2497595">
                  <a:extLst>
                    <a:ext uri="{9D8B030D-6E8A-4147-A177-3AD203B41FA5}">
                      <a16:colId xmlns:a16="http://schemas.microsoft.com/office/drawing/2014/main" val="3565691906"/>
                    </a:ext>
                  </a:extLst>
                </a:gridCol>
              </a:tblGrid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2332596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412295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565635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0.050***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154819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(0.010)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7913143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2572376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(0.005)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805217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059430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986244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561415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Mean Poverty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600" b="0" i="0" u="none" strike="noStrike" dirty="0">
                          <a:effectLst/>
                          <a:latin typeface="Calibri" panose="020F0502020204030204" pitchFamily="34" charset="0"/>
                        </a:rPr>
                        <a:t>0.390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7451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290425"/>
                  </a:ext>
                </a:extLst>
              </a:tr>
              <a:tr h="377948">
                <a:tc>
                  <a:txBody>
                    <a:bodyPr/>
                    <a:lstStyle/>
                    <a:p>
                      <a:pPr algn="l" fontAlgn="b"/>
                      <a:r>
                        <a:rPr lang="en-US" sz="2600" b="0" i="0" u="none" strike="noStrike">
                          <a:effectLst/>
                          <a:latin typeface="Calibri" panose="020F0502020204030204" pitchFamily="34" charset="0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404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4985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26B3-444F-BE49-ABBE-577F3E609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size as % of the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D4E5B-B210-C240-B84B-A4D8CB861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Fhh</a:t>
            </a:r>
            <a:r>
              <a:rPr lang="en-US" dirty="0"/>
              <a:t>: </a:t>
            </a:r>
            <a:r>
              <a:rPr lang="en-US" dirty="0">
                <a:latin typeface="Calibri" panose="020F0502020204030204" pitchFamily="34" charset="0"/>
              </a:rPr>
              <a:t>0.050</a:t>
            </a:r>
          </a:p>
          <a:p>
            <a:r>
              <a:rPr lang="en-US" dirty="0">
                <a:latin typeface="Calibri" panose="020F0502020204030204" pitchFamily="34" charset="0"/>
              </a:rPr>
              <a:t>Avg. Poverty: 0.390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Effect size: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0.050/ 0.390 = 0.13 </a:t>
            </a:r>
          </a:p>
          <a:p>
            <a:pPr lvl="1"/>
            <a:r>
              <a:rPr lang="en-US" dirty="0">
                <a:latin typeface="Calibri" panose="020F0502020204030204" pitchFamily="34" charset="0"/>
              </a:rPr>
              <a:t> 13%</a:t>
            </a:r>
          </a:p>
          <a:p>
            <a:r>
              <a:rPr lang="en-US" dirty="0">
                <a:latin typeface="Calibri" panose="020F050202020403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025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39A0A-A0B2-BA49-8512-73ABC2E06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control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AB89C-2BCB-3D43-9FEA-E55FFA2E7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Characteristics of head of the household</a:t>
            </a:r>
          </a:p>
          <a:p>
            <a:pPr lvl="1"/>
            <a:r>
              <a:rPr lang="en-US" dirty="0"/>
              <a:t>global X "</a:t>
            </a:r>
            <a:r>
              <a:rPr lang="en-US" dirty="0" err="1"/>
              <a:t>head_age</a:t>
            </a:r>
            <a:r>
              <a:rPr lang="en-US" dirty="0"/>
              <a:t> </a:t>
            </a:r>
            <a:r>
              <a:rPr lang="en-US" dirty="0" err="1"/>
              <a:t>head_single</a:t>
            </a:r>
            <a:r>
              <a:rPr lang="en-US" dirty="0"/>
              <a:t>”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Household composition and size </a:t>
            </a:r>
          </a:p>
          <a:p>
            <a:pPr lvl="1"/>
            <a:r>
              <a:rPr lang="en-US" dirty="0"/>
              <a:t>global X1 "</a:t>
            </a:r>
            <a:r>
              <a:rPr lang="en-US" dirty="0" err="1"/>
              <a:t>hhsize</a:t>
            </a:r>
            <a:r>
              <a:rPr lang="en-US" dirty="0"/>
              <a:t> a018 a65plus”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Geographical variables</a:t>
            </a:r>
          </a:p>
          <a:p>
            <a:pPr lvl="1"/>
            <a:r>
              <a:rPr lang="en-US" dirty="0"/>
              <a:t>global X2 "</a:t>
            </a:r>
            <a:r>
              <a:rPr lang="en-US" dirty="0" err="1"/>
              <a:t>i.region</a:t>
            </a:r>
            <a:r>
              <a:rPr lang="en-US" dirty="0"/>
              <a:t> rural"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62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50BB98-F582-2B48-9011-1E4E04864A2E}"/>
              </a:ext>
            </a:extLst>
          </p:cNvPr>
          <p:cNvSpPr/>
          <p:nvPr/>
        </p:nvSpPr>
        <p:spPr>
          <a:xfrm>
            <a:off x="338666" y="135468"/>
            <a:ext cx="113284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dirty="0" err="1">
                <a:solidFill>
                  <a:srgbClr val="569CD6"/>
                </a:solidFill>
              </a:rPr>
              <a:t>reg</a:t>
            </a:r>
            <a:r>
              <a:rPr lang="en-US" sz="3400" dirty="0">
                <a:solidFill>
                  <a:srgbClr val="CCCCCC"/>
                </a:solidFill>
              </a:rPr>
              <a:t> </a:t>
            </a:r>
            <a:r>
              <a:rPr lang="en-US" sz="3400" dirty="0"/>
              <a:t>poor </a:t>
            </a:r>
            <a:r>
              <a:rPr lang="en-US" sz="3400" dirty="0" err="1"/>
              <a:t>fhh</a:t>
            </a:r>
            <a:r>
              <a:rPr lang="en-US" sz="3400" dirty="0"/>
              <a:t> </a:t>
            </a:r>
            <a:r>
              <a:rPr lang="en-US" sz="3400" dirty="0">
                <a:solidFill>
                  <a:srgbClr val="569CD6"/>
                </a:solidFill>
              </a:rPr>
              <a:t>$X</a:t>
            </a:r>
            <a:r>
              <a:rPr lang="en-US" sz="3400" dirty="0"/>
              <a:t>, r</a:t>
            </a:r>
          </a:p>
          <a:p>
            <a:endParaRPr lang="en-US" sz="3400" dirty="0"/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Linear regression                               Number of </a:t>
            </a:r>
            <a:r>
              <a:rPr lang="en-US" dirty="0" err="1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obs</a:t>
            </a:r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=     11,260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                                       </a:t>
            </a:r>
            <a:r>
              <a:rPr lang="en-US" b="1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F(3, 11256)       =      82.50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                                       </a:t>
            </a:r>
            <a:r>
              <a:rPr lang="en-US" b="1" dirty="0" err="1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Prob</a:t>
            </a:r>
            <a:r>
              <a:rPr lang="en-US" b="1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&gt; F          =     0.0000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                                       R-squared         =     0.0160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                                       Root MSE          =     .48461</a:t>
            </a:r>
          </a:p>
          <a:p>
            <a:endParaRPr lang="en-US" dirty="0">
              <a:latin typeface="Courier New" panose="02070309020205020404" pitchFamily="49" charset="0"/>
              <a:ea typeface="Artifakt Element" panose="020B0503050000020004" pitchFamily="34" charset="77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    |               Robust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poor |      Coef.   Std. Err.      t    P&gt;|t|     [95% Conf. Interval]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-------------+----------------------------------------------------------------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  </a:t>
            </a:r>
            <a:r>
              <a:rPr lang="en-US" dirty="0" err="1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fhh</a:t>
            </a:r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|   .1676136   .0129091    12.98   0.000     .1423094    .1929178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head_age</a:t>
            </a:r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|   .0009746   .0002842     3.43   0.001     .0004176    .0015317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head_single</a:t>
            </a:r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|  -.1757095   .0122092   -14.39   0.000    -.1996416   -.1517773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       _cons |   .3537025   .0128244    27.58   0.000     .3285644    .3788406</a:t>
            </a:r>
          </a:p>
          <a:p>
            <a:r>
              <a:rPr lang="en-US" dirty="0">
                <a:latin typeface="Courier New" panose="02070309020205020404" pitchFamily="49" charset="0"/>
                <a:ea typeface="Artifakt Element" panose="020B0503050000020004" pitchFamily="34" charset="77"/>
                <a:cs typeface="Courier New" panose="02070309020205020404" pitchFamily="49" charset="0"/>
              </a:rPr>
              <a:t>------------------------------------------------------------------------------</a:t>
            </a:r>
            <a:br>
              <a:rPr lang="en-US" sz="3400" dirty="0">
                <a:solidFill>
                  <a:srgbClr val="CCCCCC"/>
                </a:solidFill>
              </a:rPr>
            </a:br>
            <a:endParaRPr lang="en-US" sz="3400" dirty="0">
              <a:solidFill>
                <a:srgbClr val="CCCCCC"/>
              </a:solidFill>
            </a:endParaRPr>
          </a:p>
          <a:p>
            <a:r>
              <a:rPr lang="en-US" sz="3400" dirty="0"/>
              <a:t>global X "</a:t>
            </a:r>
            <a:r>
              <a:rPr lang="en-US" sz="3400" dirty="0" err="1"/>
              <a:t>head_age</a:t>
            </a:r>
            <a:r>
              <a:rPr lang="en-US" sz="3400" dirty="0"/>
              <a:t> </a:t>
            </a:r>
            <a:r>
              <a:rPr lang="en-US" sz="3400" dirty="0" err="1"/>
              <a:t>head_single</a:t>
            </a:r>
            <a:r>
              <a:rPr lang="en-US" sz="3400" dirty="0"/>
              <a:t>" </a:t>
            </a:r>
          </a:p>
        </p:txBody>
      </p:sp>
    </p:spTree>
    <p:extLst>
      <p:ext uri="{BB962C8B-B14F-4D97-AF65-F5344CB8AC3E}">
        <p14:creationId xmlns:p14="http://schemas.microsoft.com/office/powerpoint/2010/main" val="3374716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72E3813-0CD3-E748-8294-430929C05BA2}"/>
              </a:ext>
            </a:extLst>
          </p:cNvPr>
          <p:cNvSpPr/>
          <p:nvPr/>
        </p:nvSpPr>
        <p:spPr>
          <a:xfrm>
            <a:off x="795867" y="558803"/>
            <a:ext cx="1021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569CD6"/>
                </a:solidFill>
              </a:rPr>
              <a:t>testparm</a:t>
            </a:r>
            <a:r>
              <a:rPr lang="en-US" sz="3600" dirty="0">
                <a:solidFill>
                  <a:srgbClr val="CCCCCC"/>
                </a:solidFill>
              </a:rPr>
              <a:t> </a:t>
            </a:r>
            <a:r>
              <a:rPr lang="en-US" sz="3600" dirty="0" err="1"/>
              <a:t>fhh</a:t>
            </a:r>
            <a:r>
              <a:rPr lang="en-US" sz="3600" dirty="0">
                <a:solidFill>
                  <a:srgbClr val="CCCCCC"/>
                </a:solidFill>
              </a:rPr>
              <a:t> </a:t>
            </a:r>
            <a:r>
              <a:rPr lang="en-US" sz="3600" dirty="0">
                <a:solidFill>
                  <a:srgbClr val="569CD6"/>
                </a:solidFill>
              </a:rPr>
              <a:t>$X</a:t>
            </a:r>
            <a:r>
              <a:rPr lang="en-US" sz="3600" dirty="0">
                <a:solidFill>
                  <a:srgbClr val="CCCCCC"/>
                </a:solidFill>
              </a:rPr>
              <a:t> </a:t>
            </a:r>
          </a:p>
          <a:p>
            <a:endParaRPr lang="en-US" sz="3600" dirty="0">
              <a:solidFill>
                <a:srgbClr val="CCCCCC"/>
              </a:solidFill>
            </a:endParaRPr>
          </a:p>
          <a:p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fhh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head_age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742950" indent="-742950">
              <a:buAutoNum type="arabicParenBoth" startAt="3"/>
            </a:pP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head_single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F(3, 11256) =   82.50</a:t>
            </a:r>
          </a:p>
          <a:p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&gt; F =    0.0000</a:t>
            </a:r>
          </a:p>
          <a:p>
            <a:endParaRPr lang="en-US" sz="3600" dirty="0">
              <a:solidFill>
                <a:srgbClr val="CCCCCC"/>
              </a:solidFill>
            </a:endParaRPr>
          </a:p>
          <a:p>
            <a:r>
              <a:rPr lang="en-US" sz="3600" dirty="0">
                <a:solidFill>
                  <a:srgbClr val="569CD6"/>
                </a:solidFill>
              </a:rPr>
              <a:t>local</a:t>
            </a:r>
            <a:r>
              <a:rPr lang="en-US" sz="3600" dirty="0">
                <a:solidFill>
                  <a:srgbClr val="CCCCCC"/>
                </a:solidFill>
              </a:rPr>
              <a:t> </a:t>
            </a:r>
            <a:r>
              <a:rPr lang="en-US" sz="3600" dirty="0" err="1"/>
              <a:t>ftest_p</a:t>
            </a:r>
            <a:r>
              <a:rPr lang="en-US" sz="3600" dirty="0"/>
              <a:t> = r(p)</a:t>
            </a:r>
            <a:endParaRPr lang="en-US" sz="3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96499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F683-A5EE-4343-8CD0-751C0D44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" y="135467"/>
            <a:ext cx="11768668" cy="1325563"/>
          </a:xfrm>
        </p:spPr>
        <p:txBody>
          <a:bodyPr>
            <a:noAutofit/>
          </a:bodyPr>
          <a:lstStyle/>
          <a:p>
            <a:r>
              <a:rPr lang="en-US" sz="3200" dirty="0" err="1"/>
              <a:t>reg</a:t>
            </a:r>
            <a:r>
              <a:rPr lang="en-US" sz="3200" dirty="0"/>
              <a:t> poor </a:t>
            </a:r>
            <a:r>
              <a:rPr lang="en-US" sz="3200" dirty="0" err="1"/>
              <a:t>fhh</a:t>
            </a:r>
            <a:r>
              <a:rPr lang="en-US" sz="3200" dirty="0"/>
              <a:t> $X, r</a:t>
            </a:r>
            <a:br>
              <a:rPr lang="en-US" sz="3200" dirty="0"/>
            </a:br>
            <a:r>
              <a:rPr lang="en-US" sz="3200" dirty="0"/>
              <a:t>outreg2 using "~/Desktop/</a:t>
            </a:r>
            <a:r>
              <a:rPr lang="en-US" sz="3200" dirty="0" err="1"/>
              <a:t>results.xml</a:t>
            </a:r>
            <a:r>
              <a:rPr lang="en-US" sz="3200" dirty="0"/>
              <a:t>" , excel </a:t>
            </a:r>
            <a:r>
              <a:rPr lang="en-US" sz="3200" b="1" dirty="0"/>
              <a:t>append</a:t>
            </a:r>
            <a:r>
              <a:rPr lang="en-US" sz="3200" dirty="0"/>
              <a:t> </a:t>
            </a:r>
            <a:r>
              <a:rPr lang="en-US" sz="3200" dirty="0" err="1"/>
              <a:t>ctitle</a:t>
            </a:r>
            <a:r>
              <a:rPr lang="en-US" sz="3200" dirty="0"/>
              <a:t>("Head characteristics") label </a:t>
            </a:r>
            <a:r>
              <a:rPr lang="en-US" sz="3200" b="1" dirty="0" err="1"/>
              <a:t>addstat</a:t>
            </a:r>
            <a:r>
              <a:rPr lang="en-US" sz="3200" b="1" dirty="0"/>
              <a:t>(Joint F-test p-value, `</a:t>
            </a:r>
            <a:r>
              <a:rPr lang="en-US" sz="3200" b="1" dirty="0" err="1"/>
              <a:t>ftest_p</a:t>
            </a:r>
            <a:r>
              <a:rPr lang="en-US" sz="3200" b="1" dirty="0"/>
              <a:t>') </a:t>
            </a:r>
            <a:r>
              <a:rPr lang="en-US" sz="3200" b="1" dirty="0" err="1"/>
              <a:t>adec</a:t>
            </a:r>
            <a:r>
              <a:rPr lang="en-US" sz="3200" b="1" dirty="0"/>
              <a:t>(3</a:t>
            </a:r>
            <a:r>
              <a:rPr lang="en-US" sz="3200" dirty="0"/>
              <a:t>)</a:t>
            </a:r>
            <a:br>
              <a:rPr lang="en-US" dirty="0"/>
            </a:br>
            <a:endParaRPr lang="en-US" sz="32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4822883-EAF0-C644-A495-BCD7F293CF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219616"/>
              </p:ext>
            </p:extLst>
          </p:nvPr>
        </p:nvGraphicFramePr>
        <p:xfrm>
          <a:off x="423333" y="1325562"/>
          <a:ext cx="11142134" cy="5516880"/>
        </p:xfrm>
        <a:graphic>
          <a:graphicData uri="http://schemas.openxmlformats.org/drawingml/2006/table">
            <a:tbl>
              <a:tblPr/>
              <a:tblGrid>
                <a:gridCol w="5665494">
                  <a:extLst>
                    <a:ext uri="{9D8B030D-6E8A-4147-A177-3AD203B41FA5}">
                      <a16:colId xmlns:a16="http://schemas.microsoft.com/office/drawing/2014/main" val="55752590"/>
                    </a:ext>
                  </a:extLst>
                </a:gridCol>
                <a:gridCol w="2738320">
                  <a:extLst>
                    <a:ext uri="{9D8B030D-6E8A-4147-A177-3AD203B41FA5}">
                      <a16:colId xmlns:a16="http://schemas.microsoft.com/office/drawing/2014/main" val="1952649203"/>
                    </a:ext>
                  </a:extLst>
                </a:gridCol>
                <a:gridCol w="2738320">
                  <a:extLst>
                    <a:ext uri="{9D8B030D-6E8A-4147-A177-3AD203B41FA5}">
                      <a16:colId xmlns:a16="http://schemas.microsoft.com/office/drawing/2014/main" val="3457338030"/>
                    </a:ext>
                  </a:extLst>
                </a:gridCol>
              </a:tblGrid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930552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Head characteristics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075719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0.050***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0.168***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2390258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090844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0.000975***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661397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(0.000284)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9376492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Single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-0.176***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55314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714085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0.354***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397289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39513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11,260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4177641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419944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Mean Poverty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397720"/>
                  </a:ext>
                </a:extLst>
              </a:tr>
              <a:tr h="332403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Joint F-test p-value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0799932"/>
                  </a:ext>
                </a:extLst>
              </a:tr>
              <a:tr h="33240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Robust standard errors in parentheses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512680"/>
                  </a:ext>
                </a:extLst>
              </a:tr>
              <a:tr h="33240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*** p&lt;0.01, ** p&lt;0.05, * p&lt;0.1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1259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1849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36B89-2015-614D-9F65-22B2F5D8C6A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3399" y="906990"/>
            <a:ext cx="11184467" cy="4122209"/>
          </a:xfrm>
        </p:spPr>
        <p:txBody>
          <a:bodyPr>
            <a:noAutofit/>
          </a:bodyPr>
          <a:lstStyle/>
          <a:p>
            <a:r>
              <a:rPr lang="en-US" sz="3600" dirty="0" err="1">
                <a:solidFill>
                  <a:srgbClr val="569CD6"/>
                </a:solidFill>
                <a:latin typeface="Menlo" panose="020B0609030804020204" pitchFamily="49" charset="0"/>
              </a:rPr>
              <a:t>reg</a:t>
            </a:r>
            <a: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600" dirty="0">
                <a:latin typeface="Menlo" panose="020B0609030804020204" pitchFamily="49" charset="0"/>
              </a:rPr>
              <a:t>poor </a:t>
            </a:r>
            <a:r>
              <a:rPr lang="en-US" sz="3600" dirty="0" err="1">
                <a:latin typeface="Menlo" panose="020B0609030804020204" pitchFamily="49" charset="0"/>
              </a:rPr>
              <a:t>fhh</a:t>
            </a:r>
            <a:r>
              <a:rPr lang="en-US" sz="3600" dirty="0">
                <a:latin typeface="Menlo" panose="020B0609030804020204" pitchFamily="49" charset="0"/>
              </a:rPr>
              <a:t> </a:t>
            </a:r>
            <a:r>
              <a:rPr lang="en-US" sz="3600" dirty="0">
                <a:solidFill>
                  <a:srgbClr val="569CD6"/>
                </a:solidFill>
                <a:latin typeface="Menlo" panose="020B0609030804020204" pitchFamily="49" charset="0"/>
              </a:rPr>
              <a:t>$X</a:t>
            </a:r>
            <a: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600" dirty="0">
                <a:solidFill>
                  <a:srgbClr val="569CD6"/>
                </a:solidFill>
                <a:latin typeface="Menlo" panose="020B0609030804020204" pitchFamily="49" charset="0"/>
              </a:rPr>
              <a:t>$X1</a:t>
            </a:r>
            <a:r>
              <a:rPr lang="en-US" sz="3600" dirty="0">
                <a:latin typeface="Menlo" panose="020B0609030804020204" pitchFamily="49" charset="0"/>
              </a:rPr>
              <a:t>, r</a:t>
            </a:r>
            <a:br>
              <a:rPr lang="en-US" sz="3600" dirty="0">
                <a:latin typeface="Menlo" panose="020B0609030804020204" pitchFamily="49" charset="0"/>
              </a:rPr>
            </a:br>
            <a:b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</a:br>
            <a:r>
              <a:rPr lang="en-US" sz="3600" dirty="0">
                <a:latin typeface="Menlo" panose="020B0609030804020204" pitchFamily="49" charset="0"/>
              </a:rPr>
              <a:t>outreg2</a:t>
            </a:r>
            <a: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600" dirty="0">
                <a:latin typeface="Menlo" panose="020B0609030804020204" pitchFamily="49" charset="0"/>
              </a:rPr>
              <a:t>///</a:t>
            </a:r>
            <a:b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</a:br>
            <a:r>
              <a:rPr lang="en-US" sz="3600" dirty="0">
                <a:solidFill>
                  <a:srgbClr val="569CD6"/>
                </a:solidFill>
                <a:latin typeface="Menlo" panose="020B0609030804020204" pitchFamily="49" charset="0"/>
              </a:rPr>
              <a:t>using</a:t>
            </a:r>
            <a: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600" dirty="0">
                <a:solidFill>
                  <a:srgbClr val="CE9178"/>
                </a:solidFill>
                <a:latin typeface="Menlo" panose="020B0609030804020204" pitchFamily="49" charset="0"/>
              </a:rPr>
              <a:t>"~/Desktop/</a:t>
            </a:r>
            <a:r>
              <a:rPr lang="en-US" sz="3600" dirty="0" err="1">
                <a:solidFill>
                  <a:srgbClr val="CE9178"/>
                </a:solidFill>
                <a:latin typeface="Menlo" panose="020B0609030804020204" pitchFamily="49" charset="0"/>
              </a:rPr>
              <a:t>results.xml"</a:t>
            </a:r>
            <a:r>
              <a:rPr lang="en-US" sz="3600" dirty="0" err="1">
                <a:latin typeface="Menlo" panose="020B0609030804020204" pitchFamily="49" charset="0"/>
              </a:rPr>
              <a:t>,excel</a:t>
            </a:r>
            <a:r>
              <a:rPr lang="en-US" sz="3600" dirty="0">
                <a:latin typeface="Menlo" panose="020B0609030804020204" pitchFamily="49" charset="0"/>
              </a:rPr>
              <a:t> ///</a:t>
            </a:r>
            <a:br>
              <a:rPr lang="en-US" sz="3600" dirty="0">
                <a:latin typeface="Menlo" panose="020B0609030804020204" pitchFamily="49" charset="0"/>
              </a:rPr>
            </a:br>
            <a:r>
              <a:rPr lang="en-US" sz="3600" b="1" dirty="0">
                <a:solidFill>
                  <a:srgbClr val="569CD6"/>
                </a:solidFill>
                <a:latin typeface="Menlo" panose="020B0609030804020204" pitchFamily="49" charset="0"/>
              </a:rPr>
              <a:t>append</a:t>
            </a:r>
            <a:r>
              <a:rPr lang="en-US" sz="3600" dirty="0">
                <a:latin typeface="Menlo" panose="020B0609030804020204" pitchFamily="49" charset="0"/>
              </a:rPr>
              <a:t> ///</a:t>
            </a:r>
            <a:b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</a:br>
            <a:r>
              <a:rPr lang="en-US" sz="3600" dirty="0" err="1">
                <a:latin typeface="Menlo" panose="020B0609030804020204" pitchFamily="49" charset="0"/>
              </a:rPr>
              <a:t>ctitle</a:t>
            </a:r>
            <a:r>
              <a:rPr lang="en-US" sz="3600" dirty="0">
                <a:latin typeface="Menlo" panose="020B0609030804020204" pitchFamily="49" charset="0"/>
              </a:rPr>
              <a:t>(</a:t>
            </a:r>
            <a:r>
              <a:rPr lang="en-US" sz="3600" dirty="0">
                <a:solidFill>
                  <a:srgbClr val="CE9178"/>
                </a:solidFill>
                <a:latin typeface="Menlo" panose="020B0609030804020204" pitchFamily="49" charset="0"/>
              </a:rPr>
              <a:t>"Household composition"</a:t>
            </a:r>
            <a:r>
              <a:rPr lang="en-US" sz="3600" dirty="0">
                <a:latin typeface="Menlo" panose="020B0609030804020204" pitchFamily="49" charset="0"/>
              </a:rPr>
              <a:t>) ///</a:t>
            </a:r>
            <a:br>
              <a:rPr lang="en-US" sz="3600" dirty="0">
                <a:latin typeface="Menlo" panose="020B0609030804020204" pitchFamily="49" charset="0"/>
              </a:rPr>
            </a:br>
            <a:r>
              <a:rPr lang="en-US" sz="3600" dirty="0">
                <a:solidFill>
                  <a:srgbClr val="569CD6"/>
                </a:solidFill>
                <a:latin typeface="Menlo" panose="020B0609030804020204" pitchFamily="49" charset="0"/>
              </a:rPr>
              <a:t>label</a:t>
            </a:r>
            <a:br>
              <a:rPr lang="en-US" sz="3600" dirty="0">
                <a:solidFill>
                  <a:srgbClr val="CCCCCC"/>
                </a:solidFill>
                <a:latin typeface="Menlo" panose="020B0609030804020204" pitchFamily="49" charset="0"/>
              </a:rPr>
            </a:b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147354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01D193-3C33-754F-AD4D-874BB39CC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84213"/>
              </p:ext>
            </p:extLst>
          </p:nvPr>
        </p:nvGraphicFramePr>
        <p:xfrm>
          <a:off x="237065" y="135468"/>
          <a:ext cx="11836401" cy="6551295"/>
        </p:xfrm>
        <a:graphic>
          <a:graphicData uri="http://schemas.openxmlformats.org/drawingml/2006/table">
            <a:tbl>
              <a:tblPr/>
              <a:tblGrid>
                <a:gridCol w="3736475">
                  <a:extLst>
                    <a:ext uri="{9D8B030D-6E8A-4147-A177-3AD203B41FA5}">
                      <a16:colId xmlns:a16="http://schemas.microsoft.com/office/drawing/2014/main" val="4259839036"/>
                    </a:ext>
                  </a:extLst>
                </a:gridCol>
                <a:gridCol w="1762326">
                  <a:extLst>
                    <a:ext uri="{9D8B030D-6E8A-4147-A177-3AD203B41FA5}">
                      <a16:colId xmlns:a16="http://schemas.microsoft.com/office/drawing/2014/main" val="4015511263"/>
                    </a:ext>
                  </a:extLst>
                </a:gridCol>
                <a:gridCol w="2948509">
                  <a:extLst>
                    <a:ext uri="{9D8B030D-6E8A-4147-A177-3AD203B41FA5}">
                      <a16:colId xmlns:a16="http://schemas.microsoft.com/office/drawing/2014/main" val="2544286716"/>
                    </a:ext>
                  </a:extLst>
                </a:gridCol>
                <a:gridCol w="3389091">
                  <a:extLst>
                    <a:ext uri="{9D8B030D-6E8A-4147-A177-3AD203B41FA5}">
                      <a16:colId xmlns:a16="http://schemas.microsoft.com/office/drawing/2014/main" val="2275167499"/>
                    </a:ext>
                  </a:extLst>
                </a:gridCol>
              </a:tblGrid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Head characteristics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Household composition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539731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0.050***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0.168***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0.0783***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119458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(0.010)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(0.0118)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3909248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0.000975***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-0.00110***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1519331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(0.000284)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(0.000367)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2893913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Single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-0.176***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-0.0279**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363713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636013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Household size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-0.00204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72102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(0.00539)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360003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# of members 0-18 years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0.117***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3006614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(0.00622)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772197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# of members 65+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0.0939***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586616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8563627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0.375***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0.354***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0.140***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761425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(0.005)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(0.0128)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(0.0169)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287348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Observations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11,343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11,260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11,260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795785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R-squared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5016033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Mean Poverty 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0.390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6854956"/>
                  </a:ext>
                </a:extLst>
              </a:tr>
              <a:tr h="328990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Joint F-test p-value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>
                          <a:effectLst/>
                          <a:latin typeface="Calibri" panose="020F0502020204030204" pitchFamily="34" charset="0"/>
                        </a:rPr>
                        <a:t>0.000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348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0742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F17CFD-8456-1C4E-93C2-91E528F5DD8B}"/>
              </a:ext>
            </a:extLst>
          </p:cNvPr>
          <p:cNvSpPr/>
          <p:nvPr/>
        </p:nvSpPr>
        <p:spPr>
          <a:xfrm>
            <a:off x="0" y="1490133"/>
            <a:ext cx="1137920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dirty="0" err="1">
                <a:solidFill>
                  <a:srgbClr val="569CD6"/>
                </a:solidFill>
                <a:latin typeface="Menlo" panose="020B0609030804020204" pitchFamily="49" charset="0"/>
              </a:rPr>
              <a:t>reg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poor </a:t>
            </a:r>
            <a:r>
              <a:rPr lang="en-US" sz="3400" dirty="0" err="1">
                <a:latin typeface="Menlo" panose="020B0609030804020204" pitchFamily="49" charset="0"/>
              </a:rPr>
              <a:t>fhh</a:t>
            </a:r>
            <a:r>
              <a:rPr lang="en-US" sz="3400" dirty="0">
                <a:latin typeface="Menlo" panose="020B0609030804020204" pitchFamily="49" charset="0"/>
              </a:rPr>
              <a:t> </a:t>
            </a:r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$X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$X1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$X2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, r</a:t>
            </a:r>
          </a:p>
          <a:p>
            <a:endParaRPr lang="en-US" sz="3400" dirty="0">
              <a:latin typeface="Menlo" panose="020B0609030804020204" pitchFamily="49" charset="0"/>
            </a:endParaRPr>
          </a:p>
          <a:p>
            <a:r>
              <a:rPr lang="en-US" sz="3400" dirty="0">
                <a:latin typeface="Menlo" panose="020B0609030804020204" pitchFamily="49" charset="0"/>
              </a:rPr>
              <a:t>outreg2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///</a:t>
            </a:r>
          </a:p>
          <a:p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using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solidFill>
                  <a:srgbClr val="CE9178"/>
                </a:solidFill>
                <a:latin typeface="Menlo" panose="020B0609030804020204" pitchFamily="49" charset="0"/>
              </a:rPr>
              <a:t>"~/Desktop/</a:t>
            </a:r>
            <a:r>
              <a:rPr lang="en-US" sz="3400" dirty="0" err="1">
                <a:solidFill>
                  <a:srgbClr val="CE9178"/>
                </a:solidFill>
                <a:latin typeface="Menlo" panose="020B0609030804020204" pitchFamily="49" charset="0"/>
              </a:rPr>
              <a:t>results.xml</a:t>
            </a:r>
            <a:r>
              <a:rPr lang="en-US" sz="3400" dirty="0">
                <a:solidFill>
                  <a:srgbClr val="CE9178"/>
                </a:solidFill>
                <a:latin typeface="Menlo" panose="020B0609030804020204" pitchFamily="49" charset="0"/>
              </a:rPr>
              <a:t>"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,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excel ///</a:t>
            </a:r>
          </a:p>
          <a:p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append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latin typeface="Menlo" panose="020B0609030804020204" pitchFamily="49" charset="0"/>
              </a:rPr>
              <a:t>///</a:t>
            </a:r>
          </a:p>
          <a:p>
            <a:r>
              <a:rPr lang="en-US" sz="3400" dirty="0" err="1">
                <a:latin typeface="Menlo" panose="020B0609030804020204" pitchFamily="49" charset="0"/>
              </a:rPr>
              <a:t>ctitle</a:t>
            </a:r>
            <a:r>
              <a:rPr lang="en-US" sz="3400" dirty="0">
                <a:latin typeface="Menlo" panose="020B0609030804020204" pitchFamily="49" charset="0"/>
              </a:rPr>
              <a:t>(</a:t>
            </a:r>
            <a:r>
              <a:rPr lang="en-US" sz="3400" dirty="0">
                <a:solidFill>
                  <a:srgbClr val="CE9178"/>
                </a:solidFill>
                <a:latin typeface="Menlo" panose="020B0609030804020204" pitchFamily="49" charset="0"/>
              </a:rPr>
              <a:t>"Geographical characteristics"</a:t>
            </a:r>
            <a:r>
              <a:rPr lang="en-US" sz="3400" dirty="0">
                <a:latin typeface="Menlo" panose="020B0609030804020204" pitchFamily="49" charset="0"/>
              </a:rPr>
              <a:t>) ///</a:t>
            </a:r>
            <a:r>
              <a:rPr lang="en-US" sz="34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3400" dirty="0">
                <a:solidFill>
                  <a:srgbClr val="569CD6"/>
                </a:solidFill>
                <a:latin typeface="Menlo" panose="020B0609030804020204" pitchFamily="49" charset="0"/>
              </a:rPr>
              <a:t>label</a:t>
            </a:r>
            <a:endParaRPr lang="en-US" sz="3400" b="0" dirty="0">
              <a:solidFill>
                <a:srgbClr val="CCCCCC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324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2FCA1-7A7E-B844-9B47-415412CA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Distribution of Per Capita Expenditure</a:t>
            </a:r>
            <a:br>
              <a:rPr lang="en-US" dirty="0"/>
            </a:br>
            <a:r>
              <a:rPr lang="en-US" dirty="0"/>
              <a:t>(Rural vs Urban)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97E10AB-2F80-F241-9714-BB08E4E59D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9733" y="1529645"/>
            <a:ext cx="7992533" cy="532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078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C824365-697C-0248-B504-E10799F72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34702"/>
              </p:ext>
            </p:extLst>
          </p:nvPr>
        </p:nvGraphicFramePr>
        <p:xfrm>
          <a:off x="338667" y="1"/>
          <a:ext cx="11853333" cy="6886914"/>
        </p:xfrm>
        <a:graphic>
          <a:graphicData uri="http://schemas.openxmlformats.org/drawingml/2006/table">
            <a:tbl>
              <a:tblPr/>
              <a:tblGrid>
                <a:gridCol w="3057816">
                  <a:extLst>
                    <a:ext uri="{9D8B030D-6E8A-4147-A177-3AD203B41FA5}">
                      <a16:colId xmlns:a16="http://schemas.microsoft.com/office/drawing/2014/main" val="2573472347"/>
                    </a:ext>
                  </a:extLst>
                </a:gridCol>
                <a:gridCol w="1777475">
                  <a:extLst>
                    <a:ext uri="{9D8B030D-6E8A-4147-A177-3AD203B41FA5}">
                      <a16:colId xmlns:a16="http://schemas.microsoft.com/office/drawing/2014/main" val="3152324805"/>
                    </a:ext>
                  </a:extLst>
                </a:gridCol>
                <a:gridCol w="1993696">
                  <a:extLst>
                    <a:ext uri="{9D8B030D-6E8A-4147-A177-3AD203B41FA5}">
                      <a16:colId xmlns:a16="http://schemas.microsoft.com/office/drawing/2014/main" val="1398788248"/>
                    </a:ext>
                  </a:extLst>
                </a:gridCol>
                <a:gridCol w="2291606">
                  <a:extLst>
                    <a:ext uri="{9D8B030D-6E8A-4147-A177-3AD203B41FA5}">
                      <a16:colId xmlns:a16="http://schemas.microsoft.com/office/drawing/2014/main" val="3333856286"/>
                    </a:ext>
                  </a:extLst>
                </a:gridCol>
                <a:gridCol w="2732740">
                  <a:extLst>
                    <a:ext uri="{9D8B030D-6E8A-4147-A177-3AD203B41FA5}">
                      <a16:colId xmlns:a16="http://schemas.microsoft.com/office/drawing/2014/main" val="1124683794"/>
                    </a:ext>
                  </a:extLst>
                </a:gridCol>
              </a:tblGrid>
              <a:tr h="59695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No Controls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Head characteristics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Household composition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Geographical characteristics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645630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0.050***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0.168***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0.0783***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0.0590***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561384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(0.010)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(0.0129)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(0.0118)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(0.0115)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053636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Age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0.000975***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-0.00110***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-0.00142***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0605901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(0.000284)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(0.000367)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(0.000356)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1248464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Single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-0.176***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-0.0279**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-0.00378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734461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(0.0118)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9564021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Household size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-0.00204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0.0175***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12981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(0.00539)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(0.00519)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032442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# of members 0-18 years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0.117***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0.0888***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682609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(0.00622)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(0.00606)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561804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# of members 65+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0.0939***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0.0679***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12862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(0.0128)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(0.0122)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06872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Central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0.211***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050262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(0.0112)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4059623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South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0.144***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308209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(0.0106)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1312921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0.264***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288108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(0.00903)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873692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Constant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0.375***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0.354***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0.140***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-0.218***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1972195"/>
                  </a:ext>
                </a:extLst>
              </a:tr>
              <a:tr h="302645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(0.005)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(0.0128)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effectLst/>
                          <a:latin typeface="Calibri" panose="020F0502020204030204" pitchFamily="34" charset="0"/>
                        </a:rPr>
                        <a:t>(0.0169)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effectLst/>
                          <a:latin typeface="Calibri" panose="020F0502020204030204" pitchFamily="34" charset="0"/>
                        </a:rPr>
                        <a:t>(0.0186)</a:t>
                      </a:r>
                    </a:p>
                  </a:txBody>
                  <a:tcPr marL="8634" marR="8634" marT="86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029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1835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6DEA-3BE7-BE4A-ABDF-48709900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en-US" dirty="0" err="1"/>
              <a:t>coefplot</a:t>
            </a:r>
            <a:r>
              <a:rPr lang="en-US" dirty="0"/>
              <a:t> ,</a:t>
            </a:r>
            <a:r>
              <a:rPr lang="en-US" dirty="0" err="1"/>
              <a:t>xline</a:t>
            </a:r>
            <a:r>
              <a:rPr lang="en-US" dirty="0"/>
              <a:t>(0) drop(_cons)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34B513B-0523-AB42-B280-0848C3540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7132" y="886179"/>
            <a:ext cx="8957733" cy="597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32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530FC-506C-4B4A-B0A3-93CB0B16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134" y="0"/>
            <a:ext cx="10515600" cy="1325563"/>
          </a:xfrm>
        </p:spPr>
        <p:txBody>
          <a:bodyPr/>
          <a:lstStyle/>
          <a:p>
            <a:r>
              <a:rPr lang="en-US" dirty="0"/>
              <a:t>Stata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5F336-7A92-4949-9DF5-12CE62BF5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66" y="1013354"/>
            <a:ext cx="11277600" cy="5658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 err="1">
                <a:solidFill>
                  <a:srgbClr val="569CD6"/>
                </a:solidFill>
                <a:latin typeface="Menlo" panose="020B0609030804020204" pitchFamily="49" charset="0"/>
              </a:rPr>
              <a:t>twoway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solidFill>
                  <a:srgbClr val="569CD6"/>
                </a:solidFill>
                <a:latin typeface="Menlo" panose="020B0609030804020204" pitchFamily="49" charset="0"/>
              </a:rPr>
              <a:t>kdensity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 err="1">
                <a:latin typeface="Menlo" panose="020B0609030804020204" pitchFamily="49" charset="0"/>
              </a:rPr>
              <a:t>pcexp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latin typeface="Menlo" panose="020B0609030804020204" pitchFamily="49" charset="0"/>
              </a:rPr>
              <a:t>rural==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US" sz="2200" dirty="0">
                <a:latin typeface="Menlo" panose="020B0609030804020204" pitchFamily="49" charset="0"/>
              </a:rPr>
              <a:t>,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 err="1">
                <a:latin typeface="Menlo" panose="020B0609030804020204" pitchFamily="49" charset="0"/>
              </a:rPr>
              <a:t>lc</a:t>
            </a:r>
            <a:r>
              <a:rPr lang="en-US" sz="2200" dirty="0">
                <a:latin typeface="Menlo" panose="020B0609030804020204" pitchFamily="49" charset="0"/>
              </a:rPr>
              <a:t>(red) </a:t>
            </a:r>
            <a:r>
              <a:rPr lang="en-US" sz="2200" dirty="0" err="1">
                <a:latin typeface="Menlo" panose="020B0609030804020204" pitchFamily="49" charset="0"/>
              </a:rPr>
              <a:t>lp</a:t>
            </a:r>
            <a:r>
              <a:rPr lang="en-US" sz="2200" dirty="0">
                <a:latin typeface="Menlo" panose="020B0609030804020204" pitchFamily="49" charset="0"/>
              </a:rPr>
              <a:t>(solid)||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 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solidFill>
                  <a:srgbClr val="569CD6"/>
                </a:solidFill>
                <a:latin typeface="Menlo" panose="020B0609030804020204" pitchFamily="49" charset="0"/>
              </a:rPr>
              <a:t>kdensity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 err="1">
                <a:latin typeface="Menlo" panose="020B0609030804020204" pitchFamily="49" charset="0"/>
              </a:rPr>
              <a:t>pcexp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solidFill>
                  <a:srgbClr val="C586C0"/>
                </a:solidFill>
                <a:latin typeface="Menlo" panose="020B0609030804020204" pitchFamily="49" charset="0"/>
              </a:rPr>
              <a:t>if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latin typeface="Menlo" panose="020B0609030804020204" pitchFamily="49" charset="0"/>
              </a:rPr>
              <a:t>rural==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US" sz="2200" dirty="0">
                <a:latin typeface="Menlo" panose="020B0609030804020204" pitchFamily="49" charset="0"/>
              </a:rPr>
              <a:t>,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 err="1">
                <a:latin typeface="Menlo" panose="020B0609030804020204" pitchFamily="49" charset="0"/>
              </a:rPr>
              <a:t>lc</a:t>
            </a:r>
            <a:r>
              <a:rPr lang="en-US" sz="2200" dirty="0">
                <a:latin typeface="Menlo" panose="020B0609030804020204" pitchFamily="49" charset="0"/>
              </a:rPr>
              <a:t>(green) </a:t>
            </a:r>
            <a:r>
              <a:rPr lang="en-US" sz="2200" dirty="0" err="1">
                <a:latin typeface="Menlo" panose="020B0609030804020204" pitchFamily="49" charset="0"/>
              </a:rPr>
              <a:t>lp</a:t>
            </a:r>
            <a:r>
              <a:rPr lang="en-US" sz="2200" dirty="0">
                <a:latin typeface="Menlo" panose="020B0609030804020204" pitchFamily="49" charset="0"/>
              </a:rPr>
              <a:t>(dash)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Menlo" panose="020B0609030804020204" pitchFamily="49" charset="0"/>
              </a:rPr>
              <a:t>legend(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569CD6"/>
                </a:solidFill>
                <a:latin typeface="Menlo" panose="020B0609030804020204" pitchFamily="49" charset="0"/>
              </a:rPr>
              <a:t>	order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solidFill>
                  <a:srgbClr val="CE9178"/>
                </a:solidFill>
                <a:latin typeface="Menlo" panose="020B0609030804020204" pitchFamily="49" charset="0"/>
              </a:rPr>
              <a:t>"Rural"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2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>
                <a:solidFill>
                  <a:srgbClr val="CE9178"/>
                </a:solidFill>
                <a:latin typeface="Menlo" panose="020B0609030804020204" pitchFamily="49" charset="0"/>
              </a:rPr>
              <a:t>"Urban"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	</a:t>
            </a:r>
            <a:r>
              <a:rPr lang="en-US" sz="2200" dirty="0">
                <a:solidFill>
                  <a:schemeClr val="tx2">
                    <a:lumMod val="50000"/>
                    <a:lumOff val="50000"/>
                  </a:schemeClr>
                </a:solidFill>
                <a:latin typeface="Menlo" panose="020B0609030804020204" pitchFamily="49" charset="0"/>
              </a:rPr>
              <a:t>ring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  <a:lumOff val="50000"/>
                  </a:schemeClr>
                </a:solidFill>
                <a:latin typeface="Menlo" panose="020B0609030804020204" pitchFamily="49" charset="0"/>
              </a:rPr>
              <a:t>pos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US" sz="2200" dirty="0">
                <a:latin typeface="Menlo" panose="020B0609030804020204" pitchFamily="49" charset="0"/>
              </a:rPr>
              <a:t>) </a:t>
            </a:r>
            <a:r>
              <a:rPr lang="en-US" sz="2200" dirty="0">
                <a:solidFill>
                  <a:schemeClr val="tx2">
                    <a:lumMod val="50000"/>
                    <a:lumOff val="50000"/>
                  </a:schemeClr>
                </a:solidFill>
                <a:latin typeface="Menlo" panose="020B0609030804020204" pitchFamily="49" charset="0"/>
              </a:rPr>
              <a:t>row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Menlo" panose="020B0609030804020204" pitchFamily="49" charset="0"/>
              </a:rPr>
              <a:t>ytitle</a:t>
            </a:r>
            <a:r>
              <a:rPr lang="en-US" sz="2200" dirty="0">
                <a:latin typeface="Menlo" panose="020B0609030804020204" pitchFamily="49" charset="0"/>
              </a:rPr>
              <a:t>(density)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Menlo" panose="020B0609030804020204" pitchFamily="49" charset="0"/>
              </a:rPr>
              <a:t>xtitle</a:t>
            </a:r>
            <a:r>
              <a:rPr lang="en-US" sz="2200" dirty="0">
                <a:latin typeface="Menlo" panose="020B0609030804020204" pitchFamily="49" charset="0"/>
              </a:rPr>
              <a:t>("</a:t>
            </a:r>
            <a:r>
              <a:rPr lang="en-US" sz="2200" dirty="0">
                <a:solidFill>
                  <a:srgbClr val="CE9178"/>
                </a:solidFill>
                <a:latin typeface="Menlo" panose="020B0609030804020204" pitchFamily="49" charset="0"/>
              </a:rPr>
              <a:t>Malawian Kwacha"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>
                <a:latin typeface="Menlo" panose="020B0609030804020204" pitchFamily="49" charset="0"/>
              </a:rPr>
              <a:t>title(Distribution of Per Capita Expenditure)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</a:t>
            </a:r>
            <a:endParaRPr lang="en-US" sz="2200" dirty="0">
              <a:solidFill>
                <a:srgbClr val="CCCCCC"/>
              </a:solidFill>
              <a:latin typeface="Menlo" panose="020B0609030804020204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Menlo" panose="020B0609030804020204" pitchFamily="49" charset="0"/>
              </a:rPr>
              <a:t>subti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CE9178"/>
                </a:solidFill>
                <a:latin typeface="Menlo" panose="020B0609030804020204" pitchFamily="49" charset="0"/>
              </a:rPr>
              <a:t>"(Rural vs Urban)"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 ///</a:t>
            </a:r>
          </a:p>
          <a:p>
            <a:pPr marL="0" indent="0">
              <a:buNone/>
            </a:pPr>
            <a:r>
              <a:rPr lang="en-US" sz="2200" dirty="0" err="1">
                <a:latin typeface="Menlo" panose="020B0609030804020204" pitchFamily="49" charset="0"/>
              </a:rPr>
              <a:t>xlabel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0</a:t>
            </a:r>
            <a:r>
              <a:rPr lang="en-US" sz="2200" dirty="0">
                <a:latin typeface="Menlo" panose="020B0609030804020204" pitchFamily="49" charset="0"/>
              </a:rPr>
              <a:t>(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250000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1550000</a:t>
            </a:r>
            <a:r>
              <a:rPr lang="en-US" sz="2200" dirty="0">
                <a:latin typeface="Menlo" panose="020B0609030804020204" pitchFamily="49" charset="0"/>
              </a:rPr>
              <a:t>,</a:t>
            </a:r>
            <a:r>
              <a:rPr lang="en-US" sz="2200" dirty="0">
                <a:solidFill>
                  <a:srgbClr val="569CD6"/>
                </a:solidFill>
                <a:latin typeface="Menlo" panose="020B0609030804020204" pitchFamily="49" charset="0"/>
              </a:rPr>
              <a:t>format</a:t>
            </a:r>
            <a:r>
              <a:rPr lang="en-US" sz="2200" dirty="0">
                <a:latin typeface="Menlo" panose="020B0609030804020204" pitchFamily="49" charset="0"/>
              </a:rPr>
              <a:t>(%</a:t>
            </a:r>
            <a:r>
              <a:rPr lang="en-US" sz="2200" dirty="0">
                <a:solidFill>
                  <a:srgbClr val="B5CEA8"/>
                </a:solidFill>
                <a:latin typeface="Menlo" panose="020B0609030804020204" pitchFamily="49" charset="0"/>
              </a:rPr>
              <a:t>12</a:t>
            </a:r>
            <a:r>
              <a:rPr lang="en-US" sz="2200" dirty="0">
                <a:latin typeface="Menlo" panose="020B0609030804020204" pitchFamily="49" charset="0"/>
              </a:rPr>
              <a:t>.0fc)) </a:t>
            </a:r>
            <a:r>
              <a:rPr lang="en-US" sz="2200" dirty="0">
                <a:solidFill>
                  <a:srgbClr val="6A9955"/>
                </a:solidFill>
                <a:latin typeface="Menlo" panose="020B0609030804020204" pitchFamily="49" charset="0"/>
              </a:rPr>
              <a:t>///</a:t>
            </a:r>
          </a:p>
          <a:p>
            <a:pPr marL="0" indent="0">
              <a:buNone/>
            </a:pPr>
            <a:r>
              <a:rPr lang="en-US" sz="2200" dirty="0">
                <a:latin typeface="Menlo" panose="020B0609030804020204" pitchFamily="49" charset="0"/>
              </a:rPr>
              <a:t>name(</a:t>
            </a:r>
            <a:r>
              <a:rPr lang="en-US" sz="2200" dirty="0" err="1">
                <a:latin typeface="Menlo" panose="020B0609030804020204" pitchFamily="49" charset="0"/>
              </a:rPr>
              <a:t>pcexp_urbanrural</a:t>
            </a:r>
            <a:r>
              <a:rPr lang="en-US" sz="2200" dirty="0">
                <a:solidFill>
                  <a:srgbClr val="569CD6"/>
                </a:solidFill>
                <a:latin typeface="Menlo" panose="020B0609030804020204" pitchFamily="49" charset="0"/>
              </a:rPr>
              <a:t>, replace</a:t>
            </a:r>
            <a:r>
              <a:rPr lang="en-US" sz="2200" dirty="0">
                <a:latin typeface="Menlo" panose="020B0609030804020204" pitchFamily="49" charset="0"/>
              </a:rPr>
              <a:t>)</a:t>
            </a:r>
            <a:r>
              <a:rPr lang="en-US" sz="2200" dirty="0">
                <a:solidFill>
                  <a:srgbClr val="CCCCCC"/>
                </a:solidFill>
                <a:latin typeface="Menlo" panose="020B06090308040202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89823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2C96FA-935F-DA4E-8388-28D5FAA7A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Overlay the two 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F7908-C969-304D-9FD2-555FC648AF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Rural: </a:t>
            </a:r>
            <a:r>
              <a:rPr lang="en-US" dirty="0" err="1"/>
              <a:t>hist_pcexp_rur</a:t>
            </a:r>
            <a:endParaRPr lang="en-US" dirty="0"/>
          </a:p>
          <a:p>
            <a:r>
              <a:rPr lang="en-US" dirty="0"/>
              <a:t>Urban: </a:t>
            </a:r>
            <a:r>
              <a:rPr lang="en-US" dirty="0" err="1"/>
              <a:t>hist_pcexp_ur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266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412E16-E42E-B34F-A103-FB452388B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25" y="94129"/>
            <a:ext cx="11120716" cy="2017059"/>
          </a:xfrm>
        </p:spPr>
        <p:txBody>
          <a:bodyPr>
            <a:noAutofit/>
          </a:bodyPr>
          <a:lstStyle/>
          <a:p>
            <a:r>
              <a:rPr lang="en-US" sz="3400" dirty="0" err="1"/>
              <a:t>tw</a:t>
            </a:r>
            <a:r>
              <a:rPr lang="en-US" sz="3400" dirty="0"/>
              <a:t> ///</a:t>
            </a:r>
            <a:br>
              <a:rPr lang="en-US" sz="3400" dirty="0"/>
            </a:br>
            <a:r>
              <a:rPr lang="en-US" sz="3400" dirty="0"/>
              <a:t>(</a:t>
            </a:r>
            <a:r>
              <a:rPr lang="en-US" sz="3400" dirty="0" err="1"/>
              <a:t>hist</a:t>
            </a:r>
            <a:r>
              <a:rPr lang="en-US" sz="3400" dirty="0"/>
              <a:t> </a:t>
            </a:r>
            <a:r>
              <a:rPr lang="en-US" sz="3400" dirty="0" err="1"/>
              <a:t>pcexp</a:t>
            </a:r>
            <a:r>
              <a:rPr lang="en-US" sz="3400" dirty="0"/>
              <a:t> if rural ==1, </a:t>
            </a:r>
            <a:r>
              <a:rPr lang="en-US" sz="3400" dirty="0" err="1"/>
              <a:t>fcolor</a:t>
            </a:r>
            <a:r>
              <a:rPr lang="en-US" sz="3400" dirty="0"/>
              <a:t>(gray) </a:t>
            </a:r>
            <a:r>
              <a:rPr lang="en-US" sz="3400" dirty="0" err="1"/>
              <a:t>lcolor</a:t>
            </a:r>
            <a:r>
              <a:rPr lang="en-US" sz="3400" dirty="0"/>
              <a:t>(none)) ///</a:t>
            </a:r>
            <a:br>
              <a:rPr lang="en-US" sz="3400" dirty="0"/>
            </a:br>
            <a:r>
              <a:rPr lang="en-US" sz="3400" dirty="0"/>
              <a:t>(</a:t>
            </a:r>
            <a:r>
              <a:rPr lang="en-US" sz="3400" dirty="0" err="1"/>
              <a:t>hist</a:t>
            </a:r>
            <a:r>
              <a:rPr lang="en-US" sz="3400" dirty="0"/>
              <a:t> </a:t>
            </a:r>
            <a:r>
              <a:rPr lang="en-US" sz="3400" dirty="0" err="1"/>
              <a:t>pcexp</a:t>
            </a:r>
            <a:r>
              <a:rPr lang="en-US" sz="3400" dirty="0"/>
              <a:t> if rural ==0, </a:t>
            </a:r>
            <a:r>
              <a:rPr lang="en-US" sz="3400" dirty="0" err="1"/>
              <a:t>fcolor</a:t>
            </a:r>
            <a:r>
              <a:rPr lang="en-US" sz="3400" dirty="0"/>
              <a:t>(none) </a:t>
            </a:r>
            <a:r>
              <a:rPr lang="en-US" sz="3400" dirty="0" err="1"/>
              <a:t>lcolor</a:t>
            </a:r>
            <a:r>
              <a:rPr lang="en-US" sz="3400" dirty="0"/>
              <a:t>(black)) ,  ///</a:t>
            </a:r>
            <a:br>
              <a:rPr lang="en-US" sz="3400" dirty="0"/>
            </a:br>
            <a:r>
              <a:rPr lang="en-US" sz="3400" dirty="0"/>
              <a:t>legend(order(1 "Rural" 2 "Urban"))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27616B-F2A9-7447-9F0C-FF1BB50963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7402" y="1981200"/>
            <a:ext cx="73152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609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DF267A-90BE-D143-839C-2A3D38087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graphs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53D91B-1428-FA4F-BCD9-B22579A0B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STATA Command: </a:t>
            </a:r>
            <a:r>
              <a:rPr lang="en-US" dirty="0" err="1"/>
              <a:t>cibar</a:t>
            </a:r>
            <a:r>
              <a:rPr lang="en-US" dirty="0"/>
              <a:t>; </a:t>
            </a:r>
            <a:r>
              <a:rPr lang="en-US" dirty="0" err="1"/>
              <a:t>coefplot</a:t>
            </a:r>
            <a:endParaRPr lang="en-US" dirty="0"/>
          </a:p>
          <a:p>
            <a:r>
              <a:rPr lang="en-US" dirty="0"/>
              <a:t>Summary statistics: mean and standard errors</a:t>
            </a:r>
          </a:p>
        </p:txBody>
      </p:sp>
    </p:spTree>
    <p:extLst>
      <p:ext uri="{BB962C8B-B14F-4D97-AF65-F5344CB8AC3E}">
        <p14:creationId xmlns:p14="http://schemas.microsoft.com/office/powerpoint/2010/main" val="3174217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07E5AE9-0BDC-1B4C-BEF9-54B019A09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412" y="312036"/>
            <a:ext cx="10950388" cy="1220929"/>
          </a:xfrm>
        </p:spPr>
        <p:txBody>
          <a:bodyPr>
            <a:normAutofit/>
          </a:bodyPr>
          <a:lstStyle/>
          <a:p>
            <a:r>
              <a:rPr lang="en-US" sz="2000" dirty="0" err="1"/>
              <a:t>cibar</a:t>
            </a:r>
            <a:r>
              <a:rPr lang="en-US" sz="2000" dirty="0"/>
              <a:t> </a:t>
            </a:r>
            <a:r>
              <a:rPr lang="en-US" sz="2000" dirty="0" err="1"/>
              <a:t>foodexp_pc</a:t>
            </a:r>
            <a:r>
              <a:rPr lang="en-US" sz="2000" dirty="0"/>
              <a:t> , over(rural) </a:t>
            </a:r>
            <a:r>
              <a:rPr lang="en-US" sz="2000" dirty="0" err="1"/>
              <a:t>gra</a:t>
            </a:r>
            <a:r>
              <a:rPr lang="en-US" sz="2000" dirty="0"/>
              <a:t>(</a:t>
            </a:r>
            <a:r>
              <a:rPr lang="en-US" sz="2000" dirty="0" err="1"/>
              <a:t>ylab</a:t>
            </a:r>
            <a:r>
              <a:rPr lang="en-US" sz="2000" dirty="0"/>
              <a:t>(10000(50000)210000) </a:t>
            </a:r>
            <a:r>
              <a:rPr lang="en-US" sz="2000" dirty="0" err="1"/>
              <a:t>yt</a:t>
            </a:r>
            <a:r>
              <a:rPr lang="en-US" sz="2000" dirty="0"/>
              <a:t>("Malawian Kwacha") </a:t>
            </a:r>
            <a:r>
              <a:rPr lang="en-US" sz="2000" dirty="0" err="1"/>
              <a:t>xt</a:t>
            </a:r>
            <a:r>
              <a:rPr lang="en-US" sz="2000" dirty="0"/>
              <a:t>("food consumption per capita") </a:t>
            </a:r>
            <a:r>
              <a:rPr lang="en-US" sz="2000" dirty="0" err="1"/>
              <a:t>ti</a:t>
            </a:r>
            <a:r>
              <a:rPr lang="en-US" sz="2000" dirty="0"/>
              <a:t>("Average Consumption Per Capital" "(Rural vs Urban)") name(</a:t>
            </a:r>
            <a:r>
              <a:rPr lang="en-US" sz="2000" dirty="0" err="1"/>
              <a:t>food_bar</a:t>
            </a:r>
            <a:r>
              <a:rPr lang="en-US" sz="2000" dirty="0"/>
              <a:t>, replace)) </a:t>
            </a:r>
            <a:r>
              <a:rPr lang="en-US" sz="2000" dirty="0" err="1"/>
              <a:t>barc</a:t>
            </a:r>
            <a:r>
              <a:rPr lang="en-US" sz="2000" dirty="0"/>
              <a:t>(gs0%80 gs10%80) </a:t>
            </a:r>
            <a:r>
              <a:rPr lang="en-US" sz="2000" dirty="0" err="1"/>
              <a:t>barop</a:t>
            </a:r>
            <a:r>
              <a:rPr lang="en-US" sz="2000" dirty="0"/>
              <a:t>(</a:t>
            </a:r>
            <a:r>
              <a:rPr lang="en-US" sz="2000" dirty="0" err="1"/>
              <a:t>lco</a:t>
            </a:r>
            <a:r>
              <a:rPr lang="en-US" sz="2000" dirty="0"/>
              <a:t>(none)) </a:t>
            </a:r>
            <a:r>
              <a:rPr lang="en-US" sz="2000" dirty="0" err="1"/>
              <a:t>barl</a:t>
            </a:r>
            <a:r>
              <a:rPr lang="en-US" sz="2000" dirty="0"/>
              <a:t>(on) </a:t>
            </a:r>
            <a:r>
              <a:rPr lang="en-US" sz="2000" dirty="0" err="1"/>
              <a:t>blf</a:t>
            </a:r>
            <a:r>
              <a:rPr lang="en-US" sz="2000" dirty="0"/>
              <a:t>(%9.0fc) </a:t>
            </a:r>
            <a:r>
              <a:rPr lang="en-US" sz="2000" dirty="0" err="1"/>
              <a:t>blsize</a:t>
            </a:r>
            <a:r>
              <a:rPr lang="en-US" sz="2000" dirty="0"/>
              <a:t>(</a:t>
            </a:r>
            <a:r>
              <a:rPr lang="en-US" sz="2000" dirty="0" err="1"/>
              <a:t>vsmall</a:t>
            </a:r>
            <a:r>
              <a:rPr lang="en-US" sz="2000" dirty="0"/>
              <a:t>) </a:t>
            </a:r>
            <a:r>
              <a:rPr lang="en-US" sz="2000" dirty="0" err="1"/>
              <a:t>blp</a:t>
            </a:r>
            <a:r>
              <a:rPr lang="en-US" sz="2000" dirty="0"/>
              <a:t>(7) </a:t>
            </a:r>
            <a:r>
              <a:rPr lang="en-US" sz="2000" dirty="0" err="1"/>
              <a:t>blco</a:t>
            </a:r>
            <a:r>
              <a:rPr lang="en-US" sz="2000" dirty="0"/>
              <a:t>(white) l(95) ci(</a:t>
            </a:r>
            <a:r>
              <a:rPr lang="en-US" sz="2000" dirty="0" err="1"/>
              <a:t>lc</a:t>
            </a:r>
            <a:r>
              <a:rPr lang="en-US" sz="2000" dirty="0"/>
              <a:t>(red) </a:t>
            </a:r>
            <a:r>
              <a:rPr lang="en-US" sz="2000" dirty="0" err="1"/>
              <a:t>lw</a:t>
            </a:r>
            <a:r>
              <a:rPr lang="en-US" sz="2000" dirty="0"/>
              <a:t>(medium))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4A6A54-6641-1D48-B056-B0F490570F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2589" y="1404517"/>
            <a:ext cx="8108576" cy="540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93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1D3477-7859-F545-AD3E-7D9EAD1FC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691" y="0"/>
            <a:ext cx="10069603" cy="671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27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19797</TotalTime>
  <Words>1719</Words>
  <Application>Microsoft Macintosh PowerPoint</Application>
  <PresentationFormat>Widescreen</PresentationFormat>
  <Paragraphs>424</Paragraphs>
  <Slides>31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Aptos</vt:lpstr>
      <vt:lpstr>Aptos Display</vt:lpstr>
      <vt:lpstr>Arial</vt:lpstr>
      <vt:lpstr>Artifakt Element</vt:lpstr>
      <vt:lpstr>Calibri</vt:lpstr>
      <vt:lpstr>Courier New</vt:lpstr>
      <vt:lpstr>Menlo</vt:lpstr>
      <vt:lpstr>Office Theme</vt:lpstr>
      <vt:lpstr>STATA ‘tricks’: Creating professional graphs to enhance communication of statistical results</vt:lpstr>
      <vt:lpstr>Outline</vt:lpstr>
      <vt:lpstr>Distribution of Per Capita Expenditure (Rural vs Urban)</vt:lpstr>
      <vt:lpstr>Stata code</vt:lpstr>
      <vt:lpstr>Overlay the two histograms</vt:lpstr>
      <vt:lpstr>tw /// (hist pcexp if rural ==1, fcolor(gray) lcolor(none)) /// (hist pcexp if rural ==0, fcolor(none) lcolor(black)) ,  /// legend(order(1 "Rural" 2 "Urban"))</vt:lpstr>
      <vt:lpstr>Bar graphs</vt:lpstr>
      <vt:lpstr>cibar foodexp_pc , over(rural) gra(ylab(10000(50000)210000) yt("Malawian Kwacha") xt("food consumption per capita") ti("Average Consumption Per Capital" "(Rural vs Urban)") name(food_bar, replace)) barc(gs0%80 gs10%80) barop(lco(none)) barl(on) blf(%9.0fc) blsize(vsmall) blp(7) blco(white) l(95) ci(lc(red) lw(medium))</vt:lpstr>
      <vt:lpstr>PowerPoint Presentation</vt:lpstr>
      <vt:lpstr>Regression Results</vt:lpstr>
      <vt:lpstr>reg poor fhh , r  outreg2 using "~/Desktop/results.xml", excel replace</vt:lpstr>
      <vt:lpstr>PowerPoint Presentation</vt:lpstr>
      <vt:lpstr>Adding variable labels </vt:lpstr>
      <vt:lpstr>outreg2 using "~/Desktop/results.xml", excel replace label</vt:lpstr>
      <vt:lpstr>Outreg2 using "~/Desktop/results.xml", excel replace label ctitle("No Controls") </vt:lpstr>
      <vt:lpstr>Outreg2 using "~/Desktop/results.xml", excel replace excel ctitle("No Controls") label tstat</vt:lpstr>
      <vt:lpstr>outreg2 using "~/Desktop/results.xml", excel replace ctitle("No Controls") label ci</vt:lpstr>
      <vt:lpstr>outreg2 using "~/Desktop/results.xml", replace excel ctitle("No Controls") label dec(3)</vt:lpstr>
      <vt:lpstr>outreg2 using "~/Desktop/results.xml" , replace excel ctitle("No Controls") label bdec(2) sdec(3)</vt:lpstr>
      <vt:lpstr>Reporting the mean of the dependent variable </vt:lpstr>
      <vt:lpstr>outreg2 using "~/Desktop/results.xml", replace excel ctitle("No Controls") label addstat(Mean Poverty Rate, r(mean))</vt:lpstr>
      <vt:lpstr>Effect size as % of the mean</vt:lpstr>
      <vt:lpstr>Additional control variables</vt:lpstr>
      <vt:lpstr>PowerPoint Presentation</vt:lpstr>
      <vt:lpstr>PowerPoint Presentation</vt:lpstr>
      <vt:lpstr>reg poor fhh $X, r outreg2 using "~/Desktop/results.xml" , excel append ctitle("Head characteristics") label addstat(Joint F-test p-value, `ftest_p') adec(3) </vt:lpstr>
      <vt:lpstr>reg poor fhh $X $X1, r  outreg2 /// using "~/Desktop/results.xml",excel /// append /// ctitle("Household composition") /// label </vt:lpstr>
      <vt:lpstr>PowerPoint Presentation</vt:lpstr>
      <vt:lpstr>PowerPoint Presentation</vt:lpstr>
      <vt:lpstr>PowerPoint Presentation</vt:lpstr>
      <vt:lpstr>coefplot ,xline(0) drop(_cons)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STATA ‘tricks’: Creating professional graphs to enhance communication of statistical results</dc:title>
  <dc:creator>Handa, Sudhanshu</dc:creator>
  <cp:lastModifiedBy>Paul Sirma</cp:lastModifiedBy>
  <cp:revision>117</cp:revision>
  <dcterms:created xsi:type="dcterms:W3CDTF">2025-03-25T16:15:22Z</dcterms:created>
  <dcterms:modified xsi:type="dcterms:W3CDTF">2026-04-22T15:32:22Z</dcterms:modified>
</cp:coreProperties>
</file>