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302" r:id="rId4"/>
    <p:sldId id="26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22" r:id="rId14"/>
    <p:sldId id="328" r:id="rId15"/>
    <p:sldId id="311" r:id="rId16"/>
    <p:sldId id="312" r:id="rId17"/>
    <p:sldId id="313" r:id="rId18"/>
    <p:sldId id="314" r:id="rId19"/>
    <p:sldId id="317" r:id="rId20"/>
    <p:sldId id="318" r:id="rId21"/>
    <p:sldId id="319" r:id="rId22"/>
    <p:sldId id="320" r:id="rId23"/>
    <p:sldId id="321" r:id="rId24"/>
    <p:sldId id="323" r:id="rId25"/>
    <p:sldId id="325" r:id="rId26"/>
    <p:sldId id="326" r:id="rId27"/>
    <p:sldId id="327" r:id="rId28"/>
    <p:sldId id="329" r:id="rId29"/>
    <p:sldId id="330" r:id="rId30"/>
    <p:sldId id="331" r:id="rId31"/>
    <p:sldId id="332" r:id="rId32"/>
    <p:sldId id="333" r:id="rId33"/>
    <p:sldId id="334" r:id="rId34"/>
    <p:sldId id="336" r:id="rId35"/>
    <p:sldId id="337" r:id="rId36"/>
    <p:sldId id="338" r:id="rId37"/>
    <p:sldId id="339" r:id="rId38"/>
    <p:sldId id="340" r:id="rId39"/>
    <p:sldId id="335" r:id="rId40"/>
    <p:sldId id="34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7" autoAdjust="0"/>
    <p:restoredTop sz="82567" autoAdjust="0"/>
  </p:normalViewPr>
  <p:slideViewPr>
    <p:cSldViewPr snapToGrid="0">
      <p:cViewPr varScale="1">
        <p:scale>
          <a:sx n="71" d="100"/>
          <a:sy n="71" d="100"/>
        </p:scale>
        <p:origin x="38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BC2D9-296D-4F64-B8F8-AD09F6EDBC8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06DAD-B797-4AF9-BDC6-8DA2AA2C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06DAD-B797-4AF9-BDC6-8DA2AA2C03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46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06DAD-B797-4AF9-BDC6-8DA2AA2C03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85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06DAD-B797-4AF9-BDC6-8DA2AA2C03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8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06DAD-B797-4AF9-BDC6-8DA2AA2C03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89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06DAD-B797-4AF9-BDC6-8DA2AA2C030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2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35A22-49CC-F1DA-3BBE-1395AA85E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9C086-4787-4C39-6670-D65DFF97E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87137-5DC7-35B6-0D53-A0647C3A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0B0-080D-4CC6-AEF7-A79D02B2FCF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DC19-5F1E-EBFD-3FB8-5CAEDB67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3E30F-1837-F837-9DAC-192A1DBC4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9C02-E0C3-4004-B0F0-818403D9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7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FBF18-9FCC-4CA3-3C09-5A1AE6AD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988AC8-C709-4C8F-05F3-D7AEBC04A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B7576-E4C9-6194-7F9F-97B27021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0B0-080D-4CC6-AEF7-A79D02B2FCF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5DC7-71D1-3A31-FA26-EC4169950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3593E-9077-707E-6D52-85977964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9C02-E0C3-4004-B0F0-818403D9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6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B6A5A4-5C6B-48A5-E78C-B292E8FE4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EE422-C9B1-1A4C-DB8B-281A288C7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6D0BE-B7B0-6C2B-F3D2-59732957C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0B0-080D-4CC6-AEF7-A79D02B2FCF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EC45-8D1F-3EB8-F0BB-1CFE2BE9C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D95D2-3742-AFEC-1ECA-80AE6F22B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9C02-E0C3-4004-B0F0-818403D9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0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D82F6-857B-AB91-7DF7-B8D23AA63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FD04C-BDC7-5EBB-1F8B-BAFD783C5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1415E-56D0-A058-261D-0D8614854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0B0-080D-4CC6-AEF7-A79D02B2FCF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C2E1F-F74A-D2B0-BEE7-EB85CB8DE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CF366-F421-C0A1-42B7-2F635D731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9C02-E0C3-4004-B0F0-818403D9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0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F530B-6BBC-D680-9C0C-34945AB5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49570-6725-D67F-29DE-329374DA7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5343D-B6E9-6F4F-49C9-875608D3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0B0-080D-4CC6-AEF7-A79D02B2FCF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1E3A4-9095-F4BB-FA57-AD7A98D8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091F7-74C2-0668-E6E2-865EE8D5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9C02-E0C3-4004-B0F0-818403D9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6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564F6-ECAC-800A-B21D-4F7A30E6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35FEA-6DFD-2B54-45C3-E6240D352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ECB094-E4AD-9061-2B1B-DAF89DDC7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C24A9-9F28-5544-DB90-7493E3B61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0B0-080D-4CC6-AEF7-A79D02B2FCF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C925E-9491-617C-FFB8-898E9342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28943-422A-30F2-C7DB-6C6E673E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9C02-E0C3-4004-B0F0-818403D9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1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FDB44-8C12-8AB9-765D-22806299F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6E00B-C190-60EF-AEFE-CDE55EAF7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C5397-39DC-B7E7-F946-AABDF5CC8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29059-A739-5B77-4780-C037BC065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8CAC4E-D024-60B0-4A13-052F3276A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97FA21-265E-7D90-54D4-1FA8B62E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0B0-080D-4CC6-AEF7-A79D02B2FCF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1E33EC-1318-5F87-C6DA-4C308602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EC3F09-81A9-8892-D445-AC1FCF45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9C02-E0C3-4004-B0F0-818403D9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6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F38C8-A2F8-13BE-8B7A-09A377A1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D5671F-DEE8-D811-AEB3-5661D968A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0B0-080D-4CC6-AEF7-A79D02B2FCF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142B5-454B-12B3-6E38-389044B10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4750B-0AED-7826-7A81-F67E289FD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9C02-E0C3-4004-B0F0-818403D9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1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55E81C-F04B-3D98-406D-815FD4EAD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0B0-080D-4CC6-AEF7-A79D02B2FCF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335A9E-F40B-C9C7-4BEB-75B1D679D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70064-2C07-4D03-B6C1-75534D36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9C02-E0C3-4004-B0F0-818403D9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9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C5465-A79A-22C1-452F-88272227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157A4-5A7B-4F1A-6FF7-5C17FB073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B525F-81C0-4FC6-DB21-FECB955D7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5812C-5135-C8F1-1334-8DB853AD7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0B0-080D-4CC6-AEF7-A79D02B2FCF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1D0E0-758F-A98B-393B-BF38AE9E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5C1F0-F7AA-1CB4-0A9B-4F479B722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9C02-E0C3-4004-B0F0-818403D9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8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B3E70-B2A0-8205-BCA1-098033CD6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5A18C8-68EF-93B6-6073-02FBBB3D3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C7D67-3DF6-9EA9-1AA9-1F5EC5449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CBA81-3709-FE68-76FA-081483DAD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0B0-080D-4CC6-AEF7-A79D02B2FCF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C133D-4802-FE94-7A68-84E3F1DBA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01DC0-DC88-EA27-15FB-65C95817B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9C02-E0C3-4004-B0F0-818403D9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3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FD16AE-65F5-D215-9A75-F0C1447C8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DE701-E90B-FEE8-0017-61163FD0C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AB561-C6E9-D604-6FDF-5D72C8CC1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1140B0-080D-4CC6-AEF7-A79D02B2FCF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E1E3F-64B1-D8C1-38A8-8A561ED517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64AD8-710C-6930-5A2F-F3925F727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959C02-E0C3-4004-B0F0-818403D9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4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CCCD3-3EB5-E108-733C-497FD57D5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385" y="1122363"/>
            <a:ext cx="9964615" cy="2387600"/>
          </a:xfrm>
        </p:spPr>
        <p:txBody>
          <a:bodyPr>
            <a:normAutofit/>
          </a:bodyPr>
          <a:lstStyle/>
          <a:p>
            <a:r>
              <a:rPr lang="en-US" sz="4400" dirty="0"/>
              <a:t>STATA ‘tricks’: Creating professional graphs to enhance communication of statistical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8B37A4-87D9-E7BF-4E24-F9E969DA4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123" y="3602038"/>
            <a:ext cx="9741877" cy="1655762"/>
          </a:xfrm>
        </p:spPr>
        <p:txBody>
          <a:bodyPr/>
          <a:lstStyle/>
          <a:p>
            <a:r>
              <a:rPr lang="en-US" dirty="0"/>
              <a:t>Dr. Paul Sirma – Researcher, UNICEF</a:t>
            </a:r>
          </a:p>
          <a:p>
            <a:r>
              <a:rPr lang="en-US" dirty="0"/>
              <a:t>April 2026</a:t>
            </a:r>
          </a:p>
          <a:p>
            <a:r>
              <a:rPr lang="en-US" dirty="0"/>
              <a:t>Session 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A440FD-063C-3698-BB80-00513B451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72006"/>
            <a:ext cx="2346036" cy="1213812"/>
          </a:xfrm>
          <a:prstGeom prst="rect">
            <a:avLst/>
          </a:prstGeom>
        </p:spPr>
      </p:pic>
      <p:pic>
        <p:nvPicPr>
          <p:cNvPr id="7" name="Picture 6" descr="An orange and black map&#10;&#10;Description automatically generated">
            <a:extLst>
              <a:ext uri="{FF2B5EF4-FFF2-40B4-BE49-F238E27FC236}">
                <a16:creationId xmlns:a16="http://schemas.microsoft.com/office/drawing/2014/main" id="{69674DF4-207B-76AC-20A3-921B6CC8A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049" y="5067224"/>
            <a:ext cx="1905950" cy="1790776"/>
          </a:xfrm>
          <a:prstGeom prst="rect">
            <a:avLst/>
          </a:prstGeom>
        </p:spPr>
      </p:pic>
      <p:pic>
        <p:nvPicPr>
          <p:cNvPr id="4" name="Picture 3" descr="A blue and orange logo&#10;&#10;AI-generated content may be incorrect.">
            <a:extLst>
              <a:ext uri="{FF2B5EF4-FFF2-40B4-BE49-F238E27FC236}">
                <a16:creationId xmlns:a16="http://schemas.microsoft.com/office/drawing/2014/main" id="{CD57BA71-1991-32B2-E034-EA39D580F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98" y="5588406"/>
            <a:ext cx="2155725" cy="11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19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16EA-D829-1946-9F90-79EDB4842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err="1"/>
              <a:t>kdensity</a:t>
            </a:r>
            <a:r>
              <a:rPr lang="en-US" sz="3400" dirty="0"/>
              <a:t> </a:t>
            </a:r>
            <a:r>
              <a:rPr lang="en-US" sz="3400" dirty="0" err="1"/>
              <a:t>pcexp</a:t>
            </a:r>
            <a:r>
              <a:rPr lang="en-US" sz="3400" dirty="0"/>
              <a:t> , note("Source: 2019-2020 Malawi IHS Data")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6DE719-77BE-A945-AA01-282A763BF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217249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86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9E497-6182-1E49-8A7B-D9EBAFA4E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pcexp</a:t>
            </a:r>
            <a:r>
              <a:rPr lang="en-US" dirty="0"/>
              <a:t> , </a:t>
            </a:r>
            <a:r>
              <a:rPr lang="en-US" dirty="0" err="1"/>
              <a:t>lc</a:t>
            </a:r>
            <a:r>
              <a:rPr lang="en-US" dirty="0"/>
              <a:t>(black)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ACDE5E-2F2F-7D46-9E27-EF4653529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217249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10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5CDB8-2820-0349-BDAE-5C0DD42F8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pcexp</a:t>
            </a:r>
            <a:r>
              <a:rPr lang="en-US" dirty="0"/>
              <a:t> , </a:t>
            </a:r>
            <a:r>
              <a:rPr lang="en-US" dirty="0" err="1"/>
              <a:t>lp</a:t>
            </a:r>
            <a:r>
              <a:rPr lang="en-US" dirty="0"/>
              <a:t>(dash)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6A7F6F-FFBF-7D40-8741-7F9E56A07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217249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63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FE888-7DD7-5C42-94A8-94E3D0984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kdensity</a:t>
            </a:r>
            <a:r>
              <a:rPr lang="en-US" sz="4000" dirty="0"/>
              <a:t> </a:t>
            </a:r>
            <a:r>
              <a:rPr lang="en-US" sz="4000" dirty="0" err="1"/>
              <a:t>pcexp</a:t>
            </a:r>
            <a:r>
              <a:rPr lang="en-US" sz="4000" dirty="0"/>
              <a:t>, </a:t>
            </a:r>
            <a:r>
              <a:rPr lang="en-US" sz="4000" dirty="0" err="1"/>
              <a:t>xlabel</a:t>
            </a:r>
            <a:r>
              <a:rPr lang="en-US" sz="4000" dirty="0"/>
              <a:t>(0(250000)1000000)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FACA5F-718D-4442-B040-2ADAE6C55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217249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68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9AFCB-743A-FB44-9E92-EB1A6EE0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pcexp</a:t>
            </a:r>
            <a:r>
              <a:rPr lang="en-US" dirty="0"/>
              <a:t>, name(</a:t>
            </a:r>
            <a:r>
              <a:rPr lang="en-US" dirty="0" err="1"/>
              <a:t>pcexp</a:t>
            </a:r>
            <a:r>
              <a:rPr lang="en-US" dirty="0"/>
              <a:t>, replace)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3CE429-3332-F643-9BB3-F753B98DD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217249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61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5E747-1A69-7C43-9CD8-0B8DBD0F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2600" dirty="0" err="1"/>
              <a:t>kdensity</a:t>
            </a:r>
            <a:r>
              <a:rPr lang="en-US" sz="2600" dirty="0"/>
              <a:t> </a:t>
            </a:r>
            <a:r>
              <a:rPr lang="en-US" sz="2600" dirty="0" err="1"/>
              <a:t>pcexp</a:t>
            </a:r>
            <a:r>
              <a:rPr lang="en-US" sz="2600" dirty="0"/>
              <a:t> , title("Distribution of Total Consumption Per Capita") </a:t>
            </a:r>
            <a:r>
              <a:rPr lang="en-US" sz="2600" dirty="0" err="1"/>
              <a:t>ytitle</a:t>
            </a:r>
            <a:r>
              <a:rPr lang="en-US" sz="2600" dirty="0"/>
              <a:t>(density) </a:t>
            </a:r>
            <a:r>
              <a:rPr lang="en-US" sz="2600" dirty="0" err="1"/>
              <a:t>xtitle</a:t>
            </a:r>
            <a:r>
              <a:rPr lang="en-US" sz="2600" dirty="0"/>
              <a:t>("Malawian Kwacha") note("Source: 2019-2020 Malawi IHS Data") </a:t>
            </a:r>
            <a:r>
              <a:rPr lang="en-US" sz="2600" dirty="0" err="1"/>
              <a:t>lc</a:t>
            </a:r>
            <a:r>
              <a:rPr lang="en-US" sz="2600" dirty="0"/>
              <a:t>(black) </a:t>
            </a:r>
            <a:r>
              <a:rPr lang="en-US" sz="2600" dirty="0" err="1"/>
              <a:t>lp</a:t>
            </a:r>
            <a:r>
              <a:rPr lang="en-US" sz="2600" dirty="0"/>
              <a:t>(dash) </a:t>
            </a:r>
            <a:r>
              <a:rPr lang="en-US" sz="2600" dirty="0" err="1"/>
              <a:t>xlabel</a:t>
            </a:r>
            <a:r>
              <a:rPr lang="en-US" sz="2600" dirty="0"/>
              <a:t>(0(250000)1000000) name(</a:t>
            </a:r>
            <a:r>
              <a:rPr lang="en-US" sz="2600" dirty="0" err="1"/>
              <a:t>pcexp</a:t>
            </a:r>
            <a:r>
              <a:rPr lang="en-US" sz="2600" dirty="0"/>
              <a:t>, replace)</a:t>
            </a:r>
            <a:br>
              <a:rPr lang="en-US" dirty="0"/>
            </a:br>
            <a:r>
              <a:rPr lang="en-US" sz="26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73121-E85B-4D42-A71B-565231908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780B13-2367-0A46-8150-F0092D3A3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600200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65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FBD602-451E-E642-B6DB-C9E58F4E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2E368-4C70-C14B-9A08-79D8824B33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Density graph of one outcome for multiple groups</a:t>
            </a:r>
          </a:p>
          <a:p>
            <a:endParaRPr lang="en-US" dirty="0"/>
          </a:p>
          <a:p>
            <a:r>
              <a:rPr lang="en-US" dirty="0"/>
              <a:t>Groups: urban and rural </a:t>
            </a:r>
          </a:p>
          <a:p>
            <a:r>
              <a:rPr lang="en-US" dirty="0"/>
              <a:t>Variable rural: = 1 for rural; = 0 for urban</a:t>
            </a:r>
          </a:p>
        </p:txBody>
      </p:sp>
    </p:spTree>
    <p:extLst>
      <p:ext uri="{BB962C8B-B14F-4D97-AF65-F5344CB8AC3E}">
        <p14:creationId xmlns:p14="http://schemas.microsoft.com/office/powerpoint/2010/main" val="2348335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9CBE3E-4A7B-5240-BEEB-8871A4A3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pcexp</a:t>
            </a:r>
            <a:r>
              <a:rPr lang="en-US" dirty="0"/>
              <a:t> if rural==0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EDD0FA-A386-CD46-BD48-54A83938C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217249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54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10D92-6C2F-C140-B24B-7B2799EB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pcexp</a:t>
            </a:r>
            <a:r>
              <a:rPr lang="en-US" dirty="0"/>
              <a:t> if rural==1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24061C-93FC-4D4C-9BA7-32BFB9F6A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217249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9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9E089-8FFD-3C4B-B9D3-CC1DB37E7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tw</a:t>
            </a:r>
            <a:r>
              <a:rPr lang="en-US" dirty="0"/>
              <a:t> </a:t>
            </a:r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pcexp</a:t>
            </a:r>
            <a:r>
              <a:rPr lang="en-US" dirty="0"/>
              <a:t> if rural==1 || </a:t>
            </a:r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pcexp</a:t>
            </a:r>
            <a:r>
              <a:rPr lang="en-US" dirty="0"/>
              <a:t> if rural==0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B48700-96E2-4842-A487-1B95DB04F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2800" y="217249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9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88B14-275E-A064-86C5-DB41DE6F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D0055-F8D9-9670-07AE-A6B241793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Descriptive statistics of the data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Summarize a single variable </a:t>
            </a:r>
          </a:p>
          <a:p>
            <a:pPr lvl="2"/>
            <a:r>
              <a:rPr lang="en-US" dirty="0"/>
              <a:t>Density graphs </a:t>
            </a:r>
          </a:p>
          <a:p>
            <a:pPr lvl="2"/>
            <a:r>
              <a:rPr lang="en-US" dirty="0"/>
              <a:t>Bar charts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Relationship between two or more variables  </a:t>
            </a:r>
          </a:p>
          <a:p>
            <a:pPr lvl="2"/>
            <a:r>
              <a:rPr lang="en-US" dirty="0"/>
              <a:t>Bar charts </a:t>
            </a:r>
          </a:p>
          <a:p>
            <a:pPr lvl="2"/>
            <a:r>
              <a:rPr lang="en-US" dirty="0"/>
              <a:t>Scatterplots </a:t>
            </a:r>
          </a:p>
        </p:txBody>
      </p:sp>
    </p:spTree>
    <p:extLst>
      <p:ext uri="{BB962C8B-B14F-4D97-AF65-F5344CB8AC3E}">
        <p14:creationId xmlns:p14="http://schemas.microsoft.com/office/powerpoint/2010/main" val="1524505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7DDAF-D713-354C-B472-85FE79CF2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tw</a:t>
            </a:r>
            <a:r>
              <a:rPr lang="en-US" dirty="0"/>
              <a:t> </a:t>
            </a:r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pcexp</a:t>
            </a:r>
            <a:r>
              <a:rPr lang="en-US" dirty="0"/>
              <a:t> if rural==1 , </a:t>
            </a:r>
            <a:r>
              <a:rPr lang="en-US" dirty="0" err="1"/>
              <a:t>lc</a:t>
            </a:r>
            <a:r>
              <a:rPr lang="en-US" dirty="0"/>
              <a:t>(black) </a:t>
            </a:r>
            <a:r>
              <a:rPr lang="en-US" dirty="0" err="1"/>
              <a:t>lp</a:t>
            </a:r>
            <a:r>
              <a:rPr lang="en-US" dirty="0"/>
              <a:t>(solid) || </a:t>
            </a:r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pcexp</a:t>
            </a:r>
            <a:r>
              <a:rPr lang="en-US" dirty="0"/>
              <a:t> if rural==0 , </a:t>
            </a:r>
            <a:r>
              <a:rPr lang="en-US" dirty="0" err="1"/>
              <a:t>lc</a:t>
            </a:r>
            <a:r>
              <a:rPr lang="en-US" dirty="0"/>
              <a:t>(black) </a:t>
            </a:r>
            <a:r>
              <a:rPr lang="en-US" dirty="0" err="1"/>
              <a:t>lp</a:t>
            </a:r>
            <a:r>
              <a:rPr lang="en-US" dirty="0"/>
              <a:t>(dash)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922F66-FFCE-114A-871B-4CD49F35A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217249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20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2F341-5CE8-8E4E-A033-E6E2F1E79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tw</a:t>
            </a:r>
            <a:r>
              <a:rPr lang="en-US" sz="3600" dirty="0"/>
              <a:t> </a:t>
            </a:r>
            <a:r>
              <a:rPr lang="en-US" sz="3600" dirty="0" err="1"/>
              <a:t>kdensity</a:t>
            </a:r>
            <a:r>
              <a:rPr lang="en-US" sz="3600" dirty="0"/>
              <a:t> </a:t>
            </a:r>
            <a:r>
              <a:rPr lang="en-US" sz="3600" dirty="0" err="1"/>
              <a:t>pcexp</a:t>
            </a:r>
            <a:r>
              <a:rPr lang="en-US" sz="3600" dirty="0"/>
              <a:t> if rural==1 , </a:t>
            </a:r>
            <a:r>
              <a:rPr lang="en-US" sz="3600" dirty="0" err="1"/>
              <a:t>lc</a:t>
            </a:r>
            <a:r>
              <a:rPr lang="en-US" sz="3600" dirty="0"/>
              <a:t>(black) </a:t>
            </a:r>
            <a:r>
              <a:rPr lang="en-US" sz="3600" dirty="0" err="1"/>
              <a:t>lp</a:t>
            </a:r>
            <a:r>
              <a:rPr lang="en-US" sz="3600" dirty="0"/>
              <a:t>(solid) || </a:t>
            </a:r>
            <a:r>
              <a:rPr lang="en-US" sz="3600" dirty="0" err="1"/>
              <a:t>kdensity</a:t>
            </a:r>
            <a:r>
              <a:rPr lang="en-US" sz="3600" dirty="0"/>
              <a:t> </a:t>
            </a:r>
            <a:r>
              <a:rPr lang="en-US" sz="3600" dirty="0" err="1"/>
              <a:t>pcexp</a:t>
            </a:r>
            <a:r>
              <a:rPr lang="en-US" sz="3600" dirty="0"/>
              <a:t> if rural==0 , </a:t>
            </a:r>
            <a:r>
              <a:rPr lang="en-US" sz="3600" dirty="0" err="1"/>
              <a:t>lc</a:t>
            </a:r>
            <a:r>
              <a:rPr lang="en-US" sz="3600" dirty="0"/>
              <a:t>(black) </a:t>
            </a:r>
            <a:r>
              <a:rPr lang="en-US" sz="3600" dirty="0" err="1"/>
              <a:t>lp</a:t>
            </a:r>
            <a:r>
              <a:rPr lang="en-US" sz="3600" dirty="0"/>
              <a:t>(dash) legend(order(1 "Rural" 2 "Urban"))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9F6136-49A8-9F40-A300-5562FA11F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217249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71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D426-8FAA-6C45-99C1-1D87088BA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 err="1"/>
              <a:t>tw</a:t>
            </a:r>
            <a:r>
              <a:rPr lang="en-US" sz="2200" dirty="0"/>
              <a:t> </a:t>
            </a:r>
            <a:r>
              <a:rPr lang="en-US" sz="2200" dirty="0" err="1"/>
              <a:t>kdensity</a:t>
            </a:r>
            <a:r>
              <a:rPr lang="en-US" sz="2200" dirty="0"/>
              <a:t> </a:t>
            </a:r>
            <a:r>
              <a:rPr lang="en-US" sz="2200" dirty="0" err="1"/>
              <a:t>pcexp</a:t>
            </a:r>
            <a:r>
              <a:rPr lang="en-US" sz="2200" dirty="0"/>
              <a:t> if urban==2 , </a:t>
            </a:r>
            <a:r>
              <a:rPr lang="en-US" sz="2200" dirty="0" err="1"/>
              <a:t>lc</a:t>
            </a:r>
            <a:r>
              <a:rPr lang="en-US" sz="2200" dirty="0"/>
              <a:t>(black) </a:t>
            </a:r>
            <a:r>
              <a:rPr lang="en-US" sz="2200" dirty="0" err="1"/>
              <a:t>lp</a:t>
            </a:r>
            <a:r>
              <a:rPr lang="en-US" sz="2200" dirty="0"/>
              <a:t>(solid) || </a:t>
            </a:r>
            <a:r>
              <a:rPr lang="en-US" sz="2200" dirty="0" err="1"/>
              <a:t>kdensity</a:t>
            </a:r>
            <a:r>
              <a:rPr lang="en-US" sz="2200" dirty="0"/>
              <a:t> </a:t>
            </a:r>
            <a:r>
              <a:rPr lang="en-US" sz="2200" dirty="0" err="1"/>
              <a:t>pcexp</a:t>
            </a:r>
            <a:r>
              <a:rPr lang="en-US" sz="2200" dirty="0"/>
              <a:t> if urban==1 , </a:t>
            </a:r>
            <a:r>
              <a:rPr lang="en-US" sz="2200" dirty="0" err="1"/>
              <a:t>lc</a:t>
            </a:r>
            <a:r>
              <a:rPr lang="en-US" sz="2200" dirty="0"/>
              <a:t>(black) </a:t>
            </a:r>
            <a:r>
              <a:rPr lang="en-US" sz="2200" dirty="0" err="1"/>
              <a:t>lp</a:t>
            </a:r>
            <a:r>
              <a:rPr lang="en-US" sz="2200" dirty="0"/>
              <a:t>(dash) legend(order(1 "Rural" 2 "Urban")) title("Distribution of Total Consumption Per Capita") </a:t>
            </a:r>
            <a:r>
              <a:rPr lang="en-US" sz="2200" dirty="0" err="1"/>
              <a:t>ytitle</a:t>
            </a:r>
            <a:r>
              <a:rPr lang="en-US" sz="2200" dirty="0"/>
              <a:t>(density) </a:t>
            </a:r>
            <a:r>
              <a:rPr lang="en-US" sz="2200" dirty="0" err="1"/>
              <a:t>xtitle</a:t>
            </a:r>
            <a:r>
              <a:rPr lang="en-US" sz="2200" dirty="0"/>
              <a:t>("Malawian Kwacha") note("Source: 2019-2020 Malawi IHS Data") </a:t>
            </a:r>
            <a:r>
              <a:rPr lang="en-US" sz="2200" dirty="0" err="1"/>
              <a:t>xlabel</a:t>
            </a:r>
            <a:r>
              <a:rPr lang="en-US" sz="2200" dirty="0"/>
              <a:t>(0(250000)1000000) name(</a:t>
            </a:r>
            <a:r>
              <a:rPr lang="en-US" sz="2200" dirty="0" err="1"/>
              <a:t>pcexp_urbanrural</a:t>
            </a:r>
            <a:r>
              <a:rPr lang="en-US" sz="2200" dirty="0"/>
              <a:t>, replace)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CD0851-839D-F74C-9AA7-C1700DE77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217249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27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21A78F-BEBE-DE4D-BBE4-23C5E29E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outcomes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AC941B-DAB5-4040-8C49-B46CDF72E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Outcome: food consumption per capita (</a:t>
            </a:r>
            <a:r>
              <a:rPr lang="en-US" dirty="0" err="1"/>
              <a:t>foodexp_pc</a:t>
            </a:r>
            <a:r>
              <a:rPr lang="en-US" dirty="0"/>
              <a:t>) and total consumption per capita (</a:t>
            </a:r>
            <a:r>
              <a:rPr lang="en-US" dirty="0" err="1"/>
              <a:t>pcexp</a:t>
            </a:r>
            <a:r>
              <a:rPr lang="en-US" dirty="0"/>
              <a:t>)</a:t>
            </a:r>
          </a:p>
          <a:p>
            <a:r>
              <a:rPr lang="en-US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398636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8F7264-2C9C-1F4F-BC3F-085577844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food consumption per capita variable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010121-96C8-B340-921E-7B18A4B62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cap drop rexp_cat01_pc</a:t>
            </a:r>
          </a:p>
          <a:p>
            <a:r>
              <a:rPr lang="en-US" dirty="0"/>
              <a:t>gen rexp_cat01_pc = rexp_cat01 / </a:t>
            </a:r>
            <a:r>
              <a:rPr lang="en-US" dirty="0" err="1"/>
              <a:t>hhsize</a:t>
            </a:r>
            <a:r>
              <a:rPr lang="en-US" dirty="0"/>
              <a:t> </a:t>
            </a:r>
          </a:p>
          <a:p>
            <a:r>
              <a:rPr lang="en-US" dirty="0"/>
              <a:t>lab </a:t>
            </a:r>
            <a:r>
              <a:rPr lang="en-US" dirty="0" err="1"/>
              <a:t>var</a:t>
            </a:r>
            <a:r>
              <a:rPr lang="en-US" dirty="0"/>
              <a:t> rexp_cat01_pc "Food consumption per capita"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99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7D2C-3005-BE4A-B5AA-F1B029A39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Cap the top 1% of values at the 99th percentile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7E382-3454-3143-805D-06DDF8FD4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cap drop </a:t>
            </a:r>
            <a:r>
              <a:rPr lang="en-US" dirty="0" err="1"/>
              <a:t>foodexp_pc</a:t>
            </a:r>
            <a:r>
              <a:rPr lang="en-US" dirty="0"/>
              <a:t> </a:t>
            </a:r>
          </a:p>
          <a:p>
            <a:r>
              <a:rPr lang="en-US" dirty="0" err="1"/>
              <a:t>clonevar</a:t>
            </a:r>
            <a:r>
              <a:rPr lang="en-US" dirty="0"/>
              <a:t> </a:t>
            </a:r>
            <a:r>
              <a:rPr lang="en-US" dirty="0" err="1"/>
              <a:t>foodexp_pc</a:t>
            </a:r>
            <a:r>
              <a:rPr lang="en-US" dirty="0"/>
              <a:t> = rexp_cat01_pc </a:t>
            </a:r>
          </a:p>
          <a:p>
            <a:endParaRPr lang="en-US" dirty="0"/>
          </a:p>
          <a:p>
            <a:r>
              <a:rPr lang="en-US" dirty="0"/>
              <a:t>sum </a:t>
            </a:r>
            <a:r>
              <a:rPr lang="en-US" dirty="0" err="1"/>
              <a:t>foodexp_pc</a:t>
            </a:r>
            <a:r>
              <a:rPr lang="en-US" dirty="0"/>
              <a:t> , d</a:t>
            </a:r>
          </a:p>
          <a:p>
            <a:r>
              <a:rPr lang="en-US" dirty="0"/>
              <a:t>replace </a:t>
            </a:r>
            <a:r>
              <a:rPr lang="en-US" dirty="0" err="1"/>
              <a:t>foodexp_pc</a:t>
            </a:r>
            <a:r>
              <a:rPr lang="en-US" dirty="0"/>
              <a:t> = r(p99) if </a:t>
            </a:r>
            <a:r>
              <a:rPr lang="en-US" dirty="0" err="1"/>
              <a:t>foodexp_pc</a:t>
            </a:r>
            <a:r>
              <a:rPr lang="en-US" dirty="0"/>
              <a:t> &gt; r(p99)</a:t>
            </a:r>
          </a:p>
        </p:txBody>
      </p:sp>
    </p:spTree>
    <p:extLst>
      <p:ext uri="{BB962C8B-B14F-4D97-AF65-F5344CB8AC3E}">
        <p14:creationId xmlns:p14="http://schemas.microsoft.com/office/powerpoint/2010/main" val="3601723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020F-26AD-BF4E-9A4E-A3C90D462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foodexp_pc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DE1760-35D2-3740-953A-9CCCB3FF2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217249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63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00D88-F1EC-094A-AB5F-FE039E06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tw</a:t>
            </a:r>
            <a:r>
              <a:rPr lang="en-US" sz="2000" dirty="0"/>
              <a:t> </a:t>
            </a:r>
            <a:r>
              <a:rPr lang="en-US" sz="2000" dirty="0" err="1"/>
              <a:t>kdensity</a:t>
            </a:r>
            <a:r>
              <a:rPr lang="en-US" sz="2000" dirty="0"/>
              <a:t> </a:t>
            </a:r>
            <a:r>
              <a:rPr lang="en-US" sz="2000" dirty="0" err="1"/>
              <a:t>foodexp_pc</a:t>
            </a:r>
            <a:r>
              <a:rPr lang="en-US" sz="2000" dirty="0"/>
              <a:t> if rural==1 , </a:t>
            </a:r>
            <a:r>
              <a:rPr lang="en-US" sz="2000" dirty="0" err="1"/>
              <a:t>lc</a:t>
            </a:r>
            <a:r>
              <a:rPr lang="en-US" sz="2000" dirty="0"/>
              <a:t>(black) </a:t>
            </a:r>
            <a:r>
              <a:rPr lang="en-US" sz="2000" dirty="0" err="1"/>
              <a:t>lp</a:t>
            </a:r>
            <a:r>
              <a:rPr lang="en-US" sz="2000" dirty="0"/>
              <a:t>(solid) || </a:t>
            </a:r>
            <a:r>
              <a:rPr lang="en-US" sz="2000" dirty="0" err="1"/>
              <a:t>kdensity</a:t>
            </a:r>
            <a:r>
              <a:rPr lang="en-US" sz="2000" dirty="0"/>
              <a:t> </a:t>
            </a:r>
            <a:r>
              <a:rPr lang="en-US" sz="2000" dirty="0" err="1"/>
              <a:t>foodexp_pc</a:t>
            </a:r>
            <a:r>
              <a:rPr lang="en-US" sz="2000" dirty="0"/>
              <a:t> if rural==0 , </a:t>
            </a:r>
            <a:r>
              <a:rPr lang="en-US" sz="2000" dirty="0" err="1"/>
              <a:t>lc</a:t>
            </a:r>
            <a:r>
              <a:rPr lang="en-US" sz="2000" dirty="0"/>
              <a:t>(black) </a:t>
            </a:r>
            <a:r>
              <a:rPr lang="en-US" sz="2000" dirty="0" err="1"/>
              <a:t>lp</a:t>
            </a:r>
            <a:r>
              <a:rPr lang="en-US" sz="2000" dirty="0"/>
              <a:t>(dash) legend(order(1 "Rural" 2 "Urban")) title("Distribution of Food Consumption Per Capita") </a:t>
            </a:r>
            <a:r>
              <a:rPr lang="en-US" sz="2000" dirty="0" err="1"/>
              <a:t>ytitle</a:t>
            </a:r>
            <a:r>
              <a:rPr lang="en-US" sz="2000" dirty="0"/>
              <a:t>(density) </a:t>
            </a:r>
            <a:r>
              <a:rPr lang="en-US" sz="2000" dirty="0" err="1"/>
              <a:t>xtitle</a:t>
            </a:r>
            <a:r>
              <a:rPr lang="en-US" sz="2000" dirty="0"/>
              <a:t>("Malawian Kwacha") note("Source: 2019-2020 Malawi IHS Data") name(</a:t>
            </a:r>
            <a:r>
              <a:rPr lang="en-US" sz="2000" dirty="0" err="1"/>
              <a:t>foodex_urbanrural</a:t>
            </a:r>
            <a:r>
              <a:rPr lang="en-US" sz="2000" dirty="0"/>
              <a:t>, replace) </a:t>
            </a:r>
            <a:r>
              <a:rPr lang="en-US" sz="2000" dirty="0" err="1"/>
              <a:t>xlabel</a:t>
            </a:r>
            <a:r>
              <a:rPr lang="en-US" sz="2000" dirty="0"/>
              <a:t>(0(100000)400000)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36DFEA-BF83-EF45-BC4E-ED31600AA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217249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81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9845D2-1459-4344-867D-4C000ABED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multiple graphs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43A28-5319-1D4F-9A80-205144288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#1: </a:t>
            </a:r>
            <a:r>
              <a:rPr lang="en-US" dirty="0" err="1"/>
              <a:t>pcexp_urbanrural</a:t>
            </a:r>
            <a:r>
              <a:rPr lang="en-US" dirty="0"/>
              <a:t> </a:t>
            </a:r>
          </a:p>
          <a:p>
            <a:r>
              <a:rPr lang="en-US" dirty="0"/>
              <a:t>Graph #2: </a:t>
            </a:r>
            <a:r>
              <a:rPr lang="en-US" dirty="0" err="1"/>
              <a:t>foodex_urbanrural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75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22336B-EE83-AA47-9D60-5CA63FA8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combine </a:t>
            </a:r>
            <a:r>
              <a:rPr lang="en-US" dirty="0" err="1"/>
              <a:t>pcexp_urbanrural</a:t>
            </a:r>
            <a:r>
              <a:rPr lang="en-US" dirty="0"/>
              <a:t> </a:t>
            </a:r>
            <a:r>
              <a:rPr lang="en-US" dirty="0" err="1"/>
              <a:t>foodex_urbanrural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7DB08A-7F5D-3B42-93AD-AEB1AAF1C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217249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14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91D1A3-3531-7747-92F6-A62B8A3C2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outcome variable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4A6D68-99E7-5347-917F-C2D37F70CB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Outcome: Total expenditure per capita (</a:t>
            </a:r>
            <a:r>
              <a:rPr lang="en-US" dirty="0" err="1"/>
              <a:t>rexpaggpc</a:t>
            </a:r>
            <a:r>
              <a:rPr lang="en-US" dirty="0"/>
              <a:t>)</a:t>
            </a:r>
          </a:p>
          <a:p>
            <a:r>
              <a:rPr lang="en-US" dirty="0"/>
              <a:t>Data: Malawi Fifth Integrated Household Survey 2019-2020</a:t>
            </a:r>
          </a:p>
          <a:p>
            <a:r>
              <a:rPr lang="en-US" dirty="0"/>
              <a:t>Source: https://</a:t>
            </a:r>
            <a:r>
              <a:rPr lang="en-US" dirty="0" err="1"/>
              <a:t>microdata.worldbank.org</a:t>
            </a:r>
            <a:r>
              <a:rPr lang="en-US" dirty="0"/>
              <a:t>/catalog/3818/get-microdata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94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685CB-0BD4-C345-85CC-818612BE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very long titles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48E95-6A16-3448-A279-7D817D3FC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tw</a:t>
            </a:r>
            <a:r>
              <a:rPr lang="en-US" dirty="0"/>
              <a:t> </a:t>
            </a:r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pcexp</a:t>
            </a:r>
            <a:r>
              <a:rPr lang="en-US" dirty="0"/>
              <a:t> if rural==1 || </a:t>
            </a:r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pcexp</a:t>
            </a:r>
            <a:r>
              <a:rPr lang="en-US" dirty="0"/>
              <a:t> if rural==0 , subtitle("A. Total")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tw</a:t>
            </a:r>
            <a:r>
              <a:rPr lang="en-US" dirty="0"/>
              <a:t> </a:t>
            </a:r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foodexp_pc</a:t>
            </a:r>
            <a:r>
              <a:rPr lang="en-US" dirty="0"/>
              <a:t> if rural==1 || </a:t>
            </a:r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foodexp_pc</a:t>
            </a:r>
            <a:r>
              <a:rPr lang="en-US" dirty="0"/>
              <a:t> if rural==0, subtitle("B. Food")</a:t>
            </a:r>
          </a:p>
        </p:txBody>
      </p:sp>
    </p:spTree>
    <p:extLst>
      <p:ext uri="{BB962C8B-B14F-4D97-AF65-F5344CB8AC3E}">
        <p14:creationId xmlns:p14="http://schemas.microsoft.com/office/powerpoint/2010/main" val="736578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58D43-B373-7B44-8CDA-45425C8E4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graph combine </a:t>
            </a:r>
            <a:r>
              <a:rPr lang="en-US" dirty="0" err="1"/>
              <a:t>pcexp_urbanrural</a:t>
            </a:r>
            <a:r>
              <a:rPr lang="en-US" dirty="0"/>
              <a:t> </a:t>
            </a:r>
            <a:r>
              <a:rPr lang="en-US" dirty="0" err="1"/>
              <a:t>foodex_urbanrural</a:t>
            </a:r>
            <a:r>
              <a:rPr lang="en-US" dirty="0"/>
              <a:t> , title("Distribution of </a:t>
            </a:r>
            <a:r>
              <a:rPr lang="en-US" dirty="0" err="1"/>
              <a:t>Cosumption</a:t>
            </a:r>
            <a:r>
              <a:rPr lang="en-US" dirty="0"/>
              <a:t> Per Capita", span)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05A470-1CC5-764E-A94D-3504F99D0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217249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95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1AA1D-55F4-0342-903B-0851F1F28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legend position to 6 o’clock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A97CC-5ABA-A641-8FDB-916149E0F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tw</a:t>
            </a:r>
            <a:r>
              <a:rPr lang="en-US" dirty="0"/>
              <a:t> </a:t>
            </a:r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pcexp</a:t>
            </a:r>
            <a:r>
              <a:rPr lang="en-US" dirty="0"/>
              <a:t> if rural==1 || </a:t>
            </a:r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pcexp</a:t>
            </a:r>
            <a:r>
              <a:rPr lang="en-US" dirty="0"/>
              <a:t> if rural==0 , legend(order(1 "Rural" 2 "Urban") </a:t>
            </a:r>
            <a:r>
              <a:rPr lang="en-US" dirty="0" err="1"/>
              <a:t>pos</a:t>
            </a:r>
            <a:r>
              <a:rPr lang="en-US" dirty="0"/>
              <a:t>(6) row(1))</a:t>
            </a:r>
          </a:p>
          <a:p>
            <a:endParaRPr lang="en-US" dirty="0"/>
          </a:p>
          <a:p>
            <a:r>
              <a:rPr lang="en-US" dirty="0" err="1"/>
              <a:t>tw</a:t>
            </a:r>
            <a:r>
              <a:rPr lang="en-US" dirty="0"/>
              <a:t> </a:t>
            </a:r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foodexp_pc</a:t>
            </a:r>
            <a:r>
              <a:rPr lang="en-US" dirty="0"/>
              <a:t> if rural==1 || </a:t>
            </a:r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foodexp_pc</a:t>
            </a:r>
            <a:r>
              <a:rPr lang="en-US" dirty="0"/>
              <a:t> if rural==0 , legend(order(1 "Rural" 2 "Urban") </a:t>
            </a:r>
            <a:r>
              <a:rPr lang="en-US" dirty="0" err="1"/>
              <a:t>pos</a:t>
            </a:r>
            <a:r>
              <a:rPr lang="en-US" dirty="0"/>
              <a:t>(6) row(1))</a:t>
            </a:r>
          </a:p>
        </p:txBody>
      </p:sp>
    </p:spTree>
    <p:extLst>
      <p:ext uri="{BB962C8B-B14F-4D97-AF65-F5344CB8AC3E}">
        <p14:creationId xmlns:p14="http://schemas.microsoft.com/office/powerpoint/2010/main" val="576106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06572-DCB4-1B4C-A9D6-2CF0B728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/>
              <a:t>grc1leg2 </a:t>
            </a:r>
            <a:r>
              <a:rPr lang="en-US" sz="3300" dirty="0" err="1"/>
              <a:t>pcexp_urbanrural</a:t>
            </a:r>
            <a:r>
              <a:rPr lang="en-US" sz="3300" dirty="0"/>
              <a:t> </a:t>
            </a:r>
            <a:r>
              <a:rPr lang="en-US" sz="3300" dirty="0" err="1"/>
              <a:t>foodex_urbanrural</a:t>
            </a:r>
            <a:r>
              <a:rPr lang="en-US" sz="3300" dirty="0"/>
              <a:t> , title(Distribution of </a:t>
            </a:r>
            <a:r>
              <a:rPr lang="en-US" sz="3300" dirty="0" err="1"/>
              <a:t>Cosumption</a:t>
            </a:r>
            <a:r>
              <a:rPr lang="en-US" sz="3300" dirty="0"/>
              <a:t> Per Capita) </a:t>
            </a:r>
            <a:r>
              <a:rPr lang="en-US" sz="3300" dirty="0" err="1"/>
              <a:t>legendfrom</a:t>
            </a:r>
            <a:r>
              <a:rPr lang="en-US" sz="3300" dirty="0"/>
              <a:t>(</a:t>
            </a:r>
            <a:r>
              <a:rPr lang="en-US" sz="3300" dirty="0" err="1"/>
              <a:t>foodex_urbanrural</a:t>
            </a:r>
            <a:r>
              <a:rPr lang="en-US" sz="3300" dirty="0"/>
              <a:t>) </a:t>
            </a:r>
            <a:r>
              <a:rPr lang="en-US" sz="3300" dirty="0" err="1"/>
              <a:t>ycommon</a:t>
            </a:r>
            <a:r>
              <a:rPr lang="en-US" sz="3300" dirty="0"/>
              <a:t> position(6) </a:t>
            </a:r>
            <a:r>
              <a:rPr lang="en-US" sz="3300" dirty="0" err="1"/>
              <a:t>lrows</a:t>
            </a:r>
            <a:r>
              <a:rPr lang="en-US" sz="3300" dirty="0"/>
              <a:t>(1) ring(1)</a:t>
            </a:r>
            <a:br>
              <a:rPr lang="en-US" sz="3300" dirty="0"/>
            </a:br>
            <a:endParaRPr lang="en-US" sz="33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EB2E00E-1264-3349-8A50-1FD3288F9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217249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E98A-C214-AA48-B766-64CA61E8F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legend position to 12 o’clock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265A0-8113-9843-8C3E-67948356D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tw</a:t>
            </a:r>
            <a:r>
              <a:rPr lang="en-US" dirty="0"/>
              <a:t> </a:t>
            </a:r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pcexp</a:t>
            </a:r>
            <a:r>
              <a:rPr lang="en-US" dirty="0"/>
              <a:t> if rural==1 || </a:t>
            </a:r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pcexp</a:t>
            </a:r>
            <a:r>
              <a:rPr lang="en-US" dirty="0"/>
              <a:t> if rural==0 , legend(order(1 "Rural" 2 "Urban") </a:t>
            </a:r>
            <a:r>
              <a:rPr lang="en-US" dirty="0" err="1"/>
              <a:t>pos</a:t>
            </a:r>
            <a:r>
              <a:rPr lang="en-US" dirty="0"/>
              <a:t>(12) row(2))</a:t>
            </a:r>
          </a:p>
          <a:p>
            <a:endParaRPr lang="en-US" dirty="0"/>
          </a:p>
          <a:p>
            <a:r>
              <a:rPr lang="en-US" dirty="0" err="1"/>
              <a:t>tw</a:t>
            </a:r>
            <a:r>
              <a:rPr lang="en-US" dirty="0"/>
              <a:t> </a:t>
            </a:r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foodexp_pc</a:t>
            </a:r>
            <a:r>
              <a:rPr lang="en-US" dirty="0"/>
              <a:t> if rural==1 || </a:t>
            </a:r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foodexp_pc</a:t>
            </a:r>
            <a:r>
              <a:rPr lang="en-US" dirty="0"/>
              <a:t> if rural==0 , legend(order(1 "Rural" 2 "Urban") </a:t>
            </a:r>
            <a:r>
              <a:rPr lang="en-US" dirty="0" err="1"/>
              <a:t>pos</a:t>
            </a:r>
            <a:r>
              <a:rPr lang="en-US" dirty="0"/>
              <a:t>(12) row(2))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12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485DD-BFFC-5340-A5E4-414E05007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graph combine </a:t>
            </a:r>
            <a:r>
              <a:rPr lang="en-US" dirty="0" err="1"/>
              <a:t>pcexp_urbanrural</a:t>
            </a:r>
            <a:r>
              <a:rPr lang="en-US" dirty="0"/>
              <a:t> </a:t>
            </a:r>
            <a:r>
              <a:rPr lang="en-US" dirty="0" err="1"/>
              <a:t>foodex_urbanrural</a:t>
            </a:r>
            <a:r>
              <a:rPr lang="en-US" dirty="0"/>
              <a:t> , title("Distribution of </a:t>
            </a:r>
            <a:r>
              <a:rPr lang="en-US" dirty="0" err="1"/>
              <a:t>Cosumption</a:t>
            </a:r>
            <a:r>
              <a:rPr lang="en-US" dirty="0"/>
              <a:t> Per Capita", span)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FBB073-A86D-9143-8285-920568E96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217249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51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7752-8160-0B47-B19D-13D516230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o’clock position within the graph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DD781-CBE6-B148-99B1-1E19B72A1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tw</a:t>
            </a:r>
            <a:r>
              <a:rPr lang="en-US" dirty="0"/>
              <a:t> </a:t>
            </a:r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pcexp</a:t>
            </a:r>
            <a:r>
              <a:rPr lang="en-US" dirty="0"/>
              <a:t> if rural==1 , </a:t>
            </a:r>
            <a:r>
              <a:rPr lang="en-US" dirty="0" err="1"/>
              <a:t>lc</a:t>
            </a:r>
            <a:r>
              <a:rPr lang="en-US" dirty="0"/>
              <a:t>(black) </a:t>
            </a:r>
            <a:r>
              <a:rPr lang="en-US" dirty="0" err="1"/>
              <a:t>lp</a:t>
            </a:r>
            <a:r>
              <a:rPr lang="en-US" dirty="0"/>
              <a:t>(solid) || </a:t>
            </a:r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pcexp</a:t>
            </a:r>
            <a:r>
              <a:rPr lang="en-US" dirty="0"/>
              <a:t> if rural==0 , </a:t>
            </a:r>
            <a:r>
              <a:rPr lang="en-US" dirty="0" err="1"/>
              <a:t>lc</a:t>
            </a:r>
            <a:r>
              <a:rPr lang="en-US" dirty="0"/>
              <a:t>(black) </a:t>
            </a:r>
            <a:r>
              <a:rPr lang="en-US" dirty="0" err="1"/>
              <a:t>lp</a:t>
            </a:r>
            <a:r>
              <a:rPr lang="en-US" dirty="0"/>
              <a:t>(dash) legend(order(1 "Rural" 2 "Urban") ring(0) </a:t>
            </a:r>
            <a:r>
              <a:rPr lang="en-US" dirty="0" err="1"/>
              <a:t>pos</a:t>
            </a:r>
            <a:r>
              <a:rPr lang="en-US" dirty="0"/>
              <a:t>(1) row(2))</a:t>
            </a:r>
          </a:p>
          <a:p>
            <a:endParaRPr lang="en-US" dirty="0"/>
          </a:p>
          <a:p>
            <a:r>
              <a:rPr lang="en-US" dirty="0" err="1"/>
              <a:t>tw</a:t>
            </a:r>
            <a:r>
              <a:rPr lang="en-US" dirty="0"/>
              <a:t> </a:t>
            </a:r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foodexp_pc</a:t>
            </a:r>
            <a:r>
              <a:rPr lang="en-US" dirty="0"/>
              <a:t> if rural==1 , </a:t>
            </a:r>
            <a:r>
              <a:rPr lang="en-US" dirty="0" err="1"/>
              <a:t>lc</a:t>
            </a:r>
            <a:r>
              <a:rPr lang="en-US" dirty="0"/>
              <a:t>(black) </a:t>
            </a:r>
            <a:r>
              <a:rPr lang="en-US" dirty="0" err="1"/>
              <a:t>lp</a:t>
            </a:r>
            <a:r>
              <a:rPr lang="en-US" dirty="0"/>
              <a:t>(solid) || </a:t>
            </a:r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foodexp_pc</a:t>
            </a:r>
            <a:r>
              <a:rPr lang="en-US" dirty="0"/>
              <a:t> if rural==0 , </a:t>
            </a:r>
            <a:r>
              <a:rPr lang="en-US" dirty="0" err="1"/>
              <a:t>lc</a:t>
            </a:r>
            <a:r>
              <a:rPr lang="en-US" dirty="0"/>
              <a:t>(black) </a:t>
            </a:r>
            <a:r>
              <a:rPr lang="en-US" dirty="0" err="1"/>
              <a:t>lp</a:t>
            </a:r>
            <a:r>
              <a:rPr lang="en-US" dirty="0"/>
              <a:t>(dash) legend(order(1 "Rural" 2 "Urban") ring(0) </a:t>
            </a:r>
            <a:r>
              <a:rPr lang="en-US" dirty="0" err="1"/>
              <a:t>pos</a:t>
            </a:r>
            <a:r>
              <a:rPr lang="en-US" dirty="0"/>
              <a:t>(1) row(2))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40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F2DC-A96C-4B4E-86B6-846A6AC79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graph combine </a:t>
            </a:r>
            <a:r>
              <a:rPr lang="en-US" sz="3600" dirty="0" err="1"/>
              <a:t>pcexp_urbanrural</a:t>
            </a:r>
            <a:r>
              <a:rPr lang="en-US" sz="3600" dirty="0"/>
              <a:t> </a:t>
            </a:r>
            <a:r>
              <a:rPr lang="en-US" sz="3600" dirty="0" err="1"/>
              <a:t>foodex_urbanrural</a:t>
            </a:r>
            <a:r>
              <a:rPr lang="en-US" sz="3600" dirty="0"/>
              <a:t> , title("Distribution of </a:t>
            </a:r>
            <a:r>
              <a:rPr lang="en-US" sz="3600" dirty="0" err="1"/>
              <a:t>Cosumption</a:t>
            </a:r>
            <a:r>
              <a:rPr lang="en-US" sz="3600" dirty="0"/>
              <a:t> Per Capita", span)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614187-9476-3845-983D-BEF62670D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217249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75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4CDF1-01B5-4541-9E02-E59EC08E1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grc1leg2 </a:t>
            </a:r>
            <a:r>
              <a:rPr lang="en-US" sz="3000" dirty="0" err="1"/>
              <a:t>pcexp_urbanrural</a:t>
            </a:r>
            <a:r>
              <a:rPr lang="en-US" sz="3000" dirty="0"/>
              <a:t> </a:t>
            </a:r>
            <a:r>
              <a:rPr lang="en-US" sz="3000" dirty="0" err="1"/>
              <a:t>foodex_urbanrural</a:t>
            </a:r>
            <a:r>
              <a:rPr lang="en-US" sz="3000" dirty="0"/>
              <a:t> , title(Distribution of </a:t>
            </a:r>
            <a:r>
              <a:rPr lang="en-US" sz="3000" dirty="0" err="1"/>
              <a:t>Cosumption</a:t>
            </a:r>
            <a:r>
              <a:rPr lang="en-US" sz="3000" dirty="0"/>
              <a:t> Per Capita) </a:t>
            </a:r>
            <a:r>
              <a:rPr lang="en-US" sz="3000" dirty="0" err="1"/>
              <a:t>legendfrom</a:t>
            </a:r>
            <a:r>
              <a:rPr lang="en-US" sz="3000" dirty="0"/>
              <a:t>(</a:t>
            </a:r>
            <a:r>
              <a:rPr lang="en-US" sz="3000" dirty="0" err="1"/>
              <a:t>foodex_urbanrural</a:t>
            </a:r>
            <a:r>
              <a:rPr lang="en-US" sz="3000" dirty="0"/>
              <a:t>) </a:t>
            </a:r>
            <a:r>
              <a:rPr lang="en-US" sz="3000" dirty="0" err="1"/>
              <a:t>ycommon</a:t>
            </a:r>
            <a:r>
              <a:rPr lang="en-US" sz="3000" dirty="0"/>
              <a:t> position(6) </a:t>
            </a:r>
            <a:r>
              <a:rPr lang="en-US" sz="3000" dirty="0" err="1"/>
              <a:t>lrows</a:t>
            </a:r>
            <a:r>
              <a:rPr lang="en-US" sz="3000" dirty="0"/>
              <a:t>(1) ring(1)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F60210-18BA-FA4B-96C5-00336197A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217249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651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6AF2-6FCE-5169-1D1C-6786FB33C7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Preview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F58279C-CD9B-8242-AB6B-F121C2F6B3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II</a:t>
            </a:r>
          </a:p>
        </p:txBody>
      </p:sp>
    </p:spTree>
    <p:extLst>
      <p:ext uri="{BB962C8B-B14F-4D97-AF65-F5344CB8AC3E}">
        <p14:creationId xmlns:p14="http://schemas.microsoft.com/office/powerpoint/2010/main" val="104465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ADD1-B62D-044C-8C95-18B78592C70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rexpaggpc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B396CE-B9A4-1F4D-9905-A91E5BE74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217249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092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689C2C-5BDB-BF47-BF16-C620DDE7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one or two statistics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4976700-36DF-7947-B060-D08C271C6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2800" y="217249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03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8103-0C6A-AA4C-AFF2-2FCFFAFF3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Aside: capping extreme values of </a:t>
            </a:r>
            <a:r>
              <a:rPr lang="en-US" dirty="0" err="1"/>
              <a:t>rexpaggpc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587CF-3B47-7445-A7A2-C983E6439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 </a:t>
            </a:r>
            <a:r>
              <a:rPr lang="en-US" dirty="0" err="1"/>
              <a:t>pcexp</a:t>
            </a:r>
            <a:r>
              <a:rPr lang="en-US" dirty="0"/>
              <a:t> = </a:t>
            </a:r>
            <a:r>
              <a:rPr lang="en-US" dirty="0" err="1"/>
              <a:t>rexpaggpc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sum </a:t>
            </a:r>
            <a:r>
              <a:rPr lang="en-US" dirty="0" err="1"/>
              <a:t>pcexp</a:t>
            </a:r>
            <a:r>
              <a:rPr lang="en-US" dirty="0"/>
              <a:t>, d // you need this command to retrieve 99 percentile value</a:t>
            </a:r>
          </a:p>
          <a:p>
            <a:endParaRPr lang="en-US" dirty="0"/>
          </a:p>
          <a:p>
            <a:r>
              <a:rPr lang="en-US" dirty="0"/>
              <a:t>replace </a:t>
            </a:r>
            <a:r>
              <a:rPr lang="en-US" dirty="0" err="1"/>
              <a:t>pcexp</a:t>
            </a:r>
            <a:r>
              <a:rPr lang="en-US" dirty="0"/>
              <a:t> = r(p99) if </a:t>
            </a:r>
            <a:r>
              <a:rPr lang="en-US" dirty="0" err="1"/>
              <a:t>pcexp</a:t>
            </a:r>
            <a:r>
              <a:rPr lang="en-US" dirty="0"/>
              <a:t>&gt; r(p99)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86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0A9D4-155F-B543-902F-CAF551EA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pcexp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C188B5-600E-EB48-AEB0-6DB6281CD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217249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1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6DAFB-2CCA-B449-ABBC-71FED4DA2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pcexp</a:t>
            </a:r>
            <a:r>
              <a:rPr lang="en-US" dirty="0"/>
              <a:t> , title("Distribution of Total Consumption Per Capita")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704FBC-BC26-FA46-B92D-1B4221A98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217249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58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06C4F-DBD4-934F-960C-E0A98961C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pcexp</a:t>
            </a:r>
            <a:r>
              <a:rPr lang="en-US" dirty="0"/>
              <a:t> , </a:t>
            </a:r>
            <a:r>
              <a:rPr lang="en-US" dirty="0" err="1"/>
              <a:t>ytitle</a:t>
            </a:r>
            <a:r>
              <a:rPr lang="en-US" dirty="0"/>
              <a:t>(density)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72D3C67-BCC8-A944-B83F-75946BB64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217249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9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0291C-E7A7-6C4A-AAEE-9A4E09392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kdensity</a:t>
            </a:r>
            <a:r>
              <a:rPr lang="en-US" dirty="0"/>
              <a:t> </a:t>
            </a:r>
            <a:r>
              <a:rPr lang="en-US" dirty="0" err="1"/>
              <a:t>pcexp</a:t>
            </a:r>
            <a:r>
              <a:rPr lang="en-US" dirty="0"/>
              <a:t> , </a:t>
            </a:r>
            <a:r>
              <a:rPr lang="en-US" dirty="0" err="1"/>
              <a:t>xtitle</a:t>
            </a:r>
            <a:r>
              <a:rPr lang="en-US" dirty="0"/>
              <a:t>("Malawian Kwacha")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1395CC-8BCD-874A-AD09-EBA21EC6B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217249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11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4139</TotalTime>
  <Words>1162</Words>
  <Application>Microsoft Office PowerPoint</Application>
  <PresentationFormat>Widescreen</PresentationFormat>
  <Paragraphs>94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Aptos</vt:lpstr>
      <vt:lpstr>Aptos Display</vt:lpstr>
      <vt:lpstr>Arial</vt:lpstr>
      <vt:lpstr>Office Theme</vt:lpstr>
      <vt:lpstr>STATA ‘tricks’: Creating professional graphs to enhance communication of statistical results</vt:lpstr>
      <vt:lpstr>Outline</vt:lpstr>
      <vt:lpstr>One outcome variable</vt:lpstr>
      <vt:lpstr>kdensity rexpaggpc</vt:lpstr>
      <vt:lpstr>Aside: capping extreme values of rexpaggpc</vt:lpstr>
      <vt:lpstr>kdensity pcexp</vt:lpstr>
      <vt:lpstr>kdensity pcexp , title("Distribution of Total Consumption Per Capita")</vt:lpstr>
      <vt:lpstr>kdensity pcexp , ytitle(density)</vt:lpstr>
      <vt:lpstr>kdensity pcexp , xtitle("Malawian Kwacha")</vt:lpstr>
      <vt:lpstr>kdensity pcexp , note("Source: 2019-2020 Malawi IHS Data")</vt:lpstr>
      <vt:lpstr>kdensity pcexp , lc(black) </vt:lpstr>
      <vt:lpstr>kdensity pcexp , lp(dash)</vt:lpstr>
      <vt:lpstr>kdensity pcexp, xlabel(0(250000)1000000) </vt:lpstr>
      <vt:lpstr>kdensity pcexp, name(pcexp, replace)</vt:lpstr>
      <vt:lpstr>kdensity pcexp , title("Distribution of Total Consumption Per Capita") ytitle(density) xtitle("Malawian Kwacha") note("Source: 2019-2020 Malawi IHS Data") lc(black) lp(dash) xlabel(0(250000)1000000) name(pcexp, replace)  </vt:lpstr>
      <vt:lpstr>Subgroup</vt:lpstr>
      <vt:lpstr>kdensity pcexp if rural==0</vt:lpstr>
      <vt:lpstr>kdensity pcexp if rural==1</vt:lpstr>
      <vt:lpstr>tw kdensity pcexp if rural==1 || kdensity pcexp if rural==0 </vt:lpstr>
      <vt:lpstr>tw kdensity pcexp if rural==1 , lc(black) lp(solid) || kdensity pcexp if rural==0 , lc(black) lp(dash)</vt:lpstr>
      <vt:lpstr>tw kdensity pcexp if rural==1 , lc(black) lp(solid) || kdensity pcexp if rural==0 , lc(black) lp(dash) legend(order(1 "Rural" 2 "Urban")) </vt:lpstr>
      <vt:lpstr>tw kdensity pcexp if urban==2 , lc(black) lp(solid) || kdensity pcexp if urban==1 , lc(black) lp(dash) legend(order(1 "Rural" 2 "Urban")) title("Distribution of Total Consumption Per Capita") ytitle(density) xtitle("Malawian Kwacha") note("Source: 2019-2020 Malawi IHS Data") xlabel(0(250000)1000000) name(pcexp_urbanrural, replace)</vt:lpstr>
      <vt:lpstr>Multiple outcomes</vt:lpstr>
      <vt:lpstr>Creating food consumption per capita variable</vt:lpstr>
      <vt:lpstr>Cap the top 1% of values at the 99th percentile</vt:lpstr>
      <vt:lpstr>kdensity foodexp_pc</vt:lpstr>
      <vt:lpstr>tw kdensity foodexp_pc if rural==1 , lc(black) lp(solid) || kdensity foodexp_pc if rural==0 , lc(black) lp(dash) legend(order(1 "Rural" 2 "Urban")) title("Distribution of Food Consumption Per Capita") ytitle(density) xtitle("Malawian Kwacha") note("Source: 2019-2020 Malawi IHS Data") name(foodex_urbanrural, replace) xlabel(0(100000)400000)</vt:lpstr>
      <vt:lpstr>Combining multiple graphs</vt:lpstr>
      <vt:lpstr>graph combine pcexp_urbanrural foodex_urbanrural</vt:lpstr>
      <vt:lpstr>Fixing very long titles</vt:lpstr>
      <vt:lpstr>graph combine pcexp_urbanrural foodex_urbanrural , title("Distribution of Cosumption Per Capita", span) </vt:lpstr>
      <vt:lpstr>Changing legend position to 6 o’clock</vt:lpstr>
      <vt:lpstr>grc1leg2 pcexp_urbanrural foodex_urbanrural , title(Distribution of Cosumption Per Capita) legendfrom(foodex_urbanrural) ycommon position(6) lrows(1) ring(1) </vt:lpstr>
      <vt:lpstr>Changing legend position to 12 o’clock</vt:lpstr>
      <vt:lpstr>graph combine pcexp_urbanrural foodex_urbanrural , title("Distribution of Cosumption Per Capita", span) </vt:lpstr>
      <vt:lpstr>1 o’clock position within the graph area</vt:lpstr>
      <vt:lpstr>graph combine pcexp_urbanrural foodex_urbanrural , title("Distribution of Cosumption Per Capita", span) </vt:lpstr>
      <vt:lpstr>grc1leg2 pcexp_urbanrural foodex_urbanrural , title(Distribution of Cosumption Per Capita) legendfrom(foodex_urbanrural) ycommon position(6) lrows(1) ring(1)</vt:lpstr>
      <vt:lpstr>Preview</vt:lpstr>
      <vt:lpstr>Reporting one or two statistics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STATA ‘tricks’: Creating professional graphs to enhance communication of statistical results</dc:title>
  <dc:creator>Handa, Sudhanshu</dc:creator>
  <cp:lastModifiedBy>Suziedelis, Lara</cp:lastModifiedBy>
  <cp:revision>56</cp:revision>
  <dcterms:created xsi:type="dcterms:W3CDTF">2025-03-25T16:15:22Z</dcterms:created>
  <dcterms:modified xsi:type="dcterms:W3CDTF">2026-04-13T15:36:04Z</dcterms:modified>
</cp:coreProperties>
</file>