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4056" r:id="rId4"/>
    <p:sldMasterId id="2147484059" r:id="rId5"/>
  </p:sldMasterIdLst>
  <p:notesMasterIdLst>
    <p:notesMasterId r:id="rId40"/>
  </p:notesMasterIdLst>
  <p:handoutMasterIdLst>
    <p:handoutMasterId r:id="rId41"/>
  </p:handoutMasterIdLst>
  <p:sldIdLst>
    <p:sldId id="518" r:id="rId6"/>
    <p:sldId id="2080" r:id="rId7"/>
    <p:sldId id="410" r:id="rId8"/>
    <p:sldId id="524" r:id="rId9"/>
    <p:sldId id="2085" r:id="rId10"/>
    <p:sldId id="534" r:id="rId11"/>
    <p:sldId id="2053" r:id="rId12"/>
    <p:sldId id="2086" r:id="rId13"/>
    <p:sldId id="260" r:id="rId14"/>
    <p:sldId id="2089" r:id="rId15"/>
    <p:sldId id="545" r:id="rId16"/>
    <p:sldId id="2051" r:id="rId17"/>
    <p:sldId id="543" r:id="rId18"/>
    <p:sldId id="277" r:id="rId19"/>
    <p:sldId id="2056" r:id="rId20"/>
    <p:sldId id="279" r:id="rId21"/>
    <p:sldId id="2063" r:id="rId22"/>
    <p:sldId id="2064" r:id="rId23"/>
    <p:sldId id="259" r:id="rId24"/>
    <p:sldId id="2073" r:id="rId25"/>
    <p:sldId id="2074" r:id="rId26"/>
    <p:sldId id="2075" r:id="rId27"/>
    <p:sldId id="2076" r:id="rId28"/>
    <p:sldId id="2077" r:id="rId29"/>
    <p:sldId id="2078" r:id="rId30"/>
    <p:sldId id="2069" r:id="rId31"/>
    <p:sldId id="2062" r:id="rId32"/>
    <p:sldId id="541" r:id="rId33"/>
    <p:sldId id="2087" r:id="rId34"/>
    <p:sldId id="2050" r:id="rId35"/>
    <p:sldId id="2057" r:id="rId36"/>
    <p:sldId id="2088" r:id="rId37"/>
    <p:sldId id="555" r:id="rId38"/>
    <p:sldId id="2084" r:id="rId3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16" userDrawn="1">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77731B-75B9-0392-DFCC-5A84DC857D39}" name="de Milliano, Marlous" initials="Md" userId="S::mdemilliano@air.org::ff69aa86-7460-4b1f-ba41-2e71701b75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8"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Molotsky, Adria" initials="MA" lastIdx="1" clrIdx="9">
    <p:extLst>
      <p:ext uri="{19B8F6BF-5375-455C-9EA6-DF929625EA0E}">
        <p15:presenceInfo xmlns:p15="http://schemas.microsoft.com/office/powerpoint/2012/main" userId="S::amolotsky@air.org::21715bb0-1697-4910-bc0d-d02e168ee96c" providerId="AD"/>
      </p:ext>
    </p:extLst>
  </p:cmAuthor>
  <p:cmAuthor id="4" name="Note" initials="Note" lastIdx="48"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8E9E9"/>
    <a:srgbClr val="F5F5F5"/>
    <a:srgbClr val="F9F9F9"/>
    <a:srgbClr val="FCFCFC"/>
    <a:srgbClr val="F6F6F6"/>
    <a:srgbClr val="F8F8F9"/>
    <a:srgbClr val="F2F2F3"/>
    <a:srgbClr val="BFBFBF"/>
    <a:srgbClr val="EBEBEC"/>
    <a:srgbClr val="EBE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5DBD8-1648-4A3E-AB7C-79BF9234EA58}" v="4" dt="2026-05-21T14:31:34.980"/>
  </p1510:revLst>
</p1510:revInfo>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162" y="62"/>
      </p:cViewPr>
      <p:guideLst>
        <p:guide orient="horz" pos="816"/>
        <p:guide pos="216"/>
        <p:guide orient="horz" pos="9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06844-2DBB-4AE0-8733-147DC0B8622D}"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AC12EF89-B03D-4504-B103-6C3713FF8B4B}">
      <dgm:prSet phldrT="[Text]" phldr="0" custT="1"/>
      <dgm:spPr/>
      <dgm:t>
        <a:bodyPr/>
        <a:lstStyle/>
        <a:p>
          <a:r>
            <a:rPr lang="en-US" sz="1800"/>
            <a:t>Review source documents closely</a:t>
          </a:r>
        </a:p>
      </dgm:t>
    </dgm:pt>
    <dgm:pt modelId="{38E68D21-8D6E-43F8-ACBA-3D70F06227DD}" type="parTrans" cxnId="{92373F82-1413-4EF3-A2E4-11EA96C07E2A}">
      <dgm:prSet/>
      <dgm:spPr/>
      <dgm:t>
        <a:bodyPr/>
        <a:lstStyle/>
        <a:p>
          <a:endParaRPr lang="en-US" sz="2000"/>
        </a:p>
      </dgm:t>
    </dgm:pt>
    <dgm:pt modelId="{2C14F3C2-CCDA-4420-BDC7-7EA5FF5D6AC0}" type="sibTrans" cxnId="{92373F82-1413-4EF3-A2E4-11EA96C07E2A}">
      <dgm:prSet custT="1"/>
      <dgm:spPr/>
      <dgm:t>
        <a:bodyPr/>
        <a:lstStyle/>
        <a:p>
          <a:endParaRPr lang="en-US" sz="1200"/>
        </a:p>
      </dgm:t>
    </dgm:pt>
    <dgm:pt modelId="{3881CC72-28BF-4809-BDB0-BDAE36E3853D}">
      <dgm:prSet phldrT="[Text]" phldr="0" custT="1"/>
      <dgm:spPr/>
      <dgm:t>
        <a:bodyPr/>
        <a:lstStyle/>
        <a:p>
          <a:r>
            <a:rPr lang="en-US" sz="1800"/>
            <a:t>Create proposal outline following documents</a:t>
          </a:r>
        </a:p>
      </dgm:t>
    </dgm:pt>
    <dgm:pt modelId="{65E3E12B-7FA5-4993-8AAB-D73E7D2562B0}" type="parTrans" cxnId="{2269A655-C7E8-467F-A472-1B970CF43935}">
      <dgm:prSet/>
      <dgm:spPr/>
      <dgm:t>
        <a:bodyPr/>
        <a:lstStyle/>
        <a:p>
          <a:endParaRPr lang="en-US" sz="2000"/>
        </a:p>
      </dgm:t>
    </dgm:pt>
    <dgm:pt modelId="{E94E73D5-D6C0-4C84-92BF-ED1C479A1CA4}" type="sibTrans" cxnId="{2269A655-C7E8-467F-A472-1B970CF43935}">
      <dgm:prSet custT="1"/>
      <dgm:spPr/>
      <dgm:t>
        <a:bodyPr/>
        <a:lstStyle/>
        <a:p>
          <a:endParaRPr lang="en-US" sz="1200"/>
        </a:p>
      </dgm:t>
    </dgm:pt>
    <dgm:pt modelId="{6CAAFAEE-2E90-49CA-A0FF-92576878C440}">
      <dgm:prSet phldrT="[Text]" phldr="0" custT="1"/>
      <dgm:spPr/>
      <dgm:t>
        <a:bodyPr/>
        <a:lstStyle/>
        <a:p>
          <a:r>
            <a:rPr lang="en-US" sz="1800"/>
            <a:t>Draft technical proposal</a:t>
          </a:r>
        </a:p>
      </dgm:t>
    </dgm:pt>
    <dgm:pt modelId="{4C53A327-A963-4865-AB81-8F2410E39C7F}" type="parTrans" cxnId="{283D248B-3D4D-49D0-8FD6-1B791B3CAC68}">
      <dgm:prSet/>
      <dgm:spPr/>
      <dgm:t>
        <a:bodyPr/>
        <a:lstStyle/>
        <a:p>
          <a:endParaRPr lang="en-US" sz="2000"/>
        </a:p>
      </dgm:t>
    </dgm:pt>
    <dgm:pt modelId="{DF50F1E5-5759-440C-8B81-49615BA4F47F}" type="sibTrans" cxnId="{283D248B-3D4D-49D0-8FD6-1B791B3CAC68}">
      <dgm:prSet custT="1"/>
      <dgm:spPr/>
      <dgm:t>
        <a:bodyPr/>
        <a:lstStyle/>
        <a:p>
          <a:endParaRPr lang="en-US" sz="1200"/>
        </a:p>
      </dgm:t>
    </dgm:pt>
    <dgm:pt modelId="{DE6983D7-7568-4A9D-92D3-AD949F15F83F}">
      <dgm:prSet custT="1"/>
      <dgm:spPr/>
      <dgm:t>
        <a:bodyPr/>
        <a:lstStyle/>
        <a:p>
          <a:r>
            <a:rPr lang="en-US" sz="1800"/>
            <a:t>Review and edit</a:t>
          </a:r>
        </a:p>
      </dgm:t>
    </dgm:pt>
    <dgm:pt modelId="{004B1266-1B04-4CDA-85B7-918668E3D92F}" type="parTrans" cxnId="{C86756A1-F98D-4EC8-94EA-E5976F65AE52}">
      <dgm:prSet/>
      <dgm:spPr/>
      <dgm:t>
        <a:bodyPr/>
        <a:lstStyle/>
        <a:p>
          <a:endParaRPr lang="en-US" sz="2000"/>
        </a:p>
      </dgm:t>
    </dgm:pt>
    <dgm:pt modelId="{03ACDF0B-7FE7-49DA-9746-4EC69BD7662D}" type="sibTrans" cxnId="{C86756A1-F98D-4EC8-94EA-E5976F65AE52}">
      <dgm:prSet custT="1"/>
      <dgm:spPr/>
      <dgm:t>
        <a:bodyPr/>
        <a:lstStyle/>
        <a:p>
          <a:endParaRPr lang="en-US" sz="1200"/>
        </a:p>
      </dgm:t>
    </dgm:pt>
    <dgm:pt modelId="{7B9954D9-1CEE-4C9D-BE11-8DB960877048}">
      <dgm:prSet custT="1"/>
      <dgm:spPr/>
      <dgm:t>
        <a:bodyPr/>
        <a:lstStyle/>
        <a:p>
          <a:r>
            <a:rPr lang="en-US" sz="1800"/>
            <a:t>Finalize and submit</a:t>
          </a:r>
        </a:p>
      </dgm:t>
    </dgm:pt>
    <dgm:pt modelId="{9AF20B0E-AF5C-4648-93FC-753E960C3EBB}" type="parTrans" cxnId="{5C8DF27B-9A25-47E3-A560-802225978410}">
      <dgm:prSet/>
      <dgm:spPr/>
      <dgm:t>
        <a:bodyPr/>
        <a:lstStyle/>
        <a:p>
          <a:endParaRPr lang="en-US" sz="2000"/>
        </a:p>
      </dgm:t>
    </dgm:pt>
    <dgm:pt modelId="{2FF57FBA-A95A-4D0D-9060-A5C7D19F1932}" type="sibTrans" cxnId="{5C8DF27B-9A25-47E3-A560-802225978410}">
      <dgm:prSet/>
      <dgm:spPr/>
      <dgm:t>
        <a:bodyPr/>
        <a:lstStyle/>
        <a:p>
          <a:endParaRPr lang="en-US" sz="2000"/>
        </a:p>
      </dgm:t>
    </dgm:pt>
    <dgm:pt modelId="{F85F8D73-A74C-4CD4-AD21-1F0AD35345E0}" type="pres">
      <dgm:prSet presAssocID="{0E106844-2DBB-4AE0-8733-147DC0B8622D}" presName="linearFlow" presStyleCnt="0">
        <dgm:presLayoutVars>
          <dgm:resizeHandles val="exact"/>
        </dgm:presLayoutVars>
      </dgm:prSet>
      <dgm:spPr/>
    </dgm:pt>
    <dgm:pt modelId="{6F817A09-7198-4F09-A2A7-50B15572101F}" type="pres">
      <dgm:prSet presAssocID="{AC12EF89-B03D-4504-B103-6C3713FF8B4B}" presName="node" presStyleLbl="node1" presStyleIdx="0" presStyleCnt="5">
        <dgm:presLayoutVars>
          <dgm:bulletEnabled val="1"/>
        </dgm:presLayoutVars>
      </dgm:prSet>
      <dgm:spPr/>
    </dgm:pt>
    <dgm:pt modelId="{B4B0E5A7-1322-4EE5-87E4-6ED2D4BD28DB}" type="pres">
      <dgm:prSet presAssocID="{2C14F3C2-CCDA-4420-BDC7-7EA5FF5D6AC0}" presName="sibTrans" presStyleLbl="sibTrans2D1" presStyleIdx="0" presStyleCnt="4"/>
      <dgm:spPr/>
    </dgm:pt>
    <dgm:pt modelId="{B70C28FA-6B58-4708-B3BD-FE8D1EE59703}" type="pres">
      <dgm:prSet presAssocID="{2C14F3C2-CCDA-4420-BDC7-7EA5FF5D6AC0}" presName="connectorText" presStyleLbl="sibTrans2D1" presStyleIdx="0" presStyleCnt="4"/>
      <dgm:spPr/>
    </dgm:pt>
    <dgm:pt modelId="{79E956F3-A436-42FB-A987-34F456A54B05}" type="pres">
      <dgm:prSet presAssocID="{3881CC72-28BF-4809-BDB0-BDAE36E3853D}" presName="node" presStyleLbl="node1" presStyleIdx="1" presStyleCnt="5">
        <dgm:presLayoutVars>
          <dgm:bulletEnabled val="1"/>
        </dgm:presLayoutVars>
      </dgm:prSet>
      <dgm:spPr/>
    </dgm:pt>
    <dgm:pt modelId="{9409750A-5255-4EF2-976C-BEC84842C5D0}" type="pres">
      <dgm:prSet presAssocID="{E94E73D5-D6C0-4C84-92BF-ED1C479A1CA4}" presName="sibTrans" presStyleLbl="sibTrans2D1" presStyleIdx="1" presStyleCnt="4"/>
      <dgm:spPr/>
    </dgm:pt>
    <dgm:pt modelId="{8C8BA3AC-6B3B-402A-B6DE-148DC6C39091}" type="pres">
      <dgm:prSet presAssocID="{E94E73D5-D6C0-4C84-92BF-ED1C479A1CA4}" presName="connectorText" presStyleLbl="sibTrans2D1" presStyleIdx="1" presStyleCnt="4"/>
      <dgm:spPr/>
    </dgm:pt>
    <dgm:pt modelId="{E2B69F2B-8160-4FD9-8EC8-2A445F7C2FBC}" type="pres">
      <dgm:prSet presAssocID="{6CAAFAEE-2E90-49CA-A0FF-92576878C440}" presName="node" presStyleLbl="node1" presStyleIdx="2" presStyleCnt="5">
        <dgm:presLayoutVars>
          <dgm:bulletEnabled val="1"/>
        </dgm:presLayoutVars>
      </dgm:prSet>
      <dgm:spPr/>
    </dgm:pt>
    <dgm:pt modelId="{6DFB8ADA-B96B-4226-A19D-60E1922B1F4A}" type="pres">
      <dgm:prSet presAssocID="{DF50F1E5-5759-440C-8B81-49615BA4F47F}" presName="sibTrans" presStyleLbl="sibTrans2D1" presStyleIdx="2" presStyleCnt="4"/>
      <dgm:spPr/>
    </dgm:pt>
    <dgm:pt modelId="{1CA6E35A-7F6E-4634-8B4D-2E9870FE6AC7}" type="pres">
      <dgm:prSet presAssocID="{DF50F1E5-5759-440C-8B81-49615BA4F47F}" presName="connectorText" presStyleLbl="sibTrans2D1" presStyleIdx="2" presStyleCnt="4"/>
      <dgm:spPr/>
    </dgm:pt>
    <dgm:pt modelId="{493C762B-8464-4154-B423-50BB39F2BD1B}" type="pres">
      <dgm:prSet presAssocID="{DE6983D7-7568-4A9D-92D3-AD949F15F83F}" presName="node" presStyleLbl="node1" presStyleIdx="3" presStyleCnt="5">
        <dgm:presLayoutVars>
          <dgm:bulletEnabled val="1"/>
        </dgm:presLayoutVars>
      </dgm:prSet>
      <dgm:spPr/>
    </dgm:pt>
    <dgm:pt modelId="{78C641B3-80A4-410D-89B7-9CDC4FEB8D03}" type="pres">
      <dgm:prSet presAssocID="{03ACDF0B-7FE7-49DA-9746-4EC69BD7662D}" presName="sibTrans" presStyleLbl="sibTrans2D1" presStyleIdx="3" presStyleCnt="4"/>
      <dgm:spPr/>
    </dgm:pt>
    <dgm:pt modelId="{CB4F4E82-6996-437A-B29A-2DADC22B9A16}" type="pres">
      <dgm:prSet presAssocID="{03ACDF0B-7FE7-49DA-9746-4EC69BD7662D}" presName="connectorText" presStyleLbl="sibTrans2D1" presStyleIdx="3" presStyleCnt="4"/>
      <dgm:spPr/>
    </dgm:pt>
    <dgm:pt modelId="{922CE4E9-3C50-46AB-BEA1-3128FBEE0B63}" type="pres">
      <dgm:prSet presAssocID="{7B9954D9-1CEE-4C9D-BE11-8DB960877048}" presName="node" presStyleLbl="node1" presStyleIdx="4" presStyleCnt="5">
        <dgm:presLayoutVars>
          <dgm:bulletEnabled val="1"/>
        </dgm:presLayoutVars>
      </dgm:prSet>
      <dgm:spPr/>
    </dgm:pt>
  </dgm:ptLst>
  <dgm:cxnLst>
    <dgm:cxn modelId="{CB8EAF08-B206-45FF-BF08-8564AF4DBBE9}" type="presOf" srcId="{E94E73D5-D6C0-4C84-92BF-ED1C479A1CA4}" destId="{8C8BA3AC-6B3B-402A-B6DE-148DC6C39091}" srcOrd="1" destOrd="0" presId="urn:microsoft.com/office/officeart/2005/8/layout/process2"/>
    <dgm:cxn modelId="{E258CF14-952A-4537-A6FB-F1BD6A24A250}" type="presOf" srcId="{6CAAFAEE-2E90-49CA-A0FF-92576878C440}" destId="{E2B69F2B-8160-4FD9-8EC8-2A445F7C2FBC}" srcOrd="0" destOrd="0" presId="urn:microsoft.com/office/officeart/2005/8/layout/process2"/>
    <dgm:cxn modelId="{3EE6F02C-ACB7-426D-B072-47D26F2CAD3F}" type="presOf" srcId="{03ACDF0B-7FE7-49DA-9746-4EC69BD7662D}" destId="{CB4F4E82-6996-437A-B29A-2DADC22B9A16}" srcOrd="1" destOrd="0" presId="urn:microsoft.com/office/officeart/2005/8/layout/process2"/>
    <dgm:cxn modelId="{186C0967-A387-4537-9C51-42E9ED889465}" type="presOf" srcId="{0E106844-2DBB-4AE0-8733-147DC0B8622D}" destId="{F85F8D73-A74C-4CD4-AD21-1F0AD35345E0}" srcOrd="0" destOrd="0" presId="urn:microsoft.com/office/officeart/2005/8/layout/process2"/>
    <dgm:cxn modelId="{8507D36F-82AC-48F9-9A54-E3F14E0A00C4}" type="presOf" srcId="{E94E73D5-D6C0-4C84-92BF-ED1C479A1CA4}" destId="{9409750A-5255-4EF2-976C-BEC84842C5D0}" srcOrd="0" destOrd="0" presId="urn:microsoft.com/office/officeart/2005/8/layout/process2"/>
    <dgm:cxn modelId="{EEE0A072-98A6-4B99-9CA4-E841460C1FCD}" type="presOf" srcId="{3881CC72-28BF-4809-BDB0-BDAE36E3853D}" destId="{79E956F3-A436-42FB-A987-34F456A54B05}" srcOrd="0" destOrd="0" presId="urn:microsoft.com/office/officeart/2005/8/layout/process2"/>
    <dgm:cxn modelId="{35D47A53-260E-44EC-864A-3A68B304C72E}" type="presOf" srcId="{DF50F1E5-5759-440C-8B81-49615BA4F47F}" destId="{1CA6E35A-7F6E-4634-8B4D-2E9870FE6AC7}" srcOrd="1" destOrd="0" presId="urn:microsoft.com/office/officeart/2005/8/layout/process2"/>
    <dgm:cxn modelId="{27793E54-C542-44C8-8B9C-C460924CD577}" type="presOf" srcId="{AC12EF89-B03D-4504-B103-6C3713FF8B4B}" destId="{6F817A09-7198-4F09-A2A7-50B15572101F}" srcOrd="0" destOrd="0" presId="urn:microsoft.com/office/officeart/2005/8/layout/process2"/>
    <dgm:cxn modelId="{2269A655-C7E8-467F-A472-1B970CF43935}" srcId="{0E106844-2DBB-4AE0-8733-147DC0B8622D}" destId="{3881CC72-28BF-4809-BDB0-BDAE36E3853D}" srcOrd="1" destOrd="0" parTransId="{65E3E12B-7FA5-4993-8AAB-D73E7D2562B0}" sibTransId="{E94E73D5-D6C0-4C84-92BF-ED1C479A1CA4}"/>
    <dgm:cxn modelId="{1646E37B-A768-4F3F-BAC9-1742BC542E5D}" type="presOf" srcId="{DF50F1E5-5759-440C-8B81-49615BA4F47F}" destId="{6DFB8ADA-B96B-4226-A19D-60E1922B1F4A}" srcOrd="0" destOrd="0" presId="urn:microsoft.com/office/officeart/2005/8/layout/process2"/>
    <dgm:cxn modelId="{5C8DF27B-9A25-47E3-A560-802225978410}" srcId="{0E106844-2DBB-4AE0-8733-147DC0B8622D}" destId="{7B9954D9-1CEE-4C9D-BE11-8DB960877048}" srcOrd="4" destOrd="0" parTransId="{9AF20B0E-AF5C-4648-93FC-753E960C3EBB}" sibTransId="{2FF57FBA-A95A-4D0D-9060-A5C7D19F1932}"/>
    <dgm:cxn modelId="{92373F82-1413-4EF3-A2E4-11EA96C07E2A}" srcId="{0E106844-2DBB-4AE0-8733-147DC0B8622D}" destId="{AC12EF89-B03D-4504-B103-6C3713FF8B4B}" srcOrd="0" destOrd="0" parTransId="{38E68D21-8D6E-43F8-ACBA-3D70F06227DD}" sibTransId="{2C14F3C2-CCDA-4420-BDC7-7EA5FF5D6AC0}"/>
    <dgm:cxn modelId="{283D248B-3D4D-49D0-8FD6-1B791B3CAC68}" srcId="{0E106844-2DBB-4AE0-8733-147DC0B8622D}" destId="{6CAAFAEE-2E90-49CA-A0FF-92576878C440}" srcOrd="2" destOrd="0" parTransId="{4C53A327-A963-4865-AB81-8F2410E39C7F}" sibTransId="{DF50F1E5-5759-440C-8B81-49615BA4F47F}"/>
    <dgm:cxn modelId="{C86756A1-F98D-4EC8-94EA-E5976F65AE52}" srcId="{0E106844-2DBB-4AE0-8733-147DC0B8622D}" destId="{DE6983D7-7568-4A9D-92D3-AD949F15F83F}" srcOrd="3" destOrd="0" parTransId="{004B1266-1B04-4CDA-85B7-918668E3D92F}" sibTransId="{03ACDF0B-7FE7-49DA-9746-4EC69BD7662D}"/>
    <dgm:cxn modelId="{95D3ACB7-C344-4AD1-9B47-1AFF46F98012}" type="presOf" srcId="{7B9954D9-1CEE-4C9D-BE11-8DB960877048}" destId="{922CE4E9-3C50-46AB-BEA1-3128FBEE0B63}" srcOrd="0" destOrd="0" presId="urn:microsoft.com/office/officeart/2005/8/layout/process2"/>
    <dgm:cxn modelId="{2CFE98B9-09AC-4823-BC2E-6B26C2520D31}" type="presOf" srcId="{DE6983D7-7568-4A9D-92D3-AD949F15F83F}" destId="{493C762B-8464-4154-B423-50BB39F2BD1B}" srcOrd="0" destOrd="0" presId="urn:microsoft.com/office/officeart/2005/8/layout/process2"/>
    <dgm:cxn modelId="{AD58F1D5-665A-4AC2-9909-87D83B62AD9B}" type="presOf" srcId="{2C14F3C2-CCDA-4420-BDC7-7EA5FF5D6AC0}" destId="{B70C28FA-6B58-4708-B3BD-FE8D1EE59703}" srcOrd="1" destOrd="0" presId="urn:microsoft.com/office/officeart/2005/8/layout/process2"/>
    <dgm:cxn modelId="{64C0B3E8-0C05-408C-90A1-CD7FF7EAC34D}" type="presOf" srcId="{03ACDF0B-7FE7-49DA-9746-4EC69BD7662D}" destId="{78C641B3-80A4-410D-89B7-9CDC4FEB8D03}" srcOrd="0" destOrd="0" presId="urn:microsoft.com/office/officeart/2005/8/layout/process2"/>
    <dgm:cxn modelId="{0C5A99F9-A627-4EE8-9631-8C942FFA95A8}" type="presOf" srcId="{2C14F3C2-CCDA-4420-BDC7-7EA5FF5D6AC0}" destId="{B4B0E5A7-1322-4EE5-87E4-6ED2D4BD28DB}" srcOrd="0" destOrd="0" presId="urn:microsoft.com/office/officeart/2005/8/layout/process2"/>
    <dgm:cxn modelId="{A35E1CBD-E64A-4F67-90C5-7347568A3038}" type="presParOf" srcId="{F85F8D73-A74C-4CD4-AD21-1F0AD35345E0}" destId="{6F817A09-7198-4F09-A2A7-50B15572101F}" srcOrd="0" destOrd="0" presId="urn:microsoft.com/office/officeart/2005/8/layout/process2"/>
    <dgm:cxn modelId="{356CA607-F0E2-4663-BCF3-7D7EE29713B1}" type="presParOf" srcId="{F85F8D73-A74C-4CD4-AD21-1F0AD35345E0}" destId="{B4B0E5A7-1322-4EE5-87E4-6ED2D4BD28DB}" srcOrd="1" destOrd="0" presId="urn:microsoft.com/office/officeart/2005/8/layout/process2"/>
    <dgm:cxn modelId="{6606E740-C70B-4B61-BCBD-A0AD462A70AE}" type="presParOf" srcId="{B4B0E5A7-1322-4EE5-87E4-6ED2D4BD28DB}" destId="{B70C28FA-6B58-4708-B3BD-FE8D1EE59703}" srcOrd="0" destOrd="0" presId="urn:microsoft.com/office/officeart/2005/8/layout/process2"/>
    <dgm:cxn modelId="{CED6251F-DA2D-43FD-9AAB-6E87DA2856B7}" type="presParOf" srcId="{F85F8D73-A74C-4CD4-AD21-1F0AD35345E0}" destId="{79E956F3-A436-42FB-A987-34F456A54B05}" srcOrd="2" destOrd="0" presId="urn:microsoft.com/office/officeart/2005/8/layout/process2"/>
    <dgm:cxn modelId="{7E1F7118-E94D-468E-9F64-E4ECB170EC6E}" type="presParOf" srcId="{F85F8D73-A74C-4CD4-AD21-1F0AD35345E0}" destId="{9409750A-5255-4EF2-976C-BEC84842C5D0}" srcOrd="3" destOrd="0" presId="urn:microsoft.com/office/officeart/2005/8/layout/process2"/>
    <dgm:cxn modelId="{70EC6D71-1A7C-4D9E-9087-34D87C41ABDE}" type="presParOf" srcId="{9409750A-5255-4EF2-976C-BEC84842C5D0}" destId="{8C8BA3AC-6B3B-402A-B6DE-148DC6C39091}" srcOrd="0" destOrd="0" presId="urn:microsoft.com/office/officeart/2005/8/layout/process2"/>
    <dgm:cxn modelId="{888D297A-A926-456A-8A82-8F39F6AF0280}" type="presParOf" srcId="{F85F8D73-A74C-4CD4-AD21-1F0AD35345E0}" destId="{E2B69F2B-8160-4FD9-8EC8-2A445F7C2FBC}" srcOrd="4" destOrd="0" presId="urn:microsoft.com/office/officeart/2005/8/layout/process2"/>
    <dgm:cxn modelId="{B2779C6D-2FDD-4876-9688-F164FC0FF435}" type="presParOf" srcId="{F85F8D73-A74C-4CD4-AD21-1F0AD35345E0}" destId="{6DFB8ADA-B96B-4226-A19D-60E1922B1F4A}" srcOrd="5" destOrd="0" presId="urn:microsoft.com/office/officeart/2005/8/layout/process2"/>
    <dgm:cxn modelId="{052ED9E2-F3B8-4B4C-985B-185DCD3FC232}" type="presParOf" srcId="{6DFB8ADA-B96B-4226-A19D-60E1922B1F4A}" destId="{1CA6E35A-7F6E-4634-8B4D-2E9870FE6AC7}" srcOrd="0" destOrd="0" presId="urn:microsoft.com/office/officeart/2005/8/layout/process2"/>
    <dgm:cxn modelId="{C2261101-7EDB-4B84-97EB-31B422C78A61}" type="presParOf" srcId="{F85F8D73-A74C-4CD4-AD21-1F0AD35345E0}" destId="{493C762B-8464-4154-B423-50BB39F2BD1B}" srcOrd="6" destOrd="0" presId="urn:microsoft.com/office/officeart/2005/8/layout/process2"/>
    <dgm:cxn modelId="{13018F56-7A21-4FA1-B01E-D4F880ED0FAA}" type="presParOf" srcId="{F85F8D73-A74C-4CD4-AD21-1F0AD35345E0}" destId="{78C641B3-80A4-410D-89B7-9CDC4FEB8D03}" srcOrd="7" destOrd="0" presId="urn:microsoft.com/office/officeart/2005/8/layout/process2"/>
    <dgm:cxn modelId="{4FB55824-F636-427B-BF01-3855F045F866}" type="presParOf" srcId="{78C641B3-80A4-410D-89B7-9CDC4FEB8D03}" destId="{CB4F4E82-6996-437A-B29A-2DADC22B9A16}" srcOrd="0" destOrd="0" presId="urn:microsoft.com/office/officeart/2005/8/layout/process2"/>
    <dgm:cxn modelId="{8FD36AD7-8084-40F9-8F92-2B3F173C6D97}" type="presParOf" srcId="{F85F8D73-A74C-4CD4-AD21-1F0AD35345E0}" destId="{922CE4E9-3C50-46AB-BEA1-3128FBEE0B63}"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17A09-7198-4F09-A2A7-50B15572101F}">
      <dsp:nvSpPr>
        <dsp:cNvPr id="0" name=""/>
        <dsp:cNvSpPr/>
      </dsp:nvSpPr>
      <dsp:spPr>
        <a:xfrm>
          <a:off x="1943342" y="2691"/>
          <a:ext cx="2517464" cy="62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Review source documents closely</a:t>
          </a:r>
        </a:p>
      </dsp:txBody>
      <dsp:txXfrm>
        <a:off x="1961776" y="21125"/>
        <a:ext cx="2480596" cy="592498"/>
      </dsp:txXfrm>
    </dsp:sp>
    <dsp:sp modelId="{B4B0E5A7-1322-4EE5-87E4-6ED2D4BD28DB}">
      <dsp:nvSpPr>
        <dsp:cNvPr id="0" name=""/>
        <dsp:cNvSpPr/>
      </dsp:nvSpPr>
      <dsp:spPr>
        <a:xfrm rot="5400000">
          <a:off x="3084068" y="647792"/>
          <a:ext cx="236012" cy="2832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117110" y="671393"/>
        <a:ext cx="169928" cy="165208"/>
      </dsp:txXfrm>
    </dsp:sp>
    <dsp:sp modelId="{79E956F3-A436-42FB-A987-34F456A54B05}">
      <dsp:nvSpPr>
        <dsp:cNvPr id="0" name=""/>
        <dsp:cNvSpPr/>
      </dsp:nvSpPr>
      <dsp:spPr>
        <a:xfrm>
          <a:off x="1943342" y="946741"/>
          <a:ext cx="2517464" cy="62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Create proposal outline following documents</a:t>
          </a:r>
        </a:p>
      </dsp:txBody>
      <dsp:txXfrm>
        <a:off x="1961776" y="965175"/>
        <a:ext cx="2480596" cy="592498"/>
      </dsp:txXfrm>
    </dsp:sp>
    <dsp:sp modelId="{9409750A-5255-4EF2-976C-BEC84842C5D0}">
      <dsp:nvSpPr>
        <dsp:cNvPr id="0" name=""/>
        <dsp:cNvSpPr/>
      </dsp:nvSpPr>
      <dsp:spPr>
        <a:xfrm rot="5400000">
          <a:off x="3084068" y="1591841"/>
          <a:ext cx="236012" cy="2832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117110" y="1615442"/>
        <a:ext cx="169928" cy="165208"/>
      </dsp:txXfrm>
    </dsp:sp>
    <dsp:sp modelId="{E2B69F2B-8160-4FD9-8EC8-2A445F7C2FBC}">
      <dsp:nvSpPr>
        <dsp:cNvPr id="0" name=""/>
        <dsp:cNvSpPr/>
      </dsp:nvSpPr>
      <dsp:spPr>
        <a:xfrm>
          <a:off x="1943342" y="1890790"/>
          <a:ext cx="2517464" cy="62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Draft technical proposal</a:t>
          </a:r>
        </a:p>
      </dsp:txBody>
      <dsp:txXfrm>
        <a:off x="1961776" y="1909224"/>
        <a:ext cx="2480596" cy="592498"/>
      </dsp:txXfrm>
    </dsp:sp>
    <dsp:sp modelId="{6DFB8ADA-B96B-4226-A19D-60E1922B1F4A}">
      <dsp:nvSpPr>
        <dsp:cNvPr id="0" name=""/>
        <dsp:cNvSpPr/>
      </dsp:nvSpPr>
      <dsp:spPr>
        <a:xfrm rot="5400000">
          <a:off x="3084068" y="2535890"/>
          <a:ext cx="236012" cy="2832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117110" y="2559491"/>
        <a:ext cx="169928" cy="165208"/>
      </dsp:txXfrm>
    </dsp:sp>
    <dsp:sp modelId="{493C762B-8464-4154-B423-50BB39F2BD1B}">
      <dsp:nvSpPr>
        <dsp:cNvPr id="0" name=""/>
        <dsp:cNvSpPr/>
      </dsp:nvSpPr>
      <dsp:spPr>
        <a:xfrm>
          <a:off x="1943342" y="2834839"/>
          <a:ext cx="2517464" cy="62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Review and edit</a:t>
          </a:r>
        </a:p>
      </dsp:txBody>
      <dsp:txXfrm>
        <a:off x="1961776" y="2853273"/>
        <a:ext cx="2480596" cy="592498"/>
      </dsp:txXfrm>
    </dsp:sp>
    <dsp:sp modelId="{78C641B3-80A4-410D-89B7-9CDC4FEB8D03}">
      <dsp:nvSpPr>
        <dsp:cNvPr id="0" name=""/>
        <dsp:cNvSpPr/>
      </dsp:nvSpPr>
      <dsp:spPr>
        <a:xfrm rot="5400000">
          <a:off x="3084068" y="3479940"/>
          <a:ext cx="236012" cy="2832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117110" y="3503541"/>
        <a:ext cx="169928" cy="165208"/>
      </dsp:txXfrm>
    </dsp:sp>
    <dsp:sp modelId="{922CE4E9-3C50-46AB-BEA1-3128FBEE0B63}">
      <dsp:nvSpPr>
        <dsp:cNvPr id="0" name=""/>
        <dsp:cNvSpPr/>
      </dsp:nvSpPr>
      <dsp:spPr>
        <a:xfrm>
          <a:off x="1943342" y="3778889"/>
          <a:ext cx="2517464" cy="62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Finalize and submit</a:t>
          </a:r>
        </a:p>
      </dsp:txBody>
      <dsp:txXfrm>
        <a:off x="1961776" y="3797323"/>
        <a:ext cx="2480596" cy="5924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AFAA0A-C753-4979-8706-66E7E1D143AD}"/>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AMERICAN INSTITUTES FOR RESEARCH® | AIR.ORG</a:t>
            </a:r>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82750" y="457200"/>
            <a:ext cx="36576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0B897954-AAB2-4D80-ACAB-CAF509F7D69C}"/>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AMERICAN INSTITUTES FOR RESEARCH® | AIR.ORG</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334471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School meal providers are trained, daily school meals provided to school children</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a:p>
        </p:txBody>
      </p:sp>
    </p:spTree>
    <p:extLst>
      <p:ext uri="{BB962C8B-B14F-4D97-AF65-F5344CB8AC3E}">
        <p14:creationId xmlns:p14="http://schemas.microsoft.com/office/powerpoint/2010/main" val="1187432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Improved student health and nutrition</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869278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Gender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Availability of ingredients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Cultural norms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School infrastructure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181427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a:p>
        </p:txBody>
      </p:sp>
    </p:spTree>
    <p:extLst>
      <p:ext uri="{BB962C8B-B14F-4D97-AF65-F5344CB8AC3E}">
        <p14:creationId xmlns:p14="http://schemas.microsoft.com/office/powerpoint/2010/main" val="2489288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33</a:t>
            </a:fld>
            <a:endParaRPr lang="en-US"/>
          </a:p>
        </p:txBody>
      </p:sp>
    </p:spTree>
    <p:extLst>
      <p:ext uri="{BB962C8B-B14F-4D97-AF65-F5344CB8AC3E}">
        <p14:creationId xmlns:p14="http://schemas.microsoft.com/office/powerpoint/2010/main" val="248884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12346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F9670F-B05C-4E29-9927-D8558D7BA470}" type="slidenum">
              <a:rPr lang="en-US" smtClean="0"/>
              <a:pPr/>
              <a:t>3</a:t>
            </a:fld>
            <a:endParaRPr lang="en-US"/>
          </a:p>
        </p:txBody>
      </p:sp>
      <p:sp>
        <p:nvSpPr>
          <p:cNvPr id="9" name="Slide Image Placeholder 8">
            <a:extLst>
              <a:ext uri="{FF2B5EF4-FFF2-40B4-BE49-F238E27FC236}">
                <a16:creationId xmlns:a16="http://schemas.microsoft.com/office/drawing/2014/main" id="{5C3D1257-90D6-4B06-96E6-427F792EDF37}"/>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D67144F1-529D-4FFA-9395-238980B5DD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58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38681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33E5BD-93EA-4D87-9D10-D99B6E80081A}" type="slidenum">
              <a:rPr lang="en-US" smtClean="0"/>
              <a:t>14</a:t>
            </a:fld>
            <a:endParaRPr lang="en-US"/>
          </a:p>
        </p:txBody>
      </p:sp>
    </p:spTree>
    <p:extLst>
      <p:ext uri="{BB962C8B-B14F-4D97-AF65-F5344CB8AC3E}">
        <p14:creationId xmlns:p14="http://schemas.microsoft.com/office/powerpoint/2010/main" val="69228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a:cs typeface="Arial"/>
              </a:rPr>
              <a:t>Begins with a problem statement</a:t>
            </a:r>
          </a:p>
          <a:p>
            <a:pPr marL="342900" indent="-342900">
              <a:buFont typeface="+mj-lt"/>
              <a:buAutoNum type="arabicPeriod"/>
            </a:pPr>
            <a:r>
              <a:rPr lang="en-US">
                <a:cs typeface="Arial"/>
              </a:rPr>
              <a:t>Includes basic information about the situation – </a:t>
            </a:r>
            <a:r>
              <a:rPr lang="en-US" i="1">
                <a:cs typeface="Arial"/>
              </a:rPr>
              <a:t>as up to date as possible</a:t>
            </a:r>
            <a:endParaRPr lang="en-US">
              <a:cs typeface="Arial"/>
            </a:endParaRPr>
          </a:p>
          <a:p>
            <a:pPr marL="342900" indent="-342900">
              <a:buFont typeface="+mj-lt"/>
              <a:buAutoNum type="arabicPeriod"/>
            </a:pPr>
            <a:r>
              <a:rPr lang="en-US">
                <a:cs typeface="Arial"/>
              </a:rPr>
              <a:t>Includes big-picture stats about the country, situation, and recent history </a:t>
            </a:r>
          </a:p>
          <a:p>
            <a:endParaRPr lang="en-US"/>
          </a:p>
          <a:p>
            <a:pPr marL="342900" indent="-342900">
              <a:buFont typeface="+mj-lt"/>
              <a:buAutoNum type="arabicPeriod"/>
            </a:pPr>
            <a:r>
              <a:rPr lang="en-US" b="0" i="0" u="none" strike="noStrike">
                <a:solidFill>
                  <a:srgbClr val="000000"/>
                </a:solidFill>
                <a:effectLst/>
                <a:latin typeface="Calibri" panose="020F0502020204030204" pitchFamily="34" charset="0"/>
              </a:rPr>
              <a:t>Goes more in-depth into the content area, including a focus on elements that the evaluation or project will likely address; for example:</a:t>
            </a:r>
          </a:p>
          <a:p>
            <a:pPr lvl="1"/>
            <a:r>
              <a:rPr lang="en-US" i="1">
                <a:cs typeface="Arial"/>
              </a:rPr>
              <a:t>What is the nuance within the broader topic?</a:t>
            </a:r>
          </a:p>
          <a:p>
            <a:pPr lvl="1"/>
            <a:r>
              <a:rPr lang="en-US" i="1">
                <a:cs typeface="Arial"/>
              </a:rPr>
              <a:t>How can we draw out contextual features, e.g., certain geographies within a country? </a:t>
            </a:r>
          </a:p>
          <a:p>
            <a:pPr marL="342900" indent="-342900">
              <a:buFont typeface="+mj-lt"/>
              <a:buAutoNum type="arabicPeriod"/>
            </a:pPr>
            <a:r>
              <a:rPr lang="en-US" b="0" i="0" u="none" strike="noStrike">
                <a:solidFill>
                  <a:srgbClr val="000000"/>
                </a:solidFill>
                <a:effectLst/>
                <a:latin typeface="Calibri" panose="020F0502020204030204" pitchFamily="34" charset="0"/>
              </a:rPr>
              <a:t>Builds on the background information presented in the RFP </a:t>
            </a:r>
            <a:r>
              <a:rPr lang="en-US" b="0" i="1" u="none" strike="noStrike">
                <a:solidFill>
                  <a:srgbClr val="000000"/>
                </a:solidFill>
                <a:effectLst/>
                <a:latin typeface="Calibri" panose="020F0502020204030204" pitchFamily="34" charset="0"/>
              </a:rPr>
              <a:t>(does not repeat)</a:t>
            </a:r>
          </a:p>
          <a:p>
            <a:pPr marL="342900" indent="-342900">
              <a:buFont typeface="+mj-lt"/>
              <a:buAutoNum type="arabicPeriod"/>
            </a:pPr>
            <a:endParaRPr lang="en-US" b="0" i="1" u="none" strike="noStrike">
              <a:solidFill>
                <a:srgbClr val="000000"/>
              </a:solidFill>
              <a:effectLst/>
              <a:latin typeface="Calibri" panose="020F0502020204030204" pitchFamily="34" charset="0"/>
            </a:endParaRPr>
          </a:p>
          <a:p>
            <a:pPr marL="171450" indent="-171450">
              <a:buFontTx/>
              <a:buChar char="-"/>
            </a:pPr>
            <a:r>
              <a:rPr lang="en-US"/>
              <a:t>Justifying the project approach that the client is taking using research </a:t>
            </a:r>
          </a:p>
          <a:p>
            <a:pPr marL="171450" indent="-171450">
              <a:buFontTx/>
              <a:buChar char="-"/>
            </a:pPr>
            <a:r>
              <a:rPr lang="en-US"/>
              <a:t>This could also be if our proposal is for a TA project - literature supporting the approach we propose to take.</a:t>
            </a:r>
          </a:p>
          <a:p>
            <a:pPr marL="171450" indent="-171450">
              <a:buFontTx/>
              <a:buChar char="-"/>
            </a:pPr>
            <a:endParaRPr lang="en-US"/>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 Introducing how our research will illuminate the strengths of their approach, what works, and why it works </a:t>
            </a:r>
          </a:p>
          <a:p>
            <a:pPr marL="171450" indent="-171450">
              <a:buFontTx/>
              <a:buChar char="-"/>
            </a:pPr>
            <a:endParaRPr lang="en-US"/>
          </a:p>
          <a:p>
            <a:pPr marL="342900" indent="-342900">
              <a:buFont typeface="+mj-lt"/>
              <a:buAutoNum type="arabicPeriod"/>
            </a:pPr>
            <a:endParaRPr lang="en-US" b="0" i="0" u="none" strike="noStrike">
              <a:solidFill>
                <a:srgbClr val="000000"/>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46056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OECD Development Assistance Committee</a:t>
            </a:r>
          </a:p>
        </p:txBody>
      </p:sp>
      <p:sp>
        <p:nvSpPr>
          <p:cNvPr id="4" name="Slide Number Placeholder 3"/>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141084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Initial conditions – Malnutrition in Sri Lanka affects nearly 1/3 of children: 13% of all children under 5 stunted, 25% underweight, and 15% wasted</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341225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Provide school meals, train school meal providers in safe food prep and storage</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4150479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04225B92-0D1E-48FA-D99B-42E4F36F2296}"/>
              </a:ext>
            </a:extLst>
          </p:cNvPr>
          <p:cNvPicPr>
            <a:picLocks noChangeAspect="1"/>
          </p:cNvPicPr>
          <p:nvPr userDrawn="1"/>
        </p:nvPicPr>
        <p:blipFill>
          <a:blip r:embed="rId3"/>
          <a:stretch>
            <a:fillRect/>
          </a:stretch>
        </p:blipFill>
        <p:spPr>
          <a:xfrm>
            <a:off x="0" y="571"/>
            <a:ext cx="9144000" cy="6856857"/>
          </a:xfrm>
          <a:prstGeom prst="rect">
            <a:avLst/>
          </a:prstGeom>
        </p:spPr>
      </p:pic>
      <p:pic>
        <p:nvPicPr>
          <p:cNvPr id="11" name="AIR Logo" descr="Logo of American Institutes for Research. Advancing Evidence. Improving Lives.">
            <a:extLst>
              <a:ext uri="{FF2B5EF4-FFF2-40B4-BE49-F238E27FC236}">
                <a16:creationId xmlns:a16="http://schemas.microsoft.com/office/drawing/2014/main" id="{25AEE8C0-BC53-4B19-AFC7-BB10205ECF3D}"/>
              </a:ext>
            </a:extLst>
          </p:cNvPr>
          <p:cNvPicPr>
            <a:picLocks noChangeAspect="1"/>
          </p:cNvPicPr>
          <p:nvPr userDrawn="1"/>
        </p:nvPicPr>
        <p:blipFill>
          <a:blip r:embed="rId4"/>
          <a:stretch>
            <a:fillRect/>
          </a:stretch>
        </p:blipFill>
        <p:spPr>
          <a:xfrm>
            <a:off x="6851857" y="549515"/>
            <a:ext cx="1845659" cy="934403"/>
          </a:xfrm>
          <a:prstGeom prst="rect">
            <a:avLst/>
          </a:prstGeom>
        </p:spPr>
      </p:pic>
      <p:sp>
        <p:nvSpPr>
          <p:cNvPr id="4" name="Internal Group">
            <a:extLst>
              <a:ext uri="{FF2B5EF4-FFF2-40B4-BE49-F238E27FC236}">
                <a16:creationId xmlns:a16="http://schemas.microsoft.com/office/drawing/2014/main" id="{5B02D35E-0C44-43BB-94DD-FE44AE66D414}"/>
              </a:ext>
            </a:extLst>
          </p:cNvPr>
          <p:cNvSpPr>
            <a:spLocks noGrp="1"/>
          </p:cNvSpPr>
          <p:nvPr>
            <p:ph type="body" sz="quarter" idx="16" hasCustomPrompt="1"/>
          </p:nvPr>
        </p:nvSpPr>
        <p:spPr>
          <a:xfrm>
            <a:off x="342901" y="1782519"/>
            <a:ext cx="6535379" cy="284950"/>
          </a:xfrm>
        </p:spPr>
        <p:txBody>
          <a:bodyPr wrap="none">
            <a:spAutoFit/>
          </a:bodyPr>
          <a:lstStyle>
            <a:lvl1pPr marL="0" indent="0">
              <a:buNone/>
              <a:defRPr sz="1600" b="0" cap="all" baseline="0">
                <a:solidFill>
                  <a:schemeClr val="bg1"/>
                </a:solidFill>
              </a:defRPr>
            </a:lvl1pPr>
            <a:lvl2pPr marL="0" indent="0">
              <a:lnSpc>
                <a:spcPct val="100000"/>
              </a:lnSpc>
              <a:spcBef>
                <a:spcPts val="0"/>
              </a:spcBef>
              <a:buNone/>
              <a:defRPr sz="1800" b="1">
                <a:solidFill>
                  <a:schemeClr val="bg1"/>
                </a:solidFill>
              </a:defRPr>
            </a:lvl2pPr>
            <a:lvl3pPr marL="0" indent="0">
              <a:lnSpc>
                <a:spcPct val="100000"/>
              </a:lnSpc>
              <a:spcBef>
                <a:spcPts val="0"/>
              </a:spcBef>
              <a:buNone/>
              <a:defRPr sz="1800" b="1">
                <a:solidFill>
                  <a:schemeClr val="bg1"/>
                </a:solidFill>
              </a:defRPr>
            </a:lvl3pPr>
            <a:lvl4pPr marL="0" indent="0">
              <a:lnSpc>
                <a:spcPct val="100000"/>
              </a:lnSpc>
              <a:spcBef>
                <a:spcPts val="0"/>
              </a:spcBef>
              <a:buNone/>
              <a:defRPr sz="1800" b="1">
                <a:solidFill>
                  <a:schemeClr val="bg1"/>
                </a:solidFill>
              </a:defRPr>
            </a:lvl4pPr>
            <a:lvl5pPr marL="0" indent="0">
              <a:lnSpc>
                <a:spcPct val="100000"/>
              </a:lnSpc>
              <a:spcBef>
                <a:spcPts val="0"/>
              </a:spcBef>
              <a:buNone/>
              <a:defRPr sz="1800" b="1">
                <a:solidFill>
                  <a:schemeClr val="bg1"/>
                </a:solidFill>
              </a:defRPr>
            </a:lvl5pPr>
          </a:lstStyle>
          <a:p>
            <a:pPr lvl="0"/>
            <a:r>
              <a:rPr lang="en-US"/>
              <a:t>AIR Internal Group Name: Subgroup OR SERVICE LINE OR GRANT NAME</a:t>
            </a:r>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03120"/>
            <a:ext cx="8354891" cy="766879"/>
          </a:xfrm>
        </p:spPr>
        <p:txBody>
          <a:bodyPr anchor="b">
            <a:normAutofit/>
          </a:bodyPr>
          <a:lstStyle>
            <a:lvl1pPr algn="l">
              <a:defRPr sz="3600" b="1" baseline="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342900" y="3276603"/>
            <a:ext cx="8354616" cy="695325"/>
          </a:xfr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Subtitle</a:t>
            </a:r>
          </a:p>
        </p:txBody>
      </p:sp>
      <p:sp>
        <p:nvSpPr>
          <p:cNvPr id="12" name="Presenters">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342900" y="4128534"/>
            <a:ext cx="8354616" cy="791308"/>
          </a:xfr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Presenter’s Name, Title | Second Presenter’s Name, Title</a:t>
            </a:r>
            <a:br>
              <a:rPr lang="en-US"/>
            </a:br>
            <a:r>
              <a:rPr lang="en-US"/>
              <a:t>email.address@air.org or internal.group.email@air.org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342900" y="4990331"/>
            <a:ext cx="8354616" cy="1016633"/>
          </a:xfr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Purpose or Location | Month 20XX</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00412"/>
            <a:ext cx="4572000" cy="261610"/>
          </a:xfrm>
          <a:prstGeom prst="rect">
            <a:avLst/>
          </a:prstGeom>
          <a:noFill/>
        </p:spPr>
        <p:txBody>
          <a:bodyPr wrap="square" lIns="0" anchor="b">
            <a:spAutoFit/>
          </a:bodyPr>
          <a:lstStyle/>
          <a:p>
            <a:pPr algn="l"/>
            <a:r>
              <a:rPr lang="en-US" sz="1100" b="0" i="0" spc="150">
                <a:solidFill>
                  <a:srgbClr val="D1EEFC"/>
                </a:solidFill>
                <a:latin typeface="Calibri"/>
                <a:ea typeface="Calibri"/>
                <a:cs typeface="Calibri"/>
              </a:rPr>
              <a:t>AMERICAN INSTITUTES FOR RESEARCH® | AIR.ORG</a:t>
            </a:r>
          </a:p>
        </p:txBody>
      </p:sp>
      <p:sp>
        <p:nvSpPr>
          <p:cNvPr id="3" name="Copyright">
            <a:extLst>
              <a:ext uri="{FF2B5EF4-FFF2-40B4-BE49-F238E27FC236}">
                <a16:creationId xmlns:a16="http://schemas.microsoft.com/office/drawing/2014/main" id="{3CE52ABA-397F-99D7-BB11-CA4856620E8A}"/>
              </a:ext>
            </a:extLst>
          </p:cNvPr>
          <p:cNvSpPr>
            <a:spLocks noGrp="1"/>
          </p:cNvSpPr>
          <p:nvPr>
            <p:ph type="body" sz="quarter" idx="17" hasCustomPrompt="1"/>
          </p:nvPr>
        </p:nvSpPr>
        <p:spPr>
          <a:xfrm>
            <a:off x="6400800" y="6569689"/>
            <a:ext cx="2296716" cy="92333"/>
          </a:xfrm>
        </p:spPr>
        <p:txBody>
          <a:bodyPr rIns="0" anchor="b">
            <a:spAutoFit/>
          </a:bodyPr>
          <a:lstStyle>
            <a:lvl1pPr marL="0" indent="0" algn="r">
              <a:lnSpc>
                <a:spcPct val="100000"/>
              </a:lnSpc>
              <a:spcBef>
                <a:spcPts val="0"/>
              </a:spcBef>
              <a:buNone/>
              <a:defRPr lang="en-US" sz="600" dirty="0" smtClean="0">
                <a:solidFill>
                  <a:srgbClr val="D1EEFC"/>
                </a:solidFill>
                <a:cs typeface="+mn-cs"/>
              </a:defRPr>
            </a:lvl1pPr>
            <a:lvl2pPr marL="0" indent="0" algn="r">
              <a:lnSpc>
                <a:spcPct val="100000"/>
              </a:lnSpc>
              <a:spcBef>
                <a:spcPts val="0"/>
              </a:spcBef>
              <a:buNone/>
              <a:defRPr lang="en-US" sz="600" kern="1200" dirty="0" smtClean="0">
                <a:solidFill>
                  <a:srgbClr val="D1EEFC"/>
                </a:solidFill>
                <a:latin typeface="+mn-lt"/>
                <a:ea typeface="+mn-ea"/>
                <a:cs typeface="+mn-cs"/>
              </a:defRPr>
            </a:lvl2pPr>
            <a:lvl3pPr marL="0" indent="0" algn="r">
              <a:lnSpc>
                <a:spcPct val="100000"/>
              </a:lnSpc>
              <a:spcBef>
                <a:spcPts val="0"/>
              </a:spcBef>
              <a:buNone/>
              <a:defRPr lang="en-US" sz="600" kern="1200" dirty="0" smtClean="0">
                <a:solidFill>
                  <a:srgbClr val="D1EEFC"/>
                </a:solidFill>
                <a:latin typeface="+mn-lt"/>
                <a:ea typeface="+mn-ea"/>
                <a:cs typeface="+mn-cs"/>
              </a:defRPr>
            </a:lvl3pPr>
            <a:lvl4pPr marL="0" indent="0" algn="r">
              <a:lnSpc>
                <a:spcPct val="100000"/>
              </a:lnSpc>
              <a:spcBef>
                <a:spcPts val="0"/>
              </a:spcBef>
              <a:buNone/>
              <a:defRPr lang="en-US" sz="600" kern="1200" dirty="0" smtClean="0">
                <a:solidFill>
                  <a:srgbClr val="D1EEFC"/>
                </a:solidFill>
                <a:latin typeface="+mn-lt"/>
                <a:ea typeface="+mn-ea"/>
                <a:cs typeface="+mn-cs"/>
              </a:defRPr>
            </a:lvl4pPr>
            <a:lvl5pPr marL="0" indent="0" algn="r">
              <a:lnSpc>
                <a:spcPct val="100000"/>
              </a:lnSpc>
              <a:spcBef>
                <a:spcPts val="0"/>
              </a:spcBef>
              <a:buNone/>
              <a:defRPr lang="en-US" sz="600" kern="1200" dirty="0" smtClean="0">
                <a:solidFill>
                  <a:srgbClr val="D1EEFC"/>
                </a:solidFill>
                <a:latin typeface="+mn-lt"/>
                <a:ea typeface="+mn-ea"/>
                <a:cs typeface="+mn-cs"/>
              </a:defRPr>
            </a:lvl5pPr>
          </a:lstStyle>
          <a:p>
            <a:pPr marL="0" lvl="0" algn="r" defTabSz="685800"/>
            <a:r>
              <a:rPr lang="en-US" sz="600">
                <a:solidFill>
                  <a:srgbClr val="D1EEFC"/>
                </a:solidFill>
              </a:rPr>
              <a:t>Copyright © 20XX American Institutes for Research®. All rights reserved.</a:t>
            </a:r>
            <a:endParaRPr lang="en-US"/>
          </a:p>
        </p:txBody>
      </p:sp>
    </p:spTree>
    <p:extLst>
      <p:ext uri="{BB962C8B-B14F-4D97-AF65-F5344CB8AC3E}">
        <p14:creationId xmlns:p14="http://schemas.microsoft.com/office/powerpoint/2010/main" val="3032173319"/>
      </p:ext>
    </p:extLst>
  </p:cSld>
  <p:clrMapOvr>
    <a:masterClrMapping/>
  </p:clrMapOvr>
  <p:extLst>
    <p:ext uri="{DCECCB84-F9BA-43D5-87BE-67443E8EF086}">
      <p15:sldGuideLst xmlns:p15="http://schemas.microsoft.com/office/powerpoint/2012/main">
        <p15:guide id="1" orient="horz" pos="37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Left Dar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3"/>
            <a:ext cx="4273550"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1051560"/>
          </a:xfr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4570810" y="1307592"/>
            <a:ext cx="423029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5806443"/>
            <a:ext cx="42290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8" name="Text Placeholder 5">
            <a:extLst>
              <a:ext uri="{FF2B5EF4-FFF2-40B4-BE49-F238E27FC236}">
                <a16:creationId xmlns:a16="http://schemas.microsoft.com/office/drawing/2014/main" id="{334F4BEE-EE2B-444B-8886-942FBEB446F1}"/>
              </a:ext>
            </a:extLst>
          </p:cNvPr>
          <p:cNvSpPr>
            <a:spLocks noGrp="1"/>
          </p:cNvSpPr>
          <p:nvPr>
            <p:ph type="body" sz="quarter" idx="20" hasCustomPrompt="1"/>
          </p:nvPr>
        </p:nvSpPr>
        <p:spPr>
          <a:xfrm>
            <a:off x="4570856"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10" name="AIR.org">
            <a:extLst>
              <a:ext uri="{FF2B5EF4-FFF2-40B4-BE49-F238E27FC236}">
                <a16:creationId xmlns:a16="http://schemas.microsoft.com/office/drawing/2014/main" id="{FE8DE741-9837-45F6-80BC-D1E25BE6E1D7}"/>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a:solidFill>
                  <a:schemeClr val="bg2"/>
                </a:solidFill>
              </a:rPr>
              <a:t>| AIR.ORG</a:t>
            </a:r>
          </a:p>
        </p:txBody>
      </p:sp>
      <p:sp>
        <p:nvSpPr>
          <p:cNvPr id="3" name="Slide Number Placeholder 2">
            <a:extLst>
              <a:ext uri="{FF2B5EF4-FFF2-40B4-BE49-F238E27FC236}">
                <a16:creationId xmlns:a16="http://schemas.microsoft.com/office/drawing/2014/main" id="{EC93C9DE-DF10-4382-B836-E8C53CC249E7}"/>
              </a:ext>
            </a:extLst>
          </p:cNvPr>
          <p:cNvSpPr>
            <a:spLocks noGrp="1"/>
          </p:cNvSpPr>
          <p:nvPr>
            <p:ph type="sldNum" sz="quarter" idx="21"/>
          </p:nvPr>
        </p:nvSpPr>
        <p:spPr>
          <a:xfrm>
            <a:off x="342900" y="6422597"/>
            <a:ext cx="171450" cy="246888"/>
          </a:xfrm>
          <a:prstGeom prst="rect">
            <a:avLst/>
          </a:prstGeom>
        </p:spPr>
        <p:txBody>
          <a:bodyPr/>
          <a:lstStyle>
            <a:lvl1pPr>
              <a:defRPr sz="1000"/>
            </a:lvl1pPr>
          </a:lstStyle>
          <a:p>
            <a:fld id="{7E1341B0-7904-4148-9082-6535FE1E4D20}" type="slidenum">
              <a:rPr lang="en-US" smtClean="0"/>
              <a:pPr/>
              <a:t>‹#›</a:t>
            </a:fld>
            <a:endParaRPr lang="en-US"/>
          </a:p>
        </p:txBody>
      </p:sp>
      <p:pic>
        <p:nvPicPr>
          <p:cNvPr id="13" name="Picture 12">
            <a:extLst>
              <a:ext uri="{FF2B5EF4-FFF2-40B4-BE49-F238E27FC236}">
                <a16:creationId xmlns:a16="http://schemas.microsoft.com/office/drawing/2014/main" id="{23C9DE3E-1E5F-4D6A-B307-C1FC2AD166E1}"/>
              </a:ext>
            </a:extLst>
          </p:cNvPr>
          <p:cNvPicPr>
            <a:picLocks noChangeAspect="1"/>
          </p:cNvPicPr>
          <p:nvPr userDrawn="1"/>
        </p:nvPicPr>
        <p:blipFill>
          <a:blip r:embed="rId2"/>
          <a:stretch>
            <a:fillRect/>
          </a:stretch>
        </p:blipFill>
        <p:spPr>
          <a:xfrm>
            <a:off x="7686151" y="6381749"/>
            <a:ext cx="996315" cy="304800"/>
          </a:xfrm>
          <a:prstGeom prst="rect">
            <a:avLst/>
          </a:prstGeom>
        </p:spPr>
      </p:pic>
    </p:spTree>
    <p:extLst>
      <p:ext uri="{BB962C8B-B14F-4D97-AF65-F5344CB8AC3E}">
        <p14:creationId xmlns:p14="http://schemas.microsoft.com/office/powerpoint/2010/main" val="3165764189"/>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CAD942-E2CF-4F22-946A-C89B4F8CC595}"/>
              </a:ext>
            </a:extLst>
          </p:cNvPr>
          <p:cNvSpPr/>
          <p:nvPr userDrawn="1"/>
        </p:nvSpPr>
        <p:spPr>
          <a:xfrm>
            <a:off x="0" y="3"/>
            <a:ext cx="9144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86EDEF2-92FA-4034-99BE-DBEADC66FFF1}"/>
              </a:ext>
            </a:extLst>
          </p:cNvPr>
          <p:cNvSpPr>
            <a:spLocks noGrp="1"/>
          </p:cNvSpPr>
          <p:nvPr>
            <p:ph type="title" hasCustomPrompt="1"/>
          </p:nvPr>
        </p:nvSpPr>
        <p:spPr>
          <a:xfrm>
            <a:off x="344043" y="0"/>
            <a:ext cx="8455914" cy="502920"/>
          </a:xfrm>
        </p:spPr>
        <p:txBody>
          <a:bodyPr vert="horz" wrap="square" lIns="0" tIns="0" rIns="0" bIns="0" rtlCol="0" anchor="b" anchorCtr="0">
            <a:noAutofit/>
          </a:bodyPr>
          <a:lstStyle>
            <a:lvl1pPr>
              <a:defRPr lang="en-US" sz="2400" dirty="0"/>
            </a:lvl1pPr>
          </a:lstStyle>
          <a:p>
            <a:pPr lvl="0"/>
            <a:r>
              <a:rPr lang="en-US"/>
              <a:t>Title Only</a:t>
            </a:r>
          </a:p>
        </p:txBody>
      </p:sp>
      <p:sp>
        <p:nvSpPr>
          <p:cNvPr id="3" name="Slide Number Placeholder 2">
            <a:extLst>
              <a:ext uri="{FF2B5EF4-FFF2-40B4-BE49-F238E27FC236}">
                <a16:creationId xmlns:a16="http://schemas.microsoft.com/office/drawing/2014/main" id="{3D4ABABB-54D9-47DF-95C1-C1C4095468D7}"/>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53617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bleed photo Dar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848481"/>
            <a:ext cx="850392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317A-7285-45CB-9DE4-E818FF305C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D7C8312-4A63-4E43-B00F-194BF095E792}"/>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46395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347472" y="-63796"/>
            <a:ext cx="8455914" cy="1051560"/>
          </a:xfr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412092"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10590" y="4156547"/>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10590" y="3637299"/>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2741250"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662047" y="4156550"/>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662047" y="3637301"/>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5022297"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981194" y="4156550"/>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981194" y="3637302"/>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7303344"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7300341" y="4156547"/>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7300341"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742060"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2992011"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5309652"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7627293" y="4034433"/>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A6DE5B86-B5B1-44F6-BBC1-69C4AA85382A}"/>
              </a:ext>
            </a:extLst>
          </p:cNvPr>
          <p:cNvSpPr>
            <a:spLocks noGrp="1"/>
          </p:cNvSpPr>
          <p:nvPr>
            <p:ph type="sldNum" sz="quarter" idx="5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99798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42900" y="1389888"/>
            <a:ext cx="8455914"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511D7A7F-8AFE-4413-A94C-E666E4D285C5}"/>
              </a:ext>
            </a:extLst>
          </p:cNvPr>
          <p:cNvSpPr>
            <a:spLocks noGrp="1"/>
          </p:cNvSpPr>
          <p:nvPr>
            <p:ph type="sldNum" sz="quarter" idx="14"/>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End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39DF141-D6F1-A910-59BB-7D17BF378B95}"/>
              </a:ext>
            </a:extLst>
          </p:cNvPr>
          <p:cNvPicPr>
            <a:picLocks noChangeAspect="1"/>
          </p:cNvPicPr>
          <p:nvPr userDrawn="1"/>
        </p:nvPicPr>
        <p:blipFill>
          <a:blip r:embed="rId3"/>
          <a:stretch>
            <a:fillRect/>
          </a:stretch>
        </p:blipFill>
        <p:spPr>
          <a:xfrm>
            <a:off x="0" y="571"/>
            <a:ext cx="9144000" cy="6856857"/>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50774"/>
            <a:ext cx="5263816" cy="734613"/>
          </a:xfrm>
        </p:spPr>
        <p:txBody>
          <a:bodyPr anchor="b">
            <a:normAutofit/>
          </a:bodyPr>
          <a:lstStyle>
            <a:lvl1pPr algn="l">
              <a:defRPr sz="2200" b="1" baseline="0">
                <a:solidFill>
                  <a:schemeClr val="bg1"/>
                </a:solidFill>
                <a:latin typeface="+mj-lt"/>
                <a:ea typeface="Tahoma" panose="020B0604030504040204" pitchFamily="34" charset="0"/>
                <a:cs typeface="Arial" panose="020B0604020202020204" pitchFamily="34" charset="0"/>
              </a:defRPr>
            </a:lvl1pPr>
          </a:lstStyle>
          <a:p>
            <a:r>
              <a:rPr lang="en-US"/>
              <a:t>PRESENTER’S NAME DARK LAYOUT</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8"/>
            <a:ext cx="5204956" cy="1904895"/>
          </a:xfrm>
        </p:spPr>
        <p:txBody>
          <a:bodyPr>
            <a:normAutofit/>
          </a:bodyPr>
          <a:lstStyle>
            <a:lvl1pPr marL="0" indent="0" algn="l">
              <a:lnSpc>
                <a:spcPct val="100000"/>
              </a:lnSpc>
              <a:spcBef>
                <a:spcPts val="0"/>
              </a:spcBef>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5958723"/>
            <a:ext cx="4572000" cy="246221"/>
          </a:xfrm>
          <a:prstGeom prst="rect">
            <a:avLst/>
          </a:prstGeom>
          <a:noFill/>
        </p:spPr>
        <p:txBody>
          <a:bodyPr wrap="square" lIns="0" anchor="b">
            <a:spAutoFit/>
          </a:bodyPr>
          <a:lstStyle/>
          <a:p>
            <a:pPr algn="l"/>
            <a:r>
              <a:rPr lang="en-US" sz="1000" b="0" i="0" spc="15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59271" y="6522705"/>
            <a:ext cx="466474" cy="106889"/>
          </a:xfr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XXXXX_MO/XX</a:t>
            </a:r>
          </a:p>
        </p:txBody>
      </p:sp>
      <p:pic>
        <p:nvPicPr>
          <p:cNvPr id="11" name="Picture 10" descr="Logo of American Institutes for Research. Advancing Evidence. Improving Lives.">
            <a:extLst>
              <a:ext uri="{FF2B5EF4-FFF2-40B4-BE49-F238E27FC236}">
                <a16:creationId xmlns:a16="http://schemas.microsoft.com/office/drawing/2014/main" id="{629ACECE-3F4A-4DB6-ACFF-C6B02A09203B}"/>
              </a:ext>
            </a:extLst>
          </p:cNvPr>
          <p:cNvPicPr>
            <a:picLocks noChangeAspect="1"/>
          </p:cNvPicPr>
          <p:nvPr userDrawn="1"/>
        </p:nvPicPr>
        <p:blipFill>
          <a:blip r:embed="rId4"/>
          <a:stretch>
            <a:fillRect/>
          </a:stretch>
        </p:blipFill>
        <p:spPr>
          <a:xfrm>
            <a:off x="6851857" y="549515"/>
            <a:ext cx="1845659" cy="934403"/>
          </a:xfrm>
          <a:prstGeom prst="rect">
            <a:avLst/>
          </a:prstGeom>
        </p:spPr>
      </p:pic>
      <p:sp>
        <p:nvSpPr>
          <p:cNvPr id="9" name="Content Placeholder 3">
            <a:extLst>
              <a:ext uri="{FF2B5EF4-FFF2-40B4-BE49-F238E27FC236}">
                <a16:creationId xmlns:a16="http://schemas.microsoft.com/office/drawing/2014/main" id="{97058B35-E39B-47D0-AF88-C8A3C27D3696}"/>
              </a:ext>
            </a:extLst>
          </p:cNvPr>
          <p:cNvSpPr>
            <a:spLocks noGrp="1"/>
          </p:cNvSpPr>
          <p:nvPr>
            <p:ph sz="quarter" idx="15" hasCustomPrompt="1"/>
          </p:nvPr>
        </p:nvSpPr>
        <p:spPr>
          <a:xfrm>
            <a:off x="342900" y="1755648"/>
            <a:ext cx="7348871" cy="320601"/>
          </a:xfrm>
        </p:spPr>
        <p:txBody>
          <a:bodyPr wrap="square">
            <a:sp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
        <p:nvSpPr>
          <p:cNvPr id="7" name="Text Placeholder 4">
            <a:extLst>
              <a:ext uri="{FF2B5EF4-FFF2-40B4-BE49-F238E27FC236}">
                <a16:creationId xmlns:a16="http://schemas.microsoft.com/office/drawing/2014/main" id="{8B884D04-C29A-045D-D500-D6297312601E}"/>
              </a:ext>
            </a:extLst>
          </p:cNvPr>
          <p:cNvSpPr>
            <a:spLocks noGrp="1"/>
          </p:cNvSpPr>
          <p:nvPr>
            <p:ph type="body" sz="quarter" idx="16" hasCustomPrompt="1"/>
          </p:nvPr>
        </p:nvSpPr>
        <p:spPr>
          <a:xfrm>
            <a:off x="342901" y="6260262"/>
            <a:ext cx="6784848" cy="369332"/>
          </a:xfrm>
        </p:spPr>
        <p:txBody>
          <a:bodyPr wrap="square" lIns="0" tIns="0" rIns="0" bIns="0" anchor="b" anchorCtr="0">
            <a:noAutofit/>
          </a:bodyPr>
          <a:lstStyle>
            <a:lvl1pPr marL="0" indent="0" algn="l">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D1EEFC"/>
                </a:solidFill>
                <a:effectLst/>
                <a:uLnTx/>
                <a:uFillTx/>
                <a:latin typeface="Calibri"/>
                <a:ea typeface="+mn-ea"/>
                <a:cs typeface="+mn-cs"/>
              </a:rPr>
              <a:t>Notice of Trademark: “American Institutes for Research” and “AIR” are registered trademarks. All other brand, product, or company names are trademarks or registered trademarks of their respective 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D1EEFC"/>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D1EEFC"/>
                </a:solidFill>
                <a:effectLst/>
                <a:uLnTx/>
                <a:uFillTx/>
                <a:latin typeface="Calibri"/>
                <a:ea typeface="+mn-ea"/>
                <a:cs typeface="+mn-cs"/>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endParaRPr lang="en-US"/>
          </a:p>
        </p:txBody>
      </p:sp>
    </p:spTree>
    <p:extLst>
      <p:ext uri="{BB962C8B-B14F-4D97-AF65-F5344CB8AC3E}">
        <p14:creationId xmlns:p14="http://schemas.microsoft.com/office/powerpoint/2010/main" val="321994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Heavy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1912CCC5-C9C3-4DCD-8757-DA7A83B69DDD}"/>
              </a:ext>
            </a:extLst>
          </p:cNvPr>
          <p:cNvSpPr>
            <a:spLocks noGrp="1"/>
          </p:cNvSpPr>
          <p:nvPr>
            <p:ph type="sldNum" sz="quarter" idx="15"/>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342901" y="1531456"/>
            <a:ext cx="27432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342901" y="3611326"/>
            <a:ext cx="27432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34290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317334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3173341"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317334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600378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6003782"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600378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724593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F410-C2BB-A469-7D80-71C037B28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8153D-A662-1568-5CD5-EA91F7A43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5B38B-97D8-9DDE-89B3-24F41B995708}"/>
              </a:ext>
            </a:extLst>
          </p:cNvPr>
          <p:cNvSpPr>
            <a:spLocks noGrp="1"/>
          </p:cNvSpPr>
          <p:nvPr>
            <p:ph type="dt" sz="half" idx="10"/>
          </p:nvPr>
        </p:nvSpPr>
        <p:spPr/>
        <p:txBody>
          <a:bodyPr/>
          <a:lstStyle/>
          <a:p>
            <a:fld id="{5FD77DDD-391D-4C64-8AC1-2E884E400CB6}" type="datetimeFigureOut">
              <a:rPr lang="en-US" smtClean="0"/>
              <a:t>5/26/2026</a:t>
            </a:fld>
            <a:endParaRPr lang="en-US"/>
          </a:p>
        </p:txBody>
      </p:sp>
      <p:sp>
        <p:nvSpPr>
          <p:cNvPr id="5" name="Footer Placeholder 4">
            <a:extLst>
              <a:ext uri="{FF2B5EF4-FFF2-40B4-BE49-F238E27FC236}">
                <a16:creationId xmlns:a16="http://schemas.microsoft.com/office/drawing/2014/main" id="{F08E8A63-6E02-DD24-3116-BF7D8CD59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8FC27-C091-76F3-4B80-5B7494D4981A}"/>
              </a:ext>
            </a:extLst>
          </p:cNvPr>
          <p:cNvSpPr>
            <a:spLocks noGrp="1"/>
          </p:cNvSpPr>
          <p:nvPr>
            <p:ph type="sldNum" sz="quarter" idx="12"/>
          </p:nvPr>
        </p:nvSpPr>
        <p:spPr/>
        <p:txBody>
          <a:bodyPr/>
          <a:lstStyle/>
          <a:p>
            <a:fld id="{D23BB397-4741-4076-BB9E-5506BAC44348}" type="slidenum">
              <a:rPr lang="en-US" smtClean="0"/>
              <a:t>‹#›</a:t>
            </a:fld>
            <a:endParaRPr lang="en-US"/>
          </a:p>
        </p:txBody>
      </p:sp>
    </p:spTree>
    <p:extLst>
      <p:ext uri="{BB962C8B-B14F-4D97-AF65-F5344CB8AC3E}">
        <p14:creationId xmlns:p14="http://schemas.microsoft.com/office/powerpoint/2010/main" val="184279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344043" y="0"/>
            <a:ext cx="8455914" cy="1051560"/>
          </a:xfrm>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344043" y="1307592"/>
            <a:ext cx="8455914" cy="4498848"/>
          </a:xfrm>
        </p:spPr>
        <p:txBody>
          <a:bodyPr tIns="0" anchor="t" anchorCtr="0">
            <a:normAutofit/>
          </a:bodyPr>
          <a:lstStyle>
            <a:lvl1pPr marL="342900" indent="-342900">
              <a:lnSpc>
                <a:spcPct val="125000"/>
              </a:lnSpc>
              <a:spcBef>
                <a:spcPts val="1350"/>
              </a:spcBef>
              <a:buClr>
                <a:schemeClr val="tx1"/>
              </a:buClr>
              <a:buFont typeface="+mj-lt"/>
              <a:buAutoNum type="arabicPeriod"/>
              <a:defRPr sz="1800" baseline="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baseline="0"/>
            </a:lvl4pPr>
            <a:lvl5pPr marL="1714500" indent="-342900">
              <a:lnSpc>
                <a:spcPct val="125000"/>
              </a:lnSpc>
              <a:spcBef>
                <a:spcPts val="450"/>
              </a:spcBef>
              <a:buClr>
                <a:schemeClr val="tx1"/>
              </a:buClr>
              <a:buFont typeface="+mj-lt"/>
              <a:buAutoNum type="alphaLcParenR"/>
              <a:defRPr sz="1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412872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42900" y="1143000"/>
            <a:ext cx="850392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a:xfrm>
            <a:off x="8901878" y="6594383"/>
            <a:ext cx="150682" cy="153888"/>
          </a:xfrm>
          <a:prstGeom prst="rect">
            <a:avLst/>
          </a:prstGeom>
        </p:spPr>
        <p:txBody>
          <a:bodyPr/>
          <a:lstStyle/>
          <a:p>
            <a:fld id="{99A20822-4A49-4D36-86E3-300BA48D3F00}" type="slidenum">
              <a:rPr lang="en-US" smtClean="0"/>
              <a:pPr/>
              <a:t>‹#›</a:t>
            </a:fld>
            <a:endParaRPr lang="en-US"/>
          </a:p>
        </p:txBody>
      </p:sp>
      <p:sp>
        <p:nvSpPr>
          <p:cNvPr id="5" name="Source Placeholder">
            <a:extLst>
              <a:ext uri="{FF2B5EF4-FFF2-40B4-BE49-F238E27FC236}">
                <a16:creationId xmlns:a16="http://schemas.microsoft.com/office/drawing/2014/main" id="{E3611C32-24AF-4975-87B2-91D6A86C3C78}"/>
              </a:ext>
            </a:extLst>
          </p:cNvPr>
          <p:cNvSpPr>
            <a:spLocks noGrp="1"/>
          </p:cNvSpPr>
          <p:nvPr>
            <p:ph type="body" sz="quarter" idx="16" hasCustomPrompt="1"/>
          </p:nvPr>
        </p:nvSpPr>
        <p:spPr>
          <a:xfrm>
            <a:off x="342900" y="6135624"/>
            <a:ext cx="850392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417924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3438446-9DAF-2E56-6FD1-E10823DD68A1}"/>
              </a:ext>
            </a:extLst>
          </p:cNvPr>
          <p:cNvPicPr>
            <a:picLocks noChangeAspect="1"/>
          </p:cNvPicPr>
          <p:nvPr userDrawn="1"/>
        </p:nvPicPr>
        <p:blipFill>
          <a:blip r:embed="rId3"/>
          <a:stretch>
            <a:fillRect/>
          </a:stretch>
        </p:blipFill>
        <p:spPr>
          <a:xfrm>
            <a:off x="0" y="1142"/>
            <a:ext cx="9144000" cy="6855715"/>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1" y="2118508"/>
            <a:ext cx="8354891" cy="766879"/>
          </a:xfrm>
        </p:spPr>
        <p:txBody>
          <a:bodyPr anchor="b">
            <a:normAutofit/>
          </a:bodyPr>
          <a:lstStyle>
            <a:lvl1pPr algn="l">
              <a:defRPr sz="3600" b="1">
                <a:solidFill>
                  <a:schemeClr val="accent1"/>
                </a:solidFill>
                <a:latin typeface="+mj-lt"/>
                <a:ea typeface="Tahoma" panose="020B0604030504040204" pitchFamily="34" charset="0"/>
                <a:cs typeface="Arial" panose="020B0604020202020204" pitchFamily="34" charset="0"/>
              </a:defRPr>
            </a:lvl1pPr>
          </a:lstStyle>
          <a:p>
            <a:r>
              <a:rPr lang="en-US"/>
              <a:t>Presentation Title</a:t>
            </a:r>
          </a:p>
        </p:txBody>
      </p:sp>
      <p:sp>
        <p:nvSpPr>
          <p:cNvPr id="12" name="Content Placeholder 3">
            <a:extLst>
              <a:ext uri="{FF2B5EF4-FFF2-40B4-BE49-F238E27FC236}">
                <a16:creationId xmlns:a16="http://schemas.microsoft.com/office/drawing/2014/main" id="{77023067-B99E-404A-B626-22ED4B2D4DFE}"/>
              </a:ext>
            </a:extLst>
          </p:cNvPr>
          <p:cNvSpPr>
            <a:spLocks noGrp="1"/>
          </p:cNvSpPr>
          <p:nvPr>
            <p:ph sz="quarter" idx="15" hasCustomPrompt="1"/>
          </p:nvPr>
        </p:nvSpPr>
        <p:spPr>
          <a:xfrm>
            <a:off x="342901" y="1755648"/>
            <a:ext cx="6535379" cy="284950"/>
          </a:xfrm>
        </p:spPr>
        <p:txBody>
          <a:bodyPr wrap="square">
            <a:spAutoFit/>
          </a:bodyPr>
          <a:lstStyle>
            <a:lvl1pPr marL="0" indent="0">
              <a:buNone/>
              <a:defRPr sz="16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1" y="3276708"/>
            <a:ext cx="8354891" cy="697727"/>
          </a:xfrm>
          <a:prstGeom prst="rect">
            <a:avLst/>
          </a:prstGeom>
        </p:spPr>
        <p:txBody>
          <a:bodyPr anchor="t">
            <a:normAutofit/>
          </a:bodyPr>
          <a:lstStyle>
            <a:lvl1pPr marL="0" indent="0" algn="l">
              <a:buNone/>
              <a:defRPr sz="24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4" name="Presenters">
            <a:extLst>
              <a:ext uri="{FF2B5EF4-FFF2-40B4-BE49-F238E27FC236}">
                <a16:creationId xmlns:a16="http://schemas.microsoft.com/office/drawing/2014/main" id="{63CB25F5-F0B8-9745-9504-4DBAB83E779C}"/>
              </a:ext>
            </a:extLst>
          </p:cNvPr>
          <p:cNvSpPr>
            <a:spLocks noGrp="1"/>
          </p:cNvSpPr>
          <p:nvPr>
            <p:ph type="body" sz="quarter" idx="10" hasCustomPrompt="1"/>
          </p:nvPr>
        </p:nvSpPr>
        <p:spPr>
          <a:xfrm>
            <a:off x="342901" y="4118811"/>
            <a:ext cx="8354891" cy="791308"/>
          </a:xfrm>
          <a:prstGeom prst="rect">
            <a:avLst/>
          </a:prstGeom>
        </p:spPr>
        <p:txBody>
          <a:bodyPr>
            <a:noAutofit/>
          </a:bodyPr>
          <a:lstStyle>
            <a:lvl1pPr marL="0" indent="0">
              <a:spcBef>
                <a:spcPts val="0"/>
              </a:spcBef>
              <a:buNone/>
              <a:defRPr sz="1400" baseline="0">
                <a:solidFill>
                  <a:schemeClr val="tx2"/>
                </a:solidFill>
              </a:defRPr>
            </a:lvl1pPr>
          </a:lstStyle>
          <a:p>
            <a:pPr lvl="0"/>
            <a:r>
              <a:rPr lang="en-US"/>
              <a:t>Presenter’s Name, Title | Second Presenter’s Name, Title</a:t>
            </a:r>
            <a:br>
              <a:rPr lang="en-US"/>
            </a:br>
            <a:r>
              <a:rPr lang="en-US"/>
              <a:t>email.address@air.org or internal.group.email@air.org</a:t>
            </a:r>
          </a:p>
        </p:txBody>
      </p:sp>
      <p:sp>
        <p:nvSpPr>
          <p:cNvPr id="17" name="Copyright">
            <a:extLst>
              <a:ext uri="{FF2B5EF4-FFF2-40B4-BE49-F238E27FC236}">
                <a16:creationId xmlns:a16="http://schemas.microsoft.com/office/drawing/2014/main" id="{C15C8F0A-346B-C141-BBAB-A5D0F662573A}"/>
              </a:ext>
            </a:extLst>
          </p:cNvPr>
          <p:cNvSpPr>
            <a:spLocks noGrp="1"/>
          </p:cNvSpPr>
          <p:nvPr>
            <p:ph sz="quarter" idx="11" hasCustomPrompt="1"/>
          </p:nvPr>
        </p:nvSpPr>
        <p:spPr>
          <a:xfrm>
            <a:off x="5497116" y="6485466"/>
            <a:ext cx="3200400" cy="106889"/>
          </a:xfrm>
          <a:prstGeom prst="rect">
            <a:avLst/>
          </a:prstGeom>
        </p:spPr>
        <p:txBody>
          <a:bodyPr wrap="square" rIns="0" anchor="b">
            <a:noAutofit/>
          </a:bodyPr>
          <a:lstStyle>
            <a:lvl1pPr marL="0" indent="0" algn="r">
              <a:buNone/>
              <a:defRPr lang="en-US" sz="600" dirty="0">
                <a:solidFill>
                  <a:schemeClr val="accent1"/>
                </a:solidFill>
                <a:cs typeface="+mn-cs"/>
              </a:defRPr>
            </a:lvl1pPr>
          </a:lstStyle>
          <a:p>
            <a:pPr marL="0" lvl="0" algn="r" defTabSz="914400"/>
            <a:r>
              <a:rPr lang="en-US" sz="700">
                <a:solidFill>
                  <a:schemeClr val="accent1"/>
                </a:solidFill>
              </a:rPr>
              <a:t>Copyright © 20XX American Institutes for Research®. All rights reserved.</a:t>
            </a:r>
            <a:endParaRPr lang="en-US"/>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31190"/>
            <a:ext cx="4572000" cy="230832"/>
          </a:xfrm>
          <a:prstGeom prst="rect">
            <a:avLst/>
          </a:prstGeom>
          <a:noFill/>
        </p:spPr>
        <p:txBody>
          <a:bodyPr wrap="square" lIns="0" anchor="b">
            <a:spAutoFit/>
          </a:bodyPr>
          <a:lstStyle/>
          <a:p>
            <a:pPr algn="l"/>
            <a:r>
              <a:rPr lang="en-US" sz="900" b="0" i="0" spc="150">
                <a:solidFill>
                  <a:schemeClr val="accent1"/>
                </a:solidFill>
                <a:latin typeface="Calibri"/>
                <a:ea typeface="Calibri"/>
                <a:cs typeface="Calibri"/>
              </a:rPr>
              <a:t>AMERICAN INSTITUTES FOR RESEARCH® | AIR.ORG</a:t>
            </a:r>
          </a:p>
        </p:txBody>
      </p:sp>
      <p:pic>
        <p:nvPicPr>
          <p:cNvPr id="6" name="AIR Logo" descr="Logo of American Institutes for Research. Advancing Evidence. Improving Lives.">
            <a:extLst>
              <a:ext uri="{FF2B5EF4-FFF2-40B4-BE49-F238E27FC236}">
                <a16:creationId xmlns:a16="http://schemas.microsoft.com/office/drawing/2014/main" id="{6D73B5F9-B7BB-5067-FC20-19749C0B354B}"/>
              </a:ext>
            </a:extLst>
          </p:cNvPr>
          <p:cNvPicPr>
            <a:picLocks noChangeAspect="1"/>
          </p:cNvPicPr>
          <p:nvPr userDrawn="1"/>
        </p:nvPicPr>
        <p:blipFill>
          <a:blip r:embed="rId4"/>
          <a:stretch>
            <a:fillRect/>
          </a:stretch>
        </p:blipFill>
        <p:spPr>
          <a:xfrm>
            <a:off x="6832997" y="549514"/>
            <a:ext cx="1864519" cy="964406"/>
          </a:xfrm>
          <a:prstGeom prst="rect">
            <a:avLst/>
          </a:prstGeom>
        </p:spPr>
      </p:pic>
      <p:sp>
        <p:nvSpPr>
          <p:cNvPr id="9" name="Presenters">
            <a:extLst>
              <a:ext uri="{FF2B5EF4-FFF2-40B4-BE49-F238E27FC236}">
                <a16:creationId xmlns:a16="http://schemas.microsoft.com/office/drawing/2014/main" id="{A426D34A-F851-AFCC-65F0-28739F555BE1}"/>
              </a:ext>
            </a:extLst>
          </p:cNvPr>
          <p:cNvSpPr>
            <a:spLocks noGrp="1"/>
          </p:cNvSpPr>
          <p:nvPr>
            <p:ph type="body" sz="quarter" idx="16" hasCustomPrompt="1"/>
          </p:nvPr>
        </p:nvSpPr>
        <p:spPr>
          <a:xfrm>
            <a:off x="342900" y="4964468"/>
            <a:ext cx="8354616" cy="791308"/>
          </a:xfrm>
          <a:prstGeom prst="rect">
            <a:avLst/>
          </a:prstGeom>
        </p:spPr>
        <p:txBody>
          <a:bodyPr>
            <a:noAutofit/>
          </a:bodyPr>
          <a:lstStyle>
            <a:lvl1pPr marL="0" indent="0">
              <a:spcBef>
                <a:spcPts val="0"/>
              </a:spcBef>
              <a:buNone/>
              <a:defRPr sz="1600">
                <a:solidFill>
                  <a:schemeClr val="tx2"/>
                </a:solidFill>
              </a:defRPr>
            </a:lvl1pPr>
          </a:lstStyle>
          <a:p>
            <a:pPr lvl="0"/>
            <a:r>
              <a:rPr kumimoji="0" lang="en-US" sz="1800" b="0" i="0" u="none" strike="noStrike" kern="1200" cap="none" spc="0" normalizeH="0" baseline="0" noProof="0">
                <a:ln>
                  <a:noFill/>
                </a:ln>
                <a:solidFill>
                  <a:srgbClr val="000000"/>
                </a:solidFill>
                <a:effectLst/>
                <a:uLnTx/>
                <a:uFillTx/>
                <a:latin typeface="Calibri"/>
                <a:ea typeface="+mn-ea"/>
                <a:cs typeface="+mn-cs"/>
              </a:rPr>
              <a:t>Presentation Purpose or Location | Month 20XX</a:t>
            </a:r>
            <a:endParaRPr lang="en-US"/>
          </a:p>
        </p:txBody>
      </p:sp>
    </p:spTree>
    <p:extLst>
      <p:ext uri="{BB962C8B-B14F-4D97-AF65-F5344CB8AC3E}">
        <p14:creationId xmlns:p14="http://schemas.microsoft.com/office/powerpoint/2010/main" val="193465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6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L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344043" y="0"/>
            <a:ext cx="8455914" cy="1051560"/>
          </a:xfrm>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344043" y="1307592"/>
            <a:ext cx="8455914" cy="4498848"/>
          </a:xfrm>
        </p:spPr>
        <p:txBody>
          <a:bodyPr tIns="0" anchor="t" anchorCtr="0">
            <a:normAutofit/>
          </a:bodyPr>
          <a:lstStyle>
            <a:lvl1pPr marL="342900" indent="-342900">
              <a:lnSpc>
                <a:spcPct val="125000"/>
              </a:lnSpc>
              <a:spcBef>
                <a:spcPts val="2250"/>
              </a:spcBef>
              <a:buClr>
                <a:schemeClr val="tx1"/>
              </a:buClr>
              <a:buFont typeface="+mj-lt"/>
              <a:buAutoNum type="arabicPeriod"/>
              <a:defRPr sz="1800" baseline="0"/>
            </a:lvl1pPr>
            <a:lvl2pPr marL="685800" indent="-342900">
              <a:lnSpc>
                <a:spcPct val="100000"/>
              </a:lnSpc>
              <a:spcBef>
                <a:spcPts val="900"/>
              </a:spcBef>
              <a:buClr>
                <a:schemeClr val="tx1"/>
              </a:buClr>
              <a:buFont typeface="+mj-lt"/>
              <a:buAutoNum type="alphaLcPeriod"/>
              <a:defRPr sz="1800"/>
            </a:lvl2pPr>
            <a:lvl3pPr marL="1028700" indent="-342900">
              <a:lnSpc>
                <a:spcPct val="100000"/>
              </a:lnSpc>
              <a:spcBef>
                <a:spcPts val="900"/>
              </a:spcBef>
              <a:buClr>
                <a:schemeClr val="tx1"/>
              </a:buClr>
              <a:buFont typeface="+mj-lt"/>
              <a:buAutoNum type="romanLcPeriod"/>
              <a:defRPr sz="1800"/>
            </a:lvl3pPr>
            <a:lvl4pPr marL="1371600" indent="-342900">
              <a:lnSpc>
                <a:spcPct val="100000"/>
              </a:lnSpc>
              <a:spcBef>
                <a:spcPts val="900"/>
              </a:spcBef>
              <a:buClr>
                <a:schemeClr val="tx1"/>
              </a:buClr>
              <a:buSzPct val="100000"/>
              <a:buFont typeface="+mj-lt"/>
              <a:buAutoNum type="arabicParenR"/>
              <a:defRPr sz="1800" baseline="0"/>
            </a:lvl4pPr>
            <a:lvl5pPr marL="1714500" indent="-342900">
              <a:lnSpc>
                <a:spcPct val="100000"/>
              </a:lnSpc>
              <a:spcBef>
                <a:spcPts val="900"/>
              </a:spcBef>
              <a:buClr>
                <a:schemeClr val="tx1"/>
              </a:buClr>
              <a:buFont typeface="+mj-lt"/>
              <a:buAutoNum type="alphaLcParenR"/>
              <a:defRPr sz="1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87D04A58-3D4D-436B-849F-C6D5C11F29D5}"/>
              </a:ext>
            </a:extLst>
          </p:cNvPr>
          <p:cNvSpPr>
            <a:spLocks noGrp="1"/>
          </p:cNvSpPr>
          <p:nvPr>
            <p:ph type="sldNum" sz="quarter" idx="1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07122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vider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1267161"/>
            <a:ext cx="7886700" cy="2108110"/>
          </a:xfrm>
        </p:spPr>
        <p:txBody>
          <a:bodyPr anchor="b">
            <a:normAutofit/>
          </a:bodyPr>
          <a:lstStyle>
            <a:lvl1pPr algn="l">
              <a:defRPr sz="3375" b="1">
                <a:solidFill>
                  <a:schemeClr val="accent1"/>
                </a:solidFill>
              </a:defRPr>
            </a:lvl1pPr>
          </a:lstStyle>
          <a:p>
            <a:r>
              <a:rPr lang="en-US"/>
              <a:t>Section Header Light</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2" y="3842377"/>
            <a:ext cx="7886699" cy="1655762"/>
          </a:xfrm>
          <a:prstGeom prst="rect">
            <a:avLst/>
          </a:prstGeo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Additional information about this section (optional)</a:t>
            </a:r>
          </a:p>
        </p:txBody>
      </p:sp>
      <p:pic>
        <p:nvPicPr>
          <p:cNvPr id="13" name="Picture 12" descr="Logo of American Institutes for Research. Advancing Evidence. Improving Lives.">
            <a:extLst>
              <a:ext uri="{FF2B5EF4-FFF2-40B4-BE49-F238E27FC236}">
                <a16:creationId xmlns:a16="http://schemas.microsoft.com/office/drawing/2014/main" id="{7421E8F3-2328-412D-863B-C25D273F7DD9}"/>
              </a:ext>
            </a:extLst>
          </p:cNvPr>
          <p:cNvPicPr>
            <a:picLocks noChangeAspect="1"/>
          </p:cNvPicPr>
          <p:nvPr userDrawn="1"/>
        </p:nvPicPr>
        <p:blipFill>
          <a:blip r:embed="rId3"/>
          <a:srcRect/>
          <a:stretch/>
        </p:blipFill>
        <p:spPr>
          <a:xfrm>
            <a:off x="6779419" y="554774"/>
            <a:ext cx="1450181" cy="750094"/>
          </a:xfrm>
          <a:prstGeom prst="rect">
            <a:avLst/>
          </a:prstGeom>
        </p:spPr>
      </p:pic>
      <p:sp>
        <p:nvSpPr>
          <p:cNvPr id="9" name="Slide Number Placeholder 6">
            <a:extLst>
              <a:ext uri="{FF2B5EF4-FFF2-40B4-BE49-F238E27FC236}">
                <a16:creationId xmlns:a16="http://schemas.microsoft.com/office/drawing/2014/main" id="{DDE3FF1D-946F-4066-81ED-4363ED2C188D}"/>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accent1"/>
                </a:solidFill>
              </a:defRPr>
            </a:lvl1pPr>
          </a:lstStyle>
          <a:p>
            <a:fld id="{7E1341B0-7904-4148-9082-6535FE1E4D20}" type="slidenum">
              <a:rPr lang="en-US" smtClean="0"/>
              <a:pPr/>
              <a:t>‹#›</a:t>
            </a:fld>
            <a:endParaRPr lang="en-US"/>
          </a:p>
        </p:txBody>
      </p:sp>
      <p:sp>
        <p:nvSpPr>
          <p:cNvPr id="14" name="AIR.org">
            <a:extLst>
              <a:ext uri="{FF2B5EF4-FFF2-40B4-BE49-F238E27FC236}">
                <a16:creationId xmlns:a16="http://schemas.microsoft.com/office/drawing/2014/main" id="{B5D8D8E0-1F30-49D8-A79C-544F6EE947B0}"/>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accent1"/>
                </a:solidFill>
              </a:rPr>
              <a:t>| AIR.ORG</a:t>
            </a:r>
          </a:p>
        </p:txBody>
      </p:sp>
    </p:spTree>
    <p:extLst>
      <p:ext uri="{BB962C8B-B14F-4D97-AF65-F5344CB8AC3E}">
        <p14:creationId xmlns:p14="http://schemas.microsoft.com/office/powerpoint/2010/main" val="4188118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Lead-i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2900" y="1307592"/>
            <a:ext cx="8458200" cy="1143000"/>
          </a:xfrm>
          <a:solidFill>
            <a:schemeClr val="accent6"/>
          </a:solidFill>
        </p:spPr>
        <p:txBody>
          <a:bodyPr lIns="118872" rIns="118872">
            <a:noAutofit/>
          </a:bodyPr>
          <a:lstStyle>
            <a:lvl1pPr marL="0" indent="0">
              <a:buNone/>
              <a:defRPr sz="15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6"/>
            <a:ext cx="8458200" cy="3171825"/>
          </a:xfrm>
        </p:spPr>
        <p:txBody>
          <a:bodyPr>
            <a:normAutofit/>
          </a:bodyPr>
          <a:lstStyle>
            <a:lvl1pPr>
              <a:defRPr sz="1500"/>
            </a:lvl1pPr>
            <a:lvl2pPr>
              <a:defRPr sz="1500"/>
            </a:lvl2pPr>
            <a:lvl3pPr>
              <a:defRPr sz="1500"/>
            </a:lvl3pPr>
            <a:lvl4pPr>
              <a:defRPr sz="1500"/>
            </a:lvl4pPr>
            <a:lvl5pPr>
              <a:defRPr sz="15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7029450" cy="338328"/>
          </a:xfrm>
        </p:spPr>
        <p:txBody>
          <a:bodyPr>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428519A5-170A-4038-BF7C-7672F7C5B7D5}"/>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21021365"/>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2901" y="1307592"/>
            <a:ext cx="8455819"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4000177B-025F-4A45-9291-3E9F7D2DD6E4}"/>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096254273"/>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and Righ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a:t>Left and Right Content Placeholders</a:t>
            </a:r>
          </a:p>
        </p:txBody>
      </p:sp>
      <p:sp>
        <p:nvSpPr>
          <p:cNvPr id="3" name="Left Content"/>
          <p:cNvSpPr>
            <a:spLocks noGrp="1"/>
          </p:cNvSpPr>
          <p:nvPr>
            <p:ph sz="half" idx="1" hasCustomPrompt="1"/>
          </p:nvPr>
        </p:nvSpPr>
        <p:spPr>
          <a:xfrm>
            <a:off x="342900" y="1307592"/>
            <a:ext cx="4130136" cy="4498848"/>
          </a:xfrm>
        </p:spPr>
        <p:txBody>
          <a:bodyPr>
            <a:noAutofit/>
          </a:bodyPr>
          <a:lstStyle>
            <a:lvl1pPr>
              <a:defRPr sz="1800"/>
            </a:lvl1pPr>
            <a:lvl2pPr>
              <a:defRPr sz="1800"/>
            </a:lvl2pPr>
            <a:lvl3pPr>
              <a:defRPr sz="1800"/>
            </a:lvl3pPr>
            <a:lvl4pPr>
              <a:defRPr sz="1800"/>
            </a:lvl4pPr>
            <a:lvl5pPr>
              <a:defRPr sz="18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2" y="1307592"/>
            <a:ext cx="4130136" cy="4498848"/>
          </a:xfrm>
        </p:spPr>
        <p:txBody>
          <a:bodyPr>
            <a:noAutofit/>
          </a:bodyPr>
          <a:lstStyle>
            <a:lvl1pPr>
              <a:defRPr sz="1800"/>
            </a:lvl1pPr>
            <a:lvl2pPr>
              <a:defRPr sz="1800"/>
            </a:lvl2pPr>
            <a:lvl3pPr>
              <a:defRPr sz="1800"/>
            </a:lvl3pPr>
            <a:lvl4pPr>
              <a:defRPr sz="1800"/>
            </a:lvl4pPr>
            <a:lvl5pPr>
              <a:defRPr sz="18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Font typeface="Arial" panose="020B0604020202020204" pitchFamily="34" charse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1D858D85-DCDA-4DEE-BFC4-7B2C3F6C669D}"/>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706141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st-Level No Bullet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342900" y="1307592"/>
            <a:ext cx="8455914" cy="4498848"/>
          </a:xfrm>
        </p:spPr>
        <p:txBody>
          <a:bodyPr>
            <a:noAutofit/>
          </a:bodyPr>
          <a:lstStyle>
            <a:lvl1pPr marL="0" indent="0">
              <a:lnSpc>
                <a:spcPct val="125000"/>
              </a:lnSpc>
              <a:spcBef>
                <a:spcPts val="1350"/>
              </a:spcBef>
              <a:buClr>
                <a:schemeClr val="tx1"/>
              </a:buClr>
              <a:buNone/>
              <a:defRPr sz="18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18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18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18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18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054B4F5B-9EC1-4C51-9441-85497A8D44F9}"/>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77769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043" y="0"/>
            <a:ext cx="8455914" cy="1051560"/>
          </a:xfrm>
        </p:spPr>
        <p:txBody>
          <a:bodyPr/>
          <a:lstStyle/>
          <a:p>
            <a:r>
              <a:rPr lang="en-US"/>
              <a:t>Ordered List Layout</a:t>
            </a:r>
          </a:p>
        </p:txBody>
      </p:sp>
      <p:sp>
        <p:nvSpPr>
          <p:cNvPr id="5" name="Content"/>
          <p:cNvSpPr>
            <a:spLocks noGrp="1"/>
          </p:cNvSpPr>
          <p:nvPr>
            <p:ph sz="quarter" idx="17" hasCustomPrompt="1"/>
          </p:nvPr>
        </p:nvSpPr>
        <p:spPr>
          <a:xfrm>
            <a:off x="342900" y="1307592"/>
            <a:ext cx="8455914" cy="4498848"/>
          </a:xfrm>
        </p:spPr>
        <p:txBody>
          <a:bodyPr>
            <a:normAutofit/>
          </a:bodyPr>
          <a:lstStyle>
            <a:lvl1pPr marL="342900" indent="-342900">
              <a:lnSpc>
                <a:spcPct val="125000"/>
              </a:lnSpc>
              <a:spcBef>
                <a:spcPts val="450"/>
              </a:spcBef>
              <a:buClr>
                <a:schemeClr val="tx2"/>
              </a:buClr>
              <a:buFont typeface="+mj-lt"/>
              <a:buAutoNum type="arabicPeriod"/>
              <a:defRPr sz="1800" baseline="0"/>
            </a:lvl1pPr>
            <a:lvl2pPr marL="685800" indent="-342900">
              <a:lnSpc>
                <a:spcPct val="125000"/>
              </a:lnSpc>
              <a:spcBef>
                <a:spcPts val="450"/>
              </a:spcBef>
              <a:buClr>
                <a:schemeClr val="tx2"/>
              </a:buClr>
              <a:buFont typeface="+mj-lt"/>
              <a:buAutoNum type="alphaLcPeriod"/>
              <a:defRPr sz="1800"/>
            </a:lvl2pPr>
            <a:lvl3pPr marL="1028700" indent="-342900">
              <a:lnSpc>
                <a:spcPct val="125000"/>
              </a:lnSpc>
              <a:spcBef>
                <a:spcPts val="450"/>
              </a:spcBef>
              <a:buClr>
                <a:schemeClr val="tx2"/>
              </a:buClr>
              <a:buFont typeface="+mj-lt"/>
              <a:buAutoNum type="romanLcPeriod"/>
              <a:defRPr sz="1800"/>
            </a:lvl3pPr>
            <a:lvl4pPr marL="1371600" indent="-342900">
              <a:lnSpc>
                <a:spcPct val="125000"/>
              </a:lnSpc>
              <a:spcBef>
                <a:spcPts val="450"/>
              </a:spcBef>
              <a:buClr>
                <a:schemeClr val="tx2"/>
              </a:buClr>
              <a:buSzPct val="100000"/>
              <a:buFont typeface="+mj-lt"/>
              <a:buAutoNum type="arabicParenR"/>
              <a:defRPr sz="1800"/>
            </a:lvl4pPr>
            <a:lvl5pPr marL="1714500" indent="-342900">
              <a:lnSpc>
                <a:spcPct val="125000"/>
              </a:lnSpc>
              <a:spcBef>
                <a:spcPts val="450"/>
              </a:spcBef>
              <a:buClr>
                <a:schemeClr val="tx2"/>
              </a:buClr>
              <a:buFont typeface="+mj-lt"/>
              <a:buAutoNum type="alphaLcParenR"/>
              <a:defRPr sz="18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7BED7268-5C9A-4757-8F42-212F1D7EFEC9}"/>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81868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ft and Right 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342900"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70298"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C2994445-28C2-4141-85FA-86198696FFC7}"/>
              </a:ext>
            </a:extLst>
          </p:cNvPr>
          <p:cNvSpPr>
            <a:spLocks noGrp="1"/>
          </p:cNvSpPr>
          <p:nvPr>
            <p:ph type="sldNum" sz="quarter" idx="20"/>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56308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342900" y="1267161"/>
            <a:ext cx="7886700" cy="2108110"/>
          </a:xfrm>
        </p:spPr>
        <p:txBody>
          <a:bodyPr anchor="b">
            <a:normAutofit/>
          </a:bodyPr>
          <a:lstStyle>
            <a:lvl1pPr algn="l">
              <a:defRPr sz="4200" b="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342902" y="3842377"/>
            <a:ext cx="7886699" cy="1655762"/>
          </a:xfr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E9EA62D6-46F1-4DD5-8EA1-03F1F9EFD7A6}"/>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
        <p:nvSpPr>
          <p:cNvPr id="4" name="Slide Number Placeholder 3">
            <a:extLst>
              <a:ext uri="{FF2B5EF4-FFF2-40B4-BE49-F238E27FC236}">
                <a16:creationId xmlns:a16="http://schemas.microsoft.com/office/drawing/2014/main" id="{DAF9D12B-AE7E-4B19-8F99-A37D8013F03E}"/>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a:p>
        </p:txBody>
      </p:sp>
      <p:pic>
        <p:nvPicPr>
          <p:cNvPr id="11" name="Picture 10" descr="Logo of American Institutes for Research. Advancing Evidence. Improving Lives.">
            <a:extLst>
              <a:ext uri="{FF2B5EF4-FFF2-40B4-BE49-F238E27FC236}">
                <a16:creationId xmlns:a16="http://schemas.microsoft.com/office/drawing/2014/main" id="{C91EAE21-A630-4440-B15F-B580293A9106}"/>
              </a:ext>
            </a:extLst>
          </p:cNvPr>
          <p:cNvPicPr>
            <a:picLocks noChangeAspect="1"/>
          </p:cNvPicPr>
          <p:nvPr userDrawn="1"/>
        </p:nvPicPr>
        <p:blipFill>
          <a:blip r:embed="rId3"/>
          <a:stretch>
            <a:fillRect/>
          </a:stretch>
        </p:blipFill>
        <p:spPr>
          <a:xfrm>
            <a:off x="6851857" y="549515"/>
            <a:ext cx="1845659" cy="934403"/>
          </a:xfrm>
          <a:prstGeom prst="rect">
            <a:avLst/>
          </a:prstGeom>
        </p:spPr>
      </p:pic>
    </p:spTree>
    <p:extLst>
      <p:ext uri="{BB962C8B-B14F-4D97-AF65-F5344CB8AC3E}">
        <p14:creationId xmlns:p14="http://schemas.microsoft.com/office/powerpoint/2010/main" val="132931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Right Ligh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userDrawn="1"/>
        </p:nvGrpSpPr>
        <p:grpSpPr>
          <a:xfrm>
            <a:off x="0" y="-1"/>
            <a:ext cx="9141714" cy="626364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F1F8E4D-57D6-4549-928D-D304486F6C02}"/>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1051560"/>
          </a:xfr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3"/>
            <a:ext cx="4273550" cy="6208111"/>
          </a:xfrm>
          <a:solidFill>
            <a:schemeClr val="bg2">
              <a:lumMod val="90000"/>
            </a:schemeClr>
          </a:solidFill>
        </p:spPr>
        <p:txBody>
          <a:bodyPr anchor="ctr" anchorCtr="0"/>
          <a:lstStyle>
            <a:lvl1pPr marL="0" indent="0" algn="ctr">
              <a:buNone/>
              <a:defRPr/>
            </a:lvl1pPr>
          </a:lstStyle>
          <a:p>
            <a:endParaRPr lang="en-US"/>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342900" y="1307592"/>
            <a:ext cx="422910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5806443"/>
            <a:ext cx="4229099" cy="365125"/>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11" name="Text Placeholder 5">
            <a:extLst>
              <a:ext uri="{FF2B5EF4-FFF2-40B4-BE49-F238E27FC236}">
                <a16:creationId xmlns:a16="http://schemas.microsoft.com/office/drawing/2014/main" id="{FBD932AE-F0B7-475F-8125-126216F0B44A}"/>
              </a:ext>
            </a:extLst>
          </p:cNvPr>
          <p:cNvSpPr>
            <a:spLocks noGrp="1"/>
          </p:cNvSpPr>
          <p:nvPr>
            <p:ph type="body" sz="quarter" idx="20" hasCustomPrompt="1"/>
          </p:nvPr>
        </p:nvSpPr>
        <p:spPr>
          <a:xfrm>
            <a:off x="342901"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1781D964-A748-4635-BC0C-FDAA254DD68D}"/>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25992072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Left L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userDrawn="1"/>
        </p:nvGrpSpPr>
        <p:grpSpPr>
          <a:xfrm>
            <a:off x="0" y="-1"/>
            <a:ext cx="9141714" cy="6263640"/>
            <a:chOff x="0" y="-1"/>
            <a:chExt cx="12188952" cy="6263640"/>
          </a:xfrm>
        </p:grpSpPr>
        <p:sp>
          <p:nvSpPr>
            <p:cNvPr id="10" name="Rectangle 9">
              <a:extLst>
                <a:ext uri="{FF2B5EF4-FFF2-40B4-BE49-F238E27FC236}">
                  <a16:creationId xmlns:a16="http://schemas.microsoft.com/office/drawing/2014/main" id="{61AB8A63-25A9-4DEB-8C89-246724B8E051}"/>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3" name="Rectangle 12">
              <a:extLst>
                <a:ext uri="{FF2B5EF4-FFF2-40B4-BE49-F238E27FC236}">
                  <a16:creationId xmlns:a16="http://schemas.microsoft.com/office/drawing/2014/main" id="{E8E07EC1-306B-4081-9004-8C362F4F37E5}"/>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3"/>
            <a:ext cx="4273550" cy="6208111"/>
          </a:xfrm>
          <a:solidFill>
            <a:schemeClr val="bg2">
              <a:lumMod val="90000"/>
            </a:schemeClr>
          </a:solidFill>
        </p:spPr>
        <p:txBody>
          <a:bodyPr anchor="ctr" anchorCtr="0"/>
          <a:lstStyle>
            <a:lvl1pPr marL="0" indent="0" algn="ctr">
              <a:buNone/>
              <a:defRPr/>
            </a:lvl1pPr>
          </a:lstStyle>
          <a:p>
            <a:endParaRPr lang="en-US"/>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1051560"/>
          </a:xfr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4570810" y="1307592"/>
            <a:ext cx="422910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5806443"/>
            <a:ext cx="4229099" cy="365125"/>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14" name="Text Placeholder 5">
            <a:extLst>
              <a:ext uri="{FF2B5EF4-FFF2-40B4-BE49-F238E27FC236}">
                <a16:creationId xmlns:a16="http://schemas.microsoft.com/office/drawing/2014/main" id="{D259412F-2C83-4708-B126-26E6C161D345}"/>
              </a:ext>
            </a:extLst>
          </p:cNvPr>
          <p:cNvSpPr>
            <a:spLocks noGrp="1"/>
          </p:cNvSpPr>
          <p:nvPr>
            <p:ph type="body" sz="quarter" idx="20" hasCustomPrompt="1"/>
          </p:nvPr>
        </p:nvSpPr>
        <p:spPr>
          <a:xfrm>
            <a:off x="4570856"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4993C851-65FC-4F04-9E24-A78424E57EC1}"/>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197100683"/>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Layout- 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70608EE-B0C2-46C2-B7AC-A5F39604DCB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 t="1" r="54437" b="49939"/>
          <a:stretch/>
        </p:blipFill>
        <p:spPr>
          <a:xfrm>
            <a:off x="5980176" y="4636008"/>
            <a:ext cx="3163824" cy="2221992"/>
          </a:xfrm>
          <a:prstGeom prst="rect">
            <a:avLst/>
          </a:prstGeom>
        </p:spPr>
      </p:pic>
      <p:sp>
        <p:nvSpPr>
          <p:cNvPr id="2" name="Title 1">
            <a:extLst>
              <a:ext uri="{FF2B5EF4-FFF2-40B4-BE49-F238E27FC236}">
                <a16:creationId xmlns:a16="http://schemas.microsoft.com/office/drawing/2014/main" id="{C4D61F15-714C-4CB6-A4CF-50C710353859}"/>
              </a:ext>
            </a:extLst>
          </p:cNvPr>
          <p:cNvSpPr>
            <a:spLocks noGrp="1"/>
          </p:cNvSpPr>
          <p:nvPr>
            <p:ph type="title" hasCustomPrompt="1"/>
          </p:nvPr>
        </p:nvSpPr>
        <p:spPr>
          <a:xfrm>
            <a:off x="344043" y="0"/>
            <a:ext cx="8455914" cy="498598"/>
          </a:xfrm>
        </p:spPr>
        <p:txBody>
          <a:bodyPr>
            <a:noAutofit/>
          </a:bodyPr>
          <a:lstStyle>
            <a:lvl1pPr>
              <a:defRPr sz="1800"/>
            </a:lvl1pPr>
          </a:lstStyle>
          <a:p>
            <a:r>
              <a:rPr lang="en-US"/>
              <a:t>Title Only</a:t>
            </a:r>
          </a:p>
        </p:txBody>
      </p:sp>
      <p:sp>
        <p:nvSpPr>
          <p:cNvPr id="5" name="TextBox 4">
            <a:extLst>
              <a:ext uri="{FF2B5EF4-FFF2-40B4-BE49-F238E27FC236}">
                <a16:creationId xmlns:a16="http://schemas.microsoft.com/office/drawing/2014/main" id="{2BCFBAC2-4351-478D-B31E-18BD6991E8DF}"/>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a:solidFill>
                  <a:schemeClr val="accent1"/>
                </a:solidFill>
              </a:rPr>
              <a:t>| AIR.ORG</a:t>
            </a:r>
          </a:p>
        </p:txBody>
      </p:sp>
      <p:sp>
        <p:nvSpPr>
          <p:cNvPr id="6" name="Slide Number Placeholder 5">
            <a:extLst>
              <a:ext uri="{FF2B5EF4-FFF2-40B4-BE49-F238E27FC236}">
                <a16:creationId xmlns:a16="http://schemas.microsoft.com/office/drawing/2014/main" id="{3E12D115-412E-4DCE-9827-AE6B2456650F}"/>
              </a:ext>
            </a:extLst>
          </p:cNvPr>
          <p:cNvSpPr>
            <a:spLocks noGrp="1"/>
          </p:cNvSpPr>
          <p:nvPr>
            <p:ph type="sldNum" sz="quarter" idx="10"/>
          </p:nvPr>
        </p:nvSpPr>
        <p:spPr>
          <a:xfrm>
            <a:off x="342902" y="6422600"/>
            <a:ext cx="182261" cy="246221"/>
          </a:xfrm>
          <a:prstGeom prst="rect">
            <a:avLst/>
          </a:prstGeom>
        </p:spPr>
        <p:txBody>
          <a:bodyPr/>
          <a:lstStyle/>
          <a:p>
            <a:fld id="{7E1341B0-7904-4148-9082-6535FE1E4D20}" type="slidenum">
              <a:rPr lang="en-US" smtClean="0"/>
              <a:pPr/>
              <a:t>‹#›</a:t>
            </a:fld>
            <a:endParaRPr lang="en-US"/>
          </a:p>
        </p:txBody>
      </p:sp>
      <p:pic>
        <p:nvPicPr>
          <p:cNvPr id="7" name="Picture 6" descr="Logo of American Institutes for Research. Advancing Evidence. Improving Lives.">
            <a:extLst>
              <a:ext uri="{FF2B5EF4-FFF2-40B4-BE49-F238E27FC236}">
                <a16:creationId xmlns:a16="http://schemas.microsoft.com/office/drawing/2014/main" id="{D2846E3F-BF08-4431-83FF-3EF03875B0D6}"/>
              </a:ext>
            </a:extLst>
          </p:cNvPr>
          <p:cNvPicPr>
            <a:picLocks noChangeAspect="1"/>
          </p:cNvPicPr>
          <p:nvPr userDrawn="1"/>
        </p:nvPicPr>
        <p:blipFill rotWithShape="1">
          <a:blip r:embed="rId3"/>
          <a:srcRect b="44058"/>
          <a:stretch/>
        </p:blipFill>
        <p:spPr>
          <a:xfrm>
            <a:off x="7743306" y="6369634"/>
            <a:ext cx="1243013" cy="359672"/>
          </a:xfrm>
          <a:prstGeom prst="rect">
            <a:avLst/>
          </a:prstGeom>
        </p:spPr>
      </p:pic>
    </p:spTree>
    <p:extLst>
      <p:ext uri="{BB962C8B-B14F-4D97-AF65-F5344CB8AC3E}">
        <p14:creationId xmlns:p14="http://schemas.microsoft.com/office/powerpoint/2010/main" val="1232419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bleed photo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850392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a:t>Full-Bleed Photo layout. Click on the icon at the center of the slide to add a picture.</a:t>
            </a:r>
          </a:p>
        </p:txBody>
      </p:sp>
    </p:spTree>
    <p:extLst>
      <p:ext uri="{BB962C8B-B14F-4D97-AF65-F5344CB8AC3E}">
        <p14:creationId xmlns:p14="http://schemas.microsoft.com/office/powerpoint/2010/main" val="2703788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er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342899"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342899"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342899"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66204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662046"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662046"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981193"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981193"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981193"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7300341"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7300341"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7300341"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4" name="Text Placeholder 5">
            <a:extLst>
              <a:ext uri="{FF2B5EF4-FFF2-40B4-BE49-F238E27FC236}">
                <a16:creationId xmlns:a16="http://schemas.microsoft.com/office/drawing/2014/main" id="{EE240C90-7BB4-431C-872D-E6CB4F9D704D}"/>
              </a:ext>
            </a:extLst>
          </p:cNvPr>
          <p:cNvSpPr>
            <a:spLocks noGrp="1"/>
          </p:cNvSpPr>
          <p:nvPr>
            <p:ph type="body" sz="quarter" idx="20" hasCustomPrompt="1"/>
          </p:nvPr>
        </p:nvSpPr>
        <p:spPr>
          <a:xfrm>
            <a:off x="516571"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5" name="Text Placeholder 5">
            <a:extLst>
              <a:ext uri="{FF2B5EF4-FFF2-40B4-BE49-F238E27FC236}">
                <a16:creationId xmlns:a16="http://schemas.microsoft.com/office/drawing/2014/main" id="{94F52F94-CB28-4809-8460-54261657B5FC}"/>
              </a:ext>
            </a:extLst>
          </p:cNvPr>
          <p:cNvSpPr>
            <a:spLocks noGrp="1"/>
          </p:cNvSpPr>
          <p:nvPr>
            <p:ph type="body" sz="quarter" idx="53" hasCustomPrompt="1"/>
          </p:nvPr>
        </p:nvSpPr>
        <p:spPr>
          <a:xfrm>
            <a:off x="2835718"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2C7B0FD5-2237-4E92-8AF1-BC817FB364A6}"/>
              </a:ext>
            </a:extLst>
          </p:cNvPr>
          <p:cNvSpPr>
            <a:spLocks noGrp="1"/>
          </p:cNvSpPr>
          <p:nvPr>
            <p:ph type="body" sz="quarter" idx="54" hasCustomPrompt="1"/>
          </p:nvPr>
        </p:nvSpPr>
        <p:spPr>
          <a:xfrm>
            <a:off x="5154865"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433AE96E-9FED-4D3C-8126-57898694BAB4}"/>
              </a:ext>
            </a:extLst>
          </p:cNvPr>
          <p:cNvSpPr>
            <a:spLocks noGrp="1"/>
          </p:cNvSpPr>
          <p:nvPr>
            <p:ph type="body" sz="quarter" idx="55" hasCustomPrompt="1"/>
          </p:nvPr>
        </p:nvSpPr>
        <p:spPr>
          <a:xfrm>
            <a:off x="7474013"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F506B2BD-70EB-458F-9738-3F6D9C531980}"/>
              </a:ext>
            </a:extLst>
          </p:cNvPr>
          <p:cNvSpPr>
            <a:spLocks noGrp="1"/>
          </p:cNvSpPr>
          <p:nvPr>
            <p:ph type="sldNum" sz="quarter" idx="5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81825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s Ligh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normAutofit/>
          </a:bodyPr>
          <a:lstStyle>
            <a:lvl1pPr>
              <a:defRPr sz="3200" baseline="0"/>
            </a:lvl1pPr>
          </a:lstStyle>
          <a:p>
            <a:r>
              <a:rPr lang="en-US"/>
              <a:t>References</a:t>
            </a:r>
          </a:p>
        </p:txBody>
      </p:sp>
      <p:sp>
        <p:nvSpPr>
          <p:cNvPr id="10" name="Content"/>
          <p:cNvSpPr>
            <a:spLocks noGrp="1"/>
          </p:cNvSpPr>
          <p:nvPr>
            <p:ph type="body" sz="quarter" idx="13" hasCustomPrompt="1"/>
          </p:nvPr>
        </p:nvSpPr>
        <p:spPr>
          <a:xfrm>
            <a:off x="342900" y="1389888"/>
            <a:ext cx="8455914"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E5E5BA35-67A1-4CFD-8C82-16CBF4CCA539}"/>
              </a:ext>
            </a:extLst>
          </p:cNvPr>
          <p:cNvSpPr>
            <a:spLocks noGrp="1"/>
          </p:cNvSpPr>
          <p:nvPr>
            <p:ph type="sldNum" sz="quarter" idx="14"/>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37139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solidFill>
          <a:schemeClr val="bg1"/>
        </a:solid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1B9C7CD-EB35-FD65-C666-DCF4FE33FA82}"/>
              </a:ext>
            </a:extLst>
          </p:cNvPr>
          <p:cNvPicPr>
            <a:picLocks noChangeAspect="1"/>
          </p:cNvPicPr>
          <p:nvPr userDrawn="1"/>
        </p:nvPicPr>
        <p:blipFill>
          <a:blip r:embed="rId2"/>
          <a:stretch>
            <a:fillRect/>
          </a:stretch>
        </p:blipFill>
        <p:spPr>
          <a:xfrm>
            <a:off x="0" y="0"/>
            <a:ext cx="9144000" cy="6855715"/>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03120"/>
            <a:ext cx="5263816" cy="782267"/>
          </a:xfrm>
        </p:spPr>
        <p:txBody>
          <a:bodyPr anchor="b">
            <a:normAutofit/>
          </a:bodyPr>
          <a:lstStyle>
            <a:lvl1pPr algn="l">
              <a:lnSpc>
                <a:spcPct val="125000"/>
              </a:lnSpc>
              <a:defRPr sz="2000" b="1" cap="all" baseline="0">
                <a:solidFill>
                  <a:schemeClr val="accent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8"/>
            <a:ext cx="5204956" cy="1904895"/>
          </a:xfrm>
          <a:prstGeom prst="rect">
            <a:avLst/>
          </a:prstGeom>
        </p:spPr>
        <p:txBody>
          <a:bodyPr>
            <a:normAutofit/>
          </a:bodyPr>
          <a:lstStyle>
            <a:lvl1pPr marL="0" indent="0" algn="l">
              <a:lnSpc>
                <a:spcPct val="125000"/>
              </a:lnSpc>
              <a:spcBef>
                <a:spcPts val="0"/>
              </a:spcBef>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5958723"/>
            <a:ext cx="4572000" cy="230832"/>
          </a:xfrm>
          <a:prstGeom prst="rect">
            <a:avLst/>
          </a:prstGeom>
          <a:noFill/>
        </p:spPr>
        <p:txBody>
          <a:bodyPr wrap="square" lIns="0" anchor="b">
            <a:spAutoFit/>
          </a:bodyPr>
          <a:lstStyle/>
          <a:p>
            <a:pPr algn="l"/>
            <a:r>
              <a:rPr lang="en-US" sz="900" b="0" i="0" spc="15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60873" y="6504750"/>
            <a:ext cx="464871" cy="106889"/>
          </a:xfrm>
          <a:prstGeom prst="rect">
            <a:avLst/>
          </a:prstGeo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XXXXX_MO/YR</a:t>
            </a:r>
          </a:p>
        </p:txBody>
      </p:sp>
      <p:pic>
        <p:nvPicPr>
          <p:cNvPr id="9" name="Picture 8" descr="Logo of American Institutes for Research. Advancing Evidence. Improving Lives.">
            <a:extLst>
              <a:ext uri="{FF2B5EF4-FFF2-40B4-BE49-F238E27FC236}">
                <a16:creationId xmlns:a16="http://schemas.microsoft.com/office/drawing/2014/main" id="{DE5A1857-5B80-4E7B-BCFD-788C73E2ABBE}"/>
              </a:ext>
            </a:extLst>
          </p:cNvPr>
          <p:cNvPicPr>
            <a:picLocks noChangeAspect="1"/>
          </p:cNvPicPr>
          <p:nvPr userDrawn="1"/>
        </p:nvPicPr>
        <p:blipFill>
          <a:blip r:embed="rId3"/>
          <a:srcRect/>
          <a:stretch/>
        </p:blipFill>
        <p:spPr>
          <a:xfrm>
            <a:off x="6629591" y="549514"/>
            <a:ext cx="1864519" cy="964406"/>
          </a:xfrm>
          <a:prstGeom prst="rect">
            <a:avLst/>
          </a:prstGeom>
        </p:spPr>
      </p:pic>
      <p:sp>
        <p:nvSpPr>
          <p:cNvPr id="11" name="Content Placeholder 3">
            <a:extLst>
              <a:ext uri="{FF2B5EF4-FFF2-40B4-BE49-F238E27FC236}">
                <a16:creationId xmlns:a16="http://schemas.microsoft.com/office/drawing/2014/main" id="{71136BE9-30CA-420B-BE37-61CD7DD2C607}"/>
              </a:ext>
            </a:extLst>
          </p:cNvPr>
          <p:cNvSpPr>
            <a:spLocks noGrp="1"/>
          </p:cNvSpPr>
          <p:nvPr>
            <p:ph sz="quarter" idx="15" hasCustomPrompt="1"/>
          </p:nvPr>
        </p:nvSpPr>
        <p:spPr>
          <a:xfrm>
            <a:off x="342900" y="1755648"/>
            <a:ext cx="6535379" cy="284950"/>
          </a:xfrm>
        </p:spPr>
        <p:txBody>
          <a:bodyPr wrap="square">
            <a:spAutoFit/>
          </a:bodyPr>
          <a:lstStyle>
            <a:lvl1pPr marL="0" indent="0">
              <a:buNone/>
              <a:defRPr sz="16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
        <p:nvSpPr>
          <p:cNvPr id="4" name="Text Placeholder 4">
            <a:extLst>
              <a:ext uri="{FF2B5EF4-FFF2-40B4-BE49-F238E27FC236}">
                <a16:creationId xmlns:a16="http://schemas.microsoft.com/office/drawing/2014/main" id="{EF7F403D-C3EA-ABBF-90EA-372DC056B3D9}"/>
              </a:ext>
            </a:extLst>
          </p:cNvPr>
          <p:cNvSpPr>
            <a:spLocks noGrp="1"/>
          </p:cNvSpPr>
          <p:nvPr>
            <p:ph type="body" sz="quarter" idx="16" hasCustomPrompt="1"/>
          </p:nvPr>
        </p:nvSpPr>
        <p:spPr>
          <a:xfrm>
            <a:off x="342901" y="6214926"/>
            <a:ext cx="6784848" cy="414665"/>
          </a:xfrm>
          <a:prstGeom prst="rect">
            <a:avLst/>
          </a:prstGeom>
        </p:spPr>
        <p:txBody>
          <a:bodyPr wrap="square" lIns="0" tIns="0" rIns="0" bIns="0" anchor="b" anchorCtr="0">
            <a:spAutoFit/>
          </a:bodyPr>
          <a:lstStyle>
            <a:lvl1pPr marL="0" indent="0" algn="l">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r>
              <a:rPr lang="en-US" sz="600">
                <a:solidFill>
                  <a:schemeClr val="accent1"/>
                </a:solidFill>
              </a:rPr>
              <a:t>Notice of Trademark: “American Institutes for Research” and “AIR” are registered trademarks. All other brand, product, or company names are trademarks or registered trademarks of their respective owners.</a:t>
            </a:r>
          </a:p>
          <a:p>
            <a:r>
              <a:rPr lang="en-US" sz="600">
                <a:solidFill>
                  <a:schemeClr val="accent1"/>
                </a:solidFill>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Tree>
    <p:extLst>
      <p:ext uri="{BB962C8B-B14F-4D97-AF65-F5344CB8AC3E}">
        <p14:creationId xmlns:p14="http://schemas.microsoft.com/office/powerpoint/2010/main" val="2049964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Heavy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7031736"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6A619EEB-85D2-48D6-A21E-34923524E556}"/>
              </a:ext>
            </a:extLst>
          </p:cNvPr>
          <p:cNvSpPr>
            <a:spLocks noGrp="1"/>
          </p:cNvSpPr>
          <p:nvPr>
            <p:ph type="sldNum" sz="quarter" idx="15"/>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962101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342901" y="1531456"/>
            <a:ext cx="27432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342901" y="3611326"/>
            <a:ext cx="27432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34290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317334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3173341"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317334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600378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6003782"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600378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342901" y="5806276"/>
            <a:ext cx="7031736"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640079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nclusive Meeting Guidelin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3DB5C6-7B29-4C37-A85A-A93A3E3B1552}"/>
              </a:ext>
            </a:extLst>
          </p:cNvPr>
          <p:cNvSpPr>
            <a:spLocks noGrp="1"/>
          </p:cNvSpPr>
          <p:nvPr>
            <p:ph type="title" hasCustomPrompt="1"/>
          </p:nvPr>
        </p:nvSpPr>
        <p:spPr>
          <a:xfrm>
            <a:off x="344043" y="0"/>
            <a:ext cx="8455914" cy="718838"/>
          </a:xfrm>
        </p:spPr>
        <p:txBody>
          <a:bodyPr>
            <a:normAutofit/>
          </a:bodyPr>
          <a:lstStyle>
            <a:lvl1pPr>
              <a:defRPr sz="3200"/>
            </a:lvl1pPr>
          </a:lstStyle>
          <a:p>
            <a:r>
              <a:rPr lang="en-US"/>
              <a:t>AIR Inclusive Meeting Guidelines</a:t>
            </a:r>
          </a:p>
        </p:txBody>
      </p:sp>
      <p:sp>
        <p:nvSpPr>
          <p:cNvPr id="65" name="Subtitle">
            <a:extLst>
              <a:ext uri="{FF2B5EF4-FFF2-40B4-BE49-F238E27FC236}">
                <a16:creationId xmlns:a16="http://schemas.microsoft.com/office/drawing/2014/main" id="{DEFE62F5-F2F7-4A90-A78C-CDB53DEBEDD2}"/>
              </a:ext>
            </a:extLst>
          </p:cNvPr>
          <p:cNvSpPr txBox="1">
            <a:spLocks/>
          </p:cNvSpPr>
          <p:nvPr userDrawn="1"/>
        </p:nvSpPr>
        <p:spPr>
          <a:xfrm>
            <a:off x="344043" y="719162"/>
            <a:ext cx="8455914" cy="3323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a:lstStyle>
          <a:p>
            <a:r>
              <a:rPr lang="en-US" sz="2000">
                <a:solidFill>
                  <a:schemeClr val="accent1"/>
                </a:solidFill>
              </a:rPr>
              <a:t>Hosting and Participating in Meetings</a:t>
            </a:r>
          </a:p>
        </p:txBody>
      </p:sp>
      <p:grpSp>
        <p:nvGrpSpPr>
          <p:cNvPr id="2" name="Group 1">
            <a:extLst>
              <a:ext uri="{FF2B5EF4-FFF2-40B4-BE49-F238E27FC236}">
                <a16:creationId xmlns:a16="http://schemas.microsoft.com/office/drawing/2014/main" id="{62ECBCDD-69C7-4139-B1D4-52BA35744039}"/>
              </a:ext>
            </a:extLst>
          </p:cNvPr>
          <p:cNvGrpSpPr/>
          <p:nvPr userDrawn="1"/>
        </p:nvGrpSpPr>
        <p:grpSpPr>
          <a:xfrm>
            <a:off x="342900" y="1357815"/>
            <a:ext cx="8669547" cy="2687904"/>
            <a:chOff x="342900" y="1357815"/>
            <a:chExt cx="8669547" cy="2687904"/>
          </a:xfrm>
        </p:grpSpPr>
        <p:grpSp>
          <p:nvGrpSpPr>
            <p:cNvPr id="42" name="object 1">
              <a:extLst>
                <a:ext uri="{FF2B5EF4-FFF2-40B4-BE49-F238E27FC236}">
                  <a16:creationId xmlns:a16="http://schemas.microsoft.com/office/drawing/2014/main" id="{B26525F3-F5E2-4AB5-915E-8E49FDDA986A}"/>
                </a:ext>
                <a:ext uri="{C183D7F6-B498-43B3-948B-1728B52AA6E4}">
                  <adec:decorative xmlns:adec="http://schemas.microsoft.com/office/drawing/2017/decorative" val="1"/>
                </a:ext>
              </a:extLst>
            </p:cNvPr>
            <p:cNvGrpSpPr/>
            <p:nvPr userDrawn="1"/>
          </p:nvGrpSpPr>
          <p:grpSpPr>
            <a:xfrm>
              <a:off x="342900" y="1357815"/>
              <a:ext cx="320040" cy="320040"/>
              <a:chOff x="320045" y="1766619"/>
              <a:chExt cx="758825" cy="759460"/>
            </a:xfrm>
          </p:grpSpPr>
          <p:pic>
            <p:nvPicPr>
              <p:cNvPr id="43" name="object 6">
                <a:extLst>
                  <a:ext uri="{FF2B5EF4-FFF2-40B4-BE49-F238E27FC236}">
                    <a16:creationId xmlns:a16="http://schemas.microsoft.com/office/drawing/2014/main" id="{6B4360BD-79A0-4F21-80DC-7614813A8E6D}"/>
                  </a:ext>
                </a:extLst>
              </p:cNvPr>
              <p:cNvPicPr/>
              <p:nvPr/>
            </p:nvPicPr>
            <p:blipFill>
              <a:blip r:embed="rId2" cstate="print"/>
              <a:stretch>
                <a:fillRect/>
              </a:stretch>
            </p:blipFill>
            <p:spPr>
              <a:xfrm>
                <a:off x="329869" y="1776450"/>
                <a:ext cx="739178" cy="739178"/>
              </a:xfrm>
              <a:prstGeom prst="rect">
                <a:avLst/>
              </a:prstGeom>
            </p:spPr>
          </p:pic>
          <p:sp>
            <p:nvSpPr>
              <p:cNvPr id="44" name="object 7">
                <a:extLst>
                  <a:ext uri="{FF2B5EF4-FFF2-40B4-BE49-F238E27FC236}">
                    <a16:creationId xmlns:a16="http://schemas.microsoft.com/office/drawing/2014/main" id="{C5C18F22-ED80-430F-8ED5-734702F62258}"/>
                  </a:ext>
                </a:extLst>
              </p:cNvPr>
              <p:cNvSpPr/>
              <p:nvPr/>
            </p:nvSpPr>
            <p:spPr>
              <a:xfrm>
                <a:off x="329874"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3" name="Straight Connector 1">
              <a:extLst>
                <a:ext uri="{FF2B5EF4-FFF2-40B4-BE49-F238E27FC236}">
                  <a16:creationId xmlns:a16="http://schemas.microsoft.com/office/drawing/2014/main" id="{636D5DB1-C1B2-4EDD-85CA-5C77F371837E}"/>
                </a:ext>
                <a:ext uri="{C183D7F6-B498-43B3-948B-1728B52AA6E4}">
                  <adec:decorative xmlns:adec="http://schemas.microsoft.com/office/drawing/2017/decorative" val="1"/>
                </a:ext>
              </a:extLst>
            </p:cNvPr>
            <p:cNvCxnSpPr>
              <a:cxnSpLocks/>
            </p:cNvCxnSpPr>
            <p:nvPr/>
          </p:nvCxnSpPr>
          <p:spPr>
            <a:xfrm>
              <a:off x="342900" y="3641725"/>
              <a:ext cx="253746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8" name="object 4">
              <a:extLst>
                <a:ext uri="{FF2B5EF4-FFF2-40B4-BE49-F238E27FC236}">
                  <a16:creationId xmlns:a16="http://schemas.microsoft.com/office/drawing/2014/main" id="{E0857D10-4750-4C94-9627-C318171978D7}"/>
                </a:ext>
                <a:ext uri="{C183D7F6-B498-43B3-948B-1728B52AA6E4}">
                  <adec:decorative xmlns:adec="http://schemas.microsoft.com/office/drawing/2017/decorative" val="1"/>
                </a:ext>
              </a:extLst>
            </p:cNvPr>
            <p:cNvGrpSpPr/>
            <p:nvPr userDrawn="1"/>
          </p:nvGrpSpPr>
          <p:grpSpPr>
            <a:xfrm>
              <a:off x="342900" y="3725679"/>
              <a:ext cx="320040" cy="320040"/>
              <a:chOff x="320045" y="5462319"/>
              <a:chExt cx="758825" cy="759460"/>
            </a:xfrm>
          </p:grpSpPr>
          <p:pic>
            <p:nvPicPr>
              <p:cNvPr id="49" name="object 12">
                <a:extLst>
                  <a:ext uri="{FF2B5EF4-FFF2-40B4-BE49-F238E27FC236}">
                    <a16:creationId xmlns:a16="http://schemas.microsoft.com/office/drawing/2014/main" id="{E4BDBBAF-8108-44AD-AF4B-57F2A68C3BD0}"/>
                  </a:ext>
                </a:extLst>
              </p:cNvPr>
              <p:cNvPicPr/>
              <p:nvPr/>
            </p:nvPicPr>
            <p:blipFill>
              <a:blip r:embed="rId3" cstate="print"/>
              <a:stretch>
                <a:fillRect/>
              </a:stretch>
            </p:blipFill>
            <p:spPr>
              <a:xfrm>
                <a:off x="329869" y="5472150"/>
                <a:ext cx="739178" cy="739178"/>
              </a:xfrm>
              <a:prstGeom prst="rect">
                <a:avLst/>
              </a:prstGeom>
            </p:spPr>
          </p:pic>
          <p:sp>
            <p:nvSpPr>
              <p:cNvPr id="50" name="object 13">
                <a:extLst>
                  <a:ext uri="{FF2B5EF4-FFF2-40B4-BE49-F238E27FC236}">
                    <a16:creationId xmlns:a16="http://schemas.microsoft.com/office/drawing/2014/main" id="{715961A7-84E4-4D60-BF60-FC14AC6F5298}"/>
                  </a:ext>
                </a:extLst>
              </p:cNvPr>
              <p:cNvSpPr/>
              <p:nvPr/>
            </p:nvSpPr>
            <p:spPr>
              <a:xfrm>
                <a:off x="329874"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nvGrpSpPr>
            <p:cNvPr id="51" name="object 2">
              <a:extLst>
                <a:ext uri="{FF2B5EF4-FFF2-40B4-BE49-F238E27FC236}">
                  <a16:creationId xmlns:a16="http://schemas.microsoft.com/office/drawing/2014/main" id="{6928C10A-F9F9-4D31-8930-5E6FF3B3B167}"/>
                </a:ext>
                <a:ext uri="{C183D7F6-B498-43B3-948B-1728B52AA6E4}">
                  <adec:decorative xmlns:adec="http://schemas.microsoft.com/office/drawing/2017/decorative" val="1"/>
                </a:ext>
              </a:extLst>
            </p:cNvPr>
            <p:cNvGrpSpPr/>
            <p:nvPr userDrawn="1"/>
          </p:nvGrpSpPr>
          <p:grpSpPr>
            <a:xfrm>
              <a:off x="2980907" y="1362220"/>
              <a:ext cx="320040" cy="320040"/>
              <a:chOff x="5184652" y="1766619"/>
              <a:chExt cx="758825" cy="759460"/>
            </a:xfrm>
          </p:grpSpPr>
          <p:pic>
            <p:nvPicPr>
              <p:cNvPr id="52" name="object 29">
                <a:extLst>
                  <a:ext uri="{FF2B5EF4-FFF2-40B4-BE49-F238E27FC236}">
                    <a16:creationId xmlns:a16="http://schemas.microsoft.com/office/drawing/2014/main" id="{4A92811C-F7B9-489B-AEA5-0AE615F2A4CE}"/>
                  </a:ext>
                </a:extLst>
              </p:cNvPr>
              <p:cNvPicPr/>
              <p:nvPr/>
            </p:nvPicPr>
            <p:blipFill>
              <a:blip r:embed="rId4" cstate="print"/>
              <a:stretch>
                <a:fillRect/>
              </a:stretch>
            </p:blipFill>
            <p:spPr>
              <a:xfrm>
                <a:off x="5194477" y="1776450"/>
                <a:ext cx="739178" cy="739178"/>
              </a:xfrm>
              <a:prstGeom prst="rect">
                <a:avLst/>
              </a:prstGeom>
            </p:spPr>
          </p:pic>
          <p:sp>
            <p:nvSpPr>
              <p:cNvPr id="53" name="object 30">
                <a:extLst>
                  <a:ext uri="{FF2B5EF4-FFF2-40B4-BE49-F238E27FC236}">
                    <a16:creationId xmlns:a16="http://schemas.microsoft.com/office/drawing/2014/main" id="{127F75F8-CDFA-439D-B1C4-0D2CA3C72098}"/>
                  </a:ext>
                </a:extLst>
              </p:cNvPr>
              <p:cNvSpPr/>
              <p:nvPr/>
            </p:nvSpPr>
            <p:spPr>
              <a:xfrm>
                <a:off x="5194482"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4" name="Straight Connector 2">
              <a:extLst>
                <a:ext uri="{FF2B5EF4-FFF2-40B4-BE49-F238E27FC236}">
                  <a16:creationId xmlns:a16="http://schemas.microsoft.com/office/drawing/2014/main" id="{ACF27906-ACD7-41F9-8EA7-81EA96B080A8}"/>
                </a:ext>
                <a:ext uri="{C183D7F6-B498-43B3-948B-1728B52AA6E4}">
                  <adec:decorative xmlns:adec="http://schemas.microsoft.com/office/drawing/2017/decorative" val="1"/>
                </a:ext>
              </a:extLst>
            </p:cNvPr>
            <p:cNvCxnSpPr>
              <a:cxnSpLocks/>
            </p:cNvCxnSpPr>
            <p:nvPr/>
          </p:nvCxnSpPr>
          <p:spPr>
            <a:xfrm>
              <a:off x="2980907" y="3641725"/>
              <a:ext cx="258546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7" name="object 5">
              <a:extLst>
                <a:ext uri="{FF2B5EF4-FFF2-40B4-BE49-F238E27FC236}">
                  <a16:creationId xmlns:a16="http://schemas.microsoft.com/office/drawing/2014/main" id="{7BC9FB28-7DC0-4A7E-B724-9F46301D022D}"/>
                </a:ext>
                <a:ext uri="{C183D7F6-B498-43B3-948B-1728B52AA6E4}">
                  <adec:decorative xmlns:adec="http://schemas.microsoft.com/office/drawing/2017/decorative" val="1"/>
                </a:ext>
              </a:extLst>
            </p:cNvPr>
            <p:cNvGrpSpPr/>
            <p:nvPr userDrawn="1"/>
          </p:nvGrpSpPr>
          <p:grpSpPr>
            <a:xfrm>
              <a:off x="2980907" y="3725679"/>
              <a:ext cx="320040" cy="320040"/>
              <a:chOff x="5184652" y="5462319"/>
              <a:chExt cx="758825" cy="759460"/>
            </a:xfrm>
          </p:grpSpPr>
          <p:pic>
            <p:nvPicPr>
              <p:cNvPr id="58" name="object 35">
                <a:extLst>
                  <a:ext uri="{FF2B5EF4-FFF2-40B4-BE49-F238E27FC236}">
                    <a16:creationId xmlns:a16="http://schemas.microsoft.com/office/drawing/2014/main" id="{C2F61584-2214-4FC6-98A8-C64C93662F3A}"/>
                  </a:ext>
                </a:extLst>
              </p:cNvPr>
              <p:cNvPicPr/>
              <p:nvPr/>
            </p:nvPicPr>
            <p:blipFill>
              <a:blip r:embed="rId5" cstate="print"/>
              <a:stretch>
                <a:fillRect/>
              </a:stretch>
            </p:blipFill>
            <p:spPr>
              <a:xfrm>
                <a:off x="5194477" y="5472150"/>
                <a:ext cx="739178" cy="739178"/>
              </a:xfrm>
              <a:prstGeom prst="rect">
                <a:avLst/>
              </a:prstGeom>
            </p:spPr>
          </p:pic>
          <p:sp>
            <p:nvSpPr>
              <p:cNvPr id="59" name="object 36">
                <a:extLst>
                  <a:ext uri="{FF2B5EF4-FFF2-40B4-BE49-F238E27FC236}">
                    <a16:creationId xmlns:a16="http://schemas.microsoft.com/office/drawing/2014/main" id="{A86FB71D-28DD-4533-8583-10824FD5C920}"/>
                  </a:ext>
                </a:extLst>
              </p:cNvPr>
              <p:cNvSpPr/>
              <p:nvPr/>
            </p:nvSpPr>
            <p:spPr>
              <a:xfrm>
                <a:off x="5194482"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nvGrpSpPr>
            <p:cNvPr id="45" name="object 3">
              <a:extLst>
                <a:ext uri="{FF2B5EF4-FFF2-40B4-BE49-F238E27FC236}">
                  <a16:creationId xmlns:a16="http://schemas.microsoft.com/office/drawing/2014/main" id="{3CA28311-2DD5-4397-862A-C8D07ED92ABB}"/>
                </a:ext>
                <a:ext uri="{C183D7F6-B498-43B3-948B-1728B52AA6E4}">
                  <adec:decorative xmlns:adec="http://schemas.microsoft.com/office/drawing/2017/decorative" val="1"/>
                </a:ext>
              </a:extLst>
            </p:cNvPr>
            <p:cNvGrpSpPr/>
            <p:nvPr userDrawn="1"/>
          </p:nvGrpSpPr>
          <p:grpSpPr>
            <a:xfrm>
              <a:off x="5671566" y="1362220"/>
              <a:ext cx="320040" cy="320040"/>
              <a:chOff x="320045" y="3271723"/>
              <a:chExt cx="758825" cy="759460"/>
            </a:xfrm>
          </p:grpSpPr>
          <p:pic>
            <p:nvPicPr>
              <p:cNvPr id="46" name="object 9">
                <a:extLst>
                  <a:ext uri="{FF2B5EF4-FFF2-40B4-BE49-F238E27FC236}">
                    <a16:creationId xmlns:a16="http://schemas.microsoft.com/office/drawing/2014/main" id="{90E5A941-1FDC-4CDD-88F6-D94C9A3C728D}"/>
                  </a:ext>
                </a:extLst>
              </p:cNvPr>
              <p:cNvPicPr/>
              <p:nvPr/>
            </p:nvPicPr>
            <p:blipFill>
              <a:blip r:embed="rId6" cstate="print"/>
              <a:stretch>
                <a:fillRect/>
              </a:stretch>
            </p:blipFill>
            <p:spPr>
              <a:xfrm>
                <a:off x="329869" y="3281552"/>
                <a:ext cx="739178" cy="739178"/>
              </a:xfrm>
              <a:prstGeom prst="rect">
                <a:avLst/>
              </a:prstGeom>
            </p:spPr>
          </p:pic>
          <p:sp>
            <p:nvSpPr>
              <p:cNvPr id="47" name="object 10">
                <a:extLst>
                  <a:ext uri="{FF2B5EF4-FFF2-40B4-BE49-F238E27FC236}">
                    <a16:creationId xmlns:a16="http://schemas.microsoft.com/office/drawing/2014/main" id="{E296E05B-596B-4E54-B612-EBF848C34022}"/>
                  </a:ext>
                </a:extLst>
              </p:cNvPr>
              <p:cNvSpPr/>
              <p:nvPr/>
            </p:nvSpPr>
            <p:spPr>
              <a:xfrm>
                <a:off x="329874" y="3281552"/>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2" name="Straight Connector 3">
              <a:extLst>
                <a:ext uri="{FF2B5EF4-FFF2-40B4-BE49-F238E27FC236}">
                  <a16:creationId xmlns:a16="http://schemas.microsoft.com/office/drawing/2014/main" id="{B7EB7695-D422-4FB8-8734-C51A97CC83D4}"/>
                </a:ext>
                <a:ext uri="{C183D7F6-B498-43B3-948B-1728B52AA6E4}">
                  <adec:decorative xmlns:adec="http://schemas.microsoft.com/office/drawing/2017/decorative" val="1"/>
                </a:ext>
              </a:extLst>
            </p:cNvPr>
            <p:cNvCxnSpPr>
              <a:cxnSpLocks/>
            </p:cNvCxnSpPr>
            <p:nvPr/>
          </p:nvCxnSpPr>
          <p:spPr>
            <a:xfrm flipV="1">
              <a:off x="5671566" y="3641725"/>
              <a:ext cx="334088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4" name="object 6">
              <a:extLst>
                <a:ext uri="{FF2B5EF4-FFF2-40B4-BE49-F238E27FC236}">
                  <a16:creationId xmlns:a16="http://schemas.microsoft.com/office/drawing/2014/main" id="{8D15654D-C131-4509-B5ED-23CFB04090B4}"/>
                </a:ext>
                <a:ext uri="{C183D7F6-B498-43B3-948B-1728B52AA6E4}">
                  <adec:decorative xmlns:adec="http://schemas.microsoft.com/office/drawing/2017/decorative" val="1"/>
                </a:ext>
              </a:extLst>
            </p:cNvPr>
            <p:cNvGrpSpPr/>
            <p:nvPr userDrawn="1"/>
          </p:nvGrpSpPr>
          <p:grpSpPr>
            <a:xfrm>
              <a:off x="5671566" y="3725679"/>
              <a:ext cx="320040" cy="320040"/>
              <a:chOff x="5184652" y="3271722"/>
              <a:chExt cx="758825" cy="759460"/>
            </a:xfrm>
          </p:grpSpPr>
          <p:pic>
            <p:nvPicPr>
              <p:cNvPr id="55" name="object 32">
                <a:extLst>
                  <a:ext uri="{FF2B5EF4-FFF2-40B4-BE49-F238E27FC236}">
                    <a16:creationId xmlns:a16="http://schemas.microsoft.com/office/drawing/2014/main" id="{1EA95F77-ABED-40F6-83EC-7CF718C7A334}"/>
                  </a:ext>
                </a:extLst>
              </p:cNvPr>
              <p:cNvPicPr/>
              <p:nvPr/>
            </p:nvPicPr>
            <p:blipFill>
              <a:blip r:embed="rId7" cstate="print"/>
              <a:stretch>
                <a:fillRect/>
              </a:stretch>
            </p:blipFill>
            <p:spPr>
              <a:xfrm>
                <a:off x="5194477" y="3281553"/>
                <a:ext cx="739178" cy="739178"/>
              </a:xfrm>
              <a:prstGeom prst="rect">
                <a:avLst/>
              </a:prstGeom>
            </p:spPr>
          </p:pic>
          <p:sp>
            <p:nvSpPr>
              <p:cNvPr id="56" name="object 33">
                <a:extLst>
                  <a:ext uri="{FF2B5EF4-FFF2-40B4-BE49-F238E27FC236}">
                    <a16:creationId xmlns:a16="http://schemas.microsoft.com/office/drawing/2014/main" id="{FB10F4CE-3DAB-49D8-AD87-4C23D9D6B89D}"/>
                  </a:ext>
                </a:extLst>
              </p:cNvPr>
              <p:cNvSpPr/>
              <p:nvPr/>
            </p:nvSpPr>
            <p:spPr>
              <a:xfrm>
                <a:off x="5194482" y="3281551"/>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sp>
        <p:nvSpPr>
          <p:cNvPr id="76" name="Engage">
            <a:extLst>
              <a:ext uri="{FF2B5EF4-FFF2-40B4-BE49-F238E27FC236}">
                <a16:creationId xmlns:a16="http://schemas.microsoft.com/office/drawing/2014/main" id="{0CF0285B-9045-44FE-BC18-F4706E501D85}"/>
              </a:ext>
            </a:extLst>
          </p:cNvPr>
          <p:cNvSpPr txBox="1"/>
          <p:nvPr userDrawn="1"/>
        </p:nvSpPr>
        <p:spPr>
          <a:xfrm>
            <a:off x="711200" y="1362220"/>
            <a:ext cx="2269706" cy="1956882"/>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8"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ENGAGE EVERYONE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0"/>
              </a:spcAft>
              <a:buClrTx/>
              <a:buSzTx/>
              <a:buFont typeface="Calibri" panose="020F0502020204030204" pitchFamily="34" charset="0"/>
              <a:buNone/>
              <a:tabLst/>
              <a:defRPr/>
            </a:pP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Consider participants’ needs (e.g., visual, auditory, sensory, cognitive, physical, and language). Establish meeting norms to encourage participation. Ask participants to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alert the meeting facilitator if they have difficulty seeing the content and/or hearing the presenter. Designate a meeting monitor to address audiovisual issues, monitor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the chat box, and respond to participants as needed.</a:t>
            </a:r>
            <a:endParaRPr lang="en-US" sz="1150"/>
          </a:p>
        </p:txBody>
      </p:sp>
      <p:sp>
        <p:nvSpPr>
          <p:cNvPr id="82" name="Acknowledge">
            <a:extLst>
              <a:ext uri="{FF2B5EF4-FFF2-40B4-BE49-F238E27FC236}">
                <a16:creationId xmlns:a16="http://schemas.microsoft.com/office/drawing/2014/main" id="{5DFDCE3B-C730-44F5-8335-9641824A1AD4}"/>
              </a:ext>
            </a:extLst>
          </p:cNvPr>
          <p:cNvSpPr txBox="1"/>
          <p:nvPr userDrawn="1"/>
        </p:nvSpPr>
        <p:spPr>
          <a:xfrm>
            <a:off x="711199" y="3725679"/>
            <a:ext cx="2269707" cy="180645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a:solidFill>
                  <a:schemeClr val="accent3"/>
                </a:solidFill>
                <a:effectLst/>
                <a:latin typeface="Calibri" panose="020F0502020204030204" pitchFamily="34" charset="0"/>
                <a:ea typeface="Calibri" panose="020F0502020204030204" pitchFamily="34" charset="0"/>
                <a:cs typeface="ITC Franklin Gothic Std MedCd"/>
              </a:rPr>
              <a:t>ACKNOWLEDGE SPEAKER</a:t>
            </a:r>
            <a:endParaRPr lang="en-US" sz="115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Provide an auditory or visual cue before speaking to identify yourself </a:t>
            </a:r>
            <a:b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as the speaker. State your name for those who cannot see you. When asking for questions or comments, meeting facilitators should allow five to seven seconds for participants to use the “raise the hand” tool, unmute their phones, or provide a response in the chat box. Be comfortable with the wait time.</a:t>
            </a:r>
            <a:endParaRPr lang="en-US" sz="1150"/>
          </a:p>
        </p:txBody>
      </p:sp>
      <p:sp>
        <p:nvSpPr>
          <p:cNvPr id="77" name="Minimize">
            <a:extLst>
              <a:ext uri="{FF2B5EF4-FFF2-40B4-BE49-F238E27FC236}">
                <a16:creationId xmlns:a16="http://schemas.microsoft.com/office/drawing/2014/main" id="{B3F700E2-0EA1-4103-AA63-FDEC3E75CEFE}"/>
              </a:ext>
            </a:extLst>
          </p:cNvPr>
          <p:cNvSpPr txBox="1"/>
          <p:nvPr userDrawn="1"/>
        </p:nvSpPr>
        <p:spPr>
          <a:xfrm>
            <a:off x="3346704" y="1362221"/>
            <a:ext cx="2269706" cy="1956882"/>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MINIMIZE NOISE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Avoid moving around or shuffling materials on your desk during the meeting. Eliminate crunching or chewing noises and loud typing, which interfere with sound quality for virtual participants and are amplified by microphones and sensory aids for visual or auditory impairments. Speak from a stationary position to keep the audio clear. Mute your phone or your computer microphone when you are not speaking.</a:t>
            </a:r>
            <a:endParaRPr lang="en-US" sz="1150" baseline="0"/>
          </a:p>
        </p:txBody>
      </p:sp>
      <p:sp>
        <p:nvSpPr>
          <p:cNvPr id="83" name="Be Heard">
            <a:extLst>
              <a:ext uri="{FF2B5EF4-FFF2-40B4-BE49-F238E27FC236}">
                <a16:creationId xmlns:a16="http://schemas.microsoft.com/office/drawing/2014/main" id="{26868467-B70F-4943-922B-675703855C89}"/>
              </a:ext>
            </a:extLst>
          </p:cNvPr>
          <p:cNvSpPr txBox="1"/>
          <p:nvPr userDrawn="1"/>
        </p:nvSpPr>
        <p:spPr>
          <a:xfrm>
            <a:off x="3346704" y="3725680"/>
            <a:ext cx="2343671" cy="180645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ITC Franklin Gothic Std MedCd"/>
              </a:rPr>
              <a:t>BE HEARD AND SEEN</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Project your voice when speaking. </a:t>
            </a:r>
            <a:b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Only one person should speak at a time. Avoid overlapping and sidebar conversations. Position everyone present so that they can be seen on screen. Encourage virtual participants to use their webcams if they feel comfortable doing so. Let people see your facial expressions and body language clearly if you are using your webcam.</a:t>
            </a:r>
            <a:endParaRPr lang="en-US" sz="1150" baseline="0"/>
          </a:p>
        </p:txBody>
      </p:sp>
      <p:sp>
        <p:nvSpPr>
          <p:cNvPr id="78" name="Maximize Microphones">
            <a:extLst>
              <a:ext uri="{FF2B5EF4-FFF2-40B4-BE49-F238E27FC236}">
                <a16:creationId xmlns:a16="http://schemas.microsoft.com/office/drawing/2014/main" id="{A058FBD0-0DA5-4FAA-BB26-469AFD4BE23B}"/>
              </a:ext>
            </a:extLst>
          </p:cNvPr>
          <p:cNvSpPr txBox="1"/>
          <p:nvPr userDrawn="1"/>
        </p:nvSpPr>
        <p:spPr>
          <a:xfrm>
            <a:off x="6035039" y="1362221"/>
            <a:ext cx="2977407" cy="2257734"/>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MAXIMIZE MICROPHONES</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Presenters should use microphones to ensure that their voice is loud enough for all to hear. Microphones are needed for face-to-face and virtual meetings and are critical for engaging remote colleagues as well as persons with hearing loss. During virtual meetings, use headphones with a built-in microphone to make sure that the facilitator and attendees can hear you. During face-to-face meetings, set up microphones for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the facilitator, presenters, and attendees. Make sure that hand-held microphones are available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for meetings that include audience participation. Make sure that speakers are positioned near a microphone.</a:t>
            </a:r>
            <a:endParaRPr lang="en-US" sz="1150" baseline="0"/>
          </a:p>
        </p:txBody>
      </p:sp>
      <p:sp>
        <p:nvSpPr>
          <p:cNvPr id="84" name="Maximize Visual">
            <a:extLst>
              <a:ext uri="{FF2B5EF4-FFF2-40B4-BE49-F238E27FC236}">
                <a16:creationId xmlns:a16="http://schemas.microsoft.com/office/drawing/2014/main" id="{C6D88F22-A7DE-4DD5-8500-6937DC9A37EF}"/>
              </a:ext>
            </a:extLst>
          </p:cNvPr>
          <p:cNvSpPr txBox="1"/>
          <p:nvPr userDrawn="1"/>
        </p:nvSpPr>
        <p:spPr>
          <a:xfrm>
            <a:off x="6035039" y="3725680"/>
            <a:ext cx="2977407" cy="1956882"/>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Calibri" panose="020F0502020204030204" pitchFamily="34" charset="0"/>
              </a:rPr>
              <a:t>MAXIMIZE VISUAL DISPLAYS</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Email materials to participants before the meeting. Display meeting documents on screen and capture the main discussion points verbally and visually by taking notes, restating key concepts, or using the chat box. If a participant asks for clarification, rephrase the content instead of repeating it. Assign a meeting note taker so that the meeting leader and monitor can focus on engaging participants. Notes also ensure access for individuals with executive function-related needs, processing disorders, or visual/auditory impairments.</a:t>
            </a:r>
            <a:endParaRPr lang="en-US" sz="1150" baseline="0"/>
          </a:p>
        </p:txBody>
      </p:sp>
      <p:sp>
        <p:nvSpPr>
          <p:cNvPr id="86" name="Disclaimer">
            <a:extLst>
              <a:ext uri="{FF2B5EF4-FFF2-40B4-BE49-F238E27FC236}">
                <a16:creationId xmlns:a16="http://schemas.microsoft.com/office/drawing/2014/main" id="{C7501976-BF06-4CFE-B1B1-54594181F4C1}"/>
              </a:ext>
            </a:extLst>
          </p:cNvPr>
          <p:cNvSpPr txBox="1"/>
          <p:nvPr userDrawn="1"/>
        </p:nvSpPr>
        <p:spPr>
          <a:xfrm>
            <a:off x="436316" y="5749647"/>
            <a:ext cx="7234484" cy="295209"/>
          </a:xfrm>
          <a:prstGeom prst="rect">
            <a:avLst/>
          </a:prstGeom>
        </p:spPr>
        <p:txBody>
          <a:bodyPr vert="horz" wrap="square" lIns="0" tIns="0" rIns="0" bIns="0" rtlCol="0">
            <a:spAutoFit/>
          </a:bodyPr>
          <a:lstStyle>
            <a:lvl1pPr indent="0">
              <a:lnSpc>
                <a:spcPct val="85000"/>
              </a:lnSpc>
              <a:spcBef>
                <a:spcPts val="0"/>
              </a:spcBef>
              <a:buFont typeface="Arial" panose="020B0604020202020204" pitchFamily="34" charset="0"/>
              <a:buNone/>
              <a:defRPr sz="1000">
                <a:cs typeface="Arial" panose="020B0604020202020204" pitchFamily="34" charset="0"/>
              </a:defRPr>
            </a:lvl1pPr>
            <a:lvl2pPr marL="640080" indent="-320040">
              <a:lnSpc>
                <a:spcPct val="125000"/>
              </a:lnSpc>
              <a:spcBef>
                <a:spcPts val="600"/>
              </a:spcBef>
              <a:buFont typeface="Calibri" panose="020F0502020204030204" pitchFamily="34" charset="0"/>
              <a:buChar char="–"/>
              <a:defRPr sz="2400">
                <a:cs typeface="Arial" panose="020B0604020202020204" pitchFamily="34" charset="0"/>
              </a:defRPr>
            </a:lvl2pPr>
            <a:lvl3pPr marL="960120" indent="-320040">
              <a:lnSpc>
                <a:spcPct val="125000"/>
              </a:lnSpc>
              <a:spcBef>
                <a:spcPts val="600"/>
              </a:spcBef>
              <a:buFont typeface="Calibri" panose="020F0502020204030204" pitchFamily="34" charset="0"/>
              <a:buChar char="»"/>
              <a:defRPr sz="2400">
                <a:cs typeface="Arial" panose="020B0604020202020204" pitchFamily="34" charset="0"/>
              </a:defRPr>
            </a:lvl3pPr>
            <a:lvl4pPr marL="1280160" indent="-320040">
              <a:lnSpc>
                <a:spcPct val="125000"/>
              </a:lnSpc>
              <a:spcBef>
                <a:spcPts val="600"/>
              </a:spcBef>
              <a:buSzPct val="100000"/>
              <a:buFont typeface="Calibri" panose="020F0502020204030204" pitchFamily="34" charset="0"/>
              <a:buChar char="◦"/>
              <a:defRPr sz="2400">
                <a:cs typeface="Arial" panose="020B0604020202020204" pitchFamily="34" charset="0"/>
              </a:defRPr>
            </a:lvl4pPr>
            <a:lvl5pPr marL="1600200" indent="-320040">
              <a:lnSpc>
                <a:spcPct val="125000"/>
              </a:lnSpc>
              <a:spcBef>
                <a:spcPts val="600"/>
              </a:spcBef>
              <a:buFont typeface="Arial" panose="020B0604020202020204" pitchFamily="34" charset="0"/>
              <a:buChar char="•"/>
              <a:defRPr sz="240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750"/>
              <a:t>These guidelines are intended to improve the meeting experience for all participants, including meeting facilitators, monitors, and attendees, as well as people with hearing loss or visual impairment, and those for whom English is an additional language. Some of the guidance presented here may apply only to in-person meetings, or virtual meetings, while other guidance applies to both meeting types. Developed by the Access AIR and AIR CREW Employee Resource Groups With Support From the AIR Diversity, Equity, and Inclusion Office</a:t>
            </a:r>
          </a:p>
        </p:txBody>
      </p:sp>
      <p:sp>
        <p:nvSpPr>
          <p:cNvPr id="3" name="Slide Number Placeholder 2">
            <a:extLst>
              <a:ext uri="{FF2B5EF4-FFF2-40B4-BE49-F238E27FC236}">
                <a16:creationId xmlns:a16="http://schemas.microsoft.com/office/drawing/2014/main" id="{1EF96C77-23AE-49DF-B258-ADE4EF5F3F80}"/>
              </a:ext>
            </a:extLst>
          </p:cNvPr>
          <p:cNvSpPr>
            <a:spLocks noGrp="1"/>
          </p:cNvSpPr>
          <p:nvPr>
            <p:ph type="sldNum" sz="quarter" idx="10"/>
          </p:nvPr>
        </p:nvSpPr>
        <p:spPr>
          <a:xfrm>
            <a:off x="342902" y="6422600"/>
            <a:ext cx="182261" cy="246221"/>
          </a:xfrm>
          <a:prstGeom prst="rect">
            <a:avLst/>
          </a:prstGeom>
        </p:spPr>
        <p:txBody>
          <a:bodyPr/>
          <a:lstStyle/>
          <a:p>
            <a:fld id="{7E1341B0-7904-4148-9082-6535FE1E4D20}" type="slidenum">
              <a:rPr lang="en-US" smtClean="0"/>
              <a:pPr/>
              <a:t>‹#›</a:t>
            </a:fld>
            <a:endParaRPr lang="en-US"/>
          </a:p>
        </p:txBody>
      </p:sp>
      <p:cxnSp>
        <p:nvCxnSpPr>
          <p:cNvPr id="35" name="Straight Connector 34">
            <a:extLst>
              <a:ext uri="{FF2B5EF4-FFF2-40B4-BE49-F238E27FC236}">
                <a16:creationId xmlns:a16="http://schemas.microsoft.com/office/drawing/2014/main" id="{DC1999CB-E69A-4AAD-9C02-6202210A5361}"/>
              </a:ext>
            </a:extLst>
          </p:cNvPr>
          <p:cNvCxnSpPr/>
          <p:nvPr userDrawn="1"/>
        </p:nvCxnSpPr>
        <p:spPr>
          <a:xfrm>
            <a:off x="347570"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317895"/>
      </p:ext>
    </p:extLst>
  </p:cSld>
  <p:clrMapOvr>
    <a:masterClrMapping/>
  </p:clrMapOvr>
  <p:extLst>
    <p:ext uri="{DCECCB84-F9BA-43D5-87BE-67443E8EF086}">
      <p15:sldGuideLst xmlns:p15="http://schemas.microsoft.com/office/powerpoint/2012/main">
        <p15:guide id="1" orient="horz" pos="389">
          <p15:clr>
            <a:srgbClr val="FBAE40"/>
          </p15:clr>
        </p15:guide>
        <p15:guide id="2" pos="5760" userDrawn="1">
          <p15:clr>
            <a:srgbClr val="FBAE40"/>
          </p15:clr>
        </p15:guide>
        <p15:guide id="3" orient="horz" pos="474">
          <p15:clr>
            <a:srgbClr val="FBAE40"/>
          </p15:clr>
        </p15:guide>
        <p15:guide id="4" orient="horz" pos="4320" userDrawn="1">
          <p15:clr>
            <a:srgbClr val="FBAE40"/>
          </p15:clr>
        </p15:guide>
        <p15:guide id="5" orient="horz" pos="362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2901" y="1307592"/>
            <a:ext cx="8455819"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18186423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F410-C2BB-A469-7D80-71C037B28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8153D-A662-1568-5CD5-EA91F7A43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5B38B-97D8-9DDE-89B3-24F41B995708}"/>
              </a:ext>
            </a:extLst>
          </p:cNvPr>
          <p:cNvSpPr>
            <a:spLocks noGrp="1"/>
          </p:cNvSpPr>
          <p:nvPr>
            <p:ph type="dt" sz="half" idx="10"/>
          </p:nvPr>
        </p:nvSpPr>
        <p:spPr/>
        <p:txBody>
          <a:bodyPr/>
          <a:lstStyle/>
          <a:p>
            <a:fld id="{5FD77DDD-391D-4C64-8AC1-2E884E400CB6}" type="datetimeFigureOut">
              <a:rPr lang="en-US" smtClean="0"/>
              <a:t>5/26/2026</a:t>
            </a:fld>
            <a:endParaRPr lang="en-US"/>
          </a:p>
        </p:txBody>
      </p:sp>
      <p:sp>
        <p:nvSpPr>
          <p:cNvPr id="5" name="Footer Placeholder 4">
            <a:extLst>
              <a:ext uri="{FF2B5EF4-FFF2-40B4-BE49-F238E27FC236}">
                <a16:creationId xmlns:a16="http://schemas.microsoft.com/office/drawing/2014/main" id="{F08E8A63-6E02-DD24-3116-BF7D8CD59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8FC27-C091-76F3-4B80-5B7494D4981A}"/>
              </a:ext>
            </a:extLst>
          </p:cNvPr>
          <p:cNvSpPr>
            <a:spLocks noGrp="1"/>
          </p:cNvSpPr>
          <p:nvPr>
            <p:ph type="sldNum" sz="quarter" idx="12"/>
          </p:nvPr>
        </p:nvSpPr>
        <p:spPr/>
        <p:txBody>
          <a:bodyPr/>
          <a:lstStyle/>
          <a:p>
            <a:fld id="{D23BB397-4741-4076-BB9E-5506BAC44348}" type="slidenum">
              <a:rPr lang="en-US" smtClean="0"/>
              <a:t>‹#›</a:t>
            </a:fld>
            <a:endParaRPr lang="en-US"/>
          </a:p>
        </p:txBody>
      </p:sp>
    </p:spTree>
    <p:extLst>
      <p:ext uri="{BB962C8B-B14F-4D97-AF65-F5344CB8AC3E}">
        <p14:creationId xmlns:p14="http://schemas.microsoft.com/office/powerpoint/2010/main" val="378642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342900" y="1307592"/>
            <a:ext cx="8455914" cy="4498848"/>
          </a:xfr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71490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Lead-in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2900" y="1307592"/>
            <a:ext cx="8458200" cy="1143000"/>
          </a:xfrm>
          <a:solidFill>
            <a:schemeClr val="bg2"/>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6"/>
            <a:ext cx="8458200" cy="3171825"/>
          </a:xfr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D3E68E7D-1C63-4CEA-B8CE-6EFBFCDFB6AF}"/>
              </a:ext>
            </a:extLst>
          </p:cNvPr>
          <p:cNvSpPr>
            <a:spLocks noGrp="1"/>
          </p:cNvSpPr>
          <p:nvPr>
            <p:ph type="sldNum" sz="quarter" idx="21"/>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007561542"/>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nd Right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a:t>Left and Right Content</a:t>
            </a:r>
          </a:p>
        </p:txBody>
      </p:sp>
      <p:sp>
        <p:nvSpPr>
          <p:cNvPr id="3" name="Left Content"/>
          <p:cNvSpPr>
            <a:spLocks noGrp="1"/>
          </p:cNvSpPr>
          <p:nvPr>
            <p:ph sz="half" idx="1" hasCustomPrompt="1"/>
          </p:nvPr>
        </p:nvSpPr>
        <p:spPr>
          <a:xfrm>
            <a:off x="342900"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2"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33397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342900"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70298"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39352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Righ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1051560"/>
          </a:xfr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3"/>
            <a:ext cx="4273550"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342900" y="1307592"/>
            <a:ext cx="4229100"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5806443"/>
            <a:ext cx="42290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6" name="Text Placeholder 5">
            <a:extLst>
              <a:ext uri="{FF2B5EF4-FFF2-40B4-BE49-F238E27FC236}">
                <a16:creationId xmlns:a16="http://schemas.microsoft.com/office/drawing/2014/main" id="{775CEB89-812B-40AD-AA17-292B4F06E1FE}"/>
              </a:ext>
            </a:extLst>
          </p:cNvPr>
          <p:cNvSpPr>
            <a:spLocks noGrp="1"/>
          </p:cNvSpPr>
          <p:nvPr>
            <p:ph type="body" sz="quarter" idx="20" hasCustomPrompt="1"/>
          </p:nvPr>
        </p:nvSpPr>
        <p:spPr>
          <a:xfrm>
            <a:off x="342901"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10" name="AIR.org">
            <a:extLst>
              <a:ext uri="{FF2B5EF4-FFF2-40B4-BE49-F238E27FC236}">
                <a16:creationId xmlns:a16="http://schemas.microsoft.com/office/drawing/2014/main" id="{E096489C-1A64-4BDE-B3CE-BF9DF19A0DC3}"/>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
        <p:nvSpPr>
          <p:cNvPr id="3" name="Slide Number Placeholder 2">
            <a:extLst>
              <a:ext uri="{FF2B5EF4-FFF2-40B4-BE49-F238E27FC236}">
                <a16:creationId xmlns:a16="http://schemas.microsoft.com/office/drawing/2014/main" id="{F874B05E-8B06-4847-BE13-EAC640FE7DC5}"/>
              </a:ext>
            </a:extLst>
          </p:cNvPr>
          <p:cNvSpPr>
            <a:spLocks noGrp="1"/>
          </p:cNvSpPr>
          <p:nvPr>
            <p:ph type="sldNum" sz="quarter" idx="21"/>
          </p:nvPr>
        </p:nvSpPr>
        <p:spPr>
          <a:xfrm>
            <a:off x="342900" y="6422597"/>
            <a:ext cx="171450" cy="246888"/>
          </a:xfrm>
          <a:prstGeom prst="rect">
            <a:avLst/>
          </a:prstGeom>
        </p:spPr>
        <p:txBody>
          <a:bodyPr/>
          <a:lstStyle>
            <a:lvl1pPr>
              <a:defRPr sz="1000"/>
            </a:lvl1pPr>
          </a:lstStyle>
          <a:p>
            <a:fld id="{7E1341B0-7904-4148-9082-6535FE1E4D20}" type="slidenum">
              <a:rPr lang="en-US" smtClean="0"/>
              <a:pPr/>
              <a:t>‹#›</a:t>
            </a:fld>
            <a:endParaRPr lang="en-US"/>
          </a:p>
        </p:txBody>
      </p:sp>
      <p:pic>
        <p:nvPicPr>
          <p:cNvPr id="13" name="Picture 12">
            <a:extLst>
              <a:ext uri="{FF2B5EF4-FFF2-40B4-BE49-F238E27FC236}">
                <a16:creationId xmlns:a16="http://schemas.microsoft.com/office/drawing/2014/main" id="{16222F1A-2FEC-4501-B854-27822A3796A9}"/>
              </a:ext>
            </a:extLst>
          </p:cNvPr>
          <p:cNvPicPr>
            <a:picLocks noChangeAspect="1"/>
          </p:cNvPicPr>
          <p:nvPr userDrawn="1"/>
        </p:nvPicPr>
        <p:blipFill>
          <a:blip r:embed="rId2"/>
          <a:stretch>
            <a:fillRect/>
          </a:stretch>
        </p:blipFill>
        <p:spPr>
          <a:xfrm>
            <a:off x="7686151" y="6381749"/>
            <a:ext cx="996315" cy="304800"/>
          </a:xfrm>
          <a:prstGeom prst="rect">
            <a:avLst/>
          </a:prstGeom>
        </p:spPr>
      </p:pic>
    </p:spTree>
    <p:extLst>
      <p:ext uri="{BB962C8B-B14F-4D97-AF65-F5344CB8AC3E}">
        <p14:creationId xmlns:p14="http://schemas.microsoft.com/office/powerpoint/2010/main" val="227568697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9.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344043" y="0"/>
            <a:ext cx="8455914" cy="1051560"/>
          </a:xfrm>
          <a:prstGeom prst="rect">
            <a:avLst/>
          </a:prstGeom>
        </p:spPr>
        <p:txBody>
          <a:bodyPr vert="horz" lIns="0" tIns="0" rIns="0" bIns="0" rtlCol="0" anchor="b" anchorCtr="0">
            <a:normAutofit/>
          </a:bodyPr>
          <a:lstStyle/>
          <a:p>
            <a:r>
              <a:rPr lang="en-US"/>
              <a:t>Click to edit Master title style</a:t>
            </a:r>
          </a:p>
        </p:txBody>
      </p:sp>
      <p:cxnSp>
        <p:nvCxnSpPr>
          <p:cNvPr id="13" name="Straight Connector 12">
            <a:extLst>
              <a:ext uri="{FF2B5EF4-FFF2-40B4-BE49-F238E27FC236}">
                <a16:creationId xmlns:a16="http://schemas.microsoft.com/office/drawing/2014/main" id="{A1E01608-B19C-4C40-87D8-9BC8C88FDBBE}"/>
              </a:ext>
            </a:extLst>
          </p:cNvPr>
          <p:cNvCxnSpPr/>
          <p:nvPr/>
        </p:nvCxnSpPr>
        <p:spPr>
          <a:xfrm>
            <a:off x="347569"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342900" y="1307592"/>
            <a:ext cx="8455914" cy="4498848"/>
          </a:xfrm>
          <a:prstGeom prst="rect">
            <a:avLst/>
          </a:prstGeom>
        </p:spPr>
        <p:txBody>
          <a:bodyPr vert="horz" lIns="0" tIns="0" rIns="0" bIns="0" rtlCol="0">
            <a:normAutofit/>
          </a:bodyPr>
          <a:lstStyle/>
          <a:p>
            <a:pPr marL="240030" lvl="0" indent="-240030" defTabSz="685800">
              <a:spcBef>
                <a:spcPts val="750"/>
              </a:spcBef>
            </a:pPr>
            <a:r>
              <a:rPr lang="en-US"/>
              <a:t>Click to edit Master text styles</a:t>
            </a:r>
          </a:p>
          <a:p>
            <a:pPr marL="240030" lvl="1" indent="-240030" defTabSz="685800">
              <a:spcBef>
                <a:spcPts val="750"/>
              </a:spcBef>
            </a:pPr>
            <a:r>
              <a:rPr lang="en-US"/>
              <a:t>Second level</a:t>
            </a:r>
          </a:p>
          <a:p>
            <a:pPr marL="240030" lvl="2" indent="-240030" defTabSz="685800">
              <a:spcBef>
                <a:spcPts val="750"/>
              </a:spcBef>
            </a:pPr>
            <a:r>
              <a:rPr lang="en-US"/>
              <a:t>Third level</a:t>
            </a:r>
          </a:p>
          <a:p>
            <a:pPr marL="240030" lvl="3" indent="-240030" defTabSz="685800">
              <a:spcBef>
                <a:spcPts val="750"/>
              </a:spcBef>
            </a:pPr>
            <a:r>
              <a:rPr lang="en-US"/>
              <a:t>Fourth level</a:t>
            </a:r>
          </a:p>
          <a:p>
            <a:pPr marL="240030" lvl="4" indent="-240030" defTabSz="685800">
              <a:spcBef>
                <a:spcPts val="750"/>
              </a:spcBef>
            </a:pPr>
            <a:r>
              <a:rPr lang="en-US"/>
              <a:t>Fifth level</a:t>
            </a:r>
          </a:p>
        </p:txBody>
      </p:sp>
      <p:pic>
        <p:nvPicPr>
          <p:cNvPr id="8" name="Picture 7">
            <a:extLst>
              <a:ext uri="{FF2B5EF4-FFF2-40B4-BE49-F238E27FC236}">
                <a16:creationId xmlns:a16="http://schemas.microsoft.com/office/drawing/2014/main" id="{075CF4D8-4915-40CF-BE14-96AA66BA6494}"/>
              </a:ext>
            </a:extLst>
          </p:cNvPr>
          <p:cNvPicPr>
            <a:picLocks noChangeAspect="1"/>
          </p:cNvPicPr>
          <p:nvPr userDrawn="1"/>
        </p:nvPicPr>
        <p:blipFill>
          <a:blip r:embed="rId23"/>
          <a:stretch>
            <a:fillRect/>
          </a:stretch>
        </p:blipFill>
        <p:spPr>
          <a:xfrm>
            <a:off x="7686151" y="6381749"/>
            <a:ext cx="996315" cy="304800"/>
          </a:xfrm>
          <a:prstGeom prst="rect">
            <a:avLst/>
          </a:prstGeom>
        </p:spPr>
      </p:pic>
      <p:sp>
        <p:nvSpPr>
          <p:cNvPr id="9" name="Slide Number Placeholder 6">
            <a:extLst>
              <a:ext uri="{FF2B5EF4-FFF2-40B4-BE49-F238E27FC236}">
                <a16:creationId xmlns:a16="http://schemas.microsoft.com/office/drawing/2014/main" id="{16599831-8C4A-4667-8060-63FF3AE84A51}"/>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bg2"/>
                </a:solidFill>
              </a:defRPr>
            </a:lvl1pPr>
          </a:lstStyle>
          <a:p>
            <a:fld id="{7E1341B0-7904-4148-9082-6535FE1E4D20}" type="slidenum">
              <a:rPr lang="en-US" smtClean="0"/>
              <a:pPr/>
              <a:t>‹#›</a:t>
            </a:fld>
            <a:endParaRPr lang="en-US"/>
          </a:p>
        </p:txBody>
      </p:sp>
      <p:sp>
        <p:nvSpPr>
          <p:cNvPr id="10" name="AIR.org">
            <a:extLst>
              <a:ext uri="{FF2B5EF4-FFF2-40B4-BE49-F238E27FC236}">
                <a16:creationId xmlns:a16="http://schemas.microsoft.com/office/drawing/2014/main" id="{32B172AE-6AD0-4CF2-A774-05411156E196}"/>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Tree>
    <p:extLst>
      <p:ext uri="{BB962C8B-B14F-4D97-AF65-F5344CB8AC3E}">
        <p14:creationId xmlns:p14="http://schemas.microsoft.com/office/powerpoint/2010/main" val="2231922239"/>
      </p:ext>
    </p:extLst>
  </p:cSld>
  <p:clrMap bg1="lt1" tx1="dk1" bg2="lt2" tx2="dk2" accent1="accent1" accent2="accent2" accent3="accent3" accent4="accent4" accent5="accent5" accent6="accent6" hlink="hlink" folHlink="folHlink"/>
  <p:sldLayoutIdLst>
    <p:sldLayoutId id="2147483824" r:id="rId1"/>
    <p:sldLayoutId id="2147483747" r:id="rId2"/>
    <p:sldLayoutId id="2147483829" r:id="rId3"/>
    <p:sldLayoutId id="2147483825" r:id="rId4"/>
    <p:sldLayoutId id="2147484026" r:id="rId5"/>
    <p:sldLayoutId id="2147484007" r:id="rId6"/>
    <p:sldLayoutId id="2147483702" r:id="rId7"/>
    <p:sldLayoutId id="2147483786" r:id="rId8"/>
    <p:sldLayoutId id="2147483837" r:id="rId9"/>
    <p:sldLayoutId id="2147483838" r:id="rId10"/>
    <p:sldLayoutId id="2147484049" r:id="rId11"/>
    <p:sldLayoutId id="2147483803" r:id="rId12"/>
    <p:sldLayoutId id="2147484050" r:id="rId13"/>
    <p:sldLayoutId id="2147483840" r:id="rId14"/>
    <p:sldLayoutId id="2147483725" r:id="rId15"/>
    <p:sldLayoutId id="2147483830" r:id="rId16"/>
    <p:sldLayoutId id="2147483775" r:id="rId17"/>
    <p:sldLayoutId id="2147484051" r:id="rId18"/>
    <p:sldLayoutId id="2147484062" r:id="rId19"/>
    <p:sldLayoutId id="2147484063" r:id="rId20"/>
  </p:sldLayoutIdLst>
  <p:hf hdr="0" ftr="0" dt="0"/>
  <p:txStyles>
    <p:titleStyle>
      <a:lvl1pPr algn="l" defTabSz="514350" rtl="0" eaLnBrk="1" latinLnBrk="0" hangingPunct="1">
        <a:lnSpc>
          <a:spcPct val="90000"/>
        </a:lnSpc>
        <a:spcBef>
          <a:spcPct val="0"/>
        </a:spcBef>
        <a:buNone/>
        <a:defRPr sz="3200" b="1" kern="1200" baseline="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ctr" defTabSz="514350" rtl="0" eaLnBrk="1" latinLnBrk="0" hangingPunct="1">
        <a:defRPr sz="1013" kern="1200">
          <a:solidFill>
            <a:schemeClr val="tx1"/>
          </a:solidFill>
          <a:latin typeface="+mn-lt"/>
          <a:ea typeface="+mn-ea"/>
          <a:cs typeface="+mn-cs"/>
        </a:defRPr>
      </a:lvl1pPr>
      <a:lvl2pPr marL="0" algn="l" defTabSz="514350" rtl="0" eaLnBrk="1" latinLnBrk="0" hangingPunct="1">
        <a:defRPr sz="1013" kern="1200">
          <a:solidFill>
            <a:schemeClr val="tx1"/>
          </a:solidFill>
          <a:latin typeface="+mn-lt"/>
          <a:ea typeface="+mn-ea"/>
          <a:cs typeface="+mn-cs"/>
        </a:defRPr>
      </a:lvl2pPr>
      <a:lvl3pPr marL="257175" algn="l" defTabSz="514350" rtl="0" eaLnBrk="1" latinLnBrk="0" hangingPunct="1">
        <a:defRPr sz="1013" kern="1200">
          <a:solidFill>
            <a:schemeClr val="tx1"/>
          </a:solidFill>
          <a:latin typeface="+mn-lt"/>
          <a:ea typeface="+mn-ea"/>
          <a:cs typeface="+mn-cs"/>
        </a:defRPr>
      </a:lvl3pPr>
      <a:lvl4pPr marL="514350" algn="l" defTabSz="514350" rtl="0" eaLnBrk="1" latinLnBrk="0" hangingPunct="1">
        <a:defRPr sz="1013" kern="1200">
          <a:solidFill>
            <a:schemeClr val="tx1"/>
          </a:solidFill>
          <a:latin typeface="+mn-lt"/>
          <a:ea typeface="+mn-ea"/>
          <a:cs typeface="+mn-cs"/>
        </a:defRPr>
      </a:lvl4pPr>
      <a:lvl5pPr marL="771525" algn="l" defTabSz="514350" rtl="0" eaLnBrk="1" latinLnBrk="0" hangingPunct="1">
        <a:defRPr sz="1013" kern="1200">
          <a:solidFill>
            <a:schemeClr val="tx1"/>
          </a:solidFill>
          <a:latin typeface="+mn-lt"/>
          <a:ea typeface="+mn-ea"/>
          <a:cs typeface="+mn-cs"/>
        </a:defRPr>
      </a:lvl5pPr>
      <a:lvl6pPr marL="1028700" algn="l" defTabSz="514350" rtl="0" eaLnBrk="1" latinLnBrk="0" hangingPunct="1">
        <a:defRPr sz="1013" kern="1200">
          <a:solidFill>
            <a:schemeClr val="tx1"/>
          </a:solidFill>
          <a:latin typeface="+mn-lt"/>
          <a:ea typeface="+mn-ea"/>
          <a:cs typeface="+mn-cs"/>
        </a:defRPr>
      </a:lvl6pPr>
      <a:lvl7pPr marL="1285875" algn="l" defTabSz="514350" rtl="0" eaLnBrk="1" latinLnBrk="0" hangingPunct="1">
        <a:defRPr sz="1013" kern="1200">
          <a:solidFill>
            <a:schemeClr val="tx1"/>
          </a:solidFill>
          <a:latin typeface="+mn-lt"/>
          <a:ea typeface="+mn-ea"/>
          <a:cs typeface="+mn-cs"/>
        </a:defRPr>
      </a:lvl7pPr>
      <a:lvl8pPr marL="1543050" algn="l" defTabSz="514350" rtl="0" eaLnBrk="1" latinLnBrk="0" hangingPunct="1">
        <a:defRPr sz="1013" kern="1200">
          <a:solidFill>
            <a:schemeClr val="tx1"/>
          </a:solidFill>
          <a:latin typeface="+mn-lt"/>
          <a:ea typeface="+mn-ea"/>
          <a:cs typeface="+mn-cs"/>
        </a:defRPr>
      </a:lvl8pPr>
      <a:lvl9pPr marL="1800225"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DB1C3F4-EE25-4DE1-9B0E-EE41E0538B6F}"/>
              </a:ext>
            </a:extLst>
          </p:cNvPr>
          <p:cNvGrpSpPr/>
          <p:nvPr userDrawn="1"/>
        </p:nvGrpSpPr>
        <p:grpSpPr>
          <a:xfrm>
            <a:off x="0" y="1"/>
            <a:ext cx="9144000" cy="6858000"/>
            <a:chOff x="0" y="1"/>
            <a:chExt cx="9144000" cy="6858000"/>
          </a:xfrm>
        </p:grpSpPr>
        <p:sp>
          <p:nvSpPr>
            <p:cNvPr id="14" name="Rectangle 13">
              <a:extLst>
                <a:ext uri="{FF2B5EF4-FFF2-40B4-BE49-F238E27FC236}">
                  <a16:creationId xmlns:a16="http://schemas.microsoft.com/office/drawing/2014/main" id="{AD465B3F-3D3E-4437-AA17-4BAB585658D5}"/>
                </a:ext>
              </a:extLst>
            </p:cNvPr>
            <p:cNvSpPr/>
            <p:nvPr userDrawn="1"/>
          </p:nvSpPr>
          <p:spPr>
            <a:xfrm>
              <a:off x="0" y="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CC83B64-7BA0-4C7A-8B37-2AA209A18108}"/>
                </a:ext>
              </a:extLst>
            </p:cNvPr>
            <p:cNvPicPr>
              <a:picLocks noChangeAspect="1"/>
            </p:cNvPicPr>
            <p:nvPr userDrawn="1"/>
          </p:nvPicPr>
          <p:blipFill rotWithShape="1">
            <a:blip r:embed="rId22"/>
            <a:srcRect l="60323" r="12490" b="15492"/>
            <a:stretch/>
          </p:blipFill>
          <p:spPr>
            <a:xfrm rot="5400000">
              <a:off x="6222180" y="3936181"/>
              <a:ext cx="2122429" cy="3721210"/>
            </a:xfrm>
            <a:prstGeom prst="rect">
              <a:avLst/>
            </a:prstGeom>
          </p:spPr>
        </p:pic>
        <p:pic>
          <p:nvPicPr>
            <p:cNvPr id="19" name="Picture 18" descr="Logo of American Institutes for Research. Advancing Evidence. Improving Lives.">
              <a:extLst>
                <a:ext uri="{FF2B5EF4-FFF2-40B4-BE49-F238E27FC236}">
                  <a16:creationId xmlns:a16="http://schemas.microsoft.com/office/drawing/2014/main" id="{4A150589-B54A-44AB-B492-E647088C3D19}"/>
                </a:ext>
              </a:extLst>
            </p:cNvPr>
            <p:cNvPicPr>
              <a:picLocks noChangeAspect="1"/>
            </p:cNvPicPr>
            <p:nvPr userDrawn="1"/>
          </p:nvPicPr>
          <p:blipFill rotWithShape="1">
            <a:blip r:embed="rId23"/>
            <a:srcRect b="44058"/>
            <a:stretch/>
          </p:blipFill>
          <p:spPr>
            <a:xfrm>
              <a:off x="7743306" y="6369634"/>
              <a:ext cx="1243013" cy="359672"/>
            </a:xfrm>
            <a:prstGeom prst="rect">
              <a:avLst/>
            </a:prstGeom>
          </p:spPr>
        </p:pic>
      </p:grpSp>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344043" y="0"/>
            <a:ext cx="8455914" cy="1051560"/>
          </a:xfrm>
          <a:prstGeom prst="rect">
            <a:avLst/>
          </a:prstGeom>
        </p:spPr>
        <p:txBody>
          <a:bodyPr vert="horz" lIns="0" tIns="0" rIns="0" bIns="0" rtlCol="0" anchor="b" anchorCtr="0">
            <a:normAutofit/>
          </a:bodyPr>
          <a:lstStyle/>
          <a:p>
            <a:r>
              <a:rPr lang="en-US"/>
              <a:t>Click to edit Master title style</a:t>
            </a:r>
          </a:p>
        </p:txBody>
      </p:sp>
      <p:cxnSp>
        <p:nvCxnSpPr>
          <p:cNvPr id="17" name="Straight Connector 16">
            <a:extLst>
              <a:ext uri="{FF2B5EF4-FFF2-40B4-BE49-F238E27FC236}">
                <a16:creationId xmlns:a16="http://schemas.microsoft.com/office/drawing/2014/main" id="{2D6C4672-AF0F-4581-A1F3-CB94E73DD38E}"/>
              </a:ext>
            </a:extLst>
          </p:cNvPr>
          <p:cNvCxnSpPr/>
          <p:nvPr/>
        </p:nvCxnSpPr>
        <p:spPr>
          <a:xfrm>
            <a:off x="347571"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E4C6678-D1D5-284E-9A16-6E03EDFACA48}"/>
              </a:ext>
            </a:extLst>
          </p:cNvPr>
          <p:cNvSpPr>
            <a:spLocks noGrp="1"/>
          </p:cNvSpPr>
          <p:nvPr>
            <p:ph type="body" idx="1"/>
          </p:nvPr>
        </p:nvSpPr>
        <p:spPr>
          <a:xfrm>
            <a:off x="342900" y="1307592"/>
            <a:ext cx="8455914" cy="4498848"/>
          </a:xfrm>
          <a:prstGeom prst="rect">
            <a:avLst/>
          </a:prstGeom>
        </p:spPr>
        <p:txBody>
          <a:bodyPr vert="horz" lIns="0" tIns="0" rIns="0" bIns="0" rtlCol="0">
            <a:normAutofit/>
          </a:bodyPr>
          <a:lstStyle/>
          <a:p>
            <a:pPr marL="240030" lvl="0" indent="-240030" defTabSz="685800">
              <a:spcBef>
                <a:spcPts val="750"/>
              </a:spcBef>
            </a:pPr>
            <a:r>
              <a:rPr lang="en-US"/>
              <a:t>Click to edit Master text styles</a:t>
            </a:r>
          </a:p>
          <a:p>
            <a:pPr marL="480060" lvl="1" indent="-240030" defTabSz="685800">
              <a:spcBef>
                <a:spcPts val="450"/>
              </a:spcBef>
            </a:pPr>
            <a:r>
              <a:rPr lang="en-US"/>
              <a:t>Second level</a:t>
            </a:r>
          </a:p>
          <a:p>
            <a:pPr marL="720090" lvl="2" indent="-240030" defTabSz="685800">
              <a:spcBef>
                <a:spcPts val="450"/>
              </a:spcBef>
            </a:pPr>
            <a:r>
              <a:rPr lang="en-US"/>
              <a:t>Third level</a:t>
            </a:r>
          </a:p>
          <a:p>
            <a:pPr marL="960120" lvl="3" indent="-240030" defTabSz="685800">
              <a:spcBef>
                <a:spcPts val="450"/>
              </a:spcBef>
            </a:pPr>
            <a:r>
              <a:rPr lang="en-US"/>
              <a:t>Fourth level</a:t>
            </a:r>
          </a:p>
          <a:p>
            <a:pPr marL="1200150" lvl="4" indent="-240030" defTabSz="685800">
              <a:spcBef>
                <a:spcPts val="450"/>
              </a:spcBef>
            </a:pPr>
            <a:r>
              <a:rPr lang="en-US"/>
              <a:t>Fifth level</a:t>
            </a:r>
          </a:p>
        </p:txBody>
      </p:sp>
      <p:sp>
        <p:nvSpPr>
          <p:cNvPr id="20" name="Slide Number Placeholder 6">
            <a:extLst>
              <a:ext uri="{FF2B5EF4-FFF2-40B4-BE49-F238E27FC236}">
                <a16:creationId xmlns:a16="http://schemas.microsoft.com/office/drawing/2014/main" id="{730F9B10-2F56-4ECB-9546-DFB45EF0D5F4}"/>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accent1"/>
                </a:solidFill>
              </a:defRPr>
            </a:lvl1pPr>
          </a:lstStyle>
          <a:p>
            <a:fld id="{7E1341B0-7904-4148-9082-6535FE1E4D20}" type="slidenum">
              <a:rPr lang="en-US" smtClean="0"/>
              <a:pPr/>
              <a:t>‹#›</a:t>
            </a:fld>
            <a:endParaRPr lang="en-US"/>
          </a:p>
        </p:txBody>
      </p:sp>
      <p:sp>
        <p:nvSpPr>
          <p:cNvPr id="21" name="AIR.org">
            <a:extLst>
              <a:ext uri="{FF2B5EF4-FFF2-40B4-BE49-F238E27FC236}">
                <a16:creationId xmlns:a16="http://schemas.microsoft.com/office/drawing/2014/main" id="{A15D7546-56C9-4886-8493-55D96E9CFEB7}"/>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accent1"/>
                </a:solidFill>
              </a:rPr>
              <a:t>| AIR.ORG</a:t>
            </a:r>
          </a:p>
        </p:txBody>
      </p:sp>
    </p:spTree>
    <p:extLst>
      <p:ext uri="{BB962C8B-B14F-4D97-AF65-F5344CB8AC3E}">
        <p14:creationId xmlns:p14="http://schemas.microsoft.com/office/powerpoint/2010/main" val="3959525876"/>
      </p:ext>
    </p:extLst>
  </p:cSld>
  <p:clrMap bg1="lt1" tx1="dk1" bg2="lt2" tx2="dk2" accent1="accent1" accent2="accent2" accent3="accent3" accent4="accent4" accent5="accent5" accent6="accent6" hlink="hlink" folHlink="folHlink"/>
  <p:sldLayoutIdLst>
    <p:sldLayoutId id="2147483912" r:id="rId1"/>
    <p:sldLayoutId id="2147484032" r:id="rId2"/>
    <p:sldLayoutId id="2147483913" r:id="rId3"/>
    <p:sldLayoutId id="2147484036" r:id="rId4"/>
    <p:sldLayoutId id="2147484034" r:id="rId5"/>
    <p:sldLayoutId id="2147484037" r:id="rId6"/>
    <p:sldLayoutId id="2147484035" r:id="rId7"/>
    <p:sldLayoutId id="2147484038" r:id="rId8"/>
    <p:sldLayoutId id="2147484039" r:id="rId9"/>
    <p:sldLayoutId id="2147484040" r:id="rId10"/>
    <p:sldLayoutId id="2147484041" r:id="rId11"/>
    <p:sldLayoutId id="2147484047" r:id="rId12"/>
    <p:sldLayoutId id="2147484042" r:id="rId13"/>
    <p:sldLayoutId id="2147484043" r:id="rId14"/>
    <p:sldLayoutId id="2147484044" r:id="rId15"/>
    <p:sldLayoutId id="2147483941" r:id="rId16"/>
    <p:sldLayoutId id="2147484046" r:id="rId17"/>
    <p:sldLayoutId id="2147484052" r:id="rId18"/>
    <p:sldLayoutId id="2147484055" r:id="rId19"/>
    <p:sldLayoutId id="2147484061" r:id="rId20"/>
  </p:sldLayoutIdLst>
  <p:hf hdr="0" ftr="0" dt="0"/>
  <p:txStyles>
    <p:titleStyle>
      <a:lvl1pPr algn="l" defTabSz="514350" rtl="0" eaLnBrk="1" latinLnBrk="0" hangingPunct="1">
        <a:lnSpc>
          <a:spcPct val="90000"/>
        </a:lnSpc>
        <a:spcBef>
          <a:spcPct val="0"/>
        </a:spcBef>
        <a:buNone/>
        <a:defRPr sz="3200" b="1" kern="1200" baseline="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p:txBody>
          <a:bodyPr/>
          <a:lstStyle/>
          <a:p>
            <a:r>
              <a:rPr lang="en-US"/>
              <a:t>Proposal Development Training Series</a:t>
            </a:r>
          </a:p>
        </p:txBody>
      </p:sp>
      <p:sp>
        <p:nvSpPr>
          <p:cNvPr id="8" name="Text Placeholder 7">
            <a:extLst>
              <a:ext uri="{FF2B5EF4-FFF2-40B4-BE49-F238E27FC236}">
                <a16:creationId xmlns:a16="http://schemas.microsoft.com/office/drawing/2014/main" id="{0F7200B4-F679-48CA-8F6D-3AAF0DEE94A3}"/>
              </a:ext>
            </a:extLst>
          </p:cNvPr>
          <p:cNvSpPr>
            <a:spLocks noGrp="1"/>
          </p:cNvSpPr>
          <p:nvPr>
            <p:ph type="body" sz="quarter" idx="12"/>
          </p:nvPr>
        </p:nvSpPr>
        <p:spPr/>
        <p:txBody>
          <a:bodyPr>
            <a:normAutofit/>
          </a:bodyPr>
          <a:lstStyle/>
          <a:p>
            <a:r>
              <a:rPr lang="en-US"/>
              <a:t>Session 2: Key Components of Technical Proposal</a:t>
            </a:r>
          </a:p>
        </p:txBody>
      </p:sp>
      <p:sp>
        <p:nvSpPr>
          <p:cNvPr id="7" name="Subtitle 6">
            <a:extLst>
              <a:ext uri="{FF2B5EF4-FFF2-40B4-BE49-F238E27FC236}">
                <a16:creationId xmlns:a16="http://schemas.microsoft.com/office/drawing/2014/main" id="{5402CFB2-2EEA-4A88-B003-289161070135}"/>
              </a:ext>
            </a:extLst>
          </p:cNvPr>
          <p:cNvSpPr>
            <a:spLocks noGrp="1"/>
          </p:cNvSpPr>
          <p:nvPr>
            <p:ph type="body" sz="quarter" idx="13"/>
          </p:nvPr>
        </p:nvSpPr>
        <p:spPr/>
        <p:txBody>
          <a:bodyPr/>
          <a:lstStyle/>
          <a:p>
            <a:pPr lvl="0"/>
            <a:r>
              <a:rPr lang="en-US"/>
              <a:t>David Seidenfeld, PhD  | Adria Molotsky, PhD | Marlous de Milliano, PhD</a:t>
            </a:r>
          </a:p>
          <a:p>
            <a:pPr lvl="0"/>
            <a:endParaRPr lang="en-US"/>
          </a:p>
          <a:p>
            <a:pPr lvl="0"/>
            <a:endParaRPr lang="en-US"/>
          </a:p>
        </p:txBody>
      </p:sp>
      <p:sp>
        <p:nvSpPr>
          <p:cNvPr id="9" name="Content Placeholder 8">
            <a:extLst>
              <a:ext uri="{FF2B5EF4-FFF2-40B4-BE49-F238E27FC236}">
                <a16:creationId xmlns:a16="http://schemas.microsoft.com/office/drawing/2014/main" id="{DAFA4748-BCA7-4CBC-8ADF-43C99738FC28}"/>
              </a:ext>
            </a:extLst>
          </p:cNvPr>
          <p:cNvSpPr>
            <a:spLocks noGrp="1"/>
          </p:cNvSpPr>
          <p:nvPr>
            <p:ph type="body" sz="quarter" idx="14"/>
          </p:nvPr>
        </p:nvSpPr>
        <p:spPr/>
        <p:txBody>
          <a:bodyPr/>
          <a:lstStyle/>
          <a:p>
            <a:r>
              <a:rPr lang="en-US"/>
              <a:t>African Evaluation Association &amp; American Institutes for Research</a:t>
            </a:r>
          </a:p>
          <a:p>
            <a:endParaRPr lang="en-US"/>
          </a:p>
        </p:txBody>
      </p:sp>
    </p:spTree>
    <p:extLst>
      <p:ext uri="{BB962C8B-B14F-4D97-AF65-F5344CB8AC3E}">
        <p14:creationId xmlns:p14="http://schemas.microsoft.com/office/powerpoint/2010/main" val="327702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192F33-44AF-83D9-0072-62C31847E444}"/>
              </a:ext>
            </a:extLst>
          </p:cNvPr>
          <p:cNvSpPr>
            <a:spLocks noGrp="1"/>
          </p:cNvSpPr>
          <p:nvPr>
            <p:ph type="title"/>
          </p:nvPr>
        </p:nvSpPr>
        <p:spPr/>
        <p:txBody>
          <a:bodyPr/>
          <a:lstStyle/>
          <a:p>
            <a:r>
              <a:rPr lang="en-US"/>
              <a:t>Outline of Technical Proposal</a:t>
            </a:r>
          </a:p>
        </p:txBody>
      </p:sp>
      <p:sp>
        <p:nvSpPr>
          <p:cNvPr id="9" name="Content Placeholder 8">
            <a:extLst>
              <a:ext uri="{FF2B5EF4-FFF2-40B4-BE49-F238E27FC236}">
                <a16:creationId xmlns:a16="http://schemas.microsoft.com/office/drawing/2014/main" id="{3D9D4F03-7DD6-9BEF-A4CA-82945FEEB698}"/>
              </a:ext>
            </a:extLst>
          </p:cNvPr>
          <p:cNvSpPr>
            <a:spLocks noGrp="1"/>
          </p:cNvSpPr>
          <p:nvPr>
            <p:ph sz="quarter" idx="17"/>
          </p:nvPr>
        </p:nvSpPr>
        <p:spPr/>
        <p:txBody>
          <a:bodyPr/>
          <a:lstStyle/>
          <a:p>
            <a:r>
              <a:rPr lang="en-US"/>
              <a:t>The titles of sections and the order may vary based on RFP requirements. </a:t>
            </a:r>
            <a:r>
              <a:rPr lang="en-US">
                <a:sym typeface="Wingdings" panose="05000000000000000000" pitchFamily="2" charset="2"/>
              </a:rPr>
              <a:t> </a:t>
            </a:r>
            <a:r>
              <a:rPr lang="en-US" b="1">
                <a:sym typeface="Wingdings" panose="05000000000000000000" pitchFamily="2" charset="2"/>
              </a:rPr>
              <a:t>Make it easy for the reviewers to find information!</a:t>
            </a:r>
          </a:p>
          <a:p>
            <a:r>
              <a:rPr lang="en-US">
                <a:sym typeface="Wingdings" panose="05000000000000000000" pitchFamily="2" charset="2"/>
              </a:rPr>
              <a:t>But it can look like: </a:t>
            </a:r>
          </a:p>
          <a:p>
            <a:pPr lvl="1"/>
            <a:r>
              <a:rPr lang="en-US">
                <a:sym typeface="Wingdings" panose="05000000000000000000" pitchFamily="2" charset="2"/>
              </a:rPr>
              <a:t>Cover page</a:t>
            </a:r>
          </a:p>
          <a:p>
            <a:pPr lvl="1"/>
            <a:r>
              <a:rPr lang="en-US">
                <a:sym typeface="Wingdings" panose="05000000000000000000" pitchFamily="2" charset="2"/>
              </a:rPr>
              <a:t>Introduction with win themes</a:t>
            </a:r>
          </a:p>
          <a:p>
            <a:pPr lvl="1"/>
            <a:r>
              <a:rPr lang="en-US">
                <a:sym typeface="Wingdings" panose="05000000000000000000" pitchFamily="2" charset="2"/>
              </a:rPr>
              <a:t>Capabilities statement</a:t>
            </a:r>
          </a:p>
          <a:p>
            <a:pPr lvl="1"/>
            <a:r>
              <a:rPr lang="en-US">
                <a:sym typeface="Wingdings" panose="05000000000000000000" pitchFamily="2" charset="2"/>
              </a:rPr>
              <a:t>Technical approach/research design</a:t>
            </a:r>
          </a:p>
          <a:p>
            <a:pPr lvl="1"/>
            <a:r>
              <a:rPr lang="en-US">
                <a:sym typeface="Wingdings" panose="05000000000000000000" pitchFamily="2" charset="2"/>
              </a:rPr>
              <a:t>Management plan and staffing</a:t>
            </a:r>
          </a:p>
          <a:p>
            <a:pPr lvl="1"/>
            <a:r>
              <a:rPr lang="en-US">
                <a:sym typeface="Wingdings" panose="05000000000000000000" pitchFamily="2" charset="2"/>
              </a:rPr>
              <a:t>Workplan and timeline</a:t>
            </a:r>
          </a:p>
          <a:p>
            <a:pPr lvl="1"/>
            <a:endParaRPr lang="en-US"/>
          </a:p>
        </p:txBody>
      </p:sp>
      <p:sp>
        <p:nvSpPr>
          <p:cNvPr id="6" name="Slide Number Placeholder 5">
            <a:extLst>
              <a:ext uri="{FF2B5EF4-FFF2-40B4-BE49-F238E27FC236}">
                <a16:creationId xmlns:a16="http://schemas.microsoft.com/office/drawing/2014/main" id="{20C5EF2E-3FE4-35FB-FAD6-6B099902FFEA}"/>
              </a:ext>
            </a:extLst>
          </p:cNvPr>
          <p:cNvSpPr>
            <a:spLocks noGrp="1"/>
          </p:cNvSpPr>
          <p:nvPr>
            <p:ph type="sldNum" sz="quarter" idx="18"/>
          </p:nvPr>
        </p:nvSpPr>
        <p:spPr/>
        <p:txBody>
          <a:bodyPr/>
          <a:lstStyle/>
          <a:p>
            <a:fld id="{7E1341B0-7904-4148-9082-6535FE1E4D20}" type="slidenum">
              <a:rPr lang="en-US" smtClean="0"/>
              <a:pPr/>
              <a:t>10</a:t>
            </a:fld>
            <a:endParaRPr lang="en-US"/>
          </a:p>
        </p:txBody>
      </p:sp>
    </p:spTree>
    <p:extLst>
      <p:ext uri="{BB962C8B-B14F-4D97-AF65-F5344CB8AC3E}">
        <p14:creationId xmlns:p14="http://schemas.microsoft.com/office/powerpoint/2010/main" val="131423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C7F2-C1A8-95DA-9329-6B8F53E39D05}"/>
              </a:ext>
            </a:extLst>
          </p:cNvPr>
          <p:cNvSpPr>
            <a:spLocks noGrp="1"/>
          </p:cNvSpPr>
          <p:nvPr>
            <p:ph type="ctrTitle"/>
          </p:nvPr>
        </p:nvSpPr>
        <p:spPr/>
        <p:txBody>
          <a:bodyPr/>
          <a:lstStyle/>
          <a:p>
            <a:r>
              <a:rPr lang="en-US"/>
              <a:t>Capabilities Statement</a:t>
            </a:r>
          </a:p>
        </p:txBody>
      </p:sp>
      <p:sp>
        <p:nvSpPr>
          <p:cNvPr id="4" name="Slide Number Placeholder 3">
            <a:extLst>
              <a:ext uri="{FF2B5EF4-FFF2-40B4-BE49-F238E27FC236}">
                <a16:creationId xmlns:a16="http://schemas.microsoft.com/office/drawing/2014/main" id="{BF3F3F65-D632-4887-9860-3086AF709C6D}"/>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1341B0-7904-4148-9082-6535FE1E4D20}" type="slidenum">
              <a:rPr lang="en-US" smtClean="0"/>
              <a:pPr/>
              <a:t>11</a:t>
            </a:fld>
            <a:endParaRPr lang="en-US"/>
          </a:p>
        </p:txBody>
      </p:sp>
    </p:spTree>
    <p:extLst>
      <p:ext uri="{BB962C8B-B14F-4D97-AF65-F5344CB8AC3E}">
        <p14:creationId xmlns:p14="http://schemas.microsoft.com/office/powerpoint/2010/main" val="320652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867D-B4CF-D0B2-961E-017A0BBC0CEE}"/>
              </a:ext>
            </a:extLst>
          </p:cNvPr>
          <p:cNvSpPr>
            <a:spLocks noGrp="1"/>
          </p:cNvSpPr>
          <p:nvPr>
            <p:ph type="title"/>
          </p:nvPr>
        </p:nvSpPr>
        <p:spPr/>
        <p:txBody>
          <a:bodyPr/>
          <a:lstStyle/>
          <a:p>
            <a:r>
              <a:rPr lang="en-US"/>
              <a:t>Capabilities and Past Performance</a:t>
            </a:r>
          </a:p>
        </p:txBody>
      </p:sp>
      <p:sp>
        <p:nvSpPr>
          <p:cNvPr id="3" name="Content Placeholder 2">
            <a:extLst>
              <a:ext uri="{FF2B5EF4-FFF2-40B4-BE49-F238E27FC236}">
                <a16:creationId xmlns:a16="http://schemas.microsoft.com/office/drawing/2014/main" id="{1EFF9171-D7E1-9E73-D8A3-90D89F992B62}"/>
              </a:ext>
            </a:extLst>
          </p:cNvPr>
          <p:cNvSpPr>
            <a:spLocks noGrp="1"/>
          </p:cNvSpPr>
          <p:nvPr>
            <p:ph sz="quarter" idx="17"/>
          </p:nvPr>
        </p:nvSpPr>
        <p:spPr/>
        <p:txBody>
          <a:bodyPr vert="horz" lIns="0" tIns="0" rIns="0" bIns="0" rtlCol="0" anchor="t">
            <a:normAutofit/>
          </a:bodyPr>
          <a:lstStyle/>
          <a:p>
            <a:pPr marL="179705" indent="-179705"/>
            <a:r>
              <a:rPr lang="en-US">
                <a:cs typeface="Arial"/>
              </a:rPr>
              <a:t>Funders often want to know the </a:t>
            </a:r>
            <a:r>
              <a:rPr lang="en-US" b="1">
                <a:cs typeface="Arial"/>
              </a:rPr>
              <a:t>capacity of the researcher/institution</a:t>
            </a:r>
            <a:r>
              <a:rPr lang="en-US">
                <a:cs typeface="Arial"/>
              </a:rPr>
              <a:t> to conduct and manage projects of a similar size and scope</a:t>
            </a:r>
          </a:p>
          <a:p>
            <a:pPr marL="179705" indent="-179705"/>
            <a:r>
              <a:rPr lang="en-US">
                <a:cs typeface="Arial"/>
              </a:rPr>
              <a:t>They will often ask for past performance, where you explain</a:t>
            </a:r>
            <a:r>
              <a:rPr lang="en-US" b="1">
                <a:cs typeface="Arial"/>
              </a:rPr>
              <a:t> similar projects</a:t>
            </a:r>
            <a:r>
              <a:rPr lang="en-US">
                <a:cs typeface="Arial"/>
              </a:rPr>
              <a:t> undertaken in the past</a:t>
            </a:r>
            <a:endParaRPr lang="en-US">
              <a:ea typeface="Calibri"/>
              <a:cs typeface="Arial"/>
            </a:endParaRPr>
          </a:p>
          <a:p>
            <a:pPr marL="179705" indent="-179705"/>
            <a:r>
              <a:rPr lang="en-US">
                <a:cs typeface="Arial"/>
              </a:rPr>
              <a:t>This section is meant to highlight your relevant experience so the funder knows you are capable of doing the work</a:t>
            </a:r>
          </a:p>
          <a:p>
            <a:pPr marL="179705" indent="-179705"/>
            <a:r>
              <a:rPr lang="en-US" b="1">
                <a:ea typeface="Calibri"/>
                <a:cs typeface="Arial"/>
              </a:rPr>
              <a:t> Make sure that you describe how your past experiences contribute to the proposed assignment!</a:t>
            </a:r>
          </a:p>
          <a:p>
            <a:pPr marL="179705" indent="-179705"/>
            <a:r>
              <a:rPr lang="en-US">
                <a:cs typeface="Arial"/>
              </a:rPr>
              <a:t>The funder might also ask for </a:t>
            </a:r>
            <a:r>
              <a:rPr lang="en-US" b="1">
                <a:cs typeface="Arial"/>
              </a:rPr>
              <a:t>references</a:t>
            </a:r>
            <a:r>
              <a:rPr lang="en-US">
                <a:cs typeface="Arial"/>
              </a:rPr>
              <a:t> from previous clients so be prepared to provide contact information for related work</a:t>
            </a:r>
            <a:endParaRPr lang="en-US">
              <a:ea typeface="Calibri"/>
              <a:cs typeface="Arial"/>
            </a:endParaRPr>
          </a:p>
        </p:txBody>
      </p:sp>
      <p:sp>
        <p:nvSpPr>
          <p:cNvPr id="5" name="Slide Number Placeholder 4">
            <a:extLst>
              <a:ext uri="{FF2B5EF4-FFF2-40B4-BE49-F238E27FC236}">
                <a16:creationId xmlns:a16="http://schemas.microsoft.com/office/drawing/2014/main" id="{5B53C742-8333-E770-4340-F87EDD8D67C6}"/>
              </a:ext>
            </a:extLst>
          </p:cNvPr>
          <p:cNvSpPr>
            <a:spLocks noGrp="1"/>
          </p:cNvSpPr>
          <p:nvPr>
            <p:ph type="sldNum" sz="quarter" idx="18"/>
          </p:nvPr>
        </p:nvSpPr>
        <p:spPr/>
        <p:txBody>
          <a:bodyPr/>
          <a:lstStyle/>
          <a:p>
            <a:fld id="{7E1341B0-7904-4148-9082-6535FE1E4D20}" type="slidenum">
              <a:rPr lang="en-US" smtClean="0"/>
              <a:pPr/>
              <a:t>12</a:t>
            </a:fld>
            <a:endParaRPr lang="en-US"/>
          </a:p>
        </p:txBody>
      </p:sp>
    </p:spTree>
    <p:extLst>
      <p:ext uri="{BB962C8B-B14F-4D97-AF65-F5344CB8AC3E}">
        <p14:creationId xmlns:p14="http://schemas.microsoft.com/office/powerpoint/2010/main" val="316331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04DD-8C48-45AA-DF00-5528811FC385}"/>
              </a:ext>
            </a:extLst>
          </p:cNvPr>
          <p:cNvSpPr>
            <a:spLocks noGrp="1"/>
          </p:cNvSpPr>
          <p:nvPr>
            <p:ph type="ctrTitle"/>
          </p:nvPr>
        </p:nvSpPr>
        <p:spPr/>
        <p:txBody>
          <a:bodyPr/>
          <a:lstStyle/>
          <a:p>
            <a:r>
              <a:rPr lang="en-US"/>
              <a:t>Technical Approach - Research Design</a:t>
            </a:r>
          </a:p>
        </p:txBody>
      </p:sp>
      <p:sp>
        <p:nvSpPr>
          <p:cNvPr id="4" name="Slide Number Placeholder 3">
            <a:extLst>
              <a:ext uri="{FF2B5EF4-FFF2-40B4-BE49-F238E27FC236}">
                <a16:creationId xmlns:a16="http://schemas.microsoft.com/office/drawing/2014/main" id="{62554CA2-BC8B-B354-30F1-28B96E066B02}"/>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1341B0-7904-4148-9082-6535FE1E4D20}" type="slidenum">
              <a:rPr lang="en-US" smtClean="0"/>
              <a:pPr/>
              <a:t>13</a:t>
            </a:fld>
            <a:endParaRPr lang="en-US"/>
          </a:p>
        </p:txBody>
      </p:sp>
    </p:spTree>
    <p:extLst>
      <p:ext uri="{BB962C8B-B14F-4D97-AF65-F5344CB8AC3E}">
        <p14:creationId xmlns:p14="http://schemas.microsoft.com/office/powerpoint/2010/main" val="34930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0CF9-C616-FA88-B67C-6F039E9F9010}"/>
              </a:ext>
            </a:extLst>
          </p:cNvPr>
          <p:cNvSpPr>
            <a:spLocks noGrp="1"/>
          </p:cNvSpPr>
          <p:nvPr>
            <p:ph type="title"/>
          </p:nvPr>
        </p:nvSpPr>
        <p:spPr/>
        <p:txBody>
          <a:bodyPr/>
          <a:lstStyle/>
          <a:p>
            <a:r>
              <a:rPr lang="en-US">
                <a:cs typeface="Arial"/>
              </a:rPr>
              <a:t>What does a Technical Approach Include?</a:t>
            </a:r>
          </a:p>
        </p:txBody>
      </p:sp>
      <p:sp>
        <p:nvSpPr>
          <p:cNvPr id="3" name="Content Placeholder 2">
            <a:extLst>
              <a:ext uri="{FF2B5EF4-FFF2-40B4-BE49-F238E27FC236}">
                <a16:creationId xmlns:a16="http://schemas.microsoft.com/office/drawing/2014/main" id="{3B961B8F-8C81-3311-3E0A-73A9289A168E}"/>
              </a:ext>
            </a:extLst>
          </p:cNvPr>
          <p:cNvSpPr>
            <a:spLocks noGrp="1"/>
          </p:cNvSpPr>
          <p:nvPr>
            <p:ph sz="quarter" idx="17"/>
          </p:nvPr>
        </p:nvSpPr>
        <p:spPr/>
        <p:txBody>
          <a:bodyPr>
            <a:normAutofit/>
          </a:bodyPr>
          <a:lstStyle/>
          <a:p>
            <a:r>
              <a:rPr lang="en-US"/>
              <a:t>Background (on issues, project) or Statement of Need</a:t>
            </a:r>
          </a:p>
          <a:p>
            <a:r>
              <a:rPr lang="en-US"/>
              <a:t>A general approach to the work that includes: </a:t>
            </a:r>
          </a:p>
          <a:p>
            <a:pPr lvl="1"/>
            <a:r>
              <a:rPr lang="en-US" i="1"/>
              <a:t>Theory of Change/Conceptual Framework</a:t>
            </a:r>
          </a:p>
          <a:p>
            <a:pPr lvl="1"/>
            <a:r>
              <a:rPr lang="en-US" i="1"/>
              <a:t>Research Questions</a:t>
            </a:r>
          </a:p>
          <a:p>
            <a:pPr lvl="1"/>
            <a:r>
              <a:rPr lang="en-US" i="1"/>
              <a:t>Research Design (d</a:t>
            </a:r>
            <a:r>
              <a:rPr lang="en-US"/>
              <a:t>etailed technical approach to the work)</a:t>
            </a:r>
          </a:p>
          <a:p>
            <a:pPr marL="0" indent="0">
              <a:buNone/>
            </a:pPr>
            <a:r>
              <a:rPr lang="en-US" sz="1950" b="1" i="1"/>
              <a:t>In addition, the RFP may require other technical section elements (e.g. data collection procedures, ethics, quality assurance etc.) in the text or as annexes</a:t>
            </a:r>
            <a:r>
              <a:rPr lang="en-US" b="1"/>
              <a:t>.</a:t>
            </a:r>
          </a:p>
        </p:txBody>
      </p:sp>
    </p:spTree>
    <p:extLst>
      <p:ext uri="{BB962C8B-B14F-4D97-AF65-F5344CB8AC3E}">
        <p14:creationId xmlns:p14="http://schemas.microsoft.com/office/powerpoint/2010/main" val="323732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6813-FA59-855B-1BAB-D8D2E44BD4DD}"/>
              </a:ext>
            </a:extLst>
          </p:cNvPr>
          <p:cNvSpPr>
            <a:spLocks noGrp="1"/>
          </p:cNvSpPr>
          <p:nvPr>
            <p:ph type="title"/>
          </p:nvPr>
        </p:nvSpPr>
        <p:spPr/>
        <p:txBody>
          <a:bodyPr/>
          <a:lstStyle/>
          <a:p>
            <a:r>
              <a:rPr lang="en-US">
                <a:cs typeface="Arial"/>
              </a:rPr>
              <a:t>Why does a background section matter?</a:t>
            </a:r>
          </a:p>
        </p:txBody>
      </p:sp>
      <p:sp>
        <p:nvSpPr>
          <p:cNvPr id="3" name="Content Placeholder 2">
            <a:extLst>
              <a:ext uri="{FF2B5EF4-FFF2-40B4-BE49-F238E27FC236}">
                <a16:creationId xmlns:a16="http://schemas.microsoft.com/office/drawing/2014/main" id="{32287CC7-8D14-4606-D178-A9AF92D3C224}"/>
              </a:ext>
            </a:extLst>
          </p:cNvPr>
          <p:cNvSpPr>
            <a:spLocks noGrp="1"/>
          </p:cNvSpPr>
          <p:nvPr>
            <p:ph sz="quarter" idx="17"/>
          </p:nvPr>
        </p:nvSpPr>
        <p:spPr>
          <a:xfrm>
            <a:off x="342901" y="1307592"/>
            <a:ext cx="8455819" cy="1927977"/>
          </a:xfrm>
        </p:spPr>
        <p:txBody>
          <a:bodyPr/>
          <a:lstStyle/>
          <a:p>
            <a:pPr marL="457200" indent="-457200">
              <a:buFont typeface="+mj-lt"/>
              <a:buAutoNum type="arabicPeriod"/>
            </a:pPr>
            <a:r>
              <a:rPr lang="en-US"/>
              <a:t>It demonstrates that you understand the problem. </a:t>
            </a:r>
          </a:p>
          <a:p>
            <a:pPr marL="457200" indent="-457200">
              <a:buFont typeface="+mj-lt"/>
              <a:buAutoNum type="arabicPeriod"/>
            </a:pPr>
            <a:r>
              <a:rPr lang="en-US"/>
              <a:t>It shows that you are </a:t>
            </a:r>
            <a:r>
              <a:rPr lang="en-US" i="1"/>
              <a:t>up-to-date</a:t>
            </a:r>
            <a:r>
              <a:rPr lang="en-US"/>
              <a:t> with the latest information on the problem. </a:t>
            </a:r>
          </a:p>
          <a:p>
            <a:pPr marL="457200" indent="-457200">
              <a:buFont typeface="+mj-lt"/>
              <a:buAutoNum type="arabicPeriod"/>
            </a:pPr>
            <a:r>
              <a:rPr lang="en-US"/>
              <a:t>It identifies nuanced dynamics to which your approach responds</a:t>
            </a:r>
          </a:p>
          <a:p>
            <a:endParaRPr lang="en-US"/>
          </a:p>
        </p:txBody>
      </p:sp>
      <p:sp>
        <p:nvSpPr>
          <p:cNvPr id="5" name="Slide Number Placeholder 4">
            <a:extLst>
              <a:ext uri="{FF2B5EF4-FFF2-40B4-BE49-F238E27FC236}">
                <a16:creationId xmlns:a16="http://schemas.microsoft.com/office/drawing/2014/main" id="{043848C9-EB1B-BA6D-2FA5-E4F411914A1E}"/>
              </a:ext>
            </a:extLst>
          </p:cNvPr>
          <p:cNvSpPr>
            <a:spLocks noGrp="1"/>
          </p:cNvSpPr>
          <p:nvPr>
            <p:ph type="sldNum" sz="quarter" idx="18"/>
          </p:nvPr>
        </p:nvSpPr>
        <p:spPr/>
        <p:txBody>
          <a:bodyPr/>
          <a:lstStyle/>
          <a:p>
            <a:fld id="{7E1341B0-7904-4148-9082-6535FE1E4D20}" type="slidenum">
              <a:rPr lang="en-US" smtClean="0"/>
              <a:pPr/>
              <a:t>15</a:t>
            </a:fld>
            <a:endParaRPr lang="en-US"/>
          </a:p>
        </p:txBody>
      </p:sp>
      <p:sp>
        <p:nvSpPr>
          <p:cNvPr id="7" name="Content Placeholder 2">
            <a:extLst>
              <a:ext uri="{FF2B5EF4-FFF2-40B4-BE49-F238E27FC236}">
                <a16:creationId xmlns:a16="http://schemas.microsoft.com/office/drawing/2014/main" id="{9AAB9B79-EF75-A372-50CE-2DF26463E365}"/>
              </a:ext>
            </a:extLst>
          </p:cNvPr>
          <p:cNvSpPr txBox="1">
            <a:spLocks/>
          </p:cNvSpPr>
          <p:nvPr/>
        </p:nvSpPr>
        <p:spPr>
          <a:xfrm>
            <a:off x="342900" y="4238588"/>
            <a:ext cx="8455819" cy="1927977"/>
          </a:xfrm>
          <a:prstGeom prst="rect">
            <a:avLst/>
          </a:prstGeom>
        </p:spPr>
        <p:txBody>
          <a:bodyPr vert="horz" lIns="0" tIns="0" rIns="0" bIns="0" rtlCol="0">
            <a:normAutofit/>
          </a:bodyPr>
          <a:lst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200" indent="-457200">
              <a:buFont typeface="+mj-lt"/>
              <a:buAutoNum type="arabicPeriod"/>
            </a:pPr>
            <a:r>
              <a:rPr lang="en-US"/>
              <a:t>Explains what the problem is especially in the given context</a:t>
            </a:r>
          </a:p>
          <a:p>
            <a:pPr marL="457200" indent="-457200">
              <a:buFont typeface="+mj-lt"/>
              <a:buAutoNum type="arabicPeriod"/>
            </a:pPr>
            <a:r>
              <a:rPr lang="en-US"/>
              <a:t>Explains why we care about the problem</a:t>
            </a:r>
          </a:p>
          <a:p>
            <a:pPr marL="457200" indent="-457200">
              <a:buFont typeface="+mj-lt"/>
              <a:buAutoNum type="arabicPeriod"/>
            </a:pPr>
            <a:r>
              <a:rPr lang="en-US"/>
              <a:t>Explains how the intervention helps the problem or how the study fills research gaps</a:t>
            </a:r>
          </a:p>
        </p:txBody>
      </p:sp>
      <p:sp>
        <p:nvSpPr>
          <p:cNvPr id="8" name="Title 1">
            <a:extLst>
              <a:ext uri="{FF2B5EF4-FFF2-40B4-BE49-F238E27FC236}">
                <a16:creationId xmlns:a16="http://schemas.microsoft.com/office/drawing/2014/main" id="{988482EB-2A97-6BED-19D8-1E8C7C4752FF}"/>
              </a:ext>
            </a:extLst>
          </p:cNvPr>
          <p:cNvSpPr txBox="1">
            <a:spLocks/>
          </p:cNvSpPr>
          <p:nvPr/>
        </p:nvSpPr>
        <p:spPr>
          <a:xfrm>
            <a:off x="342805" y="3059012"/>
            <a:ext cx="8455914" cy="1051560"/>
          </a:xfrm>
          <a:prstGeom prst="rect">
            <a:avLst/>
          </a:prstGeom>
        </p:spPr>
        <p:txBody>
          <a:bodyPr vert="horz" lIns="0" tIns="0" rIns="0" bIns="0" rtlCol="0" anchor="b" anchorCtr="0">
            <a:normAutofit/>
          </a:bodyPr>
          <a:lstStyle>
            <a:lvl1pPr algn="l" defTabSz="514350" rtl="0" eaLnBrk="1" latinLnBrk="0" hangingPunct="1">
              <a:lnSpc>
                <a:spcPct val="90000"/>
              </a:lnSpc>
              <a:spcBef>
                <a:spcPct val="0"/>
              </a:spcBef>
              <a:buNone/>
              <a:defRPr sz="3200" b="1" kern="1200" baseline="0">
                <a:solidFill>
                  <a:schemeClr val="accent1"/>
                </a:solidFill>
                <a:latin typeface="+mj-lt"/>
                <a:ea typeface="+mj-ea"/>
                <a:cs typeface="Arial" panose="020B0604020202020204" pitchFamily="34" charset="0"/>
              </a:defRPr>
            </a:lvl1pPr>
          </a:lstStyle>
          <a:p>
            <a:r>
              <a:rPr lang="en-US"/>
              <a:t>What does a background section include?</a:t>
            </a:r>
          </a:p>
        </p:txBody>
      </p:sp>
    </p:spTree>
    <p:extLst>
      <p:ext uri="{BB962C8B-B14F-4D97-AF65-F5344CB8AC3E}">
        <p14:creationId xmlns:p14="http://schemas.microsoft.com/office/powerpoint/2010/main" val="94749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BD6F-54F6-BD5D-917B-474D0822C5AB}"/>
              </a:ext>
            </a:extLst>
          </p:cNvPr>
          <p:cNvSpPr>
            <a:spLocks noGrp="1"/>
          </p:cNvSpPr>
          <p:nvPr>
            <p:ph type="title"/>
          </p:nvPr>
        </p:nvSpPr>
        <p:spPr/>
        <p:txBody>
          <a:bodyPr/>
          <a:lstStyle/>
          <a:p>
            <a:r>
              <a:rPr lang="en-US"/>
              <a:t>Outline of the Background Section</a:t>
            </a:r>
            <a:endParaRPr lang="en-US" sz="1800"/>
          </a:p>
        </p:txBody>
      </p:sp>
      <p:sp>
        <p:nvSpPr>
          <p:cNvPr id="3" name="Content Placeholder 2">
            <a:extLst>
              <a:ext uri="{FF2B5EF4-FFF2-40B4-BE49-F238E27FC236}">
                <a16:creationId xmlns:a16="http://schemas.microsoft.com/office/drawing/2014/main" id="{49EA46D1-881D-8F97-D8EE-C55B252A402A}"/>
              </a:ext>
            </a:extLst>
          </p:cNvPr>
          <p:cNvSpPr>
            <a:spLocks noGrp="1"/>
          </p:cNvSpPr>
          <p:nvPr>
            <p:ph sz="quarter" idx="17"/>
          </p:nvPr>
        </p:nvSpPr>
        <p:spPr/>
        <p:txBody>
          <a:bodyPr>
            <a:normAutofit fontScale="92500" lnSpcReduction="10000"/>
          </a:bodyPr>
          <a:lstStyle/>
          <a:p>
            <a:pPr marL="0" indent="0">
              <a:buNone/>
            </a:pPr>
            <a:r>
              <a:rPr lang="en-US"/>
              <a:t>Factors to include in the Background section:</a:t>
            </a:r>
          </a:p>
          <a:p>
            <a:r>
              <a:rPr lang="en-US"/>
              <a:t>Status of the Technical Area in Country X</a:t>
            </a:r>
          </a:p>
          <a:p>
            <a:pPr lvl="1"/>
            <a:r>
              <a:rPr lang="en-US" i="1"/>
              <a:t>Include significant political, cultural, geographic, environmental, gender factors</a:t>
            </a:r>
          </a:p>
          <a:p>
            <a:r>
              <a:rPr lang="en-US"/>
              <a:t>Knowledge of the Relevant Institutional Environment</a:t>
            </a:r>
          </a:p>
          <a:p>
            <a:pPr lvl="1"/>
            <a:r>
              <a:rPr lang="en-US" i="1"/>
              <a:t>Here’s where we show all the relevant players and projects on the ground</a:t>
            </a:r>
          </a:p>
          <a:p>
            <a:r>
              <a:rPr lang="en-US"/>
              <a:t>Client and other Donor Support of the Technical Sector</a:t>
            </a:r>
          </a:p>
          <a:p>
            <a:pPr lvl="1"/>
            <a:r>
              <a:rPr lang="en-US" i="1"/>
              <a:t>Show our understanding of the client’s strategy</a:t>
            </a:r>
          </a:p>
          <a:p>
            <a:r>
              <a:rPr lang="en-US"/>
              <a:t>Knowledge of the Project you would implement/evaluate</a:t>
            </a:r>
          </a:p>
          <a:p>
            <a:r>
              <a:rPr lang="en-US"/>
              <a:t>Specific Issues or Challenges</a:t>
            </a:r>
          </a:p>
          <a:p>
            <a:pPr lvl="1"/>
            <a:r>
              <a:rPr lang="en-US" i="1"/>
              <a:t>Never offer up an issue or challenge without suggesting a solution</a:t>
            </a:r>
          </a:p>
          <a:p>
            <a:endParaRPr lang="en-US"/>
          </a:p>
        </p:txBody>
      </p:sp>
    </p:spTree>
    <p:extLst>
      <p:ext uri="{BB962C8B-B14F-4D97-AF65-F5344CB8AC3E}">
        <p14:creationId xmlns:p14="http://schemas.microsoft.com/office/powerpoint/2010/main" val="10716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838A-131C-526B-2BD9-B53EBD89C6E3}"/>
              </a:ext>
            </a:extLst>
          </p:cNvPr>
          <p:cNvSpPr>
            <a:spLocks noGrp="1"/>
          </p:cNvSpPr>
          <p:nvPr>
            <p:ph type="title"/>
          </p:nvPr>
        </p:nvSpPr>
        <p:spPr/>
        <p:txBody>
          <a:bodyPr/>
          <a:lstStyle/>
          <a:p>
            <a:r>
              <a:rPr lang="en-US"/>
              <a:t>Research or Evaluation Questions</a:t>
            </a:r>
          </a:p>
        </p:txBody>
      </p:sp>
      <p:sp>
        <p:nvSpPr>
          <p:cNvPr id="3" name="Content Placeholder 2">
            <a:extLst>
              <a:ext uri="{FF2B5EF4-FFF2-40B4-BE49-F238E27FC236}">
                <a16:creationId xmlns:a16="http://schemas.microsoft.com/office/drawing/2014/main" id="{EDB550E9-993E-E290-4754-35C40A60DC9D}"/>
              </a:ext>
            </a:extLst>
          </p:cNvPr>
          <p:cNvSpPr>
            <a:spLocks noGrp="1"/>
          </p:cNvSpPr>
          <p:nvPr>
            <p:ph sz="quarter" idx="17"/>
          </p:nvPr>
        </p:nvSpPr>
        <p:spPr>
          <a:xfrm>
            <a:off x="342899" y="1307428"/>
            <a:ext cx="8455819" cy="4498848"/>
          </a:xfrm>
        </p:spPr>
        <p:txBody>
          <a:bodyPr>
            <a:normAutofit fontScale="92500" lnSpcReduction="20000"/>
          </a:bodyPr>
          <a:lstStyle/>
          <a:p>
            <a:r>
              <a:rPr lang="en-US"/>
              <a:t>The RFP will either provide specific research questions they want you to address or you will have to come up with research questions</a:t>
            </a:r>
          </a:p>
          <a:p>
            <a:r>
              <a:rPr lang="en-US"/>
              <a:t>Either way, list them out explicitly </a:t>
            </a:r>
          </a:p>
          <a:p>
            <a:r>
              <a:rPr lang="en-US"/>
              <a:t>For evaluations, many funders are using the OECD-DAC criteria:</a:t>
            </a:r>
          </a:p>
          <a:p>
            <a:pPr lvl="2">
              <a:buFont typeface="Arial" panose="020B0604020202020204" pitchFamily="34" charset="0"/>
              <a:buChar char="•"/>
            </a:pPr>
            <a:r>
              <a:rPr lang="en-US" sz="1700">
                <a:solidFill>
                  <a:schemeClr val="tx1"/>
                </a:solidFill>
                <a:effectLst/>
                <a:latin typeface="Helvetica Neue"/>
              </a:rPr>
              <a:t>RELEVANCE is the intervention doing the right things?</a:t>
            </a:r>
          </a:p>
          <a:p>
            <a:pPr lvl="2">
              <a:buFont typeface="Arial" panose="020B0604020202020204" pitchFamily="34" charset="0"/>
              <a:buChar char="•"/>
            </a:pPr>
            <a:r>
              <a:rPr lang="en-US" sz="1700">
                <a:solidFill>
                  <a:schemeClr val="tx1"/>
                </a:solidFill>
                <a:effectLst/>
                <a:latin typeface="Helvetica Neue"/>
              </a:rPr>
              <a:t>COHERENCE how well does the intervention fit?</a:t>
            </a:r>
          </a:p>
          <a:p>
            <a:pPr lvl="2">
              <a:buFont typeface="Arial" panose="020B0604020202020204" pitchFamily="34" charset="0"/>
              <a:buChar char="•"/>
            </a:pPr>
            <a:r>
              <a:rPr lang="en-US" sz="1700">
                <a:solidFill>
                  <a:schemeClr val="tx1"/>
                </a:solidFill>
                <a:effectLst/>
                <a:latin typeface="Helvetica Neue"/>
              </a:rPr>
              <a:t>EFFECTIVENESS is the intervention achieving its objectives?</a:t>
            </a:r>
          </a:p>
          <a:p>
            <a:pPr lvl="2">
              <a:buFont typeface="Arial" panose="020B0604020202020204" pitchFamily="34" charset="0"/>
              <a:buChar char="•"/>
            </a:pPr>
            <a:r>
              <a:rPr lang="en-US" sz="1700">
                <a:solidFill>
                  <a:schemeClr val="tx1"/>
                </a:solidFill>
                <a:effectLst/>
                <a:latin typeface="Helvetica Neue"/>
              </a:rPr>
              <a:t>EFFICIENCY how well are resources being used?</a:t>
            </a:r>
          </a:p>
          <a:p>
            <a:pPr lvl="2">
              <a:buFont typeface="Arial" panose="020B0604020202020204" pitchFamily="34" charset="0"/>
              <a:buChar char="•"/>
            </a:pPr>
            <a:r>
              <a:rPr lang="en-US" sz="1700">
                <a:solidFill>
                  <a:schemeClr val="tx1"/>
                </a:solidFill>
                <a:effectLst/>
                <a:latin typeface="Helvetica Neue"/>
              </a:rPr>
              <a:t>IMPACT what difference does the intervention make?</a:t>
            </a:r>
          </a:p>
          <a:p>
            <a:pPr lvl="2">
              <a:buFont typeface="Arial" panose="020B0604020202020204" pitchFamily="34" charset="0"/>
              <a:buChar char="•"/>
            </a:pPr>
            <a:r>
              <a:rPr lang="en-US" sz="1700">
                <a:solidFill>
                  <a:schemeClr val="tx1"/>
                </a:solidFill>
                <a:effectLst/>
                <a:latin typeface="Helvetica Neue"/>
              </a:rPr>
              <a:t>SUSTAINABILITY will the benefits last?</a:t>
            </a:r>
          </a:p>
          <a:p>
            <a:r>
              <a:rPr lang="en-US"/>
              <a:t>Oftentimes funders want to you to tie each question to specific indicators, research methods and data sources so they can see how you plan to address each one </a:t>
            </a:r>
            <a:r>
              <a:rPr lang="en-US">
                <a:sym typeface="Wingdings" panose="05000000000000000000" pitchFamily="2" charset="2"/>
              </a:rPr>
              <a:t> sometimes called an evaluation matrix</a:t>
            </a:r>
          </a:p>
          <a:p>
            <a:endParaRPr lang="en-US"/>
          </a:p>
        </p:txBody>
      </p:sp>
      <p:sp>
        <p:nvSpPr>
          <p:cNvPr id="5" name="Slide Number Placeholder 4">
            <a:extLst>
              <a:ext uri="{FF2B5EF4-FFF2-40B4-BE49-F238E27FC236}">
                <a16:creationId xmlns:a16="http://schemas.microsoft.com/office/drawing/2014/main" id="{94714FEE-F4A5-418A-2BAA-C4717B4C5E2A}"/>
              </a:ext>
            </a:extLst>
          </p:cNvPr>
          <p:cNvSpPr>
            <a:spLocks noGrp="1"/>
          </p:cNvSpPr>
          <p:nvPr>
            <p:ph type="sldNum" sz="quarter" idx="18"/>
          </p:nvPr>
        </p:nvSpPr>
        <p:spPr/>
        <p:txBody>
          <a:bodyPr/>
          <a:lstStyle/>
          <a:p>
            <a:fld id="{7E1341B0-7904-4148-9082-6535FE1E4D20}" type="slidenum">
              <a:rPr lang="en-US" smtClean="0"/>
              <a:pPr/>
              <a:t>17</a:t>
            </a:fld>
            <a:endParaRPr lang="en-US"/>
          </a:p>
        </p:txBody>
      </p:sp>
    </p:spTree>
    <p:extLst>
      <p:ext uri="{BB962C8B-B14F-4D97-AF65-F5344CB8AC3E}">
        <p14:creationId xmlns:p14="http://schemas.microsoft.com/office/powerpoint/2010/main" val="32991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CC04-96D4-0A9E-C487-08F44FA92D77}"/>
              </a:ext>
            </a:extLst>
          </p:cNvPr>
          <p:cNvSpPr>
            <a:spLocks noGrp="1"/>
          </p:cNvSpPr>
          <p:nvPr>
            <p:ph type="title"/>
          </p:nvPr>
        </p:nvSpPr>
        <p:spPr/>
        <p:txBody>
          <a:bodyPr/>
          <a:lstStyle/>
          <a:p>
            <a:r>
              <a:rPr lang="en-US"/>
              <a:t>Example Evaluation Matrix</a:t>
            </a:r>
          </a:p>
        </p:txBody>
      </p:sp>
      <p:sp>
        <p:nvSpPr>
          <p:cNvPr id="5" name="Slide Number Placeholder 4">
            <a:extLst>
              <a:ext uri="{FF2B5EF4-FFF2-40B4-BE49-F238E27FC236}">
                <a16:creationId xmlns:a16="http://schemas.microsoft.com/office/drawing/2014/main" id="{E1951451-8E0F-CA36-95F0-A985F2D1B6F5}"/>
              </a:ext>
            </a:extLst>
          </p:cNvPr>
          <p:cNvSpPr>
            <a:spLocks noGrp="1"/>
          </p:cNvSpPr>
          <p:nvPr>
            <p:ph type="sldNum" sz="quarter" idx="18"/>
          </p:nvPr>
        </p:nvSpPr>
        <p:spPr/>
        <p:txBody>
          <a:bodyPr/>
          <a:lstStyle/>
          <a:p>
            <a:fld id="{7E1341B0-7904-4148-9082-6535FE1E4D20}" type="slidenum">
              <a:rPr lang="en-US" smtClean="0"/>
              <a:pPr/>
              <a:t>18</a:t>
            </a:fld>
            <a:endParaRPr lang="en-US"/>
          </a:p>
        </p:txBody>
      </p:sp>
      <p:pic>
        <p:nvPicPr>
          <p:cNvPr id="6" name="Content Placeholder 5">
            <a:extLst>
              <a:ext uri="{FF2B5EF4-FFF2-40B4-BE49-F238E27FC236}">
                <a16:creationId xmlns:a16="http://schemas.microsoft.com/office/drawing/2014/main" id="{718E50E6-5311-843D-B834-D3E8208D045A}"/>
              </a:ext>
            </a:extLst>
          </p:cNvPr>
          <p:cNvPicPr>
            <a:picLocks noGrp="1" noChangeAspect="1"/>
          </p:cNvPicPr>
          <p:nvPr>
            <p:ph sz="quarter" idx="17"/>
          </p:nvPr>
        </p:nvPicPr>
        <p:blipFill>
          <a:blip r:embed="rId2"/>
          <a:stretch>
            <a:fillRect/>
          </a:stretch>
        </p:blipFill>
        <p:spPr>
          <a:xfrm>
            <a:off x="514350" y="1762027"/>
            <a:ext cx="8115300" cy="3143250"/>
          </a:xfrm>
          <a:prstGeom prst="rect">
            <a:avLst/>
          </a:prstGeom>
        </p:spPr>
      </p:pic>
    </p:spTree>
    <p:extLst>
      <p:ext uri="{BB962C8B-B14F-4D97-AF65-F5344CB8AC3E}">
        <p14:creationId xmlns:p14="http://schemas.microsoft.com/office/powerpoint/2010/main" val="204831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Theory of Change/Conceptual Framework</a:t>
            </a:r>
          </a:p>
        </p:txBody>
      </p:sp>
      <p:sp>
        <p:nvSpPr>
          <p:cNvPr id="3" name="Content Placeholder 2"/>
          <p:cNvSpPr>
            <a:spLocks noGrp="1"/>
          </p:cNvSpPr>
          <p:nvPr>
            <p:ph idx="1"/>
          </p:nvPr>
        </p:nvSpPr>
        <p:spPr>
          <a:xfrm>
            <a:off x="320040" y="1320282"/>
            <a:ext cx="8503920" cy="2286000"/>
          </a:xfrm>
        </p:spPr>
        <p:txBody>
          <a:bodyPr>
            <a:normAutofit/>
          </a:bodyPr>
          <a:lstStyle/>
          <a:p>
            <a:r>
              <a:rPr lang="en-US">
                <a:solidFill>
                  <a:schemeClr val="tx2"/>
                </a:solidFill>
              </a:rPr>
              <a:t>Depicts the story you expect to tell / that you’re testing</a:t>
            </a:r>
          </a:p>
          <a:p>
            <a:r>
              <a:rPr lang="en-US">
                <a:solidFill>
                  <a:schemeClr val="tx2"/>
                </a:solidFill>
              </a:rPr>
              <a:t>Maps the expected relationship between variables </a:t>
            </a:r>
            <a:r>
              <a:rPr lang="en-US"/>
              <a:t>as well as the underlying assumptions</a:t>
            </a:r>
          </a:p>
          <a:p>
            <a:r>
              <a:rPr lang="en-US">
                <a:solidFill>
                  <a:schemeClr val="tx2"/>
                </a:solidFill>
              </a:rPr>
              <a:t>Helps define the relevant variables to include in your study and how they relate to each other</a:t>
            </a:r>
          </a:p>
          <a:p>
            <a:endParaRPr lang="en-US">
              <a:solidFill>
                <a:schemeClr val="tx2"/>
              </a:solidFill>
            </a:endParaRPr>
          </a:p>
        </p:txBody>
      </p:sp>
      <p:sp>
        <p:nvSpPr>
          <p:cNvPr id="4" name="Rectangle: Rounded Corners 3">
            <a:extLst>
              <a:ext uri="{FF2B5EF4-FFF2-40B4-BE49-F238E27FC236}">
                <a16:creationId xmlns:a16="http://schemas.microsoft.com/office/drawing/2014/main" id="{7B527472-3712-4153-AF19-894948393017}"/>
              </a:ext>
            </a:extLst>
          </p:cNvPr>
          <p:cNvSpPr/>
          <p:nvPr/>
        </p:nvSpPr>
        <p:spPr>
          <a:xfrm>
            <a:off x="1524000" y="4017818"/>
            <a:ext cx="1814945" cy="105294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2"/>
                </a:solidFill>
              </a:rPr>
              <a:t>Hours spent studying</a:t>
            </a:r>
          </a:p>
        </p:txBody>
      </p:sp>
      <p:sp>
        <p:nvSpPr>
          <p:cNvPr id="6" name="Rectangle: Rounded Corners 5">
            <a:extLst>
              <a:ext uri="{FF2B5EF4-FFF2-40B4-BE49-F238E27FC236}">
                <a16:creationId xmlns:a16="http://schemas.microsoft.com/office/drawing/2014/main" id="{2D64E57B-C836-4A85-847C-0F699477621E}"/>
              </a:ext>
            </a:extLst>
          </p:cNvPr>
          <p:cNvSpPr/>
          <p:nvPr/>
        </p:nvSpPr>
        <p:spPr>
          <a:xfrm>
            <a:off x="4897584" y="4017818"/>
            <a:ext cx="1814945" cy="105294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2"/>
                </a:solidFill>
              </a:rPr>
              <a:t>Exam score</a:t>
            </a:r>
          </a:p>
        </p:txBody>
      </p:sp>
      <p:cxnSp>
        <p:nvCxnSpPr>
          <p:cNvPr id="8" name="Straight Arrow Connector 7">
            <a:extLst>
              <a:ext uri="{FF2B5EF4-FFF2-40B4-BE49-F238E27FC236}">
                <a16:creationId xmlns:a16="http://schemas.microsoft.com/office/drawing/2014/main" id="{CFD4D113-6D63-4C7D-99D6-8A3981F792B2}"/>
              </a:ext>
            </a:extLst>
          </p:cNvPr>
          <p:cNvCxnSpPr>
            <a:cxnSpLocks/>
          </p:cNvCxnSpPr>
          <p:nvPr/>
        </p:nvCxnSpPr>
        <p:spPr>
          <a:xfrm>
            <a:off x="3505200" y="4544291"/>
            <a:ext cx="123305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0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9D1A-3CE9-0753-35F6-65ECD8FAF936}"/>
              </a:ext>
            </a:extLst>
          </p:cNvPr>
          <p:cNvSpPr>
            <a:spLocks noGrp="1"/>
          </p:cNvSpPr>
          <p:nvPr>
            <p:ph type="title"/>
          </p:nvPr>
        </p:nvSpPr>
        <p:spPr/>
        <p:txBody>
          <a:bodyPr/>
          <a:lstStyle/>
          <a:p>
            <a:r>
              <a:rPr lang="en-US"/>
              <a:t>Meet the Presenters</a:t>
            </a:r>
          </a:p>
        </p:txBody>
      </p:sp>
      <p:pic>
        <p:nvPicPr>
          <p:cNvPr id="6" name="Picture Placeholder 5" descr="A person in a suit&#10;&#10;AI-generated content may be incorrect.">
            <a:extLst>
              <a:ext uri="{FF2B5EF4-FFF2-40B4-BE49-F238E27FC236}">
                <a16:creationId xmlns:a16="http://schemas.microsoft.com/office/drawing/2014/main" id="{FD292282-40B4-5DA0-427D-67C7065C06B2}"/>
              </a:ext>
            </a:extLst>
          </p:cNvPr>
          <p:cNvPicPr>
            <a:picLocks noGrp="1" noChangeAspect="1"/>
          </p:cNvPicPr>
          <p:nvPr>
            <p:ph type="pic" sz="quarter" idx="15"/>
          </p:nvPr>
        </p:nvPicPr>
        <p:blipFill>
          <a:blip r:embed="rId3"/>
          <a:srcRect l="106" r="106"/>
          <a:stretch/>
        </p:blipFill>
        <p:spPr>
          <a:xfrm>
            <a:off x="1624013" y="1928813"/>
            <a:ext cx="1497012" cy="1500187"/>
          </a:xfrm>
          <a:prstGeom prst="ellipse">
            <a:avLst/>
          </a:prstGeom>
          <a:solidFill>
            <a:srgbClr val="D1EEFC"/>
          </a:solidFill>
        </p:spPr>
      </p:pic>
      <p:sp>
        <p:nvSpPr>
          <p:cNvPr id="4" name="Text Placeholder 3">
            <a:extLst>
              <a:ext uri="{FF2B5EF4-FFF2-40B4-BE49-F238E27FC236}">
                <a16:creationId xmlns:a16="http://schemas.microsoft.com/office/drawing/2014/main" id="{2FE0093F-1664-D40D-CDD3-77820939D2E2}"/>
              </a:ext>
            </a:extLst>
          </p:cNvPr>
          <p:cNvSpPr>
            <a:spLocks noGrp="1"/>
          </p:cNvSpPr>
          <p:nvPr>
            <p:ph type="body" sz="quarter" idx="23"/>
          </p:nvPr>
        </p:nvSpPr>
        <p:spPr>
          <a:xfrm>
            <a:off x="1622940" y="4065373"/>
            <a:ext cx="1499616" cy="1142655"/>
          </a:xfrm>
        </p:spPr>
        <p:txBody>
          <a:bodyPr vert="horz" lIns="0" tIns="0" rIns="0" bIns="0" rtlCol="0" anchor="t">
            <a:normAutofit/>
          </a:bodyPr>
          <a:lstStyle/>
          <a:p>
            <a:r>
              <a:rPr lang="en-US">
                <a:ea typeface="Calibri"/>
                <a:cs typeface="Arial"/>
              </a:rPr>
              <a:t>Vice President at AIR</a:t>
            </a:r>
            <a:endParaRPr lang="en-US">
              <a:ea typeface="Calibri"/>
            </a:endParaRPr>
          </a:p>
        </p:txBody>
      </p:sp>
      <p:sp>
        <p:nvSpPr>
          <p:cNvPr id="5" name="Text Placeholder 4">
            <a:extLst>
              <a:ext uri="{FF2B5EF4-FFF2-40B4-BE49-F238E27FC236}">
                <a16:creationId xmlns:a16="http://schemas.microsoft.com/office/drawing/2014/main" id="{D3E2BEDF-529F-6D4E-40DA-504B76F503BE}"/>
              </a:ext>
            </a:extLst>
          </p:cNvPr>
          <p:cNvSpPr>
            <a:spLocks noGrp="1"/>
          </p:cNvSpPr>
          <p:nvPr>
            <p:ph type="body" sz="quarter" idx="19"/>
          </p:nvPr>
        </p:nvSpPr>
        <p:spPr>
          <a:xfrm>
            <a:off x="1622940" y="3546125"/>
            <a:ext cx="1499616" cy="369887"/>
          </a:xfrm>
        </p:spPr>
        <p:txBody>
          <a:bodyPr/>
          <a:lstStyle/>
          <a:p>
            <a:r>
              <a:rPr lang="en-US"/>
              <a:t>Dr. David Seidenfeld</a:t>
            </a:r>
          </a:p>
        </p:txBody>
      </p:sp>
      <p:sp>
        <p:nvSpPr>
          <p:cNvPr id="7" name="Text Placeholder 6">
            <a:extLst>
              <a:ext uri="{FF2B5EF4-FFF2-40B4-BE49-F238E27FC236}">
                <a16:creationId xmlns:a16="http://schemas.microsoft.com/office/drawing/2014/main" id="{5063F727-5F0C-9F35-6D8F-30B0D735C90D}"/>
              </a:ext>
            </a:extLst>
          </p:cNvPr>
          <p:cNvSpPr>
            <a:spLocks noGrp="1"/>
          </p:cNvSpPr>
          <p:nvPr>
            <p:ph type="body" sz="quarter" idx="26"/>
          </p:nvPr>
        </p:nvSpPr>
        <p:spPr>
          <a:xfrm>
            <a:off x="3874397" y="4065376"/>
            <a:ext cx="1499616" cy="1142655"/>
          </a:xfrm>
        </p:spPr>
        <p:txBody>
          <a:bodyPr/>
          <a:lstStyle/>
          <a:p>
            <a:r>
              <a:rPr lang="en-US"/>
              <a:t>Sr. Economist at AIR</a:t>
            </a:r>
          </a:p>
          <a:p>
            <a:endParaRPr lang="en-US"/>
          </a:p>
        </p:txBody>
      </p:sp>
      <p:sp>
        <p:nvSpPr>
          <p:cNvPr id="8" name="Text Placeholder 7">
            <a:extLst>
              <a:ext uri="{FF2B5EF4-FFF2-40B4-BE49-F238E27FC236}">
                <a16:creationId xmlns:a16="http://schemas.microsoft.com/office/drawing/2014/main" id="{F0B416FC-304E-623A-5778-9127C611FA2C}"/>
              </a:ext>
            </a:extLst>
          </p:cNvPr>
          <p:cNvSpPr>
            <a:spLocks noGrp="1"/>
          </p:cNvSpPr>
          <p:nvPr>
            <p:ph type="body" sz="quarter" idx="25"/>
          </p:nvPr>
        </p:nvSpPr>
        <p:spPr>
          <a:xfrm>
            <a:off x="3874397" y="3546127"/>
            <a:ext cx="1499616" cy="369887"/>
          </a:xfrm>
        </p:spPr>
        <p:txBody>
          <a:bodyPr/>
          <a:lstStyle/>
          <a:p>
            <a:r>
              <a:rPr lang="en-US"/>
              <a:t>Dr. Adria Molotsky</a:t>
            </a:r>
          </a:p>
        </p:txBody>
      </p:sp>
      <p:sp>
        <p:nvSpPr>
          <p:cNvPr id="10" name="Text Placeholder 9">
            <a:extLst>
              <a:ext uri="{FF2B5EF4-FFF2-40B4-BE49-F238E27FC236}">
                <a16:creationId xmlns:a16="http://schemas.microsoft.com/office/drawing/2014/main" id="{61F4B36A-44E3-0EDB-5C57-CD985511BEAF}"/>
              </a:ext>
            </a:extLst>
          </p:cNvPr>
          <p:cNvSpPr>
            <a:spLocks noGrp="1"/>
          </p:cNvSpPr>
          <p:nvPr>
            <p:ph type="body" sz="quarter" idx="29"/>
          </p:nvPr>
        </p:nvSpPr>
        <p:spPr>
          <a:xfrm>
            <a:off x="6193544" y="4065376"/>
            <a:ext cx="1499616" cy="1142655"/>
          </a:xfrm>
        </p:spPr>
        <p:txBody>
          <a:bodyPr/>
          <a:lstStyle/>
          <a:p>
            <a:r>
              <a:rPr lang="en-US"/>
              <a:t>Sr. Economist at AIR</a:t>
            </a:r>
          </a:p>
        </p:txBody>
      </p:sp>
      <p:sp>
        <p:nvSpPr>
          <p:cNvPr id="11" name="Text Placeholder 10">
            <a:extLst>
              <a:ext uri="{FF2B5EF4-FFF2-40B4-BE49-F238E27FC236}">
                <a16:creationId xmlns:a16="http://schemas.microsoft.com/office/drawing/2014/main" id="{99DA9381-341E-3E7B-5CAB-16031D278991}"/>
              </a:ext>
            </a:extLst>
          </p:cNvPr>
          <p:cNvSpPr>
            <a:spLocks noGrp="1"/>
          </p:cNvSpPr>
          <p:nvPr>
            <p:ph type="body" sz="quarter" idx="28"/>
          </p:nvPr>
        </p:nvSpPr>
        <p:spPr>
          <a:xfrm>
            <a:off x="6193544" y="3546128"/>
            <a:ext cx="1499616" cy="369887"/>
          </a:xfrm>
        </p:spPr>
        <p:txBody>
          <a:bodyPr>
            <a:normAutofit fontScale="92500" lnSpcReduction="10000"/>
          </a:bodyPr>
          <a:lstStyle/>
          <a:p>
            <a:r>
              <a:rPr lang="en-US"/>
              <a:t>Dr. Marlous de Milliano</a:t>
            </a:r>
          </a:p>
        </p:txBody>
      </p:sp>
      <p:sp>
        <p:nvSpPr>
          <p:cNvPr id="15" name="Text Placeholder 14">
            <a:extLst>
              <a:ext uri="{FF2B5EF4-FFF2-40B4-BE49-F238E27FC236}">
                <a16:creationId xmlns:a16="http://schemas.microsoft.com/office/drawing/2014/main" id="{A0071C31-F4DF-38E8-9AC1-184CE97A2EB2}"/>
              </a:ext>
            </a:extLst>
          </p:cNvPr>
          <p:cNvSpPr>
            <a:spLocks noGrp="1"/>
          </p:cNvSpPr>
          <p:nvPr>
            <p:ph type="body" sz="quarter" idx="20"/>
          </p:nvPr>
        </p:nvSpPr>
        <p:spPr>
          <a:xfrm>
            <a:off x="1954410" y="3943262"/>
            <a:ext cx="836676" cy="27432"/>
          </a:xfrm>
        </p:spPr>
        <p:txBody>
          <a:bodyPr/>
          <a:lstStyle/>
          <a:p>
            <a:endParaRPr lang="en-US"/>
          </a:p>
        </p:txBody>
      </p:sp>
      <p:sp>
        <p:nvSpPr>
          <p:cNvPr id="16" name="Text Placeholder 15">
            <a:extLst>
              <a:ext uri="{FF2B5EF4-FFF2-40B4-BE49-F238E27FC236}">
                <a16:creationId xmlns:a16="http://schemas.microsoft.com/office/drawing/2014/main" id="{1A82A1BF-A11F-0490-6970-E880F6B76104}"/>
              </a:ext>
            </a:extLst>
          </p:cNvPr>
          <p:cNvSpPr>
            <a:spLocks noGrp="1"/>
          </p:cNvSpPr>
          <p:nvPr>
            <p:ph type="body" sz="quarter" idx="53"/>
          </p:nvPr>
        </p:nvSpPr>
        <p:spPr>
          <a:xfrm>
            <a:off x="4204361" y="3943262"/>
            <a:ext cx="836676" cy="27432"/>
          </a:xfrm>
        </p:spPr>
        <p:txBody>
          <a:bodyPr/>
          <a:lstStyle/>
          <a:p>
            <a:endParaRPr lang="en-US"/>
          </a:p>
        </p:txBody>
      </p:sp>
      <p:sp>
        <p:nvSpPr>
          <p:cNvPr id="17" name="Text Placeholder 16">
            <a:extLst>
              <a:ext uri="{FF2B5EF4-FFF2-40B4-BE49-F238E27FC236}">
                <a16:creationId xmlns:a16="http://schemas.microsoft.com/office/drawing/2014/main" id="{6C143CE6-E931-93A9-A82D-5EBCC9F256A6}"/>
              </a:ext>
            </a:extLst>
          </p:cNvPr>
          <p:cNvSpPr>
            <a:spLocks noGrp="1"/>
          </p:cNvSpPr>
          <p:nvPr>
            <p:ph type="body" sz="quarter" idx="54"/>
          </p:nvPr>
        </p:nvSpPr>
        <p:spPr>
          <a:xfrm>
            <a:off x="6522002" y="3943262"/>
            <a:ext cx="836676" cy="27432"/>
          </a:xfrm>
        </p:spPr>
        <p:txBody>
          <a:bodyPr/>
          <a:lstStyle/>
          <a:p>
            <a:endParaRPr lang="en-US"/>
          </a:p>
        </p:txBody>
      </p:sp>
      <p:sp>
        <p:nvSpPr>
          <p:cNvPr id="19" name="Slide Number Placeholder 18">
            <a:extLst>
              <a:ext uri="{FF2B5EF4-FFF2-40B4-BE49-F238E27FC236}">
                <a16:creationId xmlns:a16="http://schemas.microsoft.com/office/drawing/2014/main" id="{F5630BAC-4042-EC96-033B-F875A68A91BC}"/>
              </a:ext>
            </a:extLst>
          </p:cNvPr>
          <p:cNvSpPr>
            <a:spLocks noGrp="1"/>
          </p:cNvSpPr>
          <p:nvPr>
            <p:ph type="sldNum" sz="quarter" idx="58"/>
          </p:nvPr>
        </p:nvSpPr>
        <p:spPr/>
        <p:txBody>
          <a:bodyPr/>
          <a:lstStyle/>
          <a:p>
            <a:fld id="{7E1341B0-7904-4148-9082-6535FE1E4D20}" type="slidenum">
              <a:rPr lang="en-US" smtClean="0"/>
              <a:pPr/>
              <a:t>2</a:t>
            </a:fld>
            <a:endParaRPr lang="en-US"/>
          </a:p>
        </p:txBody>
      </p:sp>
      <p:pic>
        <p:nvPicPr>
          <p:cNvPr id="20" name="Picture Placeholder 37">
            <a:extLst>
              <a:ext uri="{FF2B5EF4-FFF2-40B4-BE49-F238E27FC236}">
                <a16:creationId xmlns:a16="http://schemas.microsoft.com/office/drawing/2014/main" id="{E12FA5F7-C312-C162-59FB-B51DA5E02BED}"/>
              </a:ext>
            </a:extLst>
          </p:cNvPr>
          <p:cNvPicPr>
            <a:picLocks noGrp="1" noChangeAspect="1"/>
          </p:cNvPicPr>
          <p:nvPr>
            <p:ph type="pic" sz="quarter" idx="24"/>
          </p:nvPr>
        </p:nvPicPr>
        <p:blipFill>
          <a:blip r:embed="rId4"/>
          <a:srcRect l="106" r="106"/>
          <a:stretch/>
        </p:blipFill>
        <p:spPr>
          <a:xfrm>
            <a:off x="3952875" y="1928813"/>
            <a:ext cx="1497013" cy="1500187"/>
          </a:xfrm>
          <a:ln w="19050">
            <a:solidFill>
              <a:schemeClr val="accent2"/>
            </a:solidFill>
          </a:ln>
        </p:spPr>
      </p:pic>
      <p:pic>
        <p:nvPicPr>
          <p:cNvPr id="21" name="Picture Placeholder 34" descr="Marlous de Milliano headshot">
            <a:extLst>
              <a:ext uri="{FF2B5EF4-FFF2-40B4-BE49-F238E27FC236}">
                <a16:creationId xmlns:a16="http://schemas.microsoft.com/office/drawing/2014/main" id="{0ADE2A0A-006E-C125-1FBA-CFF6FA3C7273}"/>
              </a:ext>
            </a:extLst>
          </p:cNvPr>
          <p:cNvPicPr>
            <a:picLocks noGrp="1" noChangeAspect="1"/>
          </p:cNvPicPr>
          <p:nvPr>
            <p:ph type="pic" sz="quarter" idx="27"/>
          </p:nvPr>
        </p:nvPicPr>
        <p:blipFill>
          <a:blip r:embed="rId5"/>
          <a:srcRect l="106" r="106"/>
          <a:stretch/>
        </p:blipFill>
        <p:spPr>
          <a:xfrm>
            <a:off x="6234113" y="1928813"/>
            <a:ext cx="1497012" cy="1500187"/>
          </a:xfrm>
          <a:ln w="19050">
            <a:solidFill>
              <a:schemeClr val="accent2"/>
            </a:solidFill>
          </a:ln>
        </p:spPr>
      </p:pic>
    </p:spTree>
    <p:extLst>
      <p:ext uri="{BB962C8B-B14F-4D97-AF65-F5344CB8AC3E}">
        <p14:creationId xmlns:p14="http://schemas.microsoft.com/office/powerpoint/2010/main" val="102874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F104A-883A-450C-9D26-02645CB1DFFF}"/>
              </a:ext>
            </a:extLst>
          </p:cNvPr>
          <p:cNvSpPr>
            <a:spLocks noGrp="1"/>
          </p:cNvSpPr>
          <p:nvPr>
            <p:ph type="title"/>
          </p:nvPr>
        </p:nvSpPr>
        <p:spPr/>
        <p:txBody>
          <a:bodyPr/>
          <a:lstStyle/>
          <a:p>
            <a:r>
              <a:rPr lang="en-US"/>
              <a:t>Example Theory of Change</a:t>
            </a:r>
          </a:p>
        </p:txBody>
      </p:sp>
      <p:sp>
        <p:nvSpPr>
          <p:cNvPr id="4" name="Slide Number Placeholder 3">
            <a:extLst>
              <a:ext uri="{FF2B5EF4-FFF2-40B4-BE49-F238E27FC236}">
                <a16:creationId xmlns:a16="http://schemas.microsoft.com/office/drawing/2014/main" id="{164942E2-59FA-483A-ACC4-C1738BEBF345}"/>
              </a:ext>
            </a:extLst>
          </p:cNvPr>
          <p:cNvSpPr>
            <a:spLocks noGrp="1"/>
          </p:cNvSpPr>
          <p:nvPr>
            <p:ph type="sldNum" sz="quarter" idx="14"/>
          </p:nvPr>
        </p:nvSpPr>
        <p:spPr/>
        <p:txBody>
          <a:bodyPr/>
          <a:lstStyle/>
          <a:p>
            <a:fld id="{99A20822-4A49-4D36-86E3-300BA48D3F00}" type="slidenum">
              <a:rPr lang="en-US" smtClean="0"/>
              <a:pPr/>
              <a:t>20</a:t>
            </a:fld>
            <a:endParaRPr lang="en-US"/>
          </a:p>
        </p:txBody>
      </p:sp>
      <p:sp>
        <p:nvSpPr>
          <p:cNvPr id="9" name="Rectangle: Rounded Corners 8">
            <a:extLst>
              <a:ext uri="{FF2B5EF4-FFF2-40B4-BE49-F238E27FC236}">
                <a16:creationId xmlns:a16="http://schemas.microsoft.com/office/drawing/2014/main" id="{20C3DC42-6F5A-466E-82D9-80AA67EAEABC}"/>
              </a:ext>
            </a:extLst>
          </p:cNvPr>
          <p:cNvSpPr/>
          <p:nvPr/>
        </p:nvSpPr>
        <p:spPr>
          <a:xfrm>
            <a:off x="493222" y="1981200"/>
            <a:ext cx="1444337" cy="241069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2"/>
                </a:solidFill>
              </a:rPr>
              <a:t>Initial Conditions</a:t>
            </a:r>
          </a:p>
        </p:txBody>
      </p:sp>
      <p:sp>
        <p:nvSpPr>
          <p:cNvPr id="14" name="TextBox 13">
            <a:extLst>
              <a:ext uri="{FF2B5EF4-FFF2-40B4-BE49-F238E27FC236}">
                <a16:creationId xmlns:a16="http://schemas.microsoft.com/office/drawing/2014/main" id="{1329BC73-4E12-4830-9C29-C2FB74C28429}"/>
              </a:ext>
            </a:extLst>
          </p:cNvPr>
          <p:cNvSpPr txBox="1"/>
          <p:nvPr/>
        </p:nvSpPr>
        <p:spPr>
          <a:xfrm>
            <a:off x="1702725" y="4689296"/>
            <a:ext cx="4617026" cy="907941"/>
          </a:xfrm>
          <a:prstGeom prst="rect">
            <a:avLst/>
          </a:prstGeom>
          <a:noFill/>
          <a:ln w="38100">
            <a:solidFill>
              <a:srgbClr val="00B050"/>
            </a:solidFill>
          </a:ln>
        </p:spPr>
        <p:txBody>
          <a:bodyPr wrap="square" rtlCol="0">
            <a:spAutoFit/>
          </a:bodyPr>
          <a:lstStyle/>
          <a:p>
            <a:pPr>
              <a:spcAft>
                <a:spcPts val="600"/>
              </a:spcAft>
            </a:pPr>
            <a:r>
              <a:rPr lang="en-US" sz="1600">
                <a:solidFill>
                  <a:schemeClr val="tx2"/>
                </a:solidFill>
              </a:rPr>
              <a:t>What is the problem you’re trying to address? </a:t>
            </a:r>
          </a:p>
          <a:p>
            <a:r>
              <a:rPr lang="en-US" sz="1600">
                <a:solidFill>
                  <a:schemeClr val="tx2"/>
                </a:solidFill>
              </a:rPr>
              <a:t>What are some facts about the current state of affairs in your target context/population/etc.?</a:t>
            </a:r>
          </a:p>
        </p:txBody>
      </p:sp>
      <p:cxnSp>
        <p:nvCxnSpPr>
          <p:cNvPr id="16" name="Straight Arrow Connector 15">
            <a:extLst>
              <a:ext uri="{FF2B5EF4-FFF2-40B4-BE49-F238E27FC236}">
                <a16:creationId xmlns:a16="http://schemas.microsoft.com/office/drawing/2014/main" id="{C72FADF8-22BD-4253-92ED-962075ED43A2}"/>
              </a:ext>
            </a:extLst>
          </p:cNvPr>
          <p:cNvCxnSpPr>
            <a:cxnSpLocks/>
          </p:cNvCxnSpPr>
          <p:nvPr/>
        </p:nvCxnSpPr>
        <p:spPr>
          <a:xfrm flipH="1" flipV="1">
            <a:off x="1468583" y="4031674"/>
            <a:ext cx="725284" cy="65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81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F104A-883A-450C-9D26-02645CB1DFFF}"/>
              </a:ext>
            </a:extLst>
          </p:cNvPr>
          <p:cNvSpPr>
            <a:spLocks noGrp="1"/>
          </p:cNvSpPr>
          <p:nvPr>
            <p:ph type="title"/>
          </p:nvPr>
        </p:nvSpPr>
        <p:spPr/>
        <p:txBody>
          <a:bodyPr/>
          <a:lstStyle/>
          <a:p>
            <a:r>
              <a:rPr lang="en-US"/>
              <a:t>Example Conceptual Framework</a:t>
            </a:r>
          </a:p>
        </p:txBody>
      </p:sp>
      <p:sp>
        <p:nvSpPr>
          <p:cNvPr id="4" name="Slide Number Placeholder 3">
            <a:extLst>
              <a:ext uri="{FF2B5EF4-FFF2-40B4-BE49-F238E27FC236}">
                <a16:creationId xmlns:a16="http://schemas.microsoft.com/office/drawing/2014/main" id="{164942E2-59FA-483A-ACC4-C1738BEBF345}"/>
              </a:ext>
            </a:extLst>
          </p:cNvPr>
          <p:cNvSpPr>
            <a:spLocks noGrp="1"/>
          </p:cNvSpPr>
          <p:nvPr>
            <p:ph type="sldNum" sz="quarter" idx="14"/>
          </p:nvPr>
        </p:nvSpPr>
        <p:spPr/>
        <p:txBody>
          <a:bodyPr/>
          <a:lstStyle/>
          <a:p>
            <a:fld id="{99A20822-4A49-4D36-86E3-300BA48D3F00}" type="slidenum">
              <a:rPr lang="en-US" smtClean="0"/>
              <a:pPr/>
              <a:t>21</a:t>
            </a:fld>
            <a:endParaRPr lang="en-US"/>
          </a:p>
        </p:txBody>
      </p:sp>
      <p:sp>
        <p:nvSpPr>
          <p:cNvPr id="5" name="Text Placeholder 4">
            <a:extLst>
              <a:ext uri="{FF2B5EF4-FFF2-40B4-BE49-F238E27FC236}">
                <a16:creationId xmlns:a16="http://schemas.microsoft.com/office/drawing/2014/main" id="{A793C8D3-CE79-4BCD-B746-B26CA20BB7B4}"/>
              </a:ext>
            </a:extLst>
          </p:cNvPr>
          <p:cNvSpPr>
            <a:spLocks noGrp="1"/>
          </p:cNvSpPr>
          <p:nvPr>
            <p:ph type="body" sz="quarter" idx="16"/>
          </p:nvPr>
        </p:nvSpPr>
        <p:spPr/>
        <p:txBody>
          <a:bodyPr/>
          <a:lstStyle/>
          <a:p>
            <a:endParaRPr lang="en-US"/>
          </a:p>
        </p:txBody>
      </p:sp>
      <p:sp>
        <p:nvSpPr>
          <p:cNvPr id="6" name="Rectangle: Rounded Corners 5">
            <a:extLst>
              <a:ext uri="{FF2B5EF4-FFF2-40B4-BE49-F238E27FC236}">
                <a16:creationId xmlns:a16="http://schemas.microsoft.com/office/drawing/2014/main" id="{F1E24536-3991-486C-9DAD-3C95EF3DBA90}"/>
              </a:ext>
            </a:extLst>
          </p:cNvPr>
          <p:cNvSpPr/>
          <p:nvPr/>
        </p:nvSpPr>
        <p:spPr>
          <a:xfrm>
            <a:off x="2684318" y="1163782"/>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2"/>
                </a:solidFill>
              </a:rPr>
              <a:t>Activities</a:t>
            </a:r>
          </a:p>
        </p:txBody>
      </p:sp>
      <p:sp>
        <p:nvSpPr>
          <p:cNvPr id="9" name="Rectangle: Rounded Corners 8">
            <a:extLst>
              <a:ext uri="{FF2B5EF4-FFF2-40B4-BE49-F238E27FC236}">
                <a16:creationId xmlns:a16="http://schemas.microsoft.com/office/drawing/2014/main" id="{20C3DC42-6F5A-466E-82D9-80AA67EAEABC}"/>
              </a:ext>
            </a:extLst>
          </p:cNvPr>
          <p:cNvSpPr/>
          <p:nvPr/>
        </p:nvSpPr>
        <p:spPr>
          <a:xfrm>
            <a:off x="138546" y="1163782"/>
            <a:ext cx="1799014"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Initial Conditions</a:t>
            </a:r>
          </a:p>
          <a:p>
            <a:pPr defTabSz="1081088">
              <a:buFont typeface="Arial" panose="020B0604020202020204" pitchFamily="34" charset="0"/>
              <a:buChar char="•"/>
            </a:pPr>
            <a:r>
              <a:rPr kumimoji="0" lang="en-US" sz="1400" b="0" i="0" u="none" strike="noStrike" kern="1200" cap="none" spc="0" normalizeH="0" baseline="0" noProof="0">
                <a:ln>
                  <a:noFill/>
                </a:ln>
                <a:solidFill>
                  <a:srgbClr val="000000"/>
                </a:solidFill>
                <a:effectLst/>
                <a:uLnTx/>
                <a:uFillTx/>
                <a:latin typeface="Calibri"/>
                <a:ea typeface="+mn-ea"/>
                <a:cs typeface="+mn-cs"/>
              </a:rPr>
              <a:t>Malnutrition in Sri Lanka affects nearly 1/3 of children: 13% of all children under 5 stunted, 25% underweight, and 15% wasted</a:t>
            </a:r>
            <a:endParaRPr lang="en-US" sz="1600">
              <a:solidFill>
                <a:schemeClr val="tx2"/>
              </a:solidFill>
            </a:endParaRPr>
          </a:p>
        </p:txBody>
      </p:sp>
      <p:cxnSp>
        <p:nvCxnSpPr>
          <p:cNvPr id="10" name="Straight Arrow Connector 9">
            <a:extLst>
              <a:ext uri="{FF2B5EF4-FFF2-40B4-BE49-F238E27FC236}">
                <a16:creationId xmlns:a16="http://schemas.microsoft.com/office/drawing/2014/main" id="{3CC5CE56-6BD8-4625-A5F6-D9A288EEB8B5}"/>
              </a:ext>
            </a:extLst>
          </p:cNvPr>
          <p:cNvCxnSpPr>
            <a:cxnSpLocks/>
            <a:stCxn id="9" idx="3"/>
            <a:endCxn id="6" idx="1"/>
          </p:cNvCxnSpPr>
          <p:nvPr/>
        </p:nvCxnSpPr>
        <p:spPr>
          <a:xfrm>
            <a:off x="1937560" y="2777837"/>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329BC73-4E12-4830-9C29-C2FB74C28429}"/>
              </a:ext>
            </a:extLst>
          </p:cNvPr>
          <p:cNvSpPr txBox="1"/>
          <p:nvPr/>
        </p:nvSpPr>
        <p:spPr>
          <a:xfrm>
            <a:off x="1702725" y="4689296"/>
            <a:ext cx="4617026" cy="584775"/>
          </a:xfrm>
          <a:prstGeom prst="rect">
            <a:avLst/>
          </a:prstGeom>
          <a:noFill/>
          <a:ln w="38100">
            <a:solidFill>
              <a:srgbClr val="00B050"/>
            </a:solidFill>
          </a:ln>
        </p:spPr>
        <p:txBody>
          <a:bodyPr wrap="square" rtlCol="0">
            <a:spAutoFit/>
          </a:bodyPr>
          <a:lstStyle/>
          <a:p>
            <a:pPr>
              <a:spcAft>
                <a:spcPts val="600"/>
              </a:spcAft>
            </a:pPr>
            <a:r>
              <a:rPr lang="en-US" sz="1600">
                <a:solidFill>
                  <a:schemeClr val="tx2"/>
                </a:solidFill>
              </a:rPr>
              <a:t>What will your intervention do to try to address this problem?</a:t>
            </a:r>
          </a:p>
        </p:txBody>
      </p:sp>
      <p:cxnSp>
        <p:nvCxnSpPr>
          <p:cNvPr id="16" name="Straight Arrow Connector 15">
            <a:extLst>
              <a:ext uri="{FF2B5EF4-FFF2-40B4-BE49-F238E27FC236}">
                <a16:creationId xmlns:a16="http://schemas.microsoft.com/office/drawing/2014/main" id="{C72FADF8-22BD-4253-92ED-962075ED43A2}"/>
              </a:ext>
            </a:extLst>
          </p:cNvPr>
          <p:cNvCxnSpPr>
            <a:cxnSpLocks/>
          </p:cNvCxnSpPr>
          <p:nvPr/>
        </p:nvCxnSpPr>
        <p:spPr>
          <a:xfrm flipV="1">
            <a:off x="3593176" y="4211783"/>
            <a:ext cx="0" cy="47751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2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F104A-883A-450C-9D26-02645CB1DFFF}"/>
              </a:ext>
            </a:extLst>
          </p:cNvPr>
          <p:cNvSpPr>
            <a:spLocks noGrp="1"/>
          </p:cNvSpPr>
          <p:nvPr>
            <p:ph type="title"/>
          </p:nvPr>
        </p:nvSpPr>
        <p:spPr/>
        <p:txBody>
          <a:bodyPr/>
          <a:lstStyle/>
          <a:p>
            <a:r>
              <a:rPr lang="en-US"/>
              <a:t>Example Theory of Change</a:t>
            </a:r>
          </a:p>
        </p:txBody>
      </p:sp>
      <p:sp>
        <p:nvSpPr>
          <p:cNvPr id="4" name="Slide Number Placeholder 3">
            <a:extLst>
              <a:ext uri="{FF2B5EF4-FFF2-40B4-BE49-F238E27FC236}">
                <a16:creationId xmlns:a16="http://schemas.microsoft.com/office/drawing/2014/main" id="{164942E2-59FA-483A-ACC4-C1738BEBF345}"/>
              </a:ext>
            </a:extLst>
          </p:cNvPr>
          <p:cNvSpPr>
            <a:spLocks noGrp="1"/>
          </p:cNvSpPr>
          <p:nvPr>
            <p:ph type="sldNum" sz="quarter" idx="14"/>
          </p:nvPr>
        </p:nvSpPr>
        <p:spPr/>
        <p:txBody>
          <a:bodyPr/>
          <a:lstStyle/>
          <a:p>
            <a:fld id="{99A20822-4A49-4D36-86E3-300BA48D3F00}" type="slidenum">
              <a:rPr lang="en-US" smtClean="0"/>
              <a:pPr/>
              <a:t>22</a:t>
            </a:fld>
            <a:endParaRPr lang="en-US"/>
          </a:p>
        </p:txBody>
      </p:sp>
      <p:sp>
        <p:nvSpPr>
          <p:cNvPr id="6" name="Rectangle: Rounded Corners 5">
            <a:extLst>
              <a:ext uri="{FF2B5EF4-FFF2-40B4-BE49-F238E27FC236}">
                <a16:creationId xmlns:a16="http://schemas.microsoft.com/office/drawing/2014/main" id="{F1E24536-3991-486C-9DAD-3C95EF3DBA90}"/>
              </a:ext>
            </a:extLst>
          </p:cNvPr>
          <p:cNvSpPr/>
          <p:nvPr/>
        </p:nvSpPr>
        <p:spPr>
          <a:xfrm>
            <a:off x="2684318" y="1163782"/>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Activities</a:t>
            </a:r>
          </a:p>
          <a:p>
            <a:pPr>
              <a:spcAft>
                <a:spcPts val="300"/>
              </a:spcAft>
              <a:buFont typeface="Arial" panose="020B0604020202020204" pitchFamily="34" charset="0"/>
              <a:buChar char="•"/>
            </a:pPr>
            <a:r>
              <a:rPr lang="en-US" sz="1400">
                <a:solidFill>
                  <a:schemeClr val="tx2"/>
                </a:solidFill>
              </a:rPr>
              <a:t>Provide school meals</a:t>
            </a:r>
          </a:p>
          <a:p>
            <a:pPr>
              <a:buFont typeface="Arial" panose="020B0604020202020204" pitchFamily="34" charset="0"/>
              <a:buChar char="•"/>
            </a:pPr>
            <a:r>
              <a:rPr lang="en-US" sz="1400">
                <a:solidFill>
                  <a:schemeClr val="tx2"/>
                </a:solidFill>
              </a:rPr>
              <a:t>Train school meal providers in safe food preparation and storage</a:t>
            </a:r>
          </a:p>
        </p:txBody>
      </p:sp>
      <p:sp>
        <p:nvSpPr>
          <p:cNvPr id="9" name="Rectangle: Rounded Corners 8">
            <a:extLst>
              <a:ext uri="{FF2B5EF4-FFF2-40B4-BE49-F238E27FC236}">
                <a16:creationId xmlns:a16="http://schemas.microsoft.com/office/drawing/2014/main" id="{20C3DC42-6F5A-466E-82D9-80AA67EAEABC}"/>
              </a:ext>
            </a:extLst>
          </p:cNvPr>
          <p:cNvSpPr/>
          <p:nvPr/>
        </p:nvSpPr>
        <p:spPr>
          <a:xfrm>
            <a:off x="138546" y="1163782"/>
            <a:ext cx="1799014"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Initial Conditions</a:t>
            </a:r>
          </a:p>
          <a:p>
            <a:pPr defTabSz="1081088">
              <a:buFont typeface="Arial" panose="020B0604020202020204" pitchFamily="34" charset="0"/>
              <a:buChar char="•"/>
            </a:pPr>
            <a:r>
              <a:rPr kumimoji="0" lang="en-US" sz="1400" b="0" i="0" u="none" strike="noStrike" kern="1200" cap="none" spc="0" normalizeH="0" baseline="0" noProof="0">
                <a:ln>
                  <a:noFill/>
                </a:ln>
                <a:solidFill>
                  <a:srgbClr val="000000"/>
                </a:solidFill>
                <a:effectLst/>
                <a:uLnTx/>
                <a:uFillTx/>
                <a:latin typeface="Calibri"/>
                <a:ea typeface="+mn-ea"/>
                <a:cs typeface="+mn-cs"/>
              </a:rPr>
              <a:t>Malnutrition in Sri Lanka affects nearly 1/3 of children: 13% of all children under 5 stunted, 25% underweight, and 15% wasted</a:t>
            </a:r>
            <a:endParaRPr lang="en-US" sz="1600">
              <a:solidFill>
                <a:schemeClr val="tx2"/>
              </a:solidFill>
            </a:endParaRPr>
          </a:p>
        </p:txBody>
      </p:sp>
      <p:cxnSp>
        <p:nvCxnSpPr>
          <p:cNvPr id="10" name="Straight Arrow Connector 9">
            <a:extLst>
              <a:ext uri="{FF2B5EF4-FFF2-40B4-BE49-F238E27FC236}">
                <a16:creationId xmlns:a16="http://schemas.microsoft.com/office/drawing/2014/main" id="{3CC5CE56-6BD8-4625-A5F6-D9A288EEB8B5}"/>
              </a:ext>
            </a:extLst>
          </p:cNvPr>
          <p:cNvCxnSpPr>
            <a:cxnSpLocks/>
            <a:stCxn id="9" idx="3"/>
            <a:endCxn id="6" idx="1"/>
          </p:cNvCxnSpPr>
          <p:nvPr/>
        </p:nvCxnSpPr>
        <p:spPr>
          <a:xfrm>
            <a:off x="1937560" y="2777837"/>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329BC73-4E12-4830-9C29-C2FB74C28429}"/>
              </a:ext>
            </a:extLst>
          </p:cNvPr>
          <p:cNvSpPr txBox="1"/>
          <p:nvPr/>
        </p:nvSpPr>
        <p:spPr>
          <a:xfrm>
            <a:off x="1702725" y="4689296"/>
            <a:ext cx="4617026" cy="338554"/>
          </a:xfrm>
          <a:prstGeom prst="rect">
            <a:avLst/>
          </a:prstGeom>
          <a:noFill/>
          <a:ln w="38100">
            <a:solidFill>
              <a:srgbClr val="00B050"/>
            </a:solidFill>
          </a:ln>
        </p:spPr>
        <p:txBody>
          <a:bodyPr wrap="square" rtlCol="0">
            <a:spAutoFit/>
          </a:bodyPr>
          <a:lstStyle/>
          <a:p>
            <a:pPr>
              <a:spcAft>
                <a:spcPts val="600"/>
              </a:spcAft>
            </a:pPr>
            <a:r>
              <a:rPr lang="en-US" sz="1600">
                <a:solidFill>
                  <a:schemeClr val="tx2"/>
                </a:solidFill>
              </a:rPr>
              <a:t>What do you expect the result of this activity to be?</a:t>
            </a:r>
          </a:p>
        </p:txBody>
      </p:sp>
      <p:sp>
        <p:nvSpPr>
          <p:cNvPr id="11" name="Rectangle: Rounded Corners 10">
            <a:extLst>
              <a:ext uri="{FF2B5EF4-FFF2-40B4-BE49-F238E27FC236}">
                <a16:creationId xmlns:a16="http://schemas.microsoft.com/office/drawing/2014/main" id="{9D2AAD22-53F9-48D2-8B6E-746652D8CDED}"/>
              </a:ext>
            </a:extLst>
          </p:cNvPr>
          <p:cNvSpPr/>
          <p:nvPr/>
        </p:nvSpPr>
        <p:spPr>
          <a:xfrm>
            <a:off x="4875413" y="1126374"/>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2"/>
                </a:solidFill>
              </a:rPr>
              <a:t>Outcomes</a:t>
            </a:r>
          </a:p>
        </p:txBody>
      </p:sp>
      <p:cxnSp>
        <p:nvCxnSpPr>
          <p:cNvPr id="12" name="Straight Arrow Connector 11">
            <a:extLst>
              <a:ext uri="{FF2B5EF4-FFF2-40B4-BE49-F238E27FC236}">
                <a16:creationId xmlns:a16="http://schemas.microsoft.com/office/drawing/2014/main" id="{3290202C-9658-49B6-AD7D-F7B67C96E783}"/>
              </a:ext>
            </a:extLst>
          </p:cNvPr>
          <p:cNvCxnSpPr>
            <a:cxnSpLocks/>
            <a:endCxn id="11" idx="1"/>
          </p:cNvCxnSpPr>
          <p:nvPr/>
        </p:nvCxnSpPr>
        <p:spPr>
          <a:xfrm>
            <a:off x="4128655" y="2740429"/>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72FADF8-22BD-4253-92ED-962075ED43A2}"/>
              </a:ext>
            </a:extLst>
          </p:cNvPr>
          <p:cNvCxnSpPr>
            <a:cxnSpLocks/>
          </p:cNvCxnSpPr>
          <p:nvPr/>
        </p:nvCxnSpPr>
        <p:spPr>
          <a:xfrm flipV="1">
            <a:off x="5532812" y="4211783"/>
            <a:ext cx="0" cy="47751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4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F104A-883A-450C-9D26-02645CB1DFFF}"/>
              </a:ext>
            </a:extLst>
          </p:cNvPr>
          <p:cNvSpPr>
            <a:spLocks noGrp="1"/>
          </p:cNvSpPr>
          <p:nvPr>
            <p:ph type="title"/>
          </p:nvPr>
        </p:nvSpPr>
        <p:spPr/>
        <p:txBody>
          <a:bodyPr/>
          <a:lstStyle/>
          <a:p>
            <a:r>
              <a:rPr lang="en-US"/>
              <a:t>Example Theory of Change</a:t>
            </a:r>
          </a:p>
        </p:txBody>
      </p:sp>
      <p:sp>
        <p:nvSpPr>
          <p:cNvPr id="4" name="Slide Number Placeholder 3">
            <a:extLst>
              <a:ext uri="{FF2B5EF4-FFF2-40B4-BE49-F238E27FC236}">
                <a16:creationId xmlns:a16="http://schemas.microsoft.com/office/drawing/2014/main" id="{164942E2-59FA-483A-ACC4-C1738BEBF345}"/>
              </a:ext>
            </a:extLst>
          </p:cNvPr>
          <p:cNvSpPr>
            <a:spLocks noGrp="1"/>
          </p:cNvSpPr>
          <p:nvPr>
            <p:ph type="sldNum" sz="quarter" idx="14"/>
          </p:nvPr>
        </p:nvSpPr>
        <p:spPr/>
        <p:txBody>
          <a:bodyPr/>
          <a:lstStyle/>
          <a:p>
            <a:fld id="{99A20822-4A49-4D36-86E3-300BA48D3F00}" type="slidenum">
              <a:rPr lang="en-US" smtClean="0"/>
              <a:pPr/>
              <a:t>23</a:t>
            </a:fld>
            <a:endParaRPr lang="en-US"/>
          </a:p>
        </p:txBody>
      </p:sp>
      <p:sp>
        <p:nvSpPr>
          <p:cNvPr id="5" name="Text Placeholder 4">
            <a:extLst>
              <a:ext uri="{FF2B5EF4-FFF2-40B4-BE49-F238E27FC236}">
                <a16:creationId xmlns:a16="http://schemas.microsoft.com/office/drawing/2014/main" id="{A793C8D3-CE79-4BCD-B746-B26CA20BB7B4}"/>
              </a:ext>
            </a:extLst>
          </p:cNvPr>
          <p:cNvSpPr>
            <a:spLocks noGrp="1"/>
          </p:cNvSpPr>
          <p:nvPr>
            <p:ph type="body" sz="quarter" idx="16"/>
          </p:nvPr>
        </p:nvSpPr>
        <p:spPr/>
        <p:txBody>
          <a:bodyPr/>
          <a:lstStyle/>
          <a:p>
            <a:endParaRPr lang="en-US"/>
          </a:p>
        </p:txBody>
      </p:sp>
      <p:sp>
        <p:nvSpPr>
          <p:cNvPr id="6" name="Rectangle: Rounded Corners 5">
            <a:extLst>
              <a:ext uri="{FF2B5EF4-FFF2-40B4-BE49-F238E27FC236}">
                <a16:creationId xmlns:a16="http://schemas.microsoft.com/office/drawing/2014/main" id="{F1E24536-3991-486C-9DAD-3C95EF3DBA90}"/>
              </a:ext>
            </a:extLst>
          </p:cNvPr>
          <p:cNvSpPr/>
          <p:nvPr/>
        </p:nvSpPr>
        <p:spPr>
          <a:xfrm>
            <a:off x="2684318" y="1163782"/>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Activities</a:t>
            </a:r>
          </a:p>
          <a:p>
            <a:pPr>
              <a:spcAft>
                <a:spcPts val="300"/>
              </a:spcAft>
              <a:buFont typeface="Arial" panose="020B0604020202020204" pitchFamily="34" charset="0"/>
              <a:buChar char="•"/>
            </a:pPr>
            <a:r>
              <a:rPr lang="en-US" sz="1400">
                <a:solidFill>
                  <a:schemeClr val="tx2"/>
                </a:solidFill>
              </a:rPr>
              <a:t>Provide school meals</a:t>
            </a:r>
          </a:p>
          <a:p>
            <a:pPr>
              <a:buFont typeface="Arial" panose="020B0604020202020204" pitchFamily="34" charset="0"/>
              <a:buChar char="•"/>
            </a:pPr>
            <a:r>
              <a:rPr lang="en-US" sz="1400">
                <a:solidFill>
                  <a:schemeClr val="tx2"/>
                </a:solidFill>
              </a:rPr>
              <a:t>Train school meal providers in safe food preparation and storage</a:t>
            </a:r>
          </a:p>
        </p:txBody>
      </p:sp>
      <p:sp>
        <p:nvSpPr>
          <p:cNvPr id="9" name="Rectangle: Rounded Corners 8">
            <a:extLst>
              <a:ext uri="{FF2B5EF4-FFF2-40B4-BE49-F238E27FC236}">
                <a16:creationId xmlns:a16="http://schemas.microsoft.com/office/drawing/2014/main" id="{20C3DC42-6F5A-466E-82D9-80AA67EAEABC}"/>
              </a:ext>
            </a:extLst>
          </p:cNvPr>
          <p:cNvSpPr/>
          <p:nvPr/>
        </p:nvSpPr>
        <p:spPr>
          <a:xfrm>
            <a:off x="138546" y="1163782"/>
            <a:ext cx="1799014"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Initial Conditions</a:t>
            </a:r>
          </a:p>
          <a:p>
            <a:pPr defTabSz="1081088">
              <a:buFont typeface="Arial" panose="020B0604020202020204" pitchFamily="34" charset="0"/>
              <a:buChar char="•"/>
            </a:pPr>
            <a:r>
              <a:rPr kumimoji="0" lang="en-US" sz="1400" b="0" i="0" u="none" strike="noStrike" kern="1200" cap="none" spc="0" normalizeH="0" baseline="0" noProof="0">
                <a:ln>
                  <a:noFill/>
                </a:ln>
                <a:solidFill>
                  <a:srgbClr val="000000"/>
                </a:solidFill>
                <a:effectLst/>
                <a:uLnTx/>
                <a:uFillTx/>
                <a:latin typeface="Calibri"/>
                <a:ea typeface="+mn-ea"/>
                <a:cs typeface="+mn-cs"/>
              </a:rPr>
              <a:t>Malnutrition in Sri Lanka affects nearly 1/3 of children: 13% of all children under 5 stunted, 25% underweight, and 15% wasted</a:t>
            </a:r>
            <a:endParaRPr lang="en-US" sz="1600">
              <a:solidFill>
                <a:schemeClr val="tx2"/>
              </a:solidFill>
            </a:endParaRPr>
          </a:p>
        </p:txBody>
      </p:sp>
      <p:cxnSp>
        <p:nvCxnSpPr>
          <p:cNvPr id="10" name="Straight Arrow Connector 9">
            <a:extLst>
              <a:ext uri="{FF2B5EF4-FFF2-40B4-BE49-F238E27FC236}">
                <a16:creationId xmlns:a16="http://schemas.microsoft.com/office/drawing/2014/main" id="{3CC5CE56-6BD8-4625-A5F6-D9A288EEB8B5}"/>
              </a:ext>
            </a:extLst>
          </p:cNvPr>
          <p:cNvCxnSpPr>
            <a:cxnSpLocks/>
            <a:stCxn id="9" idx="3"/>
            <a:endCxn id="6" idx="1"/>
          </p:cNvCxnSpPr>
          <p:nvPr/>
        </p:nvCxnSpPr>
        <p:spPr>
          <a:xfrm>
            <a:off x="1937560" y="2777837"/>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329BC73-4E12-4830-9C29-C2FB74C28429}"/>
              </a:ext>
            </a:extLst>
          </p:cNvPr>
          <p:cNvSpPr txBox="1"/>
          <p:nvPr/>
        </p:nvSpPr>
        <p:spPr>
          <a:xfrm>
            <a:off x="3891743" y="4689296"/>
            <a:ext cx="4617026" cy="661720"/>
          </a:xfrm>
          <a:prstGeom prst="rect">
            <a:avLst/>
          </a:prstGeom>
          <a:noFill/>
          <a:ln w="38100">
            <a:solidFill>
              <a:srgbClr val="00B050"/>
            </a:solidFill>
          </a:ln>
        </p:spPr>
        <p:txBody>
          <a:bodyPr wrap="square" rtlCol="0">
            <a:spAutoFit/>
          </a:bodyPr>
          <a:lstStyle/>
          <a:p>
            <a:pPr>
              <a:spcAft>
                <a:spcPts val="600"/>
              </a:spcAft>
            </a:pPr>
            <a:r>
              <a:rPr lang="en-US" sz="1600">
                <a:solidFill>
                  <a:schemeClr val="tx2"/>
                </a:solidFill>
              </a:rPr>
              <a:t>What is the larger end goal of this work?</a:t>
            </a:r>
          </a:p>
          <a:p>
            <a:pPr>
              <a:spcAft>
                <a:spcPts val="600"/>
              </a:spcAft>
            </a:pPr>
            <a:r>
              <a:rPr lang="en-US" sz="1600">
                <a:solidFill>
                  <a:schemeClr val="tx2"/>
                </a:solidFill>
              </a:rPr>
              <a:t>What are you hoping to ultimately influence/change?</a:t>
            </a:r>
          </a:p>
        </p:txBody>
      </p:sp>
      <p:sp>
        <p:nvSpPr>
          <p:cNvPr id="11" name="Rectangle: Rounded Corners 10">
            <a:extLst>
              <a:ext uri="{FF2B5EF4-FFF2-40B4-BE49-F238E27FC236}">
                <a16:creationId xmlns:a16="http://schemas.microsoft.com/office/drawing/2014/main" id="{9D2AAD22-53F9-48D2-8B6E-746652D8CDED}"/>
              </a:ext>
            </a:extLst>
          </p:cNvPr>
          <p:cNvSpPr/>
          <p:nvPr/>
        </p:nvSpPr>
        <p:spPr>
          <a:xfrm>
            <a:off x="4875413" y="1126374"/>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Outcomes</a:t>
            </a:r>
          </a:p>
          <a:p>
            <a:pPr>
              <a:spcAft>
                <a:spcPts val="300"/>
              </a:spcAft>
              <a:buFont typeface="Arial" panose="020B0604020202020204" pitchFamily="34" charset="0"/>
              <a:buChar char="•"/>
            </a:pPr>
            <a:r>
              <a:rPr lang="en-US" sz="1400">
                <a:solidFill>
                  <a:schemeClr val="tx2"/>
                </a:solidFill>
              </a:rPr>
              <a:t>Reduced student hunger and increased attentiveness</a:t>
            </a:r>
          </a:p>
          <a:p>
            <a:pPr>
              <a:buFont typeface="Arial" panose="020B0604020202020204" pitchFamily="34" charset="0"/>
              <a:buChar char="•"/>
            </a:pPr>
            <a:r>
              <a:rPr lang="en-US" sz="1400">
                <a:solidFill>
                  <a:schemeClr val="tx2"/>
                </a:solidFill>
              </a:rPr>
              <a:t>Increased use of safe food preparation and storage practices</a:t>
            </a:r>
          </a:p>
        </p:txBody>
      </p:sp>
      <p:cxnSp>
        <p:nvCxnSpPr>
          <p:cNvPr id="12" name="Straight Arrow Connector 11">
            <a:extLst>
              <a:ext uri="{FF2B5EF4-FFF2-40B4-BE49-F238E27FC236}">
                <a16:creationId xmlns:a16="http://schemas.microsoft.com/office/drawing/2014/main" id="{3290202C-9658-49B6-AD7D-F7B67C96E783}"/>
              </a:ext>
            </a:extLst>
          </p:cNvPr>
          <p:cNvCxnSpPr>
            <a:cxnSpLocks/>
            <a:endCxn id="11" idx="1"/>
          </p:cNvCxnSpPr>
          <p:nvPr/>
        </p:nvCxnSpPr>
        <p:spPr>
          <a:xfrm>
            <a:off x="4128655" y="2740429"/>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099A720F-D227-4146-B7A6-20FCEED9605E}"/>
              </a:ext>
            </a:extLst>
          </p:cNvPr>
          <p:cNvSpPr/>
          <p:nvPr/>
        </p:nvSpPr>
        <p:spPr>
          <a:xfrm>
            <a:off x="7066508" y="1183594"/>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2"/>
                </a:solidFill>
              </a:rPr>
              <a:t>Impact</a:t>
            </a:r>
            <a:endParaRPr lang="en-US" sz="1400">
              <a:solidFill>
                <a:schemeClr val="tx2"/>
              </a:solidFill>
            </a:endParaRPr>
          </a:p>
        </p:txBody>
      </p:sp>
      <p:cxnSp>
        <p:nvCxnSpPr>
          <p:cNvPr id="17" name="Straight Arrow Connector 16">
            <a:extLst>
              <a:ext uri="{FF2B5EF4-FFF2-40B4-BE49-F238E27FC236}">
                <a16:creationId xmlns:a16="http://schemas.microsoft.com/office/drawing/2014/main" id="{9BA70618-920C-40C4-B60A-03E558FDF83B}"/>
              </a:ext>
            </a:extLst>
          </p:cNvPr>
          <p:cNvCxnSpPr>
            <a:cxnSpLocks/>
            <a:endCxn id="15" idx="1"/>
          </p:cNvCxnSpPr>
          <p:nvPr/>
        </p:nvCxnSpPr>
        <p:spPr>
          <a:xfrm>
            <a:off x="6319750" y="2797649"/>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72FADF8-22BD-4253-92ED-962075ED43A2}"/>
              </a:ext>
            </a:extLst>
          </p:cNvPr>
          <p:cNvCxnSpPr>
            <a:cxnSpLocks/>
          </p:cNvCxnSpPr>
          <p:nvPr/>
        </p:nvCxnSpPr>
        <p:spPr>
          <a:xfrm flipV="1">
            <a:off x="7347758" y="4211783"/>
            <a:ext cx="0" cy="47751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45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F104A-883A-450C-9D26-02645CB1DFFF}"/>
              </a:ext>
            </a:extLst>
          </p:cNvPr>
          <p:cNvSpPr>
            <a:spLocks noGrp="1"/>
          </p:cNvSpPr>
          <p:nvPr>
            <p:ph type="title"/>
          </p:nvPr>
        </p:nvSpPr>
        <p:spPr/>
        <p:txBody>
          <a:bodyPr/>
          <a:lstStyle/>
          <a:p>
            <a:r>
              <a:rPr lang="en-US"/>
              <a:t>Example Theory of Change</a:t>
            </a:r>
          </a:p>
        </p:txBody>
      </p:sp>
      <p:sp>
        <p:nvSpPr>
          <p:cNvPr id="4" name="Slide Number Placeholder 3">
            <a:extLst>
              <a:ext uri="{FF2B5EF4-FFF2-40B4-BE49-F238E27FC236}">
                <a16:creationId xmlns:a16="http://schemas.microsoft.com/office/drawing/2014/main" id="{164942E2-59FA-483A-ACC4-C1738BEBF345}"/>
              </a:ext>
            </a:extLst>
          </p:cNvPr>
          <p:cNvSpPr>
            <a:spLocks noGrp="1"/>
          </p:cNvSpPr>
          <p:nvPr>
            <p:ph type="sldNum" sz="quarter" idx="14"/>
          </p:nvPr>
        </p:nvSpPr>
        <p:spPr/>
        <p:txBody>
          <a:bodyPr/>
          <a:lstStyle/>
          <a:p>
            <a:fld id="{99A20822-4A49-4D36-86E3-300BA48D3F00}" type="slidenum">
              <a:rPr lang="en-US" smtClean="0"/>
              <a:pPr/>
              <a:t>24</a:t>
            </a:fld>
            <a:endParaRPr lang="en-US"/>
          </a:p>
        </p:txBody>
      </p:sp>
      <p:sp>
        <p:nvSpPr>
          <p:cNvPr id="5" name="Text Placeholder 4">
            <a:extLst>
              <a:ext uri="{FF2B5EF4-FFF2-40B4-BE49-F238E27FC236}">
                <a16:creationId xmlns:a16="http://schemas.microsoft.com/office/drawing/2014/main" id="{A793C8D3-CE79-4BCD-B746-B26CA20BB7B4}"/>
              </a:ext>
            </a:extLst>
          </p:cNvPr>
          <p:cNvSpPr>
            <a:spLocks noGrp="1"/>
          </p:cNvSpPr>
          <p:nvPr>
            <p:ph type="body" sz="quarter" idx="16"/>
          </p:nvPr>
        </p:nvSpPr>
        <p:spPr/>
        <p:txBody>
          <a:bodyPr/>
          <a:lstStyle/>
          <a:p>
            <a:endParaRPr lang="en-US"/>
          </a:p>
        </p:txBody>
      </p:sp>
      <p:sp>
        <p:nvSpPr>
          <p:cNvPr id="6" name="Rectangle: Rounded Corners 5">
            <a:extLst>
              <a:ext uri="{FF2B5EF4-FFF2-40B4-BE49-F238E27FC236}">
                <a16:creationId xmlns:a16="http://schemas.microsoft.com/office/drawing/2014/main" id="{F1E24536-3991-486C-9DAD-3C95EF3DBA90}"/>
              </a:ext>
            </a:extLst>
          </p:cNvPr>
          <p:cNvSpPr/>
          <p:nvPr/>
        </p:nvSpPr>
        <p:spPr>
          <a:xfrm>
            <a:off x="2684318" y="1163782"/>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Activities</a:t>
            </a:r>
          </a:p>
          <a:p>
            <a:pPr>
              <a:spcAft>
                <a:spcPts val="300"/>
              </a:spcAft>
              <a:buFont typeface="Arial" panose="020B0604020202020204" pitchFamily="34" charset="0"/>
              <a:buChar char="•"/>
            </a:pPr>
            <a:r>
              <a:rPr lang="en-US" sz="1400">
                <a:solidFill>
                  <a:schemeClr val="tx2"/>
                </a:solidFill>
              </a:rPr>
              <a:t>Provide school meals</a:t>
            </a:r>
          </a:p>
          <a:p>
            <a:pPr>
              <a:buFont typeface="Arial" panose="020B0604020202020204" pitchFamily="34" charset="0"/>
              <a:buChar char="•"/>
            </a:pPr>
            <a:r>
              <a:rPr lang="en-US" sz="1400">
                <a:solidFill>
                  <a:schemeClr val="tx2"/>
                </a:solidFill>
              </a:rPr>
              <a:t>Train school meal providers in safe food preparation and storage</a:t>
            </a:r>
          </a:p>
        </p:txBody>
      </p:sp>
      <p:sp>
        <p:nvSpPr>
          <p:cNvPr id="9" name="Rectangle: Rounded Corners 8">
            <a:extLst>
              <a:ext uri="{FF2B5EF4-FFF2-40B4-BE49-F238E27FC236}">
                <a16:creationId xmlns:a16="http://schemas.microsoft.com/office/drawing/2014/main" id="{20C3DC42-6F5A-466E-82D9-80AA67EAEABC}"/>
              </a:ext>
            </a:extLst>
          </p:cNvPr>
          <p:cNvSpPr/>
          <p:nvPr/>
        </p:nvSpPr>
        <p:spPr>
          <a:xfrm>
            <a:off x="138546" y="1163782"/>
            <a:ext cx="1799014"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Initial Conditions</a:t>
            </a:r>
          </a:p>
          <a:p>
            <a:pPr defTabSz="1081088">
              <a:buFont typeface="Arial" panose="020B0604020202020204" pitchFamily="34" charset="0"/>
              <a:buChar char="•"/>
            </a:pPr>
            <a:r>
              <a:rPr kumimoji="0" lang="en-US" sz="1400" b="0" i="0" u="none" strike="noStrike" kern="1200" cap="none" spc="0" normalizeH="0" baseline="0" noProof="0">
                <a:ln>
                  <a:noFill/>
                </a:ln>
                <a:solidFill>
                  <a:srgbClr val="000000"/>
                </a:solidFill>
                <a:effectLst/>
                <a:uLnTx/>
                <a:uFillTx/>
                <a:latin typeface="Calibri"/>
                <a:ea typeface="+mn-ea"/>
                <a:cs typeface="+mn-cs"/>
              </a:rPr>
              <a:t>Malnutrition in Sri Lanka affects nearly 1/3 of children: 13% of all children under 5 stunted, 25% underweight, and 15% wasted</a:t>
            </a:r>
            <a:endParaRPr lang="en-US" sz="1600">
              <a:solidFill>
                <a:schemeClr val="tx2"/>
              </a:solidFill>
            </a:endParaRPr>
          </a:p>
        </p:txBody>
      </p:sp>
      <p:cxnSp>
        <p:nvCxnSpPr>
          <p:cNvPr id="10" name="Straight Arrow Connector 9">
            <a:extLst>
              <a:ext uri="{FF2B5EF4-FFF2-40B4-BE49-F238E27FC236}">
                <a16:creationId xmlns:a16="http://schemas.microsoft.com/office/drawing/2014/main" id="{3CC5CE56-6BD8-4625-A5F6-D9A288EEB8B5}"/>
              </a:ext>
            </a:extLst>
          </p:cNvPr>
          <p:cNvCxnSpPr>
            <a:cxnSpLocks/>
            <a:stCxn id="9" idx="3"/>
            <a:endCxn id="6" idx="1"/>
          </p:cNvCxnSpPr>
          <p:nvPr/>
        </p:nvCxnSpPr>
        <p:spPr>
          <a:xfrm>
            <a:off x="1937560" y="2777837"/>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9D2AAD22-53F9-48D2-8B6E-746652D8CDED}"/>
              </a:ext>
            </a:extLst>
          </p:cNvPr>
          <p:cNvSpPr/>
          <p:nvPr/>
        </p:nvSpPr>
        <p:spPr>
          <a:xfrm>
            <a:off x="4875413" y="1126374"/>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Outcomes</a:t>
            </a:r>
          </a:p>
          <a:p>
            <a:pPr>
              <a:spcAft>
                <a:spcPts val="300"/>
              </a:spcAft>
              <a:buFont typeface="Arial" panose="020B0604020202020204" pitchFamily="34" charset="0"/>
              <a:buChar char="•"/>
            </a:pPr>
            <a:r>
              <a:rPr lang="en-US" sz="1400">
                <a:solidFill>
                  <a:schemeClr val="tx2"/>
                </a:solidFill>
              </a:rPr>
              <a:t>Reduced student hunger and increased attentiveness</a:t>
            </a:r>
          </a:p>
          <a:p>
            <a:pPr>
              <a:buFont typeface="Arial" panose="020B0604020202020204" pitchFamily="34" charset="0"/>
              <a:buChar char="•"/>
            </a:pPr>
            <a:r>
              <a:rPr lang="en-US" sz="1400">
                <a:solidFill>
                  <a:schemeClr val="tx2"/>
                </a:solidFill>
              </a:rPr>
              <a:t>Increased use of safe food preparation and storage practices</a:t>
            </a:r>
          </a:p>
        </p:txBody>
      </p:sp>
      <p:cxnSp>
        <p:nvCxnSpPr>
          <p:cNvPr id="12" name="Straight Arrow Connector 11">
            <a:extLst>
              <a:ext uri="{FF2B5EF4-FFF2-40B4-BE49-F238E27FC236}">
                <a16:creationId xmlns:a16="http://schemas.microsoft.com/office/drawing/2014/main" id="{3290202C-9658-49B6-AD7D-F7B67C96E783}"/>
              </a:ext>
            </a:extLst>
          </p:cNvPr>
          <p:cNvCxnSpPr>
            <a:cxnSpLocks/>
            <a:endCxn id="11" idx="1"/>
          </p:cNvCxnSpPr>
          <p:nvPr/>
        </p:nvCxnSpPr>
        <p:spPr>
          <a:xfrm>
            <a:off x="4128655" y="2740429"/>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099A720F-D227-4146-B7A6-20FCEED9605E}"/>
              </a:ext>
            </a:extLst>
          </p:cNvPr>
          <p:cNvSpPr/>
          <p:nvPr/>
        </p:nvSpPr>
        <p:spPr>
          <a:xfrm>
            <a:off x="7066508" y="1183594"/>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Impact</a:t>
            </a:r>
          </a:p>
          <a:p>
            <a:pPr>
              <a:buFont typeface="Arial" panose="020B0604020202020204" pitchFamily="34" charset="0"/>
              <a:buChar char="•"/>
            </a:pPr>
            <a:r>
              <a:rPr lang="en-US" sz="1400">
                <a:solidFill>
                  <a:schemeClr val="tx2"/>
                </a:solidFill>
              </a:rPr>
              <a:t>Improved student health and nutrition</a:t>
            </a:r>
            <a:endParaRPr lang="en-US" sz="1200">
              <a:solidFill>
                <a:schemeClr val="tx2"/>
              </a:solidFill>
            </a:endParaRPr>
          </a:p>
        </p:txBody>
      </p:sp>
      <p:cxnSp>
        <p:nvCxnSpPr>
          <p:cNvPr id="17" name="Straight Arrow Connector 16">
            <a:extLst>
              <a:ext uri="{FF2B5EF4-FFF2-40B4-BE49-F238E27FC236}">
                <a16:creationId xmlns:a16="http://schemas.microsoft.com/office/drawing/2014/main" id="{9BA70618-920C-40C4-B60A-03E558FDF83B}"/>
              </a:ext>
            </a:extLst>
          </p:cNvPr>
          <p:cNvCxnSpPr>
            <a:cxnSpLocks/>
            <a:endCxn id="15" idx="1"/>
          </p:cNvCxnSpPr>
          <p:nvPr/>
        </p:nvCxnSpPr>
        <p:spPr>
          <a:xfrm>
            <a:off x="6319750" y="2797649"/>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DBD1CB46-A5D4-4C24-92CC-459CDB34B0E8}"/>
              </a:ext>
            </a:extLst>
          </p:cNvPr>
          <p:cNvSpPr/>
          <p:nvPr/>
        </p:nvSpPr>
        <p:spPr>
          <a:xfrm>
            <a:off x="2244436" y="4616220"/>
            <a:ext cx="4447309" cy="105430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2"/>
                </a:solidFill>
              </a:rPr>
              <a:t>Potential Influencing Factors / Characteristics</a:t>
            </a:r>
          </a:p>
        </p:txBody>
      </p:sp>
      <p:cxnSp>
        <p:nvCxnSpPr>
          <p:cNvPr id="8" name="Straight Arrow Connector 7">
            <a:extLst>
              <a:ext uri="{FF2B5EF4-FFF2-40B4-BE49-F238E27FC236}">
                <a16:creationId xmlns:a16="http://schemas.microsoft.com/office/drawing/2014/main" id="{06FCA496-DE1E-49D4-A11D-A525D45F94E7}"/>
              </a:ext>
            </a:extLst>
          </p:cNvPr>
          <p:cNvCxnSpPr>
            <a:cxnSpLocks/>
          </p:cNvCxnSpPr>
          <p:nvPr/>
        </p:nvCxnSpPr>
        <p:spPr>
          <a:xfrm flipH="1" flipV="1">
            <a:off x="1496292" y="4354484"/>
            <a:ext cx="746757" cy="42384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5A201F1-1E44-46C8-8E0D-17CD727E9327}"/>
              </a:ext>
            </a:extLst>
          </p:cNvPr>
          <p:cNvCxnSpPr>
            <a:cxnSpLocks/>
          </p:cNvCxnSpPr>
          <p:nvPr/>
        </p:nvCxnSpPr>
        <p:spPr>
          <a:xfrm flipV="1">
            <a:off x="3338597" y="4279389"/>
            <a:ext cx="0" cy="36454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A13A459-4497-46AA-91CB-96B08ED05B8C}"/>
              </a:ext>
            </a:extLst>
          </p:cNvPr>
          <p:cNvCxnSpPr>
            <a:cxnSpLocks/>
          </p:cNvCxnSpPr>
          <p:nvPr/>
        </p:nvCxnSpPr>
        <p:spPr>
          <a:xfrm flipV="1">
            <a:off x="5472198" y="4270997"/>
            <a:ext cx="0" cy="36454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C272D8E-2CE1-4EF7-8614-4D57FBCB73F5}"/>
              </a:ext>
            </a:extLst>
          </p:cNvPr>
          <p:cNvCxnSpPr>
            <a:cxnSpLocks/>
          </p:cNvCxnSpPr>
          <p:nvPr/>
        </p:nvCxnSpPr>
        <p:spPr>
          <a:xfrm flipV="1">
            <a:off x="6691745" y="4391892"/>
            <a:ext cx="654279" cy="48490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BDA92F5-ECE1-4DE4-81F7-78F0B359A226}"/>
              </a:ext>
            </a:extLst>
          </p:cNvPr>
          <p:cNvSpPr txBox="1"/>
          <p:nvPr/>
        </p:nvSpPr>
        <p:spPr>
          <a:xfrm>
            <a:off x="7066508" y="5295403"/>
            <a:ext cx="2058086" cy="830997"/>
          </a:xfrm>
          <a:prstGeom prst="rect">
            <a:avLst/>
          </a:prstGeom>
          <a:noFill/>
          <a:ln w="38100">
            <a:solidFill>
              <a:srgbClr val="00B050"/>
            </a:solidFill>
          </a:ln>
        </p:spPr>
        <p:txBody>
          <a:bodyPr wrap="square" rtlCol="0">
            <a:spAutoFit/>
          </a:bodyPr>
          <a:lstStyle/>
          <a:p>
            <a:pPr>
              <a:spcAft>
                <a:spcPts val="600"/>
              </a:spcAft>
            </a:pPr>
            <a:r>
              <a:rPr lang="en-US" sz="1600">
                <a:solidFill>
                  <a:schemeClr val="tx2"/>
                </a:solidFill>
              </a:rPr>
              <a:t>What factors/characteristics may affect your story?</a:t>
            </a:r>
          </a:p>
        </p:txBody>
      </p:sp>
      <p:cxnSp>
        <p:nvCxnSpPr>
          <p:cNvPr id="29" name="Straight Arrow Connector 28">
            <a:extLst>
              <a:ext uri="{FF2B5EF4-FFF2-40B4-BE49-F238E27FC236}">
                <a16:creationId xmlns:a16="http://schemas.microsoft.com/office/drawing/2014/main" id="{BED25890-F2DD-4BE2-8F24-EC4E1CA4109E}"/>
              </a:ext>
            </a:extLst>
          </p:cNvPr>
          <p:cNvCxnSpPr>
            <a:cxnSpLocks/>
            <a:stCxn id="28" idx="1"/>
          </p:cNvCxnSpPr>
          <p:nvPr/>
        </p:nvCxnSpPr>
        <p:spPr>
          <a:xfrm flipH="1" flipV="1">
            <a:off x="6553200" y="5412837"/>
            <a:ext cx="513308" cy="29806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33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F104A-883A-450C-9D26-02645CB1DFFF}"/>
              </a:ext>
            </a:extLst>
          </p:cNvPr>
          <p:cNvSpPr>
            <a:spLocks noGrp="1"/>
          </p:cNvSpPr>
          <p:nvPr>
            <p:ph type="title"/>
          </p:nvPr>
        </p:nvSpPr>
        <p:spPr/>
        <p:txBody>
          <a:bodyPr/>
          <a:lstStyle/>
          <a:p>
            <a:r>
              <a:rPr lang="en-US"/>
              <a:t>Example Theory of Change</a:t>
            </a:r>
          </a:p>
        </p:txBody>
      </p:sp>
      <p:sp>
        <p:nvSpPr>
          <p:cNvPr id="4" name="Slide Number Placeholder 3">
            <a:extLst>
              <a:ext uri="{FF2B5EF4-FFF2-40B4-BE49-F238E27FC236}">
                <a16:creationId xmlns:a16="http://schemas.microsoft.com/office/drawing/2014/main" id="{164942E2-59FA-483A-ACC4-C1738BEBF345}"/>
              </a:ext>
            </a:extLst>
          </p:cNvPr>
          <p:cNvSpPr>
            <a:spLocks noGrp="1"/>
          </p:cNvSpPr>
          <p:nvPr>
            <p:ph type="sldNum" sz="quarter" idx="14"/>
          </p:nvPr>
        </p:nvSpPr>
        <p:spPr/>
        <p:txBody>
          <a:bodyPr/>
          <a:lstStyle/>
          <a:p>
            <a:fld id="{99A20822-4A49-4D36-86E3-300BA48D3F00}" type="slidenum">
              <a:rPr lang="en-US" smtClean="0"/>
              <a:pPr/>
              <a:t>25</a:t>
            </a:fld>
            <a:endParaRPr lang="en-US"/>
          </a:p>
        </p:txBody>
      </p:sp>
      <p:sp>
        <p:nvSpPr>
          <p:cNvPr id="6" name="Rectangle: Rounded Corners 5">
            <a:extLst>
              <a:ext uri="{FF2B5EF4-FFF2-40B4-BE49-F238E27FC236}">
                <a16:creationId xmlns:a16="http://schemas.microsoft.com/office/drawing/2014/main" id="{F1E24536-3991-486C-9DAD-3C95EF3DBA90}"/>
              </a:ext>
            </a:extLst>
          </p:cNvPr>
          <p:cNvSpPr/>
          <p:nvPr/>
        </p:nvSpPr>
        <p:spPr>
          <a:xfrm>
            <a:off x="2684318" y="1163782"/>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Activities</a:t>
            </a:r>
          </a:p>
          <a:p>
            <a:pPr>
              <a:spcAft>
                <a:spcPts val="300"/>
              </a:spcAft>
              <a:buFont typeface="Arial" panose="020B0604020202020204" pitchFamily="34" charset="0"/>
              <a:buChar char="•"/>
            </a:pPr>
            <a:r>
              <a:rPr lang="en-US" sz="1400">
                <a:solidFill>
                  <a:schemeClr val="tx2"/>
                </a:solidFill>
              </a:rPr>
              <a:t>Provide school meals</a:t>
            </a:r>
          </a:p>
          <a:p>
            <a:pPr>
              <a:buFont typeface="Arial" panose="020B0604020202020204" pitchFamily="34" charset="0"/>
              <a:buChar char="•"/>
            </a:pPr>
            <a:r>
              <a:rPr lang="en-US" sz="1400">
                <a:solidFill>
                  <a:schemeClr val="tx2"/>
                </a:solidFill>
              </a:rPr>
              <a:t>Train school meal providers in safe food preparation and storage</a:t>
            </a:r>
          </a:p>
        </p:txBody>
      </p:sp>
      <p:sp>
        <p:nvSpPr>
          <p:cNvPr id="9" name="Rectangle: Rounded Corners 8">
            <a:extLst>
              <a:ext uri="{FF2B5EF4-FFF2-40B4-BE49-F238E27FC236}">
                <a16:creationId xmlns:a16="http://schemas.microsoft.com/office/drawing/2014/main" id="{20C3DC42-6F5A-466E-82D9-80AA67EAEABC}"/>
              </a:ext>
            </a:extLst>
          </p:cNvPr>
          <p:cNvSpPr/>
          <p:nvPr/>
        </p:nvSpPr>
        <p:spPr>
          <a:xfrm>
            <a:off x="138546" y="1163782"/>
            <a:ext cx="1799014"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Initial Conditions</a:t>
            </a:r>
          </a:p>
          <a:p>
            <a:pPr defTabSz="1081088">
              <a:buFont typeface="Arial" panose="020B0604020202020204" pitchFamily="34" charset="0"/>
              <a:buChar char="•"/>
            </a:pPr>
            <a:r>
              <a:rPr kumimoji="0" lang="en-US" sz="1400" b="0" i="0" u="none" strike="noStrike" kern="1200" cap="none" spc="0" normalizeH="0" baseline="0" noProof="0">
                <a:ln>
                  <a:noFill/>
                </a:ln>
                <a:solidFill>
                  <a:srgbClr val="000000"/>
                </a:solidFill>
                <a:effectLst/>
                <a:uLnTx/>
                <a:uFillTx/>
                <a:latin typeface="Calibri"/>
                <a:ea typeface="+mn-ea"/>
                <a:cs typeface="+mn-cs"/>
              </a:rPr>
              <a:t>Malnutrition in Sri Lanka affects nearly 1/3 of children: 13% of all children under 5 stunted, 25% underweight, and 15% wasted</a:t>
            </a:r>
            <a:endParaRPr lang="en-US" sz="1600">
              <a:solidFill>
                <a:schemeClr val="tx2"/>
              </a:solidFill>
            </a:endParaRPr>
          </a:p>
        </p:txBody>
      </p:sp>
      <p:cxnSp>
        <p:nvCxnSpPr>
          <p:cNvPr id="10" name="Straight Arrow Connector 9">
            <a:extLst>
              <a:ext uri="{FF2B5EF4-FFF2-40B4-BE49-F238E27FC236}">
                <a16:creationId xmlns:a16="http://schemas.microsoft.com/office/drawing/2014/main" id="{3CC5CE56-6BD8-4625-A5F6-D9A288EEB8B5}"/>
              </a:ext>
            </a:extLst>
          </p:cNvPr>
          <p:cNvCxnSpPr>
            <a:cxnSpLocks/>
            <a:stCxn id="9" idx="3"/>
            <a:endCxn id="6" idx="1"/>
          </p:cNvCxnSpPr>
          <p:nvPr/>
        </p:nvCxnSpPr>
        <p:spPr>
          <a:xfrm>
            <a:off x="1937560" y="2777837"/>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9D2AAD22-53F9-48D2-8B6E-746652D8CDED}"/>
              </a:ext>
            </a:extLst>
          </p:cNvPr>
          <p:cNvSpPr/>
          <p:nvPr/>
        </p:nvSpPr>
        <p:spPr>
          <a:xfrm>
            <a:off x="4875413" y="1126374"/>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Outcomes</a:t>
            </a:r>
          </a:p>
          <a:p>
            <a:pPr>
              <a:spcAft>
                <a:spcPts val="300"/>
              </a:spcAft>
              <a:buFont typeface="Arial" panose="020B0604020202020204" pitchFamily="34" charset="0"/>
              <a:buChar char="•"/>
            </a:pPr>
            <a:r>
              <a:rPr lang="en-US" sz="1400">
                <a:solidFill>
                  <a:schemeClr val="tx2"/>
                </a:solidFill>
              </a:rPr>
              <a:t>Reduced student hunger and increased attentiveness</a:t>
            </a:r>
          </a:p>
          <a:p>
            <a:pPr>
              <a:buFont typeface="Arial" panose="020B0604020202020204" pitchFamily="34" charset="0"/>
              <a:buChar char="•"/>
            </a:pPr>
            <a:r>
              <a:rPr lang="en-US" sz="1400">
                <a:solidFill>
                  <a:schemeClr val="tx2"/>
                </a:solidFill>
              </a:rPr>
              <a:t>Increased use of safe food preparation and storage practices</a:t>
            </a:r>
          </a:p>
          <a:p>
            <a:pPr>
              <a:buFont typeface="Arial" panose="020B0604020202020204" pitchFamily="34" charset="0"/>
              <a:buChar char="•"/>
            </a:pPr>
            <a:endParaRPr lang="en-US" sz="1400">
              <a:solidFill>
                <a:schemeClr val="tx2"/>
              </a:solidFill>
            </a:endParaRPr>
          </a:p>
        </p:txBody>
      </p:sp>
      <p:cxnSp>
        <p:nvCxnSpPr>
          <p:cNvPr id="12" name="Straight Arrow Connector 11">
            <a:extLst>
              <a:ext uri="{FF2B5EF4-FFF2-40B4-BE49-F238E27FC236}">
                <a16:creationId xmlns:a16="http://schemas.microsoft.com/office/drawing/2014/main" id="{3290202C-9658-49B6-AD7D-F7B67C96E783}"/>
              </a:ext>
            </a:extLst>
          </p:cNvPr>
          <p:cNvCxnSpPr>
            <a:cxnSpLocks/>
            <a:endCxn id="11" idx="1"/>
          </p:cNvCxnSpPr>
          <p:nvPr/>
        </p:nvCxnSpPr>
        <p:spPr>
          <a:xfrm>
            <a:off x="4128655" y="2740429"/>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099A720F-D227-4146-B7A6-20FCEED9605E}"/>
              </a:ext>
            </a:extLst>
          </p:cNvPr>
          <p:cNvSpPr/>
          <p:nvPr/>
        </p:nvSpPr>
        <p:spPr>
          <a:xfrm>
            <a:off x="7066508" y="1183594"/>
            <a:ext cx="1444337" cy="3228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Impact</a:t>
            </a:r>
          </a:p>
          <a:p>
            <a:pPr>
              <a:buFont typeface="Arial" panose="020B0604020202020204" pitchFamily="34" charset="0"/>
              <a:buChar char="•"/>
            </a:pPr>
            <a:r>
              <a:rPr lang="en-US" sz="1400">
                <a:solidFill>
                  <a:schemeClr val="tx2"/>
                </a:solidFill>
              </a:rPr>
              <a:t>Improved student health and nutrition</a:t>
            </a:r>
            <a:endParaRPr lang="en-US" sz="1200">
              <a:solidFill>
                <a:schemeClr val="tx2"/>
              </a:solidFill>
            </a:endParaRPr>
          </a:p>
        </p:txBody>
      </p:sp>
      <p:cxnSp>
        <p:nvCxnSpPr>
          <p:cNvPr id="17" name="Straight Arrow Connector 16">
            <a:extLst>
              <a:ext uri="{FF2B5EF4-FFF2-40B4-BE49-F238E27FC236}">
                <a16:creationId xmlns:a16="http://schemas.microsoft.com/office/drawing/2014/main" id="{9BA70618-920C-40C4-B60A-03E558FDF83B}"/>
              </a:ext>
            </a:extLst>
          </p:cNvPr>
          <p:cNvCxnSpPr>
            <a:cxnSpLocks/>
            <a:endCxn id="15" idx="1"/>
          </p:cNvCxnSpPr>
          <p:nvPr/>
        </p:nvCxnSpPr>
        <p:spPr>
          <a:xfrm>
            <a:off x="6319750" y="2797649"/>
            <a:ext cx="7467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DBD1CB46-A5D4-4C24-92CC-459CDB34B0E8}"/>
              </a:ext>
            </a:extLst>
          </p:cNvPr>
          <p:cNvSpPr/>
          <p:nvPr/>
        </p:nvSpPr>
        <p:spPr>
          <a:xfrm>
            <a:off x="2244436" y="4616220"/>
            <a:ext cx="4447309" cy="105430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u="sng">
                <a:solidFill>
                  <a:schemeClr val="tx2"/>
                </a:solidFill>
              </a:rPr>
              <a:t>Potential Influencing Factors / Characteristics</a:t>
            </a:r>
          </a:p>
          <a:p>
            <a:r>
              <a:rPr lang="en-US" sz="1600">
                <a:solidFill>
                  <a:schemeClr val="tx2"/>
                </a:solidFill>
              </a:rPr>
              <a:t>Age		Gender</a:t>
            </a:r>
          </a:p>
          <a:p>
            <a:r>
              <a:rPr lang="en-US" sz="1600">
                <a:solidFill>
                  <a:schemeClr val="tx2"/>
                </a:solidFill>
              </a:rPr>
              <a:t>Cultural norms	School infrastructure</a:t>
            </a:r>
          </a:p>
          <a:p>
            <a:r>
              <a:rPr lang="en-US" sz="1600">
                <a:solidFill>
                  <a:schemeClr val="tx2"/>
                </a:solidFill>
              </a:rPr>
              <a:t>Availability of ingredients</a:t>
            </a:r>
          </a:p>
        </p:txBody>
      </p:sp>
      <p:cxnSp>
        <p:nvCxnSpPr>
          <p:cNvPr id="8" name="Straight Arrow Connector 7">
            <a:extLst>
              <a:ext uri="{FF2B5EF4-FFF2-40B4-BE49-F238E27FC236}">
                <a16:creationId xmlns:a16="http://schemas.microsoft.com/office/drawing/2014/main" id="{06FCA496-DE1E-49D4-A11D-A525D45F94E7}"/>
              </a:ext>
            </a:extLst>
          </p:cNvPr>
          <p:cNvCxnSpPr>
            <a:cxnSpLocks/>
          </p:cNvCxnSpPr>
          <p:nvPr/>
        </p:nvCxnSpPr>
        <p:spPr>
          <a:xfrm flipH="1" flipV="1">
            <a:off x="1496292" y="4354484"/>
            <a:ext cx="746757" cy="42384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5A201F1-1E44-46C8-8E0D-17CD727E9327}"/>
              </a:ext>
            </a:extLst>
          </p:cNvPr>
          <p:cNvCxnSpPr>
            <a:cxnSpLocks/>
          </p:cNvCxnSpPr>
          <p:nvPr/>
        </p:nvCxnSpPr>
        <p:spPr>
          <a:xfrm flipV="1">
            <a:off x="3338597" y="4279389"/>
            <a:ext cx="0" cy="36454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A13A459-4497-46AA-91CB-96B08ED05B8C}"/>
              </a:ext>
            </a:extLst>
          </p:cNvPr>
          <p:cNvCxnSpPr>
            <a:cxnSpLocks/>
          </p:cNvCxnSpPr>
          <p:nvPr/>
        </p:nvCxnSpPr>
        <p:spPr>
          <a:xfrm flipV="1">
            <a:off x="5472198" y="4270997"/>
            <a:ext cx="0" cy="36454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C272D8E-2CE1-4EF7-8614-4D57FBCB73F5}"/>
              </a:ext>
            </a:extLst>
          </p:cNvPr>
          <p:cNvCxnSpPr>
            <a:cxnSpLocks/>
          </p:cNvCxnSpPr>
          <p:nvPr/>
        </p:nvCxnSpPr>
        <p:spPr>
          <a:xfrm flipV="1">
            <a:off x="6691745" y="4391892"/>
            <a:ext cx="654279" cy="48490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0C746AF-10DC-42F3-AB8F-862624365616}"/>
              </a:ext>
            </a:extLst>
          </p:cNvPr>
          <p:cNvSpPr txBox="1"/>
          <p:nvPr/>
        </p:nvSpPr>
        <p:spPr>
          <a:xfrm>
            <a:off x="47993" y="5670527"/>
            <a:ext cx="8929226" cy="584775"/>
          </a:xfrm>
          <a:prstGeom prst="rect">
            <a:avLst/>
          </a:prstGeom>
          <a:noFill/>
          <a:ln w="28575">
            <a:solidFill>
              <a:schemeClr val="accent2"/>
            </a:solidFill>
          </a:ln>
        </p:spPr>
        <p:txBody>
          <a:bodyPr wrap="square" rtlCol="0">
            <a:spAutoFit/>
          </a:bodyPr>
          <a:lstStyle/>
          <a:p>
            <a:pPr algn="ctr"/>
            <a:r>
              <a:rPr lang="en-US" sz="1600" b="1">
                <a:solidFill>
                  <a:schemeClr val="accent2"/>
                </a:solidFill>
              </a:rPr>
              <a:t>Why are you introducing these meals and training? What are you trying to influence? Why? – This is the story you’re trying to tell </a:t>
            </a:r>
          </a:p>
        </p:txBody>
      </p:sp>
    </p:spTree>
    <p:extLst>
      <p:ext uri="{BB962C8B-B14F-4D97-AF65-F5344CB8AC3E}">
        <p14:creationId xmlns:p14="http://schemas.microsoft.com/office/powerpoint/2010/main" val="18442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7E88F0-B66C-7AAC-059A-9FD0AEAC17AE}"/>
              </a:ext>
            </a:extLst>
          </p:cNvPr>
          <p:cNvSpPr>
            <a:spLocks noGrp="1"/>
          </p:cNvSpPr>
          <p:nvPr>
            <p:ph type="title"/>
          </p:nvPr>
        </p:nvSpPr>
        <p:spPr>
          <a:xfrm>
            <a:off x="344043" y="0"/>
            <a:ext cx="8455914" cy="1051560"/>
          </a:xfrm>
        </p:spPr>
        <p:txBody>
          <a:bodyPr/>
          <a:lstStyle/>
          <a:p>
            <a:r>
              <a:rPr lang="en-US"/>
              <a:t>Example: Cash Transfer</a:t>
            </a:r>
          </a:p>
        </p:txBody>
      </p:sp>
      <p:pic>
        <p:nvPicPr>
          <p:cNvPr id="7" name="Content Placeholder 6">
            <a:extLst>
              <a:ext uri="{FF2B5EF4-FFF2-40B4-BE49-F238E27FC236}">
                <a16:creationId xmlns:a16="http://schemas.microsoft.com/office/drawing/2014/main" id="{B0080C0B-5538-1DBE-8A20-1FCB251BCE0E}"/>
              </a:ext>
            </a:extLst>
          </p:cNvPr>
          <p:cNvPicPr>
            <a:picLocks noGrp="1" noChangeAspect="1"/>
          </p:cNvPicPr>
          <p:nvPr>
            <p:ph idx="1"/>
          </p:nvPr>
        </p:nvPicPr>
        <p:blipFill>
          <a:blip r:embed="rId2"/>
          <a:stretch>
            <a:fillRect/>
          </a:stretch>
        </p:blipFill>
        <p:spPr>
          <a:xfrm>
            <a:off x="852801" y="1307592"/>
            <a:ext cx="7436111" cy="4498848"/>
          </a:xfrm>
          <a:noFill/>
        </p:spPr>
      </p:pic>
      <p:sp>
        <p:nvSpPr>
          <p:cNvPr id="5" name="Slide Number Placeholder 4">
            <a:extLst>
              <a:ext uri="{FF2B5EF4-FFF2-40B4-BE49-F238E27FC236}">
                <a16:creationId xmlns:a16="http://schemas.microsoft.com/office/drawing/2014/main" id="{8F9A1C1B-F94E-16A3-2D4E-110585B82606}"/>
              </a:ext>
            </a:extLst>
          </p:cNvPr>
          <p:cNvSpPr>
            <a:spLocks noGrp="1"/>
          </p:cNvSpPr>
          <p:nvPr>
            <p:ph type="sldNum" sz="quarter" idx="12"/>
          </p:nvPr>
        </p:nvSpPr>
        <p:spPr>
          <a:xfrm>
            <a:off x="342902" y="6422600"/>
            <a:ext cx="182261" cy="246221"/>
          </a:xfrm>
        </p:spPr>
        <p:txBody>
          <a:bodyPr wrap="none" anchor="ctr">
            <a:normAutofit/>
          </a:bodyPr>
          <a:lstStyle/>
          <a:p>
            <a:pPr>
              <a:spcAft>
                <a:spcPts val="600"/>
              </a:spcAft>
            </a:pPr>
            <a:fld id="{7E1341B0-7904-4148-9082-6535FE1E4D20}" type="slidenum">
              <a:rPr lang="en-US" smtClean="0"/>
              <a:pPr>
                <a:spcAft>
                  <a:spcPts val="600"/>
                </a:spcAft>
              </a:pPr>
              <a:t>26</a:t>
            </a:fld>
            <a:endParaRPr lang="en-US"/>
          </a:p>
        </p:txBody>
      </p:sp>
    </p:spTree>
    <p:extLst>
      <p:ext uri="{BB962C8B-B14F-4D97-AF65-F5344CB8AC3E}">
        <p14:creationId xmlns:p14="http://schemas.microsoft.com/office/powerpoint/2010/main" val="3483721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3C2D-FB15-5227-5461-594A1A3271D1}"/>
              </a:ext>
            </a:extLst>
          </p:cNvPr>
          <p:cNvSpPr>
            <a:spLocks noGrp="1"/>
          </p:cNvSpPr>
          <p:nvPr>
            <p:ph type="title"/>
          </p:nvPr>
        </p:nvSpPr>
        <p:spPr/>
        <p:txBody>
          <a:bodyPr/>
          <a:lstStyle/>
          <a:p>
            <a:r>
              <a:rPr lang="en-US"/>
              <a:t>Research Design</a:t>
            </a:r>
          </a:p>
        </p:txBody>
      </p:sp>
      <p:sp>
        <p:nvSpPr>
          <p:cNvPr id="3" name="Content Placeholder 2">
            <a:extLst>
              <a:ext uri="{FF2B5EF4-FFF2-40B4-BE49-F238E27FC236}">
                <a16:creationId xmlns:a16="http://schemas.microsoft.com/office/drawing/2014/main" id="{731A3871-9C80-EA8B-8CAC-64D15B6E6376}"/>
              </a:ext>
            </a:extLst>
          </p:cNvPr>
          <p:cNvSpPr>
            <a:spLocks noGrp="1"/>
          </p:cNvSpPr>
          <p:nvPr>
            <p:ph sz="half" idx="1"/>
          </p:nvPr>
        </p:nvSpPr>
        <p:spPr/>
        <p:txBody>
          <a:bodyPr>
            <a:normAutofit/>
          </a:bodyPr>
          <a:lstStyle/>
          <a:p>
            <a:r>
              <a:rPr lang="en-US" sz="1800"/>
              <a:t>Key components:</a:t>
            </a:r>
          </a:p>
          <a:p>
            <a:pPr lvl="1"/>
            <a:r>
              <a:rPr lang="en-US" sz="1800"/>
              <a:t>Methodological approach</a:t>
            </a:r>
          </a:p>
          <a:p>
            <a:pPr lvl="2"/>
            <a:r>
              <a:rPr lang="en-US" sz="1800"/>
              <a:t>Quantitative only? Mixed-methods?</a:t>
            </a:r>
          </a:p>
          <a:p>
            <a:pPr lvl="2"/>
            <a:r>
              <a:rPr lang="en-US" sz="1800"/>
              <a:t>RCT? Quasi-experimental? Descriptive study?</a:t>
            </a:r>
          </a:p>
          <a:p>
            <a:pPr lvl="1"/>
            <a:r>
              <a:rPr lang="en-US" sz="1800"/>
              <a:t>Sampling</a:t>
            </a:r>
          </a:p>
          <a:p>
            <a:pPr lvl="2"/>
            <a:r>
              <a:rPr lang="en-US" sz="1800"/>
              <a:t>Who? How many?</a:t>
            </a:r>
          </a:p>
          <a:p>
            <a:pPr lvl="2"/>
            <a:r>
              <a:rPr lang="en-US" sz="1800"/>
              <a:t>Ethical reviews required?</a:t>
            </a:r>
          </a:p>
          <a:p>
            <a:pPr lvl="2"/>
            <a:r>
              <a:rPr lang="en-US" sz="1800"/>
              <a:t>Power calculations</a:t>
            </a:r>
          </a:p>
        </p:txBody>
      </p:sp>
      <p:sp>
        <p:nvSpPr>
          <p:cNvPr id="6" name="Content Placeholder 5">
            <a:extLst>
              <a:ext uri="{FF2B5EF4-FFF2-40B4-BE49-F238E27FC236}">
                <a16:creationId xmlns:a16="http://schemas.microsoft.com/office/drawing/2014/main" id="{66B1C30C-753E-2DF0-2081-E71A63FFFCE1}"/>
              </a:ext>
            </a:extLst>
          </p:cNvPr>
          <p:cNvSpPr>
            <a:spLocks noGrp="1"/>
          </p:cNvSpPr>
          <p:nvPr>
            <p:ph sz="half" idx="17"/>
          </p:nvPr>
        </p:nvSpPr>
        <p:spPr/>
        <p:txBody>
          <a:bodyPr/>
          <a:lstStyle/>
          <a:p>
            <a:pPr lvl="1"/>
            <a:r>
              <a:rPr lang="en-US" sz="1800"/>
              <a:t>Tools</a:t>
            </a:r>
          </a:p>
          <a:p>
            <a:pPr lvl="2"/>
            <a:r>
              <a:rPr lang="en-US" sz="1800"/>
              <a:t>Main domains</a:t>
            </a:r>
          </a:p>
          <a:p>
            <a:pPr lvl="2"/>
            <a:r>
              <a:rPr lang="en-US" sz="1800"/>
              <a:t>Respondents</a:t>
            </a:r>
          </a:p>
          <a:p>
            <a:pPr lvl="1"/>
            <a:r>
              <a:rPr lang="en-US" sz="1800"/>
              <a:t>Data Collection</a:t>
            </a:r>
          </a:p>
          <a:p>
            <a:pPr lvl="2"/>
            <a:r>
              <a:rPr lang="en-US" sz="1800"/>
              <a:t>In person or online?</a:t>
            </a:r>
          </a:p>
          <a:p>
            <a:pPr lvl="2"/>
            <a:r>
              <a:rPr lang="en-US" sz="1800"/>
              <a:t>Electronic or paper?</a:t>
            </a:r>
          </a:p>
          <a:p>
            <a:pPr lvl="1"/>
            <a:r>
              <a:rPr lang="en-US" sz="1800"/>
              <a:t>Analysis Plan</a:t>
            </a:r>
          </a:p>
          <a:p>
            <a:pPr lvl="2"/>
            <a:r>
              <a:rPr lang="en-US" sz="1800"/>
              <a:t>What kind of analysis will you perform?</a:t>
            </a:r>
          </a:p>
          <a:p>
            <a:pPr lvl="2"/>
            <a:r>
              <a:rPr lang="en-US" sz="1800"/>
              <a:t>Why is this best to answer main research questions?</a:t>
            </a:r>
          </a:p>
          <a:p>
            <a:endParaRPr lang="en-US" sz="2400"/>
          </a:p>
        </p:txBody>
      </p:sp>
      <p:sp>
        <p:nvSpPr>
          <p:cNvPr id="5" name="Slide Number Placeholder 4">
            <a:extLst>
              <a:ext uri="{FF2B5EF4-FFF2-40B4-BE49-F238E27FC236}">
                <a16:creationId xmlns:a16="http://schemas.microsoft.com/office/drawing/2014/main" id="{8D9401BE-871C-7064-D918-9D969F73A822}"/>
              </a:ext>
            </a:extLst>
          </p:cNvPr>
          <p:cNvSpPr>
            <a:spLocks noGrp="1"/>
          </p:cNvSpPr>
          <p:nvPr>
            <p:ph type="sldNum" sz="quarter" idx="18"/>
          </p:nvPr>
        </p:nvSpPr>
        <p:spPr/>
        <p:txBody>
          <a:bodyPr/>
          <a:lstStyle/>
          <a:p>
            <a:fld id="{7E1341B0-7904-4148-9082-6535FE1E4D20}" type="slidenum">
              <a:rPr lang="en-US" smtClean="0"/>
              <a:pPr/>
              <a:t>27</a:t>
            </a:fld>
            <a:endParaRPr lang="en-US"/>
          </a:p>
        </p:txBody>
      </p:sp>
    </p:spTree>
    <p:extLst>
      <p:ext uri="{BB962C8B-B14F-4D97-AF65-F5344CB8AC3E}">
        <p14:creationId xmlns:p14="http://schemas.microsoft.com/office/powerpoint/2010/main" val="35548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F060-9C58-28B4-7539-BA0B54FC8D7E}"/>
              </a:ext>
            </a:extLst>
          </p:cNvPr>
          <p:cNvSpPr>
            <a:spLocks noGrp="1"/>
          </p:cNvSpPr>
          <p:nvPr>
            <p:ph type="ctrTitle"/>
          </p:nvPr>
        </p:nvSpPr>
        <p:spPr/>
        <p:txBody>
          <a:bodyPr/>
          <a:lstStyle/>
          <a:p>
            <a:r>
              <a:rPr lang="en-US"/>
              <a:t>Management and Staffing Plan</a:t>
            </a:r>
          </a:p>
        </p:txBody>
      </p:sp>
      <p:sp>
        <p:nvSpPr>
          <p:cNvPr id="3" name="Subtitle 2">
            <a:extLst>
              <a:ext uri="{FF2B5EF4-FFF2-40B4-BE49-F238E27FC236}">
                <a16:creationId xmlns:a16="http://schemas.microsoft.com/office/drawing/2014/main" id="{764630D4-6859-914E-21CE-B62F364C42B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BB07235-90E2-E07D-75E1-DD417A859F46}"/>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1341B0-7904-4148-9082-6535FE1E4D20}" type="slidenum">
              <a:rPr lang="en-US" smtClean="0"/>
              <a:pPr/>
              <a:t>28</a:t>
            </a:fld>
            <a:endParaRPr lang="en-US"/>
          </a:p>
        </p:txBody>
      </p:sp>
    </p:spTree>
    <p:extLst>
      <p:ext uri="{BB962C8B-B14F-4D97-AF65-F5344CB8AC3E}">
        <p14:creationId xmlns:p14="http://schemas.microsoft.com/office/powerpoint/2010/main" val="3401636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2DA6-DF52-E14C-851A-1C4FDFCB96DE}"/>
              </a:ext>
            </a:extLst>
          </p:cNvPr>
          <p:cNvSpPr>
            <a:spLocks noGrp="1"/>
          </p:cNvSpPr>
          <p:nvPr>
            <p:ph type="title"/>
          </p:nvPr>
        </p:nvSpPr>
        <p:spPr/>
        <p:txBody>
          <a:bodyPr/>
          <a:lstStyle/>
          <a:p>
            <a:r>
              <a:rPr lang="en-US"/>
              <a:t>Management Plan</a:t>
            </a:r>
          </a:p>
        </p:txBody>
      </p:sp>
      <p:sp>
        <p:nvSpPr>
          <p:cNvPr id="3" name="Content Placeholder 2">
            <a:extLst>
              <a:ext uri="{FF2B5EF4-FFF2-40B4-BE49-F238E27FC236}">
                <a16:creationId xmlns:a16="http://schemas.microsoft.com/office/drawing/2014/main" id="{45CBCAEE-2C09-8782-9D68-829907EC7839}"/>
              </a:ext>
            </a:extLst>
          </p:cNvPr>
          <p:cNvSpPr>
            <a:spLocks noGrp="1"/>
          </p:cNvSpPr>
          <p:nvPr>
            <p:ph sz="quarter" idx="17"/>
          </p:nvPr>
        </p:nvSpPr>
        <p:spPr/>
        <p:txBody>
          <a:bodyPr>
            <a:normAutofit/>
          </a:bodyPr>
          <a:lstStyle/>
          <a:p>
            <a:r>
              <a:rPr lang="en-US"/>
              <a:t>The purpose of the management plan is to relay the client that you can manage this project feasibly and smoothly. Necessary pieces are:</a:t>
            </a:r>
          </a:p>
          <a:p>
            <a:pPr lvl="1">
              <a:spcAft>
                <a:spcPts val="600"/>
              </a:spcAft>
            </a:pPr>
            <a:r>
              <a:rPr lang="en-US"/>
              <a:t>Text describing organization of the entire project.</a:t>
            </a:r>
          </a:p>
          <a:p>
            <a:pPr lvl="1">
              <a:spcAft>
                <a:spcPts val="600"/>
              </a:spcAft>
            </a:pPr>
            <a:r>
              <a:rPr lang="en-US"/>
              <a:t>Graphic depicting relationships with the client and project partners. </a:t>
            </a:r>
          </a:p>
          <a:p>
            <a:pPr lvl="1">
              <a:spcAft>
                <a:spcPts val="600"/>
              </a:spcAft>
            </a:pPr>
            <a:r>
              <a:rPr lang="en-US"/>
              <a:t>Discussion of systems and processes in place to support the project </a:t>
            </a:r>
            <a:r>
              <a:rPr lang="en-US" b="1"/>
              <a:t>that is specific to the opportunity.</a:t>
            </a:r>
          </a:p>
          <a:p>
            <a:pPr lvl="1"/>
            <a:r>
              <a:rPr lang="en-US"/>
              <a:t>Discussion of management challenges critical to the project (e.g., multiple field offices, security concerns, cost containment, grants management) </a:t>
            </a:r>
            <a:r>
              <a:rPr lang="en-US" b="1" i="1"/>
              <a:t>and how you will address them.</a:t>
            </a:r>
          </a:p>
          <a:p>
            <a:endParaRPr lang="en-US"/>
          </a:p>
        </p:txBody>
      </p:sp>
      <p:sp>
        <p:nvSpPr>
          <p:cNvPr id="5" name="Slide Number Placeholder 4">
            <a:extLst>
              <a:ext uri="{FF2B5EF4-FFF2-40B4-BE49-F238E27FC236}">
                <a16:creationId xmlns:a16="http://schemas.microsoft.com/office/drawing/2014/main" id="{BCC26DF5-716E-410D-E71E-A540267DB9EB}"/>
              </a:ext>
            </a:extLst>
          </p:cNvPr>
          <p:cNvSpPr>
            <a:spLocks noGrp="1"/>
          </p:cNvSpPr>
          <p:nvPr>
            <p:ph type="sldNum" sz="quarter" idx="18"/>
          </p:nvPr>
        </p:nvSpPr>
        <p:spPr/>
        <p:txBody>
          <a:bodyPr/>
          <a:lstStyle/>
          <a:p>
            <a:fld id="{7E1341B0-7904-4148-9082-6535FE1E4D20}" type="slidenum">
              <a:rPr lang="en-US" smtClean="0"/>
              <a:pPr/>
              <a:t>29</a:t>
            </a:fld>
            <a:endParaRPr lang="en-US"/>
          </a:p>
        </p:txBody>
      </p:sp>
    </p:spTree>
    <p:extLst>
      <p:ext uri="{BB962C8B-B14F-4D97-AF65-F5344CB8AC3E}">
        <p14:creationId xmlns:p14="http://schemas.microsoft.com/office/powerpoint/2010/main" val="365469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solidFill>
            <a:srgbClr val="FFFFFF"/>
          </a:solidFill>
          <a:ln/>
        </p:spPr>
        <p:txBody>
          <a:bodyPr>
            <a:normAutofit/>
          </a:bodyPr>
          <a:lstStyle/>
          <a:p>
            <a:r>
              <a:rPr lang="en-US"/>
              <a:t>Proposal Development Training Series</a:t>
            </a:r>
          </a:p>
        </p:txBody>
      </p:sp>
      <p:sp>
        <p:nvSpPr>
          <p:cNvPr id="2" name="Text Placeholder 1"/>
          <p:cNvSpPr>
            <a:spLocks noGrp="1"/>
          </p:cNvSpPr>
          <p:nvPr>
            <p:ph type="body" sz="quarter" idx="10"/>
          </p:nvPr>
        </p:nvSpPr>
        <p:spPr/>
        <p:txBody>
          <a:bodyPr>
            <a:noAutofit/>
          </a:bodyPr>
          <a:lstStyle/>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747F22C8-7CAC-4516-852C-A1A01913023F}"/>
              </a:ext>
            </a:extLst>
          </p:cNvPr>
          <p:cNvSpPr>
            <a:spLocks noGrp="1"/>
          </p:cNvSpPr>
          <p:nvPr>
            <p:ph type="sldNum" sz="quarter" idx="11"/>
          </p:nvPr>
        </p:nvSpPr>
        <p:spPr/>
        <p:txBody>
          <a:bodyPr/>
          <a:lstStyle/>
          <a:p>
            <a:fld id="{7E1341B0-7904-4148-9082-6535FE1E4D20}" type="slidenum">
              <a:rPr lang="en-US" smtClean="0"/>
              <a:pPr/>
              <a:t>3</a:t>
            </a:fld>
            <a:endParaRPr lang="en-US"/>
          </a:p>
        </p:txBody>
      </p:sp>
      <p:graphicFrame>
        <p:nvGraphicFramePr>
          <p:cNvPr id="3" name="Table 2">
            <a:extLst>
              <a:ext uri="{FF2B5EF4-FFF2-40B4-BE49-F238E27FC236}">
                <a16:creationId xmlns:a16="http://schemas.microsoft.com/office/drawing/2014/main" id="{ADD77BAA-16E6-4014-4A76-907EB22D9B03}"/>
              </a:ext>
            </a:extLst>
          </p:cNvPr>
          <p:cNvGraphicFramePr>
            <a:graphicFrameLocks noGrp="1"/>
          </p:cNvGraphicFramePr>
          <p:nvPr>
            <p:extLst>
              <p:ext uri="{D42A27DB-BD31-4B8C-83A1-F6EECF244321}">
                <p14:modId xmlns:p14="http://schemas.microsoft.com/office/powerpoint/2010/main" val="1523748809"/>
              </p:ext>
            </p:extLst>
          </p:nvPr>
        </p:nvGraphicFramePr>
        <p:xfrm>
          <a:off x="514350" y="1448816"/>
          <a:ext cx="6998278" cy="2479040"/>
        </p:xfrm>
        <a:graphic>
          <a:graphicData uri="http://schemas.openxmlformats.org/drawingml/2006/table">
            <a:tbl>
              <a:tblPr firstRow="1" bandRow="1">
                <a:tableStyleId>{577794B7-0F68-450A-8CF4-2D9CDB5CE098}</a:tableStyleId>
              </a:tblPr>
              <a:tblGrid>
                <a:gridCol w="2234678">
                  <a:extLst>
                    <a:ext uri="{9D8B030D-6E8A-4147-A177-3AD203B41FA5}">
                      <a16:colId xmlns:a16="http://schemas.microsoft.com/office/drawing/2014/main" val="893723317"/>
                    </a:ext>
                  </a:extLst>
                </a:gridCol>
                <a:gridCol w="4763600">
                  <a:extLst>
                    <a:ext uri="{9D8B030D-6E8A-4147-A177-3AD203B41FA5}">
                      <a16:colId xmlns:a16="http://schemas.microsoft.com/office/drawing/2014/main" val="2053823429"/>
                    </a:ext>
                  </a:extLst>
                </a:gridCol>
              </a:tblGrid>
              <a:tr h="370840">
                <a:tc>
                  <a:txBody>
                    <a:bodyPr/>
                    <a:lstStyle/>
                    <a:p>
                      <a:r>
                        <a:rPr lang="en-US" sz="1600"/>
                        <a:t>Date</a:t>
                      </a:r>
                    </a:p>
                  </a:txBody>
                  <a:tcPr/>
                </a:tc>
                <a:tc>
                  <a:txBody>
                    <a:bodyPr/>
                    <a:lstStyle/>
                    <a:p>
                      <a:r>
                        <a:rPr lang="en-US" sz="1600"/>
                        <a:t>Topic</a:t>
                      </a:r>
                    </a:p>
                  </a:txBody>
                  <a:tcPr/>
                </a:tc>
                <a:extLst>
                  <a:ext uri="{0D108BD9-81ED-4DB2-BD59-A6C34878D82A}">
                    <a16:rowId xmlns:a16="http://schemas.microsoft.com/office/drawing/2014/main" val="3680099570"/>
                  </a:ext>
                </a:extLst>
              </a:tr>
              <a:tr h="370840">
                <a:tc>
                  <a:txBody>
                    <a:bodyPr/>
                    <a:lstStyle/>
                    <a:p>
                      <a:r>
                        <a:rPr lang="en-US" sz="1600"/>
                        <a:t>May 14</a:t>
                      </a:r>
                      <a:r>
                        <a:rPr lang="en-US" sz="1600" baseline="30000"/>
                        <a:t>th</a:t>
                      </a:r>
                      <a:r>
                        <a:rPr lang="en-US" sz="1600"/>
                        <a:t>, 2026: </a:t>
                      </a:r>
                    </a:p>
                    <a:p>
                      <a:r>
                        <a:rPr lang="en-US" sz="1600"/>
                        <a:t>1pm-2pm GMT</a:t>
                      </a:r>
                    </a:p>
                  </a:txBody>
                  <a:tcPr>
                    <a:solidFill>
                      <a:schemeClr val="tx1">
                        <a:lumMod val="50000"/>
                        <a:lumOff val="50000"/>
                      </a:schemeClr>
                    </a:solidFill>
                  </a:tcPr>
                </a:tc>
                <a:tc>
                  <a:txBody>
                    <a:bodyPr/>
                    <a:lstStyle/>
                    <a:p>
                      <a:r>
                        <a:rPr lang="en-US" sz="1600"/>
                        <a:t>Session 1: Reviewing RFPs and Win Themes</a:t>
                      </a:r>
                    </a:p>
                  </a:txBody>
                  <a:tcPr>
                    <a:solidFill>
                      <a:schemeClr val="tx1">
                        <a:lumMod val="50000"/>
                        <a:lumOff val="50000"/>
                      </a:schemeClr>
                    </a:solidFill>
                  </a:tcPr>
                </a:tc>
                <a:extLst>
                  <a:ext uri="{0D108BD9-81ED-4DB2-BD59-A6C34878D82A}">
                    <a16:rowId xmlns:a16="http://schemas.microsoft.com/office/drawing/2014/main" val="2184972253"/>
                  </a:ext>
                </a:extLst>
              </a:tr>
              <a:tr h="37084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a:t>May 21</a:t>
                      </a:r>
                      <a:r>
                        <a:rPr lang="en-US" sz="1600" baseline="30000"/>
                        <a:t>st</a:t>
                      </a:r>
                      <a:r>
                        <a:rPr lang="en-US" sz="1600"/>
                        <a:t>, 2026:</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a:t> 1pm-2pm GMT</a:t>
                      </a:r>
                    </a:p>
                  </a:txBody>
                  <a:tcPr/>
                </a:tc>
                <a:tc>
                  <a:txBody>
                    <a:bodyPr/>
                    <a:lstStyle/>
                    <a:p>
                      <a:r>
                        <a:rPr lang="en-US" sz="1600"/>
                        <a:t>Session 2</a:t>
                      </a:r>
                      <a:r>
                        <a:rPr lang="en-US" sz="1600" kern="1200">
                          <a:solidFill>
                            <a:schemeClr val="tx2"/>
                          </a:solidFill>
                          <a:latin typeface="+mn-lt"/>
                          <a:ea typeface="+mn-ea"/>
                          <a:cs typeface="+mn-cs"/>
                        </a:rPr>
                        <a:t>: Components of the Proposal</a:t>
                      </a:r>
                    </a:p>
                  </a:txBody>
                  <a:tcPr/>
                </a:tc>
                <a:extLst>
                  <a:ext uri="{0D108BD9-81ED-4DB2-BD59-A6C34878D82A}">
                    <a16:rowId xmlns:a16="http://schemas.microsoft.com/office/drawing/2014/main" val="1176305569"/>
                  </a:ext>
                </a:extLst>
              </a:tr>
              <a:tr h="37084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i="1"/>
                        <a:t>May 28</a:t>
                      </a:r>
                      <a:r>
                        <a:rPr lang="en-US" sz="1600" i="1" baseline="30000"/>
                        <a:t>th</a:t>
                      </a:r>
                      <a:endParaRPr lang="en-US" sz="1600" i="1"/>
                    </a:p>
                  </a:txBody>
                  <a:tcPr/>
                </a:tc>
                <a:tc>
                  <a:txBody>
                    <a:bodyPr/>
                    <a:lstStyle/>
                    <a:p>
                      <a:r>
                        <a:rPr lang="en-US" sz="1600" i="1" kern="1200">
                          <a:solidFill>
                            <a:schemeClr val="tx2"/>
                          </a:solidFill>
                          <a:latin typeface="+mn-lt"/>
                          <a:ea typeface="+mn-ea"/>
                          <a:cs typeface="+mn-cs"/>
                        </a:rPr>
                        <a:t>-- No session -- </a:t>
                      </a:r>
                    </a:p>
                  </a:txBody>
                  <a:tcPr/>
                </a:tc>
                <a:extLst>
                  <a:ext uri="{0D108BD9-81ED-4DB2-BD59-A6C34878D82A}">
                    <a16:rowId xmlns:a16="http://schemas.microsoft.com/office/drawing/2014/main" val="447610012"/>
                  </a:ext>
                </a:extLst>
              </a:tr>
              <a:tr h="37084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a:t>Jun 5</a:t>
                      </a:r>
                      <a:r>
                        <a:rPr lang="en-US" sz="1600" baseline="30000"/>
                        <a:t>th</a:t>
                      </a:r>
                      <a:r>
                        <a:rPr lang="en-US" sz="1600"/>
                        <a:t>, 2026: </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a:t>1pm-2pm GMT</a:t>
                      </a:r>
                    </a:p>
                  </a:txBody>
                  <a:tcPr/>
                </a:tc>
                <a:tc>
                  <a:txBody>
                    <a:bodyPr/>
                    <a:lstStyle/>
                    <a:p>
                      <a:r>
                        <a:rPr lang="en-US" sz="1600"/>
                        <a:t>Session </a:t>
                      </a:r>
                      <a:r>
                        <a:rPr lang="en-US" sz="1600" kern="1200">
                          <a:solidFill>
                            <a:schemeClr val="tx2"/>
                          </a:solidFill>
                          <a:latin typeface="+mn-lt"/>
                          <a:ea typeface="+mn-ea"/>
                          <a:cs typeface="+mn-cs"/>
                        </a:rPr>
                        <a:t>3: Components of Proposal Continued, Reviews and Writing tips</a:t>
                      </a:r>
                    </a:p>
                  </a:txBody>
                  <a:tcPr/>
                </a:tc>
                <a:extLst>
                  <a:ext uri="{0D108BD9-81ED-4DB2-BD59-A6C34878D82A}">
                    <a16:rowId xmlns:a16="http://schemas.microsoft.com/office/drawing/2014/main" val="1558454815"/>
                  </a:ext>
                </a:extLst>
              </a:tr>
            </a:tbl>
          </a:graphicData>
        </a:graphic>
      </p:graphicFrame>
    </p:spTree>
    <p:extLst>
      <p:ext uri="{BB962C8B-B14F-4D97-AF65-F5344CB8AC3E}">
        <p14:creationId xmlns:p14="http://schemas.microsoft.com/office/powerpoint/2010/main" val="3467220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B5BF-3E40-AE86-3990-B08FCCF927E0}"/>
              </a:ext>
            </a:extLst>
          </p:cNvPr>
          <p:cNvSpPr>
            <a:spLocks noGrp="1"/>
          </p:cNvSpPr>
          <p:nvPr>
            <p:ph type="title"/>
          </p:nvPr>
        </p:nvSpPr>
        <p:spPr/>
        <p:txBody>
          <a:bodyPr/>
          <a:lstStyle/>
          <a:p>
            <a:r>
              <a:rPr lang="en-US"/>
              <a:t>Organizational Chart</a:t>
            </a:r>
          </a:p>
        </p:txBody>
      </p:sp>
      <p:sp>
        <p:nvSpPr>
          <p:cNvPr id="3" name="Content Placeholder 2">
            <a:extLst>
              <a:ext uri="{FF2B5EF4-FFF2-40B4-BE49-F238E27FC236}">
                <a16:creationId xmlns:a16="http://schemas.microsoft.com/office/drawing/2014/main" id="{5D0DA758-2D1C-2E08-BCA8-EEB2CB6DBAAC}"/>
              </a:ext>
            </a:extLst>
          </p:cNvPr>
          <p:cNvSpPr>
            <a:spLocks noGrp="1"/>
          </p:cNvSpPr>
          <p:nvPr>
            <p:ph sz="quarter" idx="17"/>
          </p:nvPr>
        </p:nvSpPr>
        <p:spPr/>
        <p:txBody>
          <a:bodyPr/>
          <a:lstStyle/>
          <a:p>
            <a:r>
              <a:rPr lang="en-US"/>
              <a:t>An organizational chart is a visual representation of how the team will work together</a:t>
            </a:r>
          </a:p>
          <a:p>
            <a:r>
              <a:rPr lang="en-US"/>
              <a:t>Clearly identify who fills each role and their position title</a:t>
            </a:r>
          </a:p>
          <a:p>
            <a:r>
              <a:rPr lang="en-US"/>
              <a:t>Differentiate between types of working relationships</a:t>
            </a:r>
          </a:p>
          <a:p>
            <a:r>
              <a:rPr lang="en-US"/>
              <a:t>Don’t forget the client!</a:t>
            </a:r>
          </a:p>
          <a:p>
            <a:endParaRPr lang="en-US"/>
          </a:p>
        </p:txBody>
      </p:sp>
      <p:sp>
        <p:nvSpPr>
          <p:cNvPr id="5" name="Slide Number Placeholder 4">
            <a:extLst>
              <a:ext uri="{FF2B5EF4-FFF2-40B4-BE49-F238E27FC236}">
                <a16:creationId xmlns:a16="http://schemas.microsoft.com/office/drawing/2014/main" id="{083BA014-EF84-B3A6-B0BA-13B261E72D24}"/>
              </a:ext>
            </a:extLst>
          </p:cNvPr>
          <p:cNvSpPr>
            <a:spLocks noGrp="1"/>
          </p:cNvSpPr>
          <p:nvPr>
            <p:ph type="sldNum" sz="quarter" idx="18"/>
          </p:nvPr>
        </p:nvSpPr>
        <p:spPr/>
        <p:txBody>
          <a:bodyPr/>
          <a:lstStyle/>
          <a:p>
            <a:fld id="{7E1341B0-7904-4148-9082-6535FE1E4D20}" type="slidenum">
              <a:rPr lang="en-US" smtClean="0"/>
              <a:pPr/>
              <a:t>30</a:t>
            </a:fld>
            <a:endParaRPr lang="en-US"/>
          </a:p>
        </p:txBody>
      </p:sp>
    </p:spTree>
    <p:extLst>
      <p:ext uri="{BB962C8B-B14F-4D97-AF65-F5344CB8AC3E}">
        <p14:creationId xmlns:p14="http://schemas.microsoft.com/office/powerpoint/2010/main" val="1025162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A099-CA98-06C0-0306-FEACC62F38F7}"/>
              </a:ext>
            </a:extLst>
          </p:cNvPr>
          <p:cNvSpPr>
            <a:spLocks noGrp="1"/>
          </p:cNvSpPr>
          <p:nvPr>
            <p:ph type="title"/>
          </p:nvPr>
        </p:nvSpPr>
        <p:spPr/>
        <p:txBody>
          <a:bodyPr/>
          <a:lstStyle/>
          <a:p>
            <a:r>
              <a:rPr lang="en-US"/>
              <a:t>Example org chart</a:t>
            </a:r>
          </a:p>
        </p:txBody>
      </p:sp>
      <p:sp>
        <p:nvSpPr>
          <p:cNvPr id="5" name="Slide Number Placeholder 4">
            <a:extLst>
              <a:ext uri="{FF2B5EF4-FFF2-40B4-BE49-F238E27FC236}">
                <a16:creationId xmlns:a16="http://schemas.microsoft.com/office/drawing/2014/main" id="{818AEC3F-E059-D462-DF68-BB8029524D57}"/>
              </a:ext>
            </a:extLst>
          </p:cNvPr>
          <p:cNvSpPr>
            <a:spLocks noGrp="1"/>
          </p:cNvSpPr>
          <p:nvPr>
            <p:ph type="sldNum" sz="quarter" idx="18"/>
          </p:nvPr>
        </p:nvSpPr>
        <p:spPr/>
        <p:txBody>
          <a:bodyPr/>
          <a:lstStyle/>
          <a:p>
            <a:fld id="{7E1341B0-7904-4148-9082-6535FE1E4D20}" type="slidenum">
              <a:rPr lang="en-US" smtClean="0"/>
              <a:pPr/>
              <a:t>31</a:t>
            </a:fld>
            <a:endParaRPr lang="en-US"/>
          </a:p>
        </p:txBody>
      </p:sp>
      <p:pic>
        <p:nvPicPr>
          <p:cNvPr id="8" name="Content Placeholder 7">
            <a:extLst>
              <a:ext uri="{FF2B5EF4-FFF2-40B4-BE49-F238E27FC236}">
                <a16:creationId xmlns:a16="http://schemas.microsoft.com/office/drawing/2014/main" id="{FFA02441-F204-AAC0-387E-FF5E50F02E9C}"/>
              </a:ext>
            </a:extLst>
          </p:cNvPr>
          <p:cNvPicPr>
            <a:picLocks noGrp="1" noChangeAspect="1"/>
          </p:cNvPicPr>
          <p:nvPr>
            <p:ph sz="quarter" idx="17"/>
          </p:nvPr>
        </p:nvPicPr>
        <p:blipFill rotWithShape="1">
          <a:blip r:embed="rId2"/>
          <a:srcRect l="7730" t="1135" r="21575"/>
          <a:stretch>
            <a:fillRect/>
          </a:stretch>
        </p:blipFill>
        <p:spPr bwMode="auto">
          <a:xfrm>
            <a:off x="1309255" y="1269788"/>
            <a:ext cx="6172200" cy="48520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2071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D52E1-8113-B292-2EE2-B3838AE675E0}"/>
              </a:ext>
            </a:extLst>
          </p:cNvPr>
          <p:cNvSpPr>
            <a:spLocks noGrp="1"/>
          </p:cNvSpPr>
          <p:nvPr>
            <p:ph type="title"/>
          </p:nvPr>
        </p:nvSpPr>
        <p:spPr/>
        <p:txBody>
          <a:bodyPr/>
          <a:lstStyle/>
          <a:p>
            <a:r>
              <a:rPr lang="en-US"/>
              <a:t>Staffing Plan</a:t>
            </a:r>
          </a:p>
        </p:txBody>
      </p:sp>
      <p:sp>
        <p:nvSpPr>
          <p:cNvPr id="3" name="Content Placeholder 2">
            <a:extLst>
              <a:ext uri="{FF2B5EF4-FFF2-40B4-BE49-F238E27FC236}">
                <a16:creationId xmlns:a16="http://schemas.microsoft.com/office/drawing/2014/main" id="{B1ACBF14-C6EE-8547-83B7-16B6E42CABDB}"/>
              </a:ext>
            </a:extLst>
          </p:cNvPr>
          <p:cNvSpPr>
            <a:spLocks noGrp="1"/>
          </p:cNvSpPr>
          <p:nvPr>
            <p:ph sz="quarter" idx="17"/>
          </p:nvPr>
        </p:nvSpPr>
        <p:spPr/>
        <p:txBody>
          <a:bodyPr>
            <a:normAutofit/>
          </a:bodyPr>
          <a:lstStyle/>
          <a:p>
            <a:pPr>
              <a:spcAft>
                <a:spcPts val="1200"/>
              </a:spcAft>
            </a:pPr>
            <a:r>
              <a:rPr lang="en-US"/>
              <a:t>You will need to talk about proposed personnel in the technical section.</a:t>
            </a:r>
          </a:p>
          <a:p>
            <a:pPr>
              <a:spcAft>
                <a:spcPts val="1200"/>
              </a:spcAft>
            </a:pPr>
            <a:r>
              <a:rPr lang="en-US"/>
              <a:t>Introduce the staffing plan upfront in the proposal especially if it is a win theme. You can then describe </a:t>
            </a:r>
            <a:r>
              <a:rPr lang="en-US" b="1"/>
              <a:t>specific positions in the staffing section</a:t>
            </a:r>
            <a:r>
              <a:rPr lang="en-US"/>
              <a:t>.</a:t>
            </a:r>
          </a:p>
          <a:p>
            <a:pPr>
              <a:spcAft>
                <a:spcPts val="1200"/>
              </a:spcAft>
            </a:pPr>
            <a:r>
              <a:rPr lang="en-US"/>
              <a:t>As you describe activities or tasks, you will need to mention which positions are primarily responsible and how they work together with other staff. You can mention the position by title and the name of the person as appropriate.</a:t>
            </a:r>
          </a:p>
          <a:p>
            <a:endParaRPr lang="en-US"/>
          </a:p>
        </p:txBody>
      </p:sp>
      <p:sp>
        <p:nvSpPr>
          <p:cNvPr id="5" name="Slide Number Placeholder 4">
            <a:extLst>
              <a:ext uri="{FF2B5EF4-FFF2-40B4-BE49-F238E27FC236}">
                <a16:creationId xmlns:a16="http://schemas.microsoft.com/office/drawing/2014/main" id="{4037C757-1E96-18E5-C75F-1975093B31F3}"/>
              </a:ext>
            </a:extLst>
          </p:cNvPr>
          <p:cNvSpPr>
            <a:spLocks noGrp="1"/>
          </p:cNvSpPr>
          <p:nvPr>
            <p:ph type="sldNum" sz="quarter" idx="18"/>
          </p:nvPr>
        </p:nvSpPr>
        <p:spPr/>
        <p:txBody>
          <a:bodyPr/>
          <a:lstStyle/>
          <a:p>
            <a:fld id="{7E1341B0-7904-4148-9082-6535FE1E4D20}" type="slidenum">
              <a:rPr lang="en-US" smtClean="0"/>
              <a:pPr/>
              <a:t>32</a:t>
            </a:fld>
            <a:endParaRPr lang="en-US"/>
          </a:p>
        </p:txBody>
      </p:sp>
    </p:spTree>
    <p:extLst>
      <p:ext uri="{BB962C8B-B14F-4D97-AF65-F5344CB8AC3E}">
        <p14:creationId xmlns:p14="http://schemas.microsoft.com/office/powerpoint/2010/main" val="66495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98DF-DDFB-6B22-E615-62FCFFF5A3C1}"/>
              </a:ext>
            </a:extLst>
          </p:cNvPr>
          <p:cNvSpPr>
            <a:spLocks noGrp="1"/>
          </p:cNvSpPr>
          <p:nvPr>
            <p:ph type="title"/>
          </p:nvPr>
        </p:nvSpPr>
        <p:spPr/>
        <p:txBody>
          <a:bodyPr/>
          <a:lstStyle/>
          <a:p>
            <a:r>
              <a:rPr lang="en-US"/>
              <a:t>Staffing Plan, continued</a:t>
            </a:r>
          </a:p>
        </p:txBody>
      </p:sp>
      <p:sp>
        <p:nvSpPr>
          <p:cNvPr id="3" name="Content Placeholder 2">
            <a:extLst>
              <a:ext uri="{FF2B5EF4-FFF2-40B4-BE49-F238E27FC236}">
                <a16:creationId xmlns:a16="http://schemas.microsoft.com/office/drawing/2014/main" id="{C96B8795-F7CF-7654-6608-3328DBA4EEC3}"/>
              </a:ext>
            </a:extLst>
          </p:cNvPr>
          <p:cNvSpPr>
            <a:spLocks noGrp="1"/>
          </p:cNvSpPr>
          <p:nvPr>
            <p:ph sz="quarter" idx="17"/>
          </p:nvPr>
        </p:nvSpPr>
        <p:spPr/>
        <p:txBody>
          <a:bodyPr>
            <a:normAutofit/>
          </a:bodyPr>
          <a:lstStyle/>
          <a:p>
            <a:pPr>
              <a:spcAft>
                <a:spcPts val="1200"/>
              </a:spcAft>
            </a:pPr>
            <a:r>
              <a:rPr lang="en-US"/>
              <a:t>Make sure you understand the key personnel positions identified in the RFP and their qualifications</a:t>
            </a:r>
          </a:p>
          <a:p>
            <a:pPr>
              <a:spcAft>
                <a:spcPts val="1200"/>
              </a:spcAft>
            </a:pPr>
            <a:r>
              <a:rPr lang="en-US"/>
              <a:t>Bio blurbs must show how key personnel </a:t>
            </a:r>
            <a:r>
              <a:rPr lang="en-US" b="1"/>
              <a:t>meet the qualifications</a:t>
            </a:r>
            <a:r>
              <a:rPr lang="en-US"/>
              <a:t>. </a:t>
            </a:r>
          </a:p>
          <a:p>
            <a:pPr>
              <a:spcAft>
                <a:spcPts val="1200"/>
              </a:spcAft>
            </a:pPr>
            <a:r>
              <a:rPr lang="en-US"/>
              <a:t>Make sure to include either in the bio or narrative what </a:t>
            </a:r>
            <a:r>
              <a:rPr lang="en-US" b="1"/>
              <a:t>each person is going to do in the proposal</a:t>
            </a:r>
            <a:r>
              <a:rPr lang="en-US"/>
              <a:t> – by doing this you will realize quickly whether that person is needed.</a:t>
            </a:r>
          </a:p>
          <a:p>
            <a:pPr>
              <a:spcAft>
                <a:spcPts val="1200"/>
              </a:spcAft>
            </a:pPr>
            <a:r>
              <a:rPr lang="en-US"/>
              <a:t>This will be important for budgeting later!</a:t>
            </a:r>
          </a:p>
        </p:txBody>
      </p:sp>
      <p:sp>
        <p:nvSpPr>
          <p:cNvPr id="5" name="Slide Number Placeholder 4">
            <a:extLst>
              <a:ext uri="{FF2B5EF4-FFF2-40B4-BE49-F238E27FC236}">
                <a16:creationId xmlns:a16="http://schemas.microsoft.com/office/drawing/2014/main" id="{B79C91AB-A477-A52C-C063-1209E4AFEA6E}"/>
              </a:ext>
            </a:extLst>
          </p:cNvPr>
          <p:cNvSpPr>
            <a:spLocks noGrp="1"/>
          </p:cNvSpPr>
          <p:nvPr>
            <p:ph type="sldNum" sz="quarter" idx="18"/>
          </p:nvPr>
        </p:nvSpPr>
        <p:spPr/>
        <p:txBody>
          <a:bodyPr/>
          <a:lstStyle/>
          <a:p>
            <a:fld id="{7E1341B0-7904-4148-9082-6535FE1E4D20}" type="slidenum">
              <a:rPr lang="en-US" smtClean="0"/>
              <a:pPr/>
              <a:t>33</a:t>
            </a:fld>
            <a:endParaRPr lang="en-US"/>
          </a:p>
        </p:txBody>
      </p:sp>
    </p:spTree>
    <p:extLst>
      <p:ext uri="{BB962C8B-B14F-4D97-AF65-F5344CB8AC3E}">
        <p14:creationId xmlns:p14="http://schemas.microsoft.com/office/powerpoint/2010/main" val="4020166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4066-6D9B-FFA5-9621-1A14BBDACCC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171C187-6DFC-FFDA-7FAD-187F76CEB4AB}"/>
              </a:ext>
            </a:extLst>
          </p:cNvPr>
          <p:cNvSpPr>
            <a:spLocks noGrp="1"/>
          </p:cNvSpPr>
          <p:nvPr>
            <p:ph type="ctrTitle"/>
          </p:nvPr>
        </p:nvSpPr>
        <p:spPr/>
        <p:txBody>
          <a:bodyPr/>
          <a:lstStyle/>
          <a:p>
            <a:r>
              <a:rPr lang="en-US"/>
              <a:t>Thank you!</a:t>
            </a:r>
          </a:p>
        </p:txBody>
      </p:sp>
      <p:sp>
        <p:nvSpPr>
          <p:cNvPr id="8" name="Text Placeholder 7">
            <a:extLst>
              <a:ext uri="{FF2B5EF4-FFF2-40B4-BE49-F238E27FC236}">
                <a16:creationId xmlns:a16="http://schemas.microsoft.com/office/drawing/2014/main" id="{C4431BF1-FECC-95D6-FB6C-77298309D7BB}"/>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1455D89A-162D-31D2-AB8C-C9C07C735062}"/>
              </a:ext>
            </a:extLst>
          </p:cNvPr>
          <p:cNvSpPr>
            <a:spLocks noGrp="1"/>
          </p:cNvSpPr>
          <p:nvPr>
            <p:ph type="sldNum" sz="quarter" idx="4294967295"/>
          </p:nvPr>
        </p:nvSpPr>
        <p:spPr>
          <a:xfrm>
            <a:off x="0" y="6423025"/>
            <a:ext cx="171450" cy="246063"/>
          </a:xfrm>
        </p:spPr>
        <p:txBody>
          <a:bodyPr/>
          <a:lstStyle/>
          <a:p>
            <a:fld id="{7E1341B0-7904-4148-9082-6535FE1E4D20}" type="slidenum">
              <a:rPr lang="en-US" smtClean="0"/>
              <a:pPr/>
              <a:t>34</a:t>
            </a:fld>
            <a:endParaRPr lang="en-US"/>
          </a:p>
        </p:txBody>
      </p:sp>
    </p:spTree>
    <p:extLst>
      <p:ext uri="{BB962C8B-B14F-4D97-AF65-F5344CB8AC3E}">
        <p14:creationId xmlns:p14="http://schemas.microsoft.com/office/powerpoint/2010/main" val="152972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6B87-C484-6599-0CAE-6590B987A5AA}"/>
              </a:ext>
            </a:extLst>
          </p:cNvPr>
          <p:cNvSpPr>
            <a:spLocks noGrp="1"/>
          </p:cNvSpPr>
          <p:nvPr>
            <p:ph type="ctrTitle"/>
          </p:nvPr>
        </p:nvSpPr>
        <p:spPr/>
        <p:txBody>
          <a:bodyPr/>
          <a:lstStyle/>
          <a:p>
            <a:r>
              <a:rPr lang="en-US"/>
              <a:t>Brief Review of Last Session</a:t>
            </a:r>
          </a:p>
        </p:txBody>
      </p:sp>
      <p:sp>
        <p:nvSpPr>
          <p:cNvPr id="3" name="Subtitle 2">
            <a:extLst>
              <a:ext uri="{FF2B5EF4-FFF2-40B4-BE49-F238E27FC236}">
                <a16:creationId xmlns:a16="http://schemas.microsoft.com/office/drawing/2014/main" id="{110528EF-FD68-9F18-3C05-26222D33BB7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CABC1BE-CC13-7B8D-5715-0CCA53908F04}"/>
              </a:ext>
            </a:extLst>
          </p:cNvPr>
          <p:cNvSpPr>
            <a:spLocks noGrp="1"/>
          </p:cNvSpPr>
          <p:nvPr>
            <p:ph type="sldNum" sz="quarter" idx="10"/>
          </p:nvPr>
        </p:nvSpPr>
        <p:spPr/>
        <p:txBody>
          <a:bodyPr/>
          <a:lstStyle/>
          <a:p>
            <a:fld id="{7E1341B0-7904-4148-9082-6535FE1E4D20}" type="slidenum">
              <a:rPr lang="en-US" smtClean="0"/>
              <a:pPr/>
              <a:t>4</a:t>
            </a:fld>
            <a:endParaRPr lang="en-US"/>
          </a:p>
        </p:txBody>
      </p:sp>
    </p:spTree>
    <p:extLst>
      <p:ext uri="{BB962C8B-B14F-4D97-AF65-F5344CB8AC3E}">
        <p14:creationId xmlns:p14="http://schemas.microsoft.com/office/powerpoint/2010/main" val="365570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E59B73-7699-65CB-828C-23B25709AC70}"/>
              </a:ext>
            </a:extLst>
          </p:cNvPr>
          <p:cNvSpPr>
            <a:spLocks noGrp="1"/>
          </p:cNvSpPr>
          <p:nvPr>
            <p:ph type="title"/>
          </p:nvPr>
        </p:nvSpPr>
        <p:spPr/>
        <p:txBody>
          <a:bodyPr/>
          <a:lstStyle/>
          <a:p>
            <a:r>
              <a:rPr lang="en-US"/>
              <a:t>Review of Key Terms</a:t>
            </a:r>
          </a:p>
        </p:txBody>
      </p:sp>
      <p:sp>
        <p:nvSpPr>
          <p:cNvPr id="7" name="Content Placeholder 6">
            <a:extLst>
              <a:ext uri="{FF2B5EF4-FFF2-40B4-BE49-F238E27FC236}">
                <a16:creationId xmlns:a16="http://schemas.microsoft.com/office/drawing/2014/main" id="{9F5155C2-DFF8-1E90-4F18-0C30038EDED6}"/>
              </a:ext>
            </a:extLst>
          </p:cNvPr>
          <p:cNvSpPr>
            <a:spLocks noGrp="1"/>
          </p:cNvSpPr>
          <p:nvPr>
            <p:ph sz="quarter" idx="17"/>
          </p:nvPr>
        </p:nvSpPr>
        <p:spPr/>
        <p:txBody>
          <a:bodyPr/>
          <a:lstStyle/>
          <a:p>
            <a:r>
              <a:rPr lang="en-US" b="1"/>
              <a:t>RFP</a:t>
            </a:r>
            <a:r>
              <a:rPr lang="en-US"/>
              <a:t> = Request for Proposal</a:t>
            </a:r>
          </a:p>
          <a:p>
            <a:pPr lvl="1"/>
            <a:r>
              <a:rPr lang="en-US"/>
              <a:t>Solicitation announcement for contractual opportunity, solicits bids from qualified contractors</a:t>
            </a:r>
          </a:p>
          <a:p>
            <a:r>
              <a:rPr lang="en-US" b="1"/>
              <a:t>TOR</a:t>
            </a:r>
            <a:r>
              <a:rPr lang="en-US"/>
              <a:t> = Terms of Reference </a:t>
            </a:r>
          </a:p>
          <a:p>
            <a:pPr lvl="1"/>
            <a:r>
              <a:rPr lang="en-US"/>
              <a:t>Typically defines the scope of work, defines the objectives, scope and responsibilities of consultant or team</a:t>
            </a:r>
          </a:p>
          <a:p>
            <a:r>
              <a:rPr lang="en-US" b="1"/>
              <a:t>Win Themes </a:t>
            </a:r>
            <a:r>
              <a:rPr lang="en-US"/>
              <a:t>– statements you make in your proposal illustrating why the client should select you over others (aim for 2-3 strong win themes)</a:t>
            </a:r>
          </a:p>
        </p:txBody>
      </p:sp>
      <p:sp>
        <p:nvSpPr>
          <p:cNvPr id="4" name="Slide Number Placeholder 3">
            <a:extLst>
              <a:ext uri="{FF2B5EF4-FFF2-40B4-BE49-F238E27FC236}">
                <a16:creationId xmlns:a16="http://schemas.microsoft.com/office/drawing/2014/main" id="{342D6BA6-C0BE-430A-6FD5-88E3D97794CA}"/>
              </a:ext>
            </a:extLst>
          </p:cNvPr>
          <p:cNvSpPr>
            <a:spLocks noGrp="1"/>
          </p:cNvSpPr>
          <p:nvPr>
            <p:ph type="sldNum" sz="quarter" idx="18"/>
          </p:nvPr>
        </p:nvSpPr>
        <p:spPr/>
        <p:txBody>
          <a:bodyPr/>
          <a:lstStyle/>
          <a:p>
            <a:fld id="{7E1341B0-7904-4148-9082-6535FE1E4D20}" type="slidenum">
              <a:rPr lang="en-US" smtClean="0"/>
              <a:pPr/>
              <a:t>5</a:t>
            </a:fld>
            <a:endParaRPr lang="en-US"/>
          </a:p>
        </p:txBody>
      </p:sp>
    </p:spTree>
    <p:extLst>
      <p:ext uri="{BB962C8B-B14F-4D97-AF65-F5344CB8AC3E}">
        <p14:creationId xmlns:p14="http://schemas.microsoft.com/office/powerpoint/2010/main" val="156276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A11-E0BF-E14A-4009-5178F7DE7F00}"/>
              </a:ext>
            </a:extLst>
          </p:cNvPr>
          <p:cNvSpPr>
            <a:spLocks noGrp="1"/>
          </p:cNvSpPr>
          <p:nvPr>
            <p:ph type="title"/>
          </p:nvPr>
        </p:nvSpPr>
        <p:spPr/>
        <p:txBody>
          <a:bodyPr/>
          <a:lstStyle/>
          <a:p>
            <a:r>
              <a:rPr lang="en-US"/>
              <a:t>What do RFPs include?</a:t>
            </a:r>
          </a:p>
        </p:txBody>
      </p:sp>
      <p:sp>
        <p:nvSpPr>
          <p:cNvPr id="3" name="Content Placeholder 2">
            <a:extLst>
              <a:ext uri="{FF2B5EF4-FFF2-40B4-BE49-F238E27FC236}">
                <a16:creationId xmlns:a16="http://schemas.microsoft.com/office/drawing/2014/main" id="{D03C47B0-9F90-4B90-06ED-43529C40C56C}"/>
              </a:ext>
            </a:extLst>
          </p:cNvPr>
          <p:cNvSpPr>
            <a:spLocks noGrp="1"/>
          </p:cNvSpPr>
          <p:nvPr>
            <p:ph sz="quarter" idx="17"/>
          </p:nvPr>
        </p:nvSpPr>
        <p:spPr>
          <a:xfrm>
            <a:off x="140677" y="1307591"/>
            <a:ext cx="8862646" cy="5115005"/>
          </a:xfrm>
        </p:spPr>
        <p:txBody>
          <a:bodyPr>
            <a:normAutofit/>
          </a:bodyPr>
          <a:lstStyle/>
          <a:p>
            <a:r>
              <a:rPr lang="en-US" sz="2400"/>
              <a:t>May vary by country, region, and/or contract mechanism, client, RFPs normally contain the following elements: </a:t>
            </a:r>
          </a:p>
          <a:p>
            <a:pPr marL="454342" lvl="1">
              <a:buFont typeface="Wingdings" panose="05000000000000000000" pitchFamily="2" charset="2"/>
              <a:buChar char="Ø"/>
            </a:pPr>
            <a:r>
              <a:rPr lang="en-US"/>
              <a:t> Scope of work </a:t>
            </a:r>
          </a:p>
          <a:p>
            <a:pPr marL="454342" lvl="1">
              <a:buFont typeface="Wingdings" panose="05000000000000000000" pitchFamily="2" charset="2"/>
              <a:buChar char="Ø"/>
            </a:pPr>
            <a:r>
              <a:rPr lang="en-US"/>
              <a:t> Evaluation criteria and weighting</a:t>
            </a:r>
          </a:p>
          <a:p>
            <a:pPr marL="454342" lvl="1">
              <a:buFont typeface="Wingdings" panose="05000000000000000000" pitchFamily="2" charset="2"/>
              <a:buChar char="Ø"/>
            </a:pPr>
            <a:r>
              <a:rPr lang="en-US"/>
              <a:t> Proposal preparation instructions</a:t>
            </a:r>
          </a:p>
          <a:p>
            <a:pPr marL="454342" lvl="1">
              <a:buFont typeface="Wingdings" panose="05000000000000000000" pitchFamily="2" charset="2"/>
              <a:buChar char="Ø"/>
            </a:pPr>
            <a:r>
              <a:rPr lang="en-US"/>
              <a:t> Deliverables</a:t>
            </a:r>
          </a:p>
          <a:p>
            <a:pPr marL="454342" lvl="1">
              <a:buFont typeface="Wingdings" panose="05000000000000000000" pitchFamily="2" charset="2"/>
              <a:buChar char="Ø"/>
            </a:pPr>
            <a:r>
              <a:rPr lang="en-US"/>
              <a:t> Contract requirements</a:t>
            </a:r>
          </a:p>
          <a:p>
            <a:pPr marL="454342" lvl="1">
              <a:buFont typeface="Wingdings" panose="05000000000000000000" pitchFamily="2" charset="2"/>
              <a:buChar char="Ø"/>
            </a:pPr>
            <a:r>
              <a:rPr lang="en-US"/>
              <a:t> Budget or level of effort constraints (sometimes)</a:t>
            </a:r>
          </a:p>
          <a:p>
            <a:pPr marL="454342" lvl="1">
              <a:buFont typeface="Wingdings" panose="05000000000000000000" pitchFamily="2" charset="2"/>
              <a:buChar char="Ø"/>
            </a:pPr>
            <a:r>
              <a:rPr lang="en-US"/>
              <a:t> Submission instructions</a:t>
            </a:r>
          </a:p>
        </p:txBody>
      </p:sp>
      <p:sp>
        <p:nvSpPr>
          <p:cNvPr id="5" name="Slide Number Placeholder 4">
            <a:extLst>
              <a:ext uri="{FF2B5EF4-FFF2-40B4-BE49-F238E27FC236}">
                <a16:creationId xmlns:a16="http://schemas.microsoft.com/office/drawing/2014/main" id="{D1A2D009-2807-1F58-1EA3-B2178442A387}"/>
              </a:ext>
            </a:extLst>
          </p:cNvPr>
          <p:cNvSpPr>
            <a:spLocks noGrp="1"/>
          </p:cNvSpPr>
          <p:nvPr>
            <p:ph type="sldNum" sz="quarter" idx="18"/>
          </p:nvPr>
        </p:nvSpPr>
        <p:spPr/>
        <p:txBody>
          <a:bodyPr/>
          <a:lstStyle/>
          <a:p>
            <a:fld id="{7E1341B0-7904-4148-9082-6535FE1E4D20}" type="slidenum">
              <a:rPr lang="en-US" smtClean="0"/>
              <a:pPr/>
              <a:t>6</a:t>
            </a:fld>
            <a:endParaRPr lang="en-US"/>
          </a:p>
        </p:txBody>
      </p:sp>
    </p:spTree>
    <p:extLst>
      <p:ext uri="{BB962C8B-B14F-4D97-AF65-F5344CB8AC3E}">
        <p14:creationId xmlns:p14="http://schemas.microsoft.com/office/powerpoint/2010/main" val="171003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8A84C0-382B-0E36-8D0E-65C615B44BC7}"/>
              </a:ext>
            </a:extLst>
          </p:cNvPr>
          <p:cNvSpPr>
            <a:spLocks noGrp="1"/>
          </p:cNvSpPr>
          <p:nvPr>
            <p:ph type="title"/>
          </p:nvPr>
        </p:nvSpPr>
        <p:spPr>
          <a:xfrm>
            <a:off x="344043" y="0"/>
            <a:ext cx="8455914" cy="1051560"/>
          </a:xfrm>
        </p:spPr>
        <p:txBody>
          <a:bodyPr anchor="ctr">
            <a:normAutofit/>
          </a:bodyPr>
          <a:lstStyle/>
          <a:p>
            <a:r>
              <a:rPr lang="en-US"/>
              <a:t>Elements of Win Themes</a:t>
            </a:r>
          </a:p>
        </p:txBody>
      </p:sp>
      <p:sp>
        <p:nvSpPr>
          <p:cNvPr id="9" name="Content Placeholder 8">
            <a:extLst>
              <a:ext uri="{FF2B5EF4-FFF2-40B4-BE49-F238E27FC236}">
                <a16:creationId xmlns:a16="http://schemas.microsoft.com/office/drawing/2014/main" id="{A8EAA8C1-1F31-B7A1-969D-110DCAA4C292}"/>
              </a:ext>
            </a:extLst>
          </p:cNvPr>
          <p:cNvSpPr>
            <a:spLocks noGrp="1"/>
          </p:cNvSpPr>
          <p:nvPr>
            <p:ph idx="1"/>
          </p:nvPr>
        </p:nvSpPr>
        <p:spPr>
          <a:xfrm>
            <a:off x="342900" y="1601772"/>
            <a:ext cx="4132707" cy="4498848"/>
          </a:xfrm>
        </p:spPr>
        <p:txBody>
          <a:bodyPr>
            <a:normAutofit/>
          </a:bodyPr>
          <a:lstStyle/>
          <a:p>
            <a:r>
              <a:rPr lang="en-US" sz="2000" b="1"/>
              <a:t>Features:</a:t>
            </a:r>
            <a:r>
              <a:rPr lang="en-US" sz="2000"/>
              <a:t> Aspects of the service you are offering</a:t>
            </a:r>
          </a:p>
          <a:p>
            <a:r>
              <a:rPr lang="en-US" sz="2000" b="1"/>
              <a:t>Benefits:</a:t>
            </a:r>
            <a:r>
              <a:rPr lang="en-US" sz="2000"/>
              <a:t> An advantage to your service that meets a client’s need</a:t>
            </a:r>
          </a:p>
          <a:p>
            <a:r>
              <a:rPr lang="en-US" sz="2000" b="1"/>
              <a:t>Proof Points:</a:t>
            </a:r>
            <a:r>
              <a:rPr lang="en-US" sz="2000"/>
              <a:t> Qualitative or quantitative proof that your statement is true</a:t>
            </a:r>
          </a:p>
          <a:p>
            <a:r>
              <a:rPr lang="en-US" sz="2000" b="1"/>
              <a:t>Discriminators</a:t>
            </a:r>
            <a:r>
              <a:rPr lang="en-US" sz="2000"/>
              <a:t>: How your advantage is differentiated from our competitors</a:t>
            </a:r>
          </a:p>
          <a:p>
            <a:pPr marL="0" indent="0">
              <a:buNone/>
            </a:pPr>
            <a:endParaRPr lang="en-US" sz="2000"/>
          </a:p>
          <a:p>
            <a:endParaRPr lang="en-US" sz="2000"/>
          </a:p>
        </p:txBody>
      </p:sp>
      <p:sp>
        <p:nvSpPr>
          <p:cNvPr id="7" name="Slide Number Placeholder 6">
            <a:extLst>
              <a:ext uri="{FF2B5EF4-FFF2-40B4-BE49-F238E27FC236}">
                <a16:creationId xmlns:a16="http://schemas.microsoft.com/office/drawing/2014/main" id="{74B32B54-C0B1-3392-775A-3B7360883F02}"/>
              </a:ext>
            </a:extLst>
          </p:cNvPr>
          <p:cNvSpPr>
            <a:spLocks noGrp="1"/>
          </p:cNvSpPr>
          <p:nvPr>
            <p:ph type="sldNum" sz="quarter" idx="12"/>
          </p:nvPr>
        </p:nvSpPr>
        <p:spPr>
          <a:xfrm>
            <a:off x="342902" y="6422600"/>
            <a:ext cx="182261" cy="246221"/>
          </a:xfrm>
        </p:spPr>
        <p:txBody>
          <a:bodyPr wrap="none" anchor="ctr">
            <a:normAutofit/>
          </a:bodyPr>
          <a:lstStyle/>
          <a:p>
            <a:pPr>
              <a:spcAft>
                <a:spcPts val="600"/>
              </a:spcAft>
            </a:pPr>
            <a:fld id="{7E1341B0-7904-4148-9082-6535FE1E4D20}" type="slidenum">
              <a:rPr lang="en-US" smtClean="0"/>
              <a:pPr>
                <a:spcAft>
                  <a:spcPts val="600"/>
                </a:spcAft>
              </a:pPr>
              <a:t>7</a:t>
            </a:fld>
            <a:endParaRPr lang="en-US"/>
          </a:p>
        </p:txBody>
      </p:sp>
      <p:pic>
        <p:nvPicPr>
          <p:cNvPr id="2" name="Content Placeholder 1">
            <a:extLst>
              <a:ext uri="{FF2B5EF4-FFF2-40B4-BE49-F238E27FC236}">
                <a16:creationId xmlns:a16="http://schemas.microsoft.com/office/drawing/2014/main" id="{20F4FE02-A900-AF08-9174-D5F77207B9FE}"/>
              </a:ext>
            </a:extLst>
          </p:cNvPr>
          <p:cNvPicPr>
            <a:picLocks noGrp="1" noChangeAspect="1"/>
          </p:cNvPicPr>
          <p:nvPr>
            <p:ph sz="half" idx="4294967295"/>
          </p:nvPr>
        </p:nvPicPr>
        <p:blipFill>
          <a:blip r:embed="rId2"/>
          <a:srcRect l="36048" r="2822" b="1"/>
          <a:stretch/>
        </p:blipFill>
        <p:spPr>
          <a:xfrm>
            <a:off x="4666107" y="1307592"/>
            <a:ext cx="4132707" cy="4498848"/>
          </a:xfrm>
          <a:prstGeom prst="rect">
            <a:avLst/>
          </a:prstGeom>
          <a:noFill/>
        </p:spPr>
      </p:pic>
    </p:spTree>
    <p:extLst>
      <p:ext uri="{BB962C8B-B14F-4D97-AF65-F5344CB8AC3E}">
        <p14:creationId xmlns:p14="http://schemas.microsoft.com/office/powerpoint/2010/main" val="354558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36522-0F18-8590-F74C-33C567C21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8CE1E-2A06-5AE3-FBC5-6A239947BE7D}"/>
              </a:ext>
            </a:extLst>
          </p:cNvPr>
          <p:cNvSpPr>
            <a:spLocks noGrp="1"/>
          </p:cNvSpPr>
          <p:nvPr>
            <p:ph type="ctrTitle"/>
          </p:nvPr>
        </p:nvSpPr>
        <p:spPr/>
        <p:txBody>
          <a:bodyPr/>
          <a:lstStyle/>
          <a:p>
            <a:r>
              <a:rPr lang="en-US"/>
              <a:t>Writing Your Technical Proposal</a:t>
            </a:r>
          </a:p>
        </p:txBody>
      </p:sp>
      <p:sp>
        <p:nvSpPr>
          <p:cNvPr id="4" name="Slide Number Placeholder 3">
            <a:extLst>
              <a:ext uri="{FF2B5EF4-FFF2-40B4-BE49-F238E27FC236}">
                <a16:creationId xmlns:a16="http://schemas.microsoft.com/office/drawing/2014/main" id="{EE766385-937C-1A93-F8F5-105776F82047}"/>
              </a:ext>
            </a:extLst>
          </p:cNvPr>
          <p:cNvSpPr>
            <a:spLocks noGrp="1"/>
          </p:cNvSpPr>
          <p:nvPr>
            <p:ph type="sldNum" sz="quarter" idx="10"/>
          </p:nvPr>
        </p:nvSpPr>
        <p:spPr/>
        <p:txBody>
          <a:bodyPr/>
          <a:lstStyle/>
          <a:p>
            <a:fld id="{7E1341B0-7904-4148-9082-6535FE1E4D20}" type="slidenum">
              <a:rPr lang="en-US" smtClean="0"/>
              <a:pPr/>
              <a:t>8</a:t>
            </a:fld>
            <a:endParaRPr lang="en-US"/>
          </a:p>
        </p:txBody>
      </p:sp>
    </p:spTree>
    <p:extLst>
      <p:ext uri="{BB962C8B-B14F-4D97-AF65-F5344CB8AC3E}">
        <p14:creationId xmlns:p14="http://schemas.microsoft.com/office/powerpoint/2010/main" val="202574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D65C-59CD-C33D-D2C7-0F1066C35B05}"/>
              </a:ext>
            </a:extLst>
          </p:cNvPr>
          <p:cNvSpPr>
            <a:spLocks noGrp="1"/>
          </p:cNvSpPr>
          <p:nvPr>
            <p:ph type="title"/>
          </p:nvPr>
        </p:nvSpPr>
        <p:spPr/>
        <p:txBody>
          <a:bodyPr/>
          <a:lstStyle/>
          <a:p>
            <a:r>
              <a:rPr lang="en-US"/>
              <a:t>Steps to Producing a Technical Volume</a:t>
            </a:r>
          </a:p>
        </p:txBody>
      </p:sp>
      <p:pic>
        <p:nvPicPr>
          <p:cNvPr id="5" name="Picture 4" descr="A person holding a pencil up the stairs&#10;&#10;Description automatically generated">
            <a:extLst>
              <a:ext uri="{FF2B5EF4-FFF2-40B4-BE49-F238E27FC236}">
                <a16:creationId xmlns:a16="http://schemas.microsoft.com/office/drawing/2014/main" id="{9BB962C3-B7A3-34C5-EFF4-4D8D1733E3D7}"/>
              </a:ext>
            </a:extLst>
          </p:cNvPr>
          <p:cNvPicPr>
            <a:picLocks noChangeAspect="1"/>
          </p:cNvPicPr>
          <p:nvPr/>
        </p:nvPicPr>
        <p:blipFill rotWithShape="1">
          <a:blip r:embed="rId2"/>
          <a:srcRect l="12306" r="23516"/>
          <a:stretch/>
        </p:blipFill>
        <p:spPr>
          <a:xfrm>
            <a:off x="5707463" y="2411963"/>
            <a:ext cx="2697908" cy="2034073"/>
          </a:xfrm>
          <a:prstGeom prst="rect">
            <a:avLst/>
          </a:prstGeom>
        </p:spPr>
      </p:pic>
      <p:graphicFrame>
        <p:nvGraphicFramePr>
          <p:cNvPr id="4" name="Diagram 3">
            <a:extLst>
              <a:ext uri="{FF2B5EF4-FFF2-40B4-BE49-F238E27FC236}">
                <a16:creationId xmlns:a16="http://schemas.microsoft.com/office/drawing/2014/main" id="{23128ADD-95E1-6D50-086E-492680CA1051}"/>
              </a:ext>
            </a:extLst>
          </p:cNvPr>
          <p:cNvGraphicFramePr/>
          <p:nvPr>
            <p:extLst>
              <p:ext uri="{D42A27DB-BD31-4B8C-83A1-F6EECF244321}">
                <p14:modId xmlns:p14="http://schemas.microsoft.com/office/powerpoint/2010/main" val="590650578"/>
              </p:ext>
            </p:extLst>
          </p:nvPr>
        </p:nvGraphicFramePr>
        <p:xfrm>
          <a:off x="-696687" y="1477386"/>
          <a:ext cx="6404149" cy="4410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0212323"/>
      </p:ext>
    </p:extLst>
  </p:cSld>
  <p:clrMapOvr>
    <a:masterClrMapping/>
  </p:clrMapOvr>
</p:sld>
</file>

<file path=ppt/theme/theme1.xml><?xml version="1.0" encoding="utf-8"?>
<a:theme xmlns:a="http://schemas.openxmlformats.org/drawingml/2006/main" name="AIR_2023_Dark">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5D400BFA-97E5-4FA6-BB20-D504B6E21028}" vid="{0BBF3A94-4FA8-4E77-89B7-A29F2C7DCBD6}"/>
    </a:ext>
  </a:extLst>
</a:theme>
</file>

<file path=ppt/theme/theme2.xml><?xml version="1.0" encoding="utf-8"?>
<a:theme xmlns:a="http://schemas.openxmlformats.org/drawingml/2006/main" name="AIR_2023_Light_PPT">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5D400BFA-97E5-4FA6-BB20-D504B6E21028}" vid="{575CDA21-818E-4AC2-8149-5AFA9A9E4800}"/>
    </a:ext>
  </a:extLst>
</a:theme>
</file>

<file path=ppt/theme/theme3.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a:srgbClr val="063C5C"/>
    </a:custClr>
    <a:custClr name="Classic Blue">
      <a:srgbClr val="00507F"/>
    </a:custClr>
    <a:custClr name="Ocean">
      <a:srgbClr val="006E9F"/>
    </a:custClr>
    <a:custClr name="Wedgewood">
      <a:srgbClr val="5393BD"/>
    </a:custClr>
    <a:custClr name="Hydrangea">
      <a:srgbClr val="98C7E9"/>
    </a:custClr>
    <a:custClr name="Ice">
      <a:srgbClr val="D1EEFC"/>
    </a:custClr>
    <a:custClr name="Blank">
      <a:srgbClr val="FFFFFF"/>
    </a:custClr>
    <a:custClr name="Classic Blue">
      <a:srgbClr val="00507F"/>
    </a:custClr>
    <a:custClr name="Pool">
      <a:srgbClr val="009DD7"/>
    </a:custClr>
    <a:custClr name="50 pct. Ice">
      <a:srgbClr val="E8F6FD"/>
    </a:custClr>
    <a:custClr name="Leaf">
      <a:srgbClr val="056233"/>
    </a:custClr>
    <a:custClr name="Grass">
      <a:srgbClr val="008341"/>
    </a:custClr>
    <a:custClr name="Lime">
      <a:srgbClr val="06A94F"/>
    </a:custClr>
    <a:custClr name="Mint">
      <a:srgbClr val="7AC79B"/>
    </a:custClr>
    <a:custClr name="Sage">
      <a:srgbClr val="B4D8BE"/>
    </a:custClr>
    <a:custClr name="Light Sage">
      <a:srgbClr val="D8ECDB"/>
    </a:custClr>
    <a:custClr name="Blank">
      <a:srgbClr val="FFFFFF"/>
    </a:custClr>
    <a:custClr name="Blank">
      <a:srgbClr val="FFFFFF"/>
    </a:custClr>
    <a:custClr name="Blank">
      <a:srgbClr val="FFFFFF"/>
    </a:custClr>
    <a:custClr name="Blank">
      <a:srgbClr val="FFFFFF"/>
    </a:custClr>
    <a:custClr name="Charcoal">
      <a:srgbClr val="1C252D"/>
    </a:custClr>
    <a:custClr name="Slate">
      <a:srgbClr val="333F48"/>
    </a:custClr>
    <a:custClr name="Stone">
      <a:srgbClr val="72808A"/>
    </a:custClr>
    <a:custClr name="Pewter">
      <a:srgbClr val="A3AAAD"/>
    </a:custClr>
    <a:custClr name="Fog">
      <a:srgbClr val="C6CDD1"/>
    </a:custClr>
    <a:custClr name="Cement">
      <a:srgbClr val="E2E6E8"/>
    </a:custClr>
    <a:custClr name="Blank">
      <a:srgbClr val="FFFFFF"/>
    </a:custClr>
    <a:custClr name="Blank">
      <a:srgbClr val="FFFFFF"/>
    </a:custClr>
    <a:custClr name="Blank">
      <a:srgbClr val="FFFFFF"/>
    </a:custClr>
    <a:custClr name="Blank">
      <a:srgbClr val="FFFFFF"/>
    </a:custClr>
    <a:custClr name="Amber">
      <a:srgbClr val="882E0A"/>
    </a:custClr>
    <a:custClr name="Pumpkin">
      <a:srgbClr val="BC4A26"/>
    </a:custClr>
    <a:custClr name="Tangerine">
      <a:srgbClr val="EA6A20"/>
    </a:custClr>
    <a:custClr name="Creamsicle">
      <a:srgbClr val="F9A872"/>
    </a:custClr>
    <a:custClr name="Peach">
      <a:srgbClr val="FDD1B0"/>
    </a:custClr>
    <a:custClr name="Pale Peach">
      <a:srgbClr val="FAECE7"/>
    </a:custClr>
    <a:custClr name="Blank">
      <a:srgbClr val="FFFFFF"/>
    </a:custClr>
    <a:custClr name="Bark">
      <a:srgbClr val="6A5204"/>
    </a:custClr>
    <a:custClr name="Caramel">
      <a:srgbClr val="946E29"/>
    </a:custClr>
    <a:custClr name="Gold">
      <a:srgbClr val="C6892B"/>
    </a:custClr>
    <a:custClr name="Eggplant">
      <a:srgbClr val="49124C"/>
    </a:custClr>
    <a:custClr name="Plum">
      <a:srgbClr val="602468"/>
    </a:custClr>
    <a:custClr name="Orchid">
      <a:srgbClr val="9A5EA6"/>
    </a:custClr>
    <a:custClr name="Heather">
      <a:srgbClr val="B888BD"/>
    </a:custClr>
    <a:custClr name="Lilac">
      <a:srgbClr val="E2C9E1"/>
    </a:custClr>
    <a:custClr name="Soft Lilac">
      <a:srgbClr val="F5E8F2"/>
    </a:custClr>
    <a:custClr name="Blank">
      <a:srgbClr val="FFFFFF"/>
    </a:custClr>
    <a:custClr name="Marigold">
      <a:srgbClr val="FEC553"/>
    </a:custClr>
    <a:custClr name="Flax">
      <a:srgbClr val="F7D880"/>
    </a:custClr>
    <a:custClr name="Cream">
      <a:srgbClr val="FFF6DC"/>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4.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a:srgbClr val="063C5C"/>
    </a:custClr>
    <a:custClr name="Classic Blue">
      <a:srgbClr val="00507F"/>
    </a:custClr>
    <a:custClr name="Ocean">
      <a:srgbClr val="006E9F"/>
    </a:custClr>
    <a:custClr name="Wedgewood">
      <a:srgbClr val="5393BD"/>
    </a:custClr>
    <a:custClr name="Hydrangea">
      <a:srgbClr val="98C7E9"/>
    </a:custClr>
    <a:custClr name="Ice">
      <a:srgbClr val="D1EEFC"/>
    </a:custClr>
    <a:custClr name="Blank">
      <a:srgbClr val="FFFFFF"/>
    </a:custClr>
    <a:custClr name="Classic Blue">
      <a:srgbClr val="00507F"/>
    </a:custClr>
    <a:custClr name="Pool">
      <a:srgbClr val="009DD7"/>
    </a:custClr>
    <a:custClr name="50 pct. Ice">
      <a:srgbClr val="E8F6FD"/>
    </a:custClr>
    <a:custClr name="Leaf">
      <a:srgbClr val="056233"/>
    </a:custClr>
    <a:custClr name="Grass">
      <a:srgbClr val="008341"/>
    </a:custClr>
    <a:custClr name="Lime">
      <a:srgbClr val="06A94F"/>
    </a:custClr>
    <a:custClr name="Mint">
      <a:srgbClr val="7AC79B"/>
    </a:custClr>
    <a:custClr name="Sage">
      <a:srgbClr val="B4D8BE"/>
    </a:custClr>
    <a:custClr name="Light Sage">
      <a:srgbClr val="D8ECDB"/>
    </a:custClr>
    <a:custClr name="Blank">
      <a:srgbClr val="FFFFFF"/>
    </a:custClr>
    <a:custClr name="Blank">
      <a:srgbClr val="FFFFFF"/>
    </a:custClr>
    <a:custClr name="Blank">
      <a:srgbClr val="FFFFFF"/>
    </a:custClr>
    <a:custClr name="Blank">
      <a:srgbClr val="FFFFFF"/>
    </a:custClr>
    <a:custClr name="Charcoal">
      <a:srgbClr val="1C252D"/>
    </a:custClr>
    <a:custClr name="Slate">
      <a:srgbClr val="333F48"/>
    </a:custClr>
    <a:custClr name="Stone">
      <a:srgbClr val="72808A"/>
    </a:custClr>
    <a:custClr name="Pewter">
      <a:srgbClr val="A3AAAD"/>
    </a:custClr>
    <a:custClr name="Fog">
      <a:srgbClr val="C6CDD1"/>
    </a:custClr>
    <a:custClr name="Cement">
      <a:srgbClr val="E2E6E8"/>
    </a:custClr>
    <a:custClr name="Blank">
      <a:srgbClr val="FFFFFF"/>
    </a:custClr>
    <a:custClr name="Blank">
      <a:srgbClr val="FFFFFF"/>
    </a:custClr>
    <a:custClr name="Blank">
      <a:srgbClr val="FFFFFF"/>
    </a:custClr>
    <a:custClr name="Blank">
      <a:srgbClr val="FFFFFF"/>
    </a:custClr>
    <a:custClr name="Amber">
      <a:srgbClr val="882E0A"/>
    </a:custClr>
    <a:custClr name="Pumpkin">
      <a:srgbClr val="BC4A26"/>
    </a:custClr>
    <a:custClr name="Tangerine">
      <a:srgbClr val="EA6A20"/>
    </a:custClr>
    <a:custClr name="Creamsicle">
      <a:srgbClr val="F9A872"/>
    </a:custClr>
    <a:custClr name="Peach">
      <a:srgbClr val="FDD1B0"/>
    </a:custClr>
    <a:custClr name="Pale Peach">
      <a:srgbClr val="FAECE7"/>
    </a:custClr>
    <a:custClr name="Blank">
      <a:srgbClr val="FFFFFF"/>
    </a:custClr>
    <a:custClr name="Bark">
      <a:srgbClr val="6A5204"/>
    </a:custClr>
    <a:custClr name="Caramel">
      <a:srgbClr val="946E29"/>
    </a:custClr>
    <a:custClr name="Gold">
      <a:srgbClr val="C6892B"/>
    </a:custClr>
    <a:custClr name="Eggplant">
      <a:srgbClr val="49124C"/>
    </a:custClr>
    <a:custClr name="Plum">
      <a:srgbClr val="602468"/>
    </a:custClr>
    <a:custClr name="Orchid">
      <a:srgbClr val="9A5EA6"/>
    </a:custClr>
    <a:custClr name="Heather">
      <a:srgbClr val="B888BD"/>
    </a:custClr>
    <a:custClr name="Lilac">
      <a:srgbClr val="E2C9E1"/>
    </a:custClr>
    <a:custClr name="Soft Lilac">
      <a:srgbClr val="F5E8F2"/>
    </a:custClr>
    <a:custClr name="Blank">
      <a:srgbClr val="FFFFFF"/>
    </a:custClr>
    <a:custClr name="Marigold">
      <a:srgbClr val="FEC553"/>
    </a:custClr>
    <a:custClr name="Flax">
      <a:srgbClr val="F7D880"/>
    </a:custClr>
    <a:custClr name="Cream">
      <a:srgbClr val="FFF6DC"/>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C81E5FF9B20C47A0187C39C7F2E661" ma:contentTypeVersion="4" ma:contentTypeDescription="Create a new document." ma:contentTypeScope="" ma:versionID="74143b60f0475f700b2f4a668491160a">
  <xsd:schema xmlns:xsd="http://www.w3.org/2001/XMLSchema" xmlns:xs="http://www.w3.org/2001/XMLSchema" xmlns:p="http://schemas.microsoft.com/office/2006/metadata/properties" xmlns:ns2="9dac52f7-9928-46cc-8c1d-f77f2fc6266e" targetNamespace="http://schemas.microsoft.com/office/2006/metadata/properties" ma:root="true" ma:fieldsID="dd7a5ab4e329a7e975fc9ebf1db59955" ns2:_="">
    <xsd:import namespace="9dac52f7-9928-46cc-8c1d-f77f2fc626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c52f7-9928-46cc-8c1d-f77f2fc62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9dac52f7-9928-46cc-8c1d-f77f2fc626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87C32CD-1D56-42DC-87A6-A8A706201FB6}">
  <ds:schemaRefs>
    <ds:schemaRef ds:uri="9dac52f7-9928-46cc-8c1d-f77f2fc626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AIR-PPT-Standard-(10-in-wide)-120623</Template>
  <TotalTime>2</TotalTime>
  <Words>2157</Words>
  <Application>Microsoft Office PowerPoint</Application>
  <PresentationFormat>On-screen Show (4:3)</PresentationFormat>
  <Paragraphs>293</Paragraphs>
  <Slides>34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 Narrow</vt:lpstr>
      <vt:lpstr>Calibri</vt:lpstr>
      <vt:lpstr>Helvetica Neue</vt:lpstr>
      <vt:lpstr>Times New Roman</vt:lpstr>
      <vt:lpstr>Wingdings</vt:lpstr>
      <vt:lpstr>AIR_2023_Dark</vt:lpstr>
      <vt:lpstr>AIR_2023_Light_PPT</vt:lpstr>
      <vt:lpstr>Proposal Development Training Series</vt:lpstr>
      <vt:lpstr>Meet the Presenters</vt:lpstr>
      <vt:lpstr>Proposal Development Training Series</vt:lpstr>
      <vt:lpstr>Brief Review of Last Session</vt:lpstr>
      <vt:lpstr>Review of Key Terms</vt:lpstr>
      <vt:lpstr>What do RFPs include?</vt:lpstr>
      <vt:lpstr>Elements of Win Themes</vt:lpstr>
      <vt:lpstr>Writing Your Technical Proposal</vt:lpstr>
      <vt:lpstr>Steps to Producing a Technical Volume</vt:lpstr>
      <vt:lpstr>Outline of Technical Proposal</vt:lpstr>
      <vt:lpstr>Capabilities Statement</vt:lpstr>
      <vt:lpstr>Capabilities and Past Performance</vt:lpstr>
      <vt:lpstr>Technical Approach - Research Design</vt:lpstr>
      <vt:lpstr>What does a Technical Approach Include?</vt:lpstr>
      <vt:lpstr>Why does a background section matter?</vt:lpstr>
      <vt:lpstr>Outline of the Background Section</vt:lpstr>
      <vt:lpstr>Research or Evaluation Questions</vt:lpstr>
      <vt:lpstr>Example Evaluation Matrix</vt:lpstr>
      <vt:lpstr>Theory of Change/Conceptual Framework</vt:lpstr>
      <vt:lpstr>Example Theory of Change</vt:lpstr>
      <vt:lpstr>Example Conceptual Framework</vt:lpstr>
      <vt:lpstr>Example Theory of Change</vt:lpstr>
      <vt:lpstr>Example Theory of Change</vt:lpstr>
      <vt:lpstr>Example Theory of Change</vt:lpstr>
      <vt:lpstr>Example Theory of Change</vt:lpstr>
      <vt:lpstr>Example: Cash Transfer</vt:lpstr>
      <vt:lpstr>Research Design</vt:lpstr>
      <vt:lpstr>Management and Staffing Plan</vt:lpstr>
      <vt:lpstr>Management Plan</vt:lpstr>
      <vt:lpstr>Organizational Chart</vt:lpstr>
      <vt:lpstr>Example org chart</vt:lpstr>
      <vt:lpstr>Staffing Plan</vt:lpstr>
      <vt:lpstr>Staffing Plan, continued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subject>AIR Presentation</dc:subject>
  <dc:creator>Molotsky, Adria</dc:creator>
  <cp:keywords>Add appropriate tags for accessibility</cp:keywords>
  <cp:lastModifiedBy>Suziedelis, Lara</cp:lastModifiedBy>
  <cp:revision>1</cp:revision>
  <cp:lastPrinted>2017-10-19T00:36:21Z</cp:lastPrinted>
  <dcterms:created xsi:type="dcterms:W3CDTF">2024-08-12T20:47:07Z</dcterms:created>
  <dcterms:modified xsi:type="dcterms:W3CDTF">2026-05-26T14:25:19Z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0x0101000DC81E5FF9B20C47A0187C39C7F2E661</vt:lpwstr>
  </property>
  <property fmtid="{D5CDD505-2E9C-101B-9397-08002B2CF9AE}" pid="4" name="TaxKeyword">
    <vt:lpwstr>403;#Add appropriate tags for accessibility|eab204ad-ef36-4d01-a7c0-674086fd960c</vt:lpwstr>
  </property>
</Properties>
</file>