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056" r:id="rId4"/>
    <p:sldMasterId id="2147484059" r:id="rId5"/>
  </p:sldMasterIdLst>
  <p:notesMasterIdLst>
    <p:notesMasterId r:id="rId35"/>
  </p:notesMasterIdLst>
  <p:handoutMasterIdLst>
    <p:handoutMasterId r:id="rId36"/>
  </p:handoutMasterIdLst>
  <p:sldIdLst>
    <p:sldId id="518" r:id="rId6"/>
    <p:sldId id="2080" r:id="rId7"/>
    <p:sldId id="410" r:id="rId8"/>
    <p:sldId id="520" r:id="rId9"/>
    <p:sldId id="532" r:id="rId10"/>
    <p:sldId id="530" r:id="rId11"/>
    <p:sldId id="521" r:id="rId12"/>
    <p:sldId id="2046" r:id="rId13"/>
    <p:sldId id="2079" r:id="rId14"/>
    <p:sldId id="522" r:id="rId15"/>
    <p:sldId id="2085" r:id="rId16"/>
    <p:sldId id="2086" r:id="rId17"/>
    <p:sldId id="2087" r:id="rId18"/>
    <p:sldId id="534" r:id="rId19"/>
    <p:sldId id="523" r:id="rId20"/>
    <p:sldId id="535" r:id="rId21"/>
    <p:sldId id="2083" r:id="rId22"/>
    <p:sldId id="2081" r:id="rId23"/>
    <p:sldId id="2082" r:id="rId24"/>
    <p:sldId id="539" r:id="rId25"/>
    <p:sldId id="548" r:id="rId26"/>
    <p:sldId id="549" r:id="rId27"/>
    <p:sldId id="560" r:id="rId28"/>
    <p:sldId id="280" r:id="rId29"/>
    <p:sldId id="2052" r:id="rId30"/>
    <p:sldId id="2053" r:id="rId31"/>
    <p:sldId id="2054" r:id="rId32"/>
    <p:sldId id="2055" r:id="rId33"/>
    <p:sldId id="2084"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16"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77731B-75B9-0392-DFCC-5A84DC857D39}" name="de Milliano, Marlous" initials="Md" userId="S::mdemilliano@air.org::ff69aa86-7460-4b1f-ba41-2e71701b75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8"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olotsky, Adria" initials="MA" lastIdx="1" clrIdx="9">
    <p:extLst>
      <p:ext uri="{19B8F6BF-5375-455C-9EA6-DF929625EA0E}">
        <p15:presenceInfo xmlns:p15="http://schemas.microsoft.com/office/powerpoint/2012/main" userId="S::amolotsky@air.org::21715bb0-1697-4910-bc0d-d02e168ee96c" providerId="AD"/>
      </p:ext>
    </p:extLst>
  </p:cmAuthor>
  <p:cmAuthor id="4" name="Note" initials="Note" lastIdx="48"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8E9E9"/>
    <a:srgbClr val="F5F5F5"/>
    <a:srgbClr val="F9F9F9"/>
    <a:srgbClr val="FCFCFC"/>
    <a:srgbClr val="F6F6F6"/>
    <a:srgbClr val="F8F8F9"/>
    <a:srgbClr val="F2F2F3"/>
    <a:srgbClr val="BFBFBF"/>
    <a:srgbClr val="EBEBEC"/>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537D6-95A6-40E0-9E50-38A075037DBF}" v="4" dt="2026-05-13T14:36:33.704"/>
    <p1510:client id="{BDF68EF5-29E6-4309-9FCE-A2953FF8635F}" v="868" dt="2026-05-13T15:53:33.721"/>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83431" autoAdjust="0"/>
  </p:normalViewPr>
  <p:slideViewPr>
    <p:cSldViewPr snapToGrid="0">
      <p:cViewPr varScale="1">
        <p:scale>
          <a:sx n="55" d="100"/>
          <a:sy n="55" d="100"/>
        </p:scale>
        <p:origin x="1363" y="53"/>
      </p:cViewPr>
      <p:guideLst>
        <p:guide orient="horz" pos="816"/>
        <p:guide pos="216"/>
        <p:guide orient="horz" pos="912"/>
      </p:guideLst>
    </p:cSldViewPr>
  </p:slideViewPr>
  <p:outlineViewPr>
    <p:cViewPr>
      <p:scale>
        <a:sx n="33" d="100"/>
        <a:sy n="33" d="100"/>
      </p:scale>
      <p:origin x="0" y="-11347"/>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66" d="100"/>
          <a:sy n="66" d="100"/>
        </p:scale>
        <p:origin x="516" y="5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4B22B-D41F-48F7-B7CF-D0FBC055663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610A299-DAF3-425E-AE8D-909973ABE691}">
      <dgm:prSet phldrT="[Text]" phldr="0" custT="1"/>
      <dgm:spPr/>
      <dgm:t>
        <a:bodyPr/>
        <a:lstStyle/>
        <a:p>
          <a:r>
            <a:rPr lang="en-US" sz="1200" b="1" dirty="0">
              <a:solidFill>
                <a:schemeClr val="accent1"/>
              </a:solidFill>
              <a:latin typeface="Arial" panose="020B0604020202020204" pitchFamily="34" charset="0"/>
              <a:cs typeface="Arial" panose="020B0604020202020204" pitchFamily="34" charset="0"/>
            </a:rPr>
            <a:t>Anticipate</a:t>
          </a:r>
        </a:p>
      </dgm:t>
    </dgm:pt>
    <dgm:pt modelId="{903A5996-9E1C-4750-9C24-62654A50D938}" type="parTrans" cxnId="{7DABA016-740B-4E7A-8296-E5507E72D952}">
      <dgm:prSet/>
      <dgm:spPr/>
      <dgm:t>
        <a:bodyPr/>
        <a:lstStyle/>
        <a:p>
          <a:endParaRPr lang="en-US"/>
        </a:p>
      </dgm:t>
    </dgm:pt>
    <dgm:pt modelId="{28CDAABA-0BB8-4677-834B-72F8D233B94A}" type="sibTrans" cxnId="{7DABA016-740B-4E7A-8296-E5507E72D952}">
      <dgm:prSet/>
      <dgm:spPr/>
      <dgm:t>
        <a:bodyPr/>
        <a:lstStyle/>
        <a:p>
          <a:endParaRPr lang="en-US"/>
        </a:p>
      </dgm:t>
    </dgm:pt>
    <dgm:pt modelId="{33734D88-B54B-426C-B0D9-8678F6A4D1B9}">
      <dgm:prSet phldrT="[Text]" phldr="0" custT="1"/>
      <dgm:spPr/>
      <dgm:t>
        <a:bodyPr/>
        <a:lstStyle/>
        <a:p>
          <a:r>
            <a:rPr lang="en-US" sz="1200" b="1" dirty="0">
              <a:solidFill>
                <a:schemeClr val="accent1"/>
              </a:solidFill>
              <a:latin typeface="Arial" panose="020B0604020202020204" pitchFamily="34" charset="0"/>
              <a:cs typeface="Arial" panose="020B0604020202020204" pitchFamily="34" charset="0"/>
            </a:rPr>
            <a:t>Submit</a:t>
          </a:r>
        </a:p>
      </dgm:t>
    </dgm:pt>
    <dgm:pt modelId="{7D425B1B-769A-4D2D-ABC7-93D4E69DB9CE}" type="parTrans" cxnId="{D31CBE39-4463-459C-8B29-73B3392924C1}">
      <dgm:prSet/>
      <dgm:spPr/>
      <dgm:t>
        <a:bodyPr/>
        <a:lstStyle/>
        <a:p>
          <a:endParaRPr lang="en-US"/>
        </a:p>
      </dgm:t>
    </dgm:pt>
    <dgm:pt modelId="{61924447-EBCD-4F69-9D8B-83408C92A412}" type="sibTrans" cxnId="{D31CBE39-4463-459C-8B29-73B3392924C1}">
      <dgm:prSet/>
      <dgm:spPr/>
      <dgm:t>
        <a:bodyPr/>
        <a:lstStyle/>
        <a:p>
          <a:endParaRPr lang="en-US"/>
        </a:p>
      </dgm:t>
    </dgm:pt>
    <dgm:pt modelId="{A5F0BA80-00F0-425F-8460-A2D51431E3FE}">
      <dgm:prSet phldrT="[Text]" phldr="0" custT="1"/>
      <dgm:spPr/>
      <dgm:t>
        <a:bodyPr/>
        <a:lstStyle/>
        <a:p>
          <a:r>
            <a:rPr lang="en-US" sz="1200" b="1" dirty="0">
              <a:solidFill>
                <a:schemeClr val="accent1"/>
              </a:solidFill>
              <a:latin typeface="Arial" panose="020B0604020202020204" pitchFamily="34" charset="0"/>
              <a:cs typeface="Arial" panose="020B0604020202020204" pitchFamily="34" charset="0"/>
            </a:rPr>
            <a:t>Follow-up</a:t>
          </a:r>
        </a:p>
      </dgm:t>
    </dgm:pt>
    <dgm:pt modelId="{4DF4C59E-99D2-4DA7-9915-EE03A66209E6}" type="parTrans" cxnId="{5B5296D6-0459-489C-B6B6-CA5B2C5079FF}">
      <dgm:prSet/>
      <dgm:spPr/>
      <dgm:t>
        <a:bodyPr/>
        <a:lstStyle/>
        <a:p>
          <a:endParaRPr lang="en-US"/>
        </a:p>
      </dgm:t>
    </dgm:pt>
    <dgm:pt modelId="{78270870-7F7B-441B-88C5-17311706AF7E}" type="sibTrans" cxnId="{5B5296D6-0459-489C-B6B6-CA5B2C5079FF}">
      <dgm:prSet/>
      <dgm:spPr/>
      <dgm:t>
        <a:bodyPr/>
        <a:lstStyle/>
        <a:p>
          <a:endParaRPr lang="en-US"/>
        </a:p>
      </dgm:t>
    </dgm:pt>
    <dgm:pt modelId="{497B6616-D6AD-4FF5-94F1-6EDB5EC4582D}">
      <dgm:prSet custT="1"/>
      <dgm:spPr/>
      <dgm:t>
        <a:bodyPr/>
        <a:lstStyle/>
        <a:p>
          <a:r>
            <a:rPr lang="en-US" sz="1200" b="1" dirty="0">
              <a:solidFill>
                <a:schemeClr val="accent1"/>
              </a:solidFill>
              <a:latin typeface="Arial" panose="020B0604020202020204" pitchFamily="34" charset="0"/>
              <a:cs typeface="Arial" panose="020B0604020202020204" pitchFamily="34" charset="0"/>
            </a:rPr>
            <a:t>Review the RFP</a:t>
          </a:r>
        </a:p>
      </dgm:t>
    </dgm:pt>
    <dgm:pt modelId="{22EB3812-4037-4385-BF4C-2CC8BD6C721D}" type="parTrans" cxnId="{4A9B4E1C-BBFF-414A-B0B6-2C8A18139544}">
      <dgm:prSet/>
      <dgm:spPr/>
      <dgm:t>
        <a:bodyPr/>
        <a:lstStyle/>
        <a:p>
          <a:endParaRPr lang="en-US"/>
        </a:p>
      </dgm:t>
    </dgm:pt>
    <dgm:pt modelId="{DFE49A52-B115-4F91-AD06-A7AB69424F1D}" type="sibTrans" cxnId="{4A9B4E1C-BBFF-414A-B0B6-2C8A18139544}">
      <dgm:prSet/>
      <dgm:spPr/>
      <dgm:t>
        <a:bodyPr/>
        <a:lstStyle/>
        <a:p>
          <a:endParaRPr lang="en-US"/>
        </a:p>
      </dgm:t>
    </dgm:pt>
    <dgm:pt modelId="{697FEEF9-817D-4BB8-8F21-7B3605CA159E}">
      <dgm:prSet custT="1"/>
      <dgm:spPr/>
      <dgm:t>
        <a:bodyPr/>
        <a:lstStyle/>
        <a:p>
          <a:r>
            <a:rPr lang="en-US" sz="1200" b="1" dirty="0">
              <a:solidFill>
                <a:schemeClr val="accent1"/>
              </a:solidFill>
              <a:latin typeface="Arial" panose="020B0604020202020204" pitchFamily="34" charset="0"/>
              <a:cs typeface="Arial" panose="020B0604020202020204" pitchFamily="34" charset="0"/>
            </a:rPr>
            <a:t>Plan</a:t>
          </a:r>
        </a:p>
      </dgm:t>
    </dgm:pt>
    <dgm:pt modelId="{75574363-CF12-4EEC-BF0B-EE4BE63E940D}" type="parTrans" cxnId="{9377D412-7C74-48FE-8020-E61AD3BCEF58}">
      <dgm:prSet/>
      <dgm:spPr/>
      <dgm:t>
        <a:bodyPr/>
        <a:lstStyle/>
        <a:p>
          <a:endParaRPr lang="en-US"/>
        </a:p>
      </dgm:t>
    </dgm:pt>
    <dgm:pt modelId="{DB4039DC-9332-48ED-BA5A-3B0FEE219FED}" type="sibTrans" cxnId="{9377D412-7C74-48FE-8020-E61AD3BCEF58}">
      <dgm:prSet/>
      <dgm:spPr/>
      <dgm:t>
        <a:bodyPr/>
        <a:lstStyle/>
        <a:p>
          <a:endParaRPr lang="en-US"/>
        </a:p>
      </dgm:t>
    </dgm:pt>
    <dgm:pt modelId="{54B40BAD-5F39-4312-B618-145A298AC9A3}">
      <dgm:prSet custT="1"/>
      <dgm:spPr/>
      <dgm:t>
        <a:bodyPr/>
        <a:lstStyle/>
        <a:p>
          <a:r>
            <a:rPr lang="en-US" sz="1200" b="1" dirty="0">
              <a:solidFill>
                <a:schemeClr val="accent1"/>
              </a:solidFill>
              <a:latin typeface="Arial" panose="020B0604020202020204" pitchFamily="34" charset="0"/>
              <a:cs typeface="Arial" panose="020B0604020202020204" pitchFamily="34" charset="0"/>
            </a:rPr>
            <a:t>Write</a:t>
          </a:r>
        </a:p>
      </dgm:t>
    </dgm:pt>
    <dgm:pt modelId="{1B69BF55-D819-4ED3-BE18-AA5320226C8B}" type="parTrans" cxnId="{B00F242A-49A1-402C-8E3E-FD2C759F762F}">
      <dgm:prSet/>
      <dgm:spPr/>
      <dgm:t>
        <a:bodyPr/>
        <a:lstStyle/>
        <a:p>
          <a:endParaRPr lang="en-US"/>
        </a:p>
      </dgm:t>
    </dgm:pt>
    <dgm:pt modelId="{F5BAD51B-E4A3-45C4-B867-1E6BC7955357}" type="sibTrans" cxnId="{B00F242A-49A1-402C-8E3E-FD2C759F762F}">
      <dgm:prSet/>
      <dgm:spPr/>
      <dgm:t>
        <a:bodyPr/>
        <a:lstStyle/>
        <a:p>
          <a:endParaRPr lang="en-US"/>
        </a:p>
      </dgm:t>
    </dgm:pt>
    <dgm:pt modelId="{4C044433-825E-4B7B-95FE-650DEAFC16E6}">
      <dgm:prSet custT="1"/>
      <dgm:spPr/>
      <dgm:t>
        <a:bodyPr/>
        <a:lstStyle/>
        <a:p>
          <a:r>
            <a:rPr lang="en-US" sz="1200" b="1" dirty="0">
              <a:solidFill>
                <a:schemeClr val="accent1"/>
              </a:solidFill>
              <a:latin typeface="Arial" panose="020B0604020202020204" pitchFamily="34" charset="0"/>
              <a:cs typeface="Arial" panose="020B0604020202020204" pitchFamily="34" charset="0"/>
            </a:rPr>
            <a:t>Review the proposal</a:t>
          </a:r>
        </a:p>
      </dgm:t>
    </dgm:pt>
    <dgm:pt modelId="{066BF77D-0D24-485D-A215-2789963D8BC1}" type="parTrans" cxnId="{B7A6008A-A639-418A-999D-50DF84FA541F}">
      <dgm:prSet/>
      <dgm:spPr/>
      <dgm:t>
        <a:bodyPr/>
        <a:lstStyle/>
        <a:p>
          <a:endParaRPr lang="en-US"/>
        </a:p>
      </dgm:t>
    </dgm:pt>
    <dgm:pt modelId="{161D835B-F084-433B-BC4D-8DAEA80F0924}" type="sibTrans" cxnId="{B7A6008A-A639-418A-999D-50DF84FA541F}">
      <dgm:prSet/>
      <dgm:spPr/>
      <dgm:t>
        <a:bodyPr/>
        <a:lstStyle/>
        <a:p>
          <a:endParaRPr lang="en-US"/>
        </a:p>
      </dgm:t>
    </dgm:pt>
    <dgm:pt modelId="{42535B0E-6F17-40B7-92F4-FAD5E25C3E34}" type="pres">
      <dgm:prSet presAssocID="{FA54B22B-D41F-48F7-B7CF-D0FBC0556637}" presName="Name0" presStyleCnt="0">
        <dgm:presLayoutVars>
          <dgm:chMax val="11"/>
          <dgm:chPref val="11"/>
          <dgm:dir/>
          <dgm:resizeHandles/>
        </dgm:presLayoutVars>
      </dgm:prSet>
      <dgm:spPr/>
    </dgm:pt>
    <dgm:pt modelId="{F4F2C715-6390-4DE8-8E90-07054CBF5C6D}" type="pres">
      <dgm:prSet presAssocID="{A5F0BA80-00F0-425F-8460-A2D51431E3FE}" presName="Accent7" presStyleCnt="0"/>
      <dgm:spPr/>
    </dgm:pt>
    <dgm:pt modelId="{61A57D70-D3D0-47D5-B30A-76A636603589}" type="pres">
      <dgm:prSet presAssocID="{A5F0BA80-00F0-425F-8460-A2D51431E3FE}" presName="Accent" presStyleLbl="node1" presStyleIdx="0" presStyleCnt="7"/>
      <dgm:spPr/>
    </dgm:pt>
    <dgm:pt modelId="{4336E622-0469-426C-BD7B-B2ECC812505B}" type="pres">
      <dgm:prSet presAssocID="{A5F0BA80-00F0-425F-8460-A2D51431E3FE}" presName="ParentBackground7" presStyleCnt="0"/>
      <dgm:spPr/>
    </dgm:pt>
    <dgm:pt modelId="{827EC656-01C8-4CC0-A7F1-11683020154D}" type="pres">
      <dgm:prSet presAssocID="{A5F0BA80-00F0-425F-8460-A2D51431E3FE}" presName="ParentBackground" presStyleLbl="fgAcc1" presStyleIdx="0" presStyleCnt="7"/>
      <dgm:spPr/>
    </dgm:pt>
    <dgm:pt modelId="{61FBCE7E-13E9-4E8A-B3AA-508924B66693}" type="pres">
      <dgm:prSet presAssocID="{A5F0BA80-00F0-425F-8460-A2D51431E3FE}" presName="Parent7" presStyleLbl="revTx" presStyleIdx="0" presStyleCnt="0">
        <dgm:presLayoutVars>
          <dgm:chMax val="1"/>
          <dgm:chPref val="1"/>
          <dgm:bulletEnabled val="1"/>
        </dgm:presLayoutVars>
      </dgm:prSet>
      <dgm:spPr/>
    </dgm:pt>
    <dgm:pt modelId="{F83C403F-737C-46C8-A3E6-28017934BD57}" type="pres">
      <dgm:prSet presAssocID="{33734D88-B54B-426C-B0D9-8678F6A4D1B9}" presName="Accent6" presStyleCnt="0"/>
      <dgm:spPr/>
    </dgm:pt>
    <dgm:pt modelId="{4B82D6F3-B309-48A0-8244-2780F5F94D55}" type="pres">
      <dgm:prSet presAssocID="{33734D88-B54B-426C-B0D9-8678F6A4D1B9}" presName="Accent" presStyleLbl="node1" presStyleIdx="1" presStyleCnt="7"/>
      <dgm:spPr/>
    </dgm:pt>
    <dgm:pt modelId="{4542E884-A3AC-435E-83D1-FABD4C590736}" type="pres">
      <dgm:prSet presAssocID="{33734D88-B54B-426C-B0D9-8678F6A4D1B9}" presName="ParentBackground6" presStyleCnt="0"/>
      <dgm:spPr/>
    </dgm:pt>
    <dgm:pt modelId="{BC11A616-FE7A-4D47-913D-DA52FDA65BFA}" type="pres">
      <dgm:prSet presAssocID="{33734D88-B54B-426C-B0D9-8678F6A4D1B9}" presName="ParentBackground" presStyleLbl="fgAcc1" presStyleIdx="1" presStyleCnt="7"/>
      <dgm:spPr/>
    </dgm:pt>
    <dgm:pt modelId="{9343BD65-4E23-473B-B384-1BBD1FB5F733}" type="pres">
      <dgm:prSet presAssocID="{33734D88-B54B-426C-B0D9-8678F6A4D1B9}" presName="Parent6" presStyleLbl="revTx" presStyleIdx="0" presStyleCnt="0">
        <dgm:presLayoutVars>
          <dgm:chMax val="1"/>
          <dgm:chPref val="1"/>
          <dgm:bulletEnabled val="1"/>
        </dgm:presLayoutVars>
      </dgm:prSet>
      <dgm:spPr/>
    </dgm:pt>
    <dgm:pt modelId="{7DA7A7DB-D637-4535-8D29-35FF6FCF5071}" type="pres">
      <dgm:prSet presAssocID="{4C044433-825E-4B7B-95FE-650DEAFC16E6}" presName="Accent5" presStyleCnt="0"/>
      <dgm:spPr/>
    </dgm:pt>
    <dgm:pt modelId="{0EF3326F-2CC1-4F37-9D2C-58B9F355DC4F}" type="pres">
      <dgm:prSet presAssocID="{4C044433-825E-4B7B-95FE-650DEAFC16E6}" presName="Accent" presStyleLbl="node1" presStyleIdx="2" presStyleCnt="7"/>
      <dgm:spPr/>
    </dgm:pt>
    <dgm:pt modelId="{F9DA06F1-DCBE-4882-B4B6-0918A37DC9EB}" type="pres">
      <dgm:prSet presAssocID="{4C044433-825E-4B7B-95FE-650DEAFC16E6}" presName="ParentBackground5" presStyleCnt="0"/>
      <dgm:spPr/>
    </dgm:pt>
    <dgm:pt modelId="{9D529413-D955-4555-8945-DFA7E2658D80}" type="pres">
      <dgm:prSet presAssocID="{4C044433-825E-4B7B-95FE-650DEAFC16E6}" presName="ParentBackground" presStyleLbl="fgAcc1" presStyleIdx="2" presStyleCnt="7"/>
      <dgm:spPr/>
    </dgm:pt>
    <dgm:pt modelId="{8AD3BCE7-B1EF-4367-ACE6-131853C3DF24}" type="pres">
      <dgm:prSet presAssocID="{4C044433-825E-4B7B-95FE-650DEAFC16E6}" presName="Parent5" presStyleLbl="revTx" presStyleIdx="0" presStyleCnt="0">
        <dgm:presLayoutVars>
          <dgm:chMax val="1"/>
          <dgm:chPref val="1"/>
          <dgm:bulletEnabled val="1"/>
        </dgm:presLayoutVars>
      </dgm:prSet>
      <dgm:spPr/>
    </dgm:pt>
    <dgm:pt modelId="{D24F9E6A-D3A1-4745-B2C3-FD5769EC47B5}" type="pres">
      <dgm:prSet presAssocID="{54B40BAD-5F39-4312-B618-145A298AC9A3}" presName="Accent4" presStyleCnt="0"/>
      <dgm:spPr/>
    </dgm:pt>
    <dgm:pt modelId="{0031DD68-0980-4A59-A7D2-F4134D0BB3F4}" type="pres">
      <dgm:prSet presAssocID="{54B40BAD-5F39-4312-B618-145A298AC9A3}" presName="Accent" presStyleLbl="node1" presStyleIdx="3" presStyleCnt="7"/>
      <dgm:spPr>
        <a:solidFill>
          <a:srgbClr val="FF0000"/>
        </a:solidFill>
      </dgm:spPr>
    </dgm:pt>
    <dgm:pt modelId="{C9E63F43-C483-4F36-8EE1-8A24E1C8FF58}" type="pres">
      <dgm:prSet presAssocID="{54B40BAD-5F39-4312-B618-145A298AC9A3}" presName="ParentBackground4" presStyleCnt="0"/>
      <dgm:spPr/>
    </dgm:pt>
    <dgm:pt modelId="{2ABE4C4F-F95A-4446-934A-BE400CF66E7C}" type="pres">
      <dgm:prSet presAssocID="{54B40BAD-5F39-4312-B618-145A298AC9A3}" presName="ParentBackground" presStyleLbl="fgAcc1" presStyleIdx="3" presStyleCnt="7"/>
      <dgm:spPr/>
    </dgm:pt>
    <dgm:pt modelId="{C39EC29D-5C4A-47E8-B8DC-5F8C83A81BA5}" type="pres">
      <dgm:prSet presAssocID="{54B40BAD-5F39-4312-B618-145A298AC9A3}" presName="Parent4" presStyleLbl="revTx" presStyleIdx="0" presStyleCnt="0">
        <dgm:presLayoutVars>
          <dgm:chMax val="1"/>
          <dgm:chPref val="1"/>
          <dgm:bulletEnabled val="1"/>
        </dgm:presLayoutVars>
      </dgm:prSet>
      <dgm:spPr/>
    </dgm:pt>
    <dgm:pt modelId="{817771BF-9F95-4067-97B7-BCC4568620F6}" type="pres">
      <dgm:prSet presAssocID="{697FEEF9-817D-4BB8-8F21-7B3605CA159E}" presName="Accent3" presStyleCnt="0"/>
      <dgm:spPr/>
    </dgm:pt>
    <dgm:pt modelId="{0177BE2F-5B54-4BA6-9D66-3122310D0F6B}" type="pres">
      <dgm:prSet presAssocID="{697FEEF9-817D-4BB8-8F21-7B3605CA159E}" presName="Accent" presStyleLbl="node1" presStyleIdx="4" presStyleCnt="7"/>
      <dgm:spPr/>
    </dgm:pt>
    <dgm:pt modelId="{886F3C8A-A49A-45E9-9E0A-E3878DC785E1}" type="pres">
      <dgm:prSet presAssocID="{697FEEF9-817D-4BB8-8F21-7B3605CA159E}" presName="ParentBackground3" presStyleCnt="0"/>
      <dgm:spPr/>
    </dgm:pt>
    <dgm:pt modelId="{0703B9CF-F2F2-4FE7-9473-105E9C2ED55A}" type="pres">
      <dgm:prSet presAssocID="{697FEEF9-817D-4BB8-8F21-7B3605CA159E}" presName="ParentBackground" presStyleLbl="fgAcc1" presStyleIdx="4" presStyleCnt="7"/>
      <dgm:spPr/>
    </dgm:pt>
    <dgm:pt modelId="{8E06771D-5852-4B9F-9ADD-D59A9CCB3016}" type="pres">
      <dgm:prSet presAssocID="{697FEEF9-817D-4BB8-8F21-7B3605CA159E}" presName="Parent3" presStyleLbl="revTx" presStyleIdx="0" presStyleCnt="0">
        <dgm:presLayoutVars>
          <dgm:chMax val="1"/>
          <dgm:chPref val="1"/>
          <dgm:bulletEnabled val="1"/>
        </dgm:presLayoutVars>
      </dgm:prSet>
      <dgm:spPr/>
    </dgm:pt>
    <dgm:pt modelId="{EF2A268C-00AB-42CA-8949-AADCA60383C1}" type="pres">
      <dgm:prSet presAssocID="{497B6616-D6AD-4FF5-94F1-6EDB5EC4582D}" presName="Accent2" presStyleCnt="0"/>
      <dgm:spPr/>
    </dgm:pt>
    <dgm:pt modelId="{1C146A4F-1066-4BA1-8BD1-A3919750F241}" type="pres">
      <dgm:prSet presAssocID="{497B6616-D6AD-4FF5-94F1-6EDB5EC4582D}" presName="Accent" presStyleLbl="node1" presStyleIdx="5" presStyleCnt="7"/>
      <dgm:spPr>
        <a:solidFill>
          <a:srgbClr val="FF0000"/>
        </a:solidFill>
      </dgm:spPr>
    </dgm:pt>
    <dgm:pt modelId="{C6720E93-9EDB-4A5A-AA18-BF95019BB97D}" type="pres">
      <dgm:prSet presAssocID="{497B6616-D6AD-4FF5-94F1-6EDB5EC4582D}" presName="ParentBackground2" presStyleCnt="0"/>
      <dgm:spPr/>
    </dgm:pt>
    <dgm:pt modelId="{89973018-82CE-4ED3-A934-8BC3618482C4}" type="pres">
      <dgm:prSet presAssocID="{497B6616-D6AD-4FF5-94F1-6EDB5EC4582D}" presName="ParentBackground" presStyleLbl="fgAcc1" presStyleIdx="5" presStyleCnt="7"/>
      <dgm:spPr/>
    </dgm:pt>
    <dgm:pt modelId="{41D0CF78-89FC-4043-92F7-7C4F9E1E0619}" type="pres">
      <dgm:prSet presAssocID="{497B6616-D6AD-4FF5-94F1-6EDB5EC4582D}" presName="Parent2" presStyleLbl="revTx" presStyleIdx="0" presStyleCnt="0">
        <dgm:presLayoutVars>
          <dgm:chMax val="1"/>
          <dgm:chPref val="1"/>
          <dgm:bulletEnabled val="1"/>
        </dgm:presLayoutVars>
      </dgm:prSet>
      <dgm:spPr/>
    </dgm:pt>
    <dgm:pt modelId="{3B4A9DD5-9FD0-4CEC-801E-1D4C2C4DF9AE}" type="pres">
      <dgm:prSet presAssocID="{A610A299-DAF3-425E-AE8D-909973ABE691}" presName="Accent1" presStyleCnt="0"/>
      <dgm:spPr/>
    </dgm:pt>
    <dgm:pt modelId="{A005F0FE-5AF2-4D81-843C-44AA330311FE}" type="pres">
      <dgm:prSet presAssocID="{A610A299-DAF3-425E-AE8D-909973ABE691}" presName="Accent" presStyleLbl="node1" presStyleIdx="6" presStyleCnt="7"/>
      <dgm:spPr/>
    </dgm:pt>
    <dgm:pt modelId="{C95FC452-C244-491B-995C-DCC9D0FE10D3}" type="pres">
      <dgm:prSet presAssocID="{A610A299-DAF3-425E-AE8D-909973ABE691}" presName="ParentBackground1" presStyleCnt="0"/>
      <dgm:spPr/>
    </dgm:pt>
    <dgm:pt modelId="{6348CA40-1808-4389-8EF2-0B2A4FE48B93}" type="pres">
      <dgm:prSet presAssocID="{A610A299-DAF3-425E-AE8D-909973ABE691}" presName="ParentBackground" presStyleLbl="fgAcc1" presStyleIdx="6" presStyleCnt="7"/>
      <dgm:spPr/>
    </dgm:pt>
    <dgm:pt modelId="{4BF95E58-1CDD-4EF5-834C-C065DF137A86}" type="pres">
      <dgm:prSet presAssocID="{A610A299-DAF3-425E-AE8D-909973ABE691}" presName="Parent1" presStyleLbl="revTx" presStyleIdx="0" presStyleCnt="0">
        <dgm:presLayoutVars>
          <dgm:chMax val="1"/>
          <dgm:chPref val="1"/>
          <dgm:bulletEnabled val="1"/>
        </dgm:presLayoutVars>
      </dgm:prSet>
      <dgm:spPr/>
    </dgm:pt>
  </dgm:ptLst>
  <dgm:cxnLst>
    <dgm:cxn modelId="{09D11C0D-91FD-4FD2-AB44-95086BCCA3BD}" type="presOf" srcId="{497B6616-D6AD-4FF5-94F1-6EDB5EC4582D}" destId="{41D0CF78-89FC-4043-92F7-7C4F9E1E0619}" srcOrd="1" destOrd="0" presId="urn:microsoft.com/office/officeart/2011/layout/CircleProcess"/>
    <dgm:cxn modelId="{4C4B6511-0839-4EFD-9AB2-C79E49EC68CB}" type="presOf" srcId="{A610A299-DAF3-425E-AE8D-909973ABE691}" destId="{6348CA40-1808-4389-8EF2-0B2A4FE48B93}" srcOrd="0" destOrd="0" presId="urn:microsoft.com/office/officeart/2011/layout/CircleProcess"/>
    <dgm:cxn modelId="{9377D412-7C74-48FE-8020-E61AD3BCEF58}" srcId="{FA54B22B-D41F-48F7-B7CF-D0FBC0556637}" destId="{697FEEF9-817D-4BB8-8F21-7B3605CA159E}" srcOrd="2" destOrd="0" parTransId="{75574363-CF12-4EEC-BF0B-EE4BE63E940D}" sibTransId="{DB4039DC-9332-48ED-BA5A-3B0FEE219FED}"/>
    <dgm:cxn modelId="{7DABA016-740B-4E7A-8296-E5507E72D952}" srcId="{FA54B22B-D41F-48F7-B7CF-D0FBC0556637}" destId="{A610A299-DAF3-425E-AE8D-909973ABE691}" srcOrd="0" destOrd="0" parTransId="{903A5996-9E1C-4750-9C24-62654A50D938}" sibTransId="{28CDAABA-0BB8-4677-834B-72F8D233B94A}"/>
    <dgm:cxn modelId="{D5E50A18-75FD-4901-BEF9-5F19C4BB85B2}" type="presOf" srcId="{33734D88-B54B-426C-B0D9-8678F6A4D1B9}" destId="{BC11A616-FE7A-4D47-913D-DA52FDA65BFA}" srcOrd="0" destOrd="0" presId="urn:microsoft.com/office/officeart/2011/layout/CircleProcess"/>
    <dgm:cxn modelId="{4A9B4E1C-BBFF-414A-B0B6-2C8A18139544}" srcId="{FA54B22B-D41F-48F7-B7CF-D0FBC0556637}" destId="{497B6616-D6AD-4FF5-94F1-6EDB5EC4582D}" srcOrd="1" destOrd="0" parTransId="{22EB3812-4037-4385-BF4C-2CC8BD6C721D}" sibTransId="{DFE49A52-B115-4F91-AD06-A7AB69424F1D}"/>
    <dgm:cxn modelId="{B00F242A-49A1-402C-8E3E-FD2C759F762F}" srcId="{FA54B22B-D41F-48F7-B7CF-D0FBC0556637}" destId="{54B40BAD-5F39-4312-B618-145A298AC9A3}" srcOrd="3" destOrd="0" parTransId="{1B69BF55-D819-4ED3-BE18-AA5320226C8B}" sibTransId="{F5BAD51B-E4A3-45C4-B867-1E6BC7955357}"/>
    <dgm:cxn modelId="{D31CBE39-4463-459C-8B29-73B3392924C1}" srcId="{FA54B22B-D41F-48F7-B7CF-D0FBC0556637}" destId="{33734D88-B54B-426C-B0D9-8678F6A4D1B9}" srcOrd="5" destOrd="0" parTransId="{7D425B1B-769A-4D2D-ABC7-93D4E69DB9CE}" sibTransId="{61924447-EBCD-4F69-9D8B-83408C92A412}"/>
    <dgm:cxn modelId="{9C3D916A-B531-4B82-9564-EA187CCBB299}" type="presOf" srcId="{FA54B22B-D41F-48F7-B7CF-D0FBC0556637}" destId="{42535B0E-6F17-40B7-92F4-FAD5E25C3E34}" srcOrd="0" destOrd="0" presId="urn:microsoft.com/office/officeart/2011/layout/CircleProcess"/>
    <dgm:cxn modelId="{DE52F56D-F17E-4D12-8FCC-71FBDBFFF8AE}" type="presOf" srcId="{54B40BAD-5F39-4312-B618-145A298AC9A3}" destId="{2ABE4C4F-F95A-4446-934A-BE400CF66E7C}" srcOrd="0" destOrd="0" presId="urn:microsoft.com/office/officeart/2011/layout/CircleProcess"/>
    <dgm:cxn modelId="{E6ED6C50-8634-4C1A-8785-21C55CEDC0DE}" type="presOf" srcId="{697FEEF9-817D-4BB8-8F21-7B3605CA159E}" destId="{8E06771D-5852-4B9F-9ADD-D59A9CCB3016}" srcOrd="1" destOrd="0" presId="urn:microsoft.com/office/officeart/2011/layout/CircleProcess"/>
    <dgm:cxn modelId="{B35C4B80-D890-4FD5-8577-9EDB47FE2918}" type="presOf" srcId="{A5F0BA80-00F0-425F-8460-A2D51431E3FE}" destId="{61FBCE7E-13E9-4E8A-B3AA-508924B66693}" srcOrd="1" destOrd="0" presId="urn:microsoft.com/office/officeart/2011/layout/CircleProcess"/>
    <dgm:cxn modelId="{7BBA8788-FFD4-4F63-93DC-FFF53FAD6F60}" type="presOf" srcId="{497B6616-D6AD-4FF5-94F1-6EDB5EC4582D}" destId="{89973018-82CE-4ED3-A934-8BC3618482C4}" srcOrd="0" destOrd="0" presId="urn:microsoft.com/office/officeart/2011/layout/CircleProcess"/>
    <dgm:cxn modelId="{B7A6008A-A639-418A-999D-50DF84FA541F}" srcId="{FA54B22B-D41F-48F7-B7CF-D0FBC0556637}" destId="{4C044433-825E-4B7B-95FE-650DEAFC16E6}" srcOrd="4" destOrd="0" parTransId="{066BF77D-0D24-485D-A215-2789963D8BC1}" sibTransId="{161D835B-F084-433B-BC4D-8DAEA80F0924}"/>
    <dgm:cxn modelId="{20B5ECB0-A906-4480-927D-9C55563E8EC4}" type="presOf" srcId="{54B40BAD-5F39-4312-B618-145A298AC9A3}" destId="{C39EC29D-5C4A-47E8-B8DC-5F8C83A81BA5}" srcOrd="1" destOrd="0" presId="urn:microsoft.com/office/officeart/2011/layout/CircleProcess"/>
    <dgm:cxn modelId="{B33CACC0-7E78-45BD-BCEC-B1D53422CFDF}" type="presOf" srcId="{A5F0BA80-00F0-425F-8460-A2D51431E3FE}" destId="{827EC656-01C8-4CC0-A7F1-11683020154D}" srcOrd="0" destOrd="0" presId="urn:microsoft.com/office/officeart/2011/layout/CircleProcess"/>
    <dgm:cxn modelId="{8DCA6BC6-84D4-44EB-A67E-E1BADBB51BE9}" type="presOf" srcId="{33734D88-B54B-426C-B0D9-8678F6A4D1B9}" destId="{9343BD65-4E23-473B-B384-1BBD1FB5F733}" srcOrd="1" destOrd="0" presId="urn:microsoft.com/office/officeart/2011/layout/CircleProcess"/>
    <dgm:cxn modelId="{337725C7-7884-4964-ABBF-77191B780148}" type="presOf" srcId="{697FEEF9-817D-4BB8-8F21-7B3605CA159E}" destId="{0703B9CF-F2F2-4FE7-9473-105E9C2ED55A}" srcOrd="0" destOrd="0" presId="urn:microsoft.com/office/officeart/2011/layout/CircleProcess"/>
    <dgm:cxn modelId="{4FC49BD4-E843-42D2-B35A-7D1E4874D645}" type="presOf" srcId="{A610A299-DAF3-425E-AE8D-909973ABE691}" destId="{4BF95E58-1CDD-4EF5-834C-C065DF137A86}" srcOrd="1" destOrd="0" presId="urn:microsoft.com/office/officeart/2011/layout/CircleProcess"/>
    <dgm:cxn modelId="{5B5296D6-0459-489C-B6B6-CA5B2C5079FF}" srcId="{FA54B22B-D41F-48F7-B7CF-D0FBC0556637}" destId="{A5F0BA80-00F0-425F-8460-A2D51431E3FE}" srcOrd="6" destOrd="0" parTransId="{4DF4C59E-99D2-4DA7-9915-EE03A66209E6}" sibTransId="{78270870-7F7B-441B-88C5-17311706AF7E}"/>
    <dgm:cxn modelId="{2F46D7E5-3005-42B8-AFBE-CC74E8C15133}" type="presOf" srcId="{4C044433-825E-4B7B-95FE-650DEAFC16E6}" destId="{9D529413-D955-4555-8945-DFA7E2658D80}" srcOrd="0" destOrd="0" presId="urn:microsoft.com/office/officeart/2011/layout/CircleProcess"/>
    <dgm:cxn modelId="{D89C60E9-7BC7-48C1-B554-4EBEAE82D5B7}" type="presOf" srcId="{4C044433-825E-4B7B-95FE-650DEAFC16E6}" destId="{8AD3BCE7-B1EF-4367-ACE6-131853C3DF24}" srcOrd="1" destOrd="0" presId="urn:microsoft.com/office/officeart/2011/layout/CircleProcess"/>
    <dgm:cxn modelId="{43BE34AC-821B-403B-98D5-5CC51F1B962E}" type="presParOf" srcId="{42535B0E-6F17-40B7-92F4-FAD5E25C3E34}" destId="{F4F2C715-6390-4DE8-8E90-07054CBF5C6D}" srcOrd="0" destOrd="0" presId="urn:microsoft.com/office/officeart/2011/layout/CircleProcess"/>
    <dgm:cxn modelId="{B9A14670-3313-4784-8F00-F716D07CC020}" type="presParOf" srcId="{F4F2C715-6390-4DE8-8E90-07054CBF5C6D}" destId="{61A57D70-D3D0-47D5-B30A-76A636603589}" srcOrd="0" destOrd="0" presId="urn:microsoft.com/office/officeart/2011/layout/CircleProcess"/>
    <dgm:cxn modelId="{018A2A67-8311-4F7A-B772-2D6DB578C26C}" type="presParOf" srcId="{42535B0E-6F17-40B7-92F4-FAD5E25C3E34}" destId="{4336E622-0469-426C-BD7B-B2ECC812505B}" srcOrd="1" destOrd="0" presId="urn:microsoft.com/office/officeart/2011/layout/CircleProcess"/>
    <dgm:cxn modelId="{EE75D0E7-514B-43BE-BBD7-F7E52510329B}" type="presParOf" srcId="{4336E622-0469-426C-BD7B-B2ECC812505B}" destId="{827EC656-01C8-4CC0-A7F1-11683020154D}" srcOrd="0" destOrd="0" presId="urn:microsoft.com/office/officeart/2011/layout/CircleProcess"/>
    <dgm:cxn modelId="{5E339A52-54C8-4761-A536-994D71112A88}" type="presParOf" srcId="{42535B0E-6F17-40B7-92F4-FAD5E25C3E34}" destId="{61FBCE7E-13E9-4E8A-B3AA-508924B66693}" srcOrd="2" destOrd="0" presId="urn:microsoft.com/office/officeart/2011/layout/CircleProcess"/>
    <dgm:cxn modelId="{FFCE48D1-3863-445F-B500-D7E84FA377E5}" type="presParOf" srcId="{42535B0E-6F17-40B7-92F4-FAD5E25C3E34}" destId="{F83C403F-737C-46C8-A3E6-28017934BD57}" srcOrd="3" destOrd="0" presId="urn:microsoft.com/office/officeart/2011/layout/CircleProcess"/>
    <dgm:cxn modelId="{79086776-BB1D-4F0F-8DF3-60B6F75581B3}" type="presParOf" srcId="{F83C403F-737C-46C8-A3E6-28017934BD57}" destId="{4B82D6F3-B309-48A0-8244-2780F5F94D55}" srcOrd="0" destOrd="0" presId="urn:microsoft.com/office/officeart/2011/layout/CircleProcess"/>
    <dgm:cxn modelId="{F52D430E-6E6F-4765-AD20-02E6DCFEB8C7}" type="presParOf" srcId="{42535B0E-6F17-40B7-92F4-FAD5E25C3E34}" destId="{4542E884-A3AC-435E-83D1-FABD4C590736}" srcOrd="4" destOrd="0" presId="urn:microsoft.com/office/officeart/2011/layout/CircleProcess"/>
    <dgm:cxn modelId="{C92CAF07-BA85-48BB-B630-5291B18D2442}" type="presParOf" srcId="{4542E884-A3AC-435E-83D1-FABD4C590736}" destId="{BC11A616-FE7A-4D47-913D-DA52FDA65BFA}" srcOrd="0" destOrd="0" presId="urn:microsoft.com/office/officeart/2011/layout/CircleProcess"/>
    <dgm:cxn modelId="{9AC0D9C4-2F31-4028-84E6-55A7669ED861}" type="presParOf" srcId="{42535B0E-6F17-40B7-92F4-FAD5E25C3E34}" destId="{9343BD65-4E23-473B-B384-1BBD1FB5F733}" srcOrd="5" destOrd="0" presId="urn:microsoft.com/office/officeart/2011/layout/CircleProcess"/>
    <dgm:cxn modelId="{4488E0B1-C5BC-48AB-834D-882CE0EA2617}" type="presParOf" srcId="{42535B0E-6F17-40B7-92F4-FAD5E25C3E34}" destId="{7DA7A7DB-D637-4535-8D29-35FF6FCF5071}" srcOrd="6" destOrd="0" presId="urn:microsoft.com/office/officeart/2011/layout/CircleProcess"/>
    <dgm:cxn modelId="{6D035DEB-9AE4-468B-90F8-8395CA951792}" type="presParOf" srcId="{7DA7A7DB-D637-4535-8D29-35FF6FCF5071}" destId="{0EF3326F-2CC1-4F37-9D2C-58B9F355DC4F}" srcOrd="0" destOrd="0" presId="urn:microsoft.com/office/officeart/2011/layout/CircleProcess"/>
    <dgm:cxn modelId="{2572F071-DCD4-484C-AEE3-90E978E6CB1B}" type="presParOf" srcId="{42535B0E-6F17-40B7-92F4-FAD5E25C3E34}" destId="{F9DA06F1-DCBE-4882-B4B6-0918A37DC9EB}" srcOrd="7" destOrd="0" presId="urn:microsoft.com/office/officeart/2011/layout/CircleProcess"/>
    <dgm:cxn modelId="{DB34F92B-312D-40A7-848F-1C7724ABD91A}" type="presParOf" srcId="{F9DA06F1-DCBE-4882-B4B6-0918A37DC9EB}" destId="{9D529413-D955-4555-8945-DFA7E2658D80}" srcOrd="0" destOrd="0" presId="urn:microsoft.com/office/officeart/2011/layout/CircleProcess"/>
    <dgm:cxn modelId="{6AA3EC9C-87E7-4CF8-8F35-F57DFF5CD12E}" type="presParOf" srcId="{42535B0E-6F17-40B7-92F4-FAD5E25C3E34}" destId="{8AD3BCE7-B1EF-4367-ACE6-131853C3DF24}" srcOrd="8" destOrd="0" presId="urn:microsoft.com/office/officeart/2011/layout/CircleProcess"/>
    <dgm:cxn modelId="{2D9A8C2C-2DD1-4683-8ECD-69CF6062268D}" type="presParOf" srcId="{42535B0E-6F17-40B7-92F4-FAD5E25C3E34}" destId="{D24F9E6A-D3A1-4745-B2C3-FD5769EC47B5}" srcOrd="9" destOrd="0" presId="urn:microsoft.com/office/officeart/2011/layout/CircleProcess"/>
    <dgm:cxn modelId="{2443209F-55DC-4C6F-8BE1-5A80FA2EC44E}" type="presParOf" srcId="{D24F9E6A-D3A1-4745-B2C3-FD5769EC47B5}" destId="{0031DD68-0980-4A59-A7D2-F4134D0BB3F4}" srcOrd="0" destOrd="0" presId="urn:microsoft.com/office/officeart/2011/layout/CircleProcess"/>
    <dgm:cxn modelId="{65BD1C13-7EB7-439F-A2E2-1F2531239801}" type="presParOf" srcId="{42535B0E-6F17-40B7-92F4-FAD5E25C3E34}" destId="{C9E63F43-C483-4F36-8EE1-8A24E1C8FF58}" srcOrd="10" destOrd="0" presId="urn:microsoft.com/office/officeart/2011/layout/CircleProcess"/>
    <dgm:cxn modelId="{87D8D6A2-C7B6-47F1-A409-B6FB17142DFB}" type="presParOf" srcId="{C9E63F43-C483-4F36-8EE1-8A24E1C8FF58}" destId="{2ABE4C4F-F95A-4446-934A-BE400CF66E7C}" srcOrd="0" destOrd="0" presId="urn:microsoft.com/office/officeart/2011/layout/CircleProcess"/>
    <dgm:cxn modelId="{5A2282AC-5E3B-4A8B-A832-30964ACDCD47}" type="presParOf" srcId="{42535B0E-6F17-40B7-92F4-FAD5E25C3E34}" destId="{C39EC29D-5C4A-47E8-B8DC-5F8C83A81BA5}" srcOrd="11" destOrd="0" presId="urn:microsoft.com/office/officeart/2011/layout/CircleProcess"/>
    <dgm:cxn modelId="{6E0F9BE2-AAD5-4D1E-8107-897B30C8EA38}" type="presParOf" srcId="{42535B0E-6F17-40B7-92F4-FAD5E25C3E34}" destId="{817771BF-9F95-4067-97B7-BCC4568620F6}" srcOrd="12" destOrd="0" presId="urn:microsoft.com/office/officeart/2011/layout/CircleProcess"/>
    <dgm:cxn modelId="{23474ED9-349D-42F1-872E-AFCBAAA0155B}" type="presParOf" srcId="{817771BF-9F95-4067-97B7-BCC4568620F6}" destId="{0177BE2F-5B54-4BA6-9D66-3122310D0F6B}" srcOrd="0" destOrd="0" presId="urn:microsoft.com/office/officeart/2011/layout/CircleProcess"/>
    <dgm:cxn modelId="{79714636-20B0-4C84-B0CA-F4A6DAAA6E10}" type="presParOf" srcId="{42535B0E-6F17-40B7-92F4-FAD5E25C3E34}" destId="{886F3C8A-A49A-45E9-9E0A-E3878DC785E1}" srcOrd="13" destOrd="0" presId="urn:microsoft.com/office/officeart/2011/layout/CircleProcess"/>
    <dgm:cxn modelId="{C854CC54-C530-4C40-B682-5AA37A6AC112}" type="presParOf" srcId="{886F3C8A-A49A-45E9-9E0A-E3878DC785E1}" destId="{0703B9CF-F2F2-4FE7-9473-105E9C2ED55A}" srcOrd="0" destOrd="0" presId="urn:microsoft.com/office/officeart/2011/layout/CircleProcess"/>
    <dgm:cxn modelId="{1F0AC405-8BCD-46F4-BB13-9656AB6E881E}" type="presParOf" srcId="{42535B0E-6F17-40B7-92F4-FAD5E25C3E34}" destId="{8E06771D-5852-4B9F-9ADD-D59A9CCB3016}" srcOrd="14" destOrd="0" presId="urn:microsoft.com/office/officeart/2011/layout/CircleProcess"/>
    <dgm:cxn modelId="{47216182-8536-4BF6-A592-D6A1C1EB8DD8}" type="presParOf" srcId="{42535B0E-6F17-40B7-92F4-FAD5E25C3E34}" destId="{EF2A268C-00AB-42CA-8949-AADCA60383C1}" srcOrd="15" destOrd="0" presId="urn:microsoft.com/office/officeart/2011/layout/CircleProcess"/>
    <dgm:cxn modelId="{85E902DC-AF4D-453A-A394-B3EDB96E9F6A}" type="presParOf" srcId="{EF2A268C-00AB-42CA-8949-AADCA60383C1}" destId="{1C146A4F-1066-4BA1-8BD1-A3919750F241}" srcOrd="0" destOrd="0" presId="urn:microsoft.com/office/officeart/2011/layout/CircleProcess"/>
    <dgm:cxn modelId="{23E86C84-F89F-41FB-BC88-BAE324EBE7ED}" type="presParOf" srcId="{42535B0E-6F17-40B7-92F4-FAD5E25C3E34}" destId="{C6720E93-9EDB-4A5A-AA18-BF95019BB97D}" srcOrd="16" destOrd="0" presId="urn:microsoft.com/office/officeart/2011/layout/CircleProcess"/>
    <dgm:cxn modelId="{2D27ED40-0594-4DFE-83B3-2057D35ABDB5}" type="presParOf" srcId="{C6720E93-9EDB-4A5A-AA18-BF95019BB97D}" destId="{89973018-82CE-4ED3-A934-8BC3618482C4}" srcOrd="0" destOrd="0" presId="urn:microsoft.com/office/officeart/2011/layout/CircleProcess"/>
    <dgm:cxn modelId="{970413B4-E025-406F-8866-09716D3BDDF7}" type="presParOf" srcId="{42535B0E-6F17-40B7-92F4-FAD5E25C3E34}" destId="{41D0CF78-89FC-4043-92F7-7C4F9E1E0619}" srcOrd="17" destOrd="0" presId="urn:microsoft.com/office/officeart/2011/layout/CircleProcess"/>
    <dgm:cxn modelId="{24C73FB9-C681-4960-9F4E-7890A827F114}" type="presParOf" srcId="{42535B0E-6F17-40B7-92F4-FAD5E25C3E34}" destId="{3B4A9DD5-9FD0-4CEC-801E-1D4C2C4DF9AE}" srcOrd="18" destOrd="0" presId="urn:microsoft.com/office/officeart/2011/layout/CircleProcess"/>
    <dgm:cxn modelId="{58BB719D-856D-490B-BC96-2A601A2E442C}" type="presParOf" srcId="{3B4A9DD5-9FD0-4CEC-801E-1D4C2C4DF9AE}" destId="{A005F0FE-5AF2-4D81-843C-44AA330311FE}" srcOrd="0" destOrd="0" presId="urn:microsoft.com/office/officeart/2011/layout/CircleProcess"/>
    <dgm:cxn modelId="{E441C2F3-C3C7-4740-857F-4875D4138F95}" type="presParOf" srcId="{42535B0E-6F17-40B7-92F4-FAD5E25C3E34}" destId="{C95FC452-C244-491B-995C-DCC9D0FE10D3}" srcOrd="19" destOrd="0" presId="urn:microsoft.com/office/officeart/2011/layout/CircleProcess"/>
    <dgm:cxn modelId="{251E6B7C-A2FF-4D1D-A03D-6FCAC29828F1}" type="presParOf" srcId="{C95FC452-C244-491B-995C-DCC9D0FE10D3}" destId="{6348CA40-1808-4389-8EF2-0B2A4FE48B93}" srcOrd="0" destOrd="0" presId="urn:microsoft.com/office/officeart/2011/layout/CircleProcess"/>
    <dgm:cxn modelId="{B22D4CAF-11AD-4555-B449-4F0E4934B25C}" type="presParOf" srcId="{42535B0E-6F17-40B7-92F4-FAD5E25C3E34}" destId="{4BF95E58-1CDD-4EF5-834C-C065DF137A86}"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7D70-D3D0-47D5-B30A-76A636603589}">
      <dsp:nvSpPr>
        <dsp:cNvPr id="0" name=""/>
        <dsp:cNvSpPr/>
      </dsp:nvSpPr>
      <dsp:spPr>
        <a:xfrm>
          <a:off x="7734970" y="1427756"/>
          <a:ext cx="1195439" cy="1195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EC656-01C8-4CC0-A7F1-11683020154D}">
      <dsp:nvSpPr>
        <dsp:cNvPr id="0" name=""/>
        <dsp:cNvSpPr/>
      </dsp:nvSpPr>
      <dsp:spPr>
        <a:xfrm>
          <a:off x="7775583"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Follow-up</a:t>
          </a:r>
        </a:p>
      </dsp:txBody>
      <dsp:txXfrm>
        <a:off x="7934504" y="1626970"/>
        <a:ext cx="796370" cy="796645"/>
      </dsp:txXfrm>
    </dsp:sp>
    <dsp:sp modelId="{4B82D6F3-B309-48A0-8244-2780F5F94D55}">
      <dsp:nvSpPr>
        <dsp:cNvPr id="0" name=""/>
        <dsp:cNvSpPr/>
      </dsp:nvSpPr>
      <dsp:spPr>
        <a:xfrm rot="2700000">
          <a:off x="6500395" y="1427622"/>
          <a:ext cx="1195131" cy="119513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1A616-FE7A-4D47-913D-DA52FDA65BFA}">
      <dsp:nvSpPr>
        <dsp:cNvPr id="0" name=""/>
        <dsp:cNvSpPr/>
      </dsp:nvSpPr>
      <dsp:spPr>
        <a:xfrm>
          <a:off x="6540413"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Submit</a:t>
          </a:r>
        </a:p>
      </dsp:txBody>
      <dsp:txXfrm>
        <a:off x="6699334" y="1626970"/>
        <a:ext cx="796370" cy="796645"/>
      </dsp:txXfrm>
    </dsp:sp>
    <dsp:sp modelId="{0EF3326F-2CC1-4F37-9D2C-58B9F355DC4F}">
      <dsp:nvSpPr>
        <dsp:cNvPr id="0" name=""/>
        <dsp:cNvSpPr/>
      </dsp:nvSpPr>
      <dsp:spPr>
        <a:xfrm rot="2700000">
          <a:off x="5266109" y="1427622"/>
          <a:ext cx="1195131" cy="119513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29413-D955-4555-8945-DFA7E2658D80}">
      <dsp:nvSpPr>
        <dsp:cNvPr id="0" name=""/>
        <dsp:cNvSpPr/>
      </dsp:nvSpPr>
      <dsp:spPr>
        <a:xfrm>
          <a:off x="5305244"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Review the proposal</a:t>
          </a:r>
        </a:p>
      </dsp:txBody>
      <dsp:txXfrm>
        <a:off x="5465048" y="1626970"/>
        <a:ext cx="796370" cy="796645"/>
      </dsp:txXfrm>
    </dsp:sp>
    <dsp:sp modelId="{0031DD68-0980-4A59-A7D2-F4134D0BB3F4}">
      <dsp:nvSpPr>
        <dsp:cNvPr id="0" name=""/>
        <dsp:cNvSpPr/>
      </dsp:nvSpPr>
      <dsp:spPr>
        <a:xfrm rot="2700000">
          <a:off x="4030939" y="1427622"/>
          <a:ext cx="1195131" cy="1195131"/>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E4C4F-F95A-4446-934A-BE400CF66E7C}">
      <dsp:nvSpPr>
        <dsp:cNvPr id="0" name=""/>
        <dsp:cNvSpPr/>
      </dsp:nvSpPr>
      <dsp:spPr>
        <a:xfrm>
          <a:off x="4070957"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Write</a:t>
          </a:r>
        </a:p>
      </dsp:txBody>
      <dsp:txXfrm>
        <a:off x="4229878" y="1626970"/>
        <a:ext cx="796370" cy="796645"/>
      </dsp:txXfrm>
    </dsp:sp>
    <dsp:sp modelId="{0177BE2F-5B54-4BA6-9D66-3122310D0F6B}">
      <dsp:nvSpPr>
        <dsp:cNvPr id="0" name=""/>
        <dsp:cNvSpPr/>
      </dsp:nvSpPr>
      <dsp:spPr>
        <a:xfrm rot="2700000">
          <a:off x="2795770" y="1427622"/>
          <a:ext cx="1195131" cy="119513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3B9CF-F2F2-4FE7-9473-105E9C2ED55A}">
      <dsp:nvSpPr>
        <dsp:cNvPr id="0" name=""/>
        <dsp:cNvSpPr/>
      </dsp:nvSpPr>
      <dsp:spPr>
        <a:xfrm>
          <a:off x="2835788"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Plan</a:t>
          </a:r>
        </a:p>
      </dsp:txBody>
      <dsp:txXfrm>
        <a:off x="2994709" y="1626970"/>
        <a:ext cx="796370" cy="796645"/>
      </dsp:txXfrm>
    </dsp:sp>
    <dsp:sp modelId="{1C146A4F-1066-4BA1-8BD1-A3919750F241}">
      <dsp:nvSpPr>
        <dsp:cNvPr id="0" name=""/>
        <dsp:cNvSpPr/>
      </dsp:nvSpPr>
      <dsp:spPr>
        <a:xfrm rot="2700000">
          <a:off x="1561483" y="1427622"/>
          <a:ext cx="1195131" cy="1195131"/>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73018-82CE-4ED3-A934-8BC3618482C4}">
      <dsp:nvSpPr>
        <dsp:cNvPr id="0" name=""/>
        <dsp:cNvSpPr/>
      </dsp:nvSpPr>
      <dsp:spPr>
        <a:xfrm>
          <a:off x="1600618"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Review the RFP</a:t>
          </a:r>
        </a:p>
      </dsp:txBody>
      <dsp:txXfrm>
        <a:off x="1760422" y="1626970"/>
        <a:ext cx="796370" cy="796645"/>
      </dsp:txXfrm>
    </dsp:sp>
    <dsp:sp modelId="{A005F0FE-5AF2-4D81-843C-44AA330311FE}">
      <dsp:nvSpPr>
        <dsp:cNvPr id="0" name=""/>
        <dsp:cNvSpPr/>
      </dsp:nvSpPr>
      <dsp:spPr>
        <a:xfrm rot="2700000">
          <a:off x="326314" y="1427622"/>
          <a:ext cx="1195131" cy="119513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8CA40-1808-4389-8EF2-0B2A4FE48B93}">
      <dsp:nvSpPr>
        <dsp:cNvPr id="0" name=""/>
        <dsp:cNvSpPr/>
      </dsp:nvSpPr>
      <dsp:spPr>
        <a:xfrm>
          <a:off x="366332" y="1467599"/>
          <a:ext cx="1115095" cy="11153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Arial" panose="020B0604020202020204" pitchFamily="34" charset="0"/>
              <a:cs typeface="Arial" panose="020B0604020202020204" pitchFamily="34" charset="0"/>
            </a:rPr>
            <a:t>Anticipate</a:t>
          </a:r>
        </a:p>
      </dsp:txBody>
      <dsp:txXfrm>
        <a:off x="525253" y="1626970"/>
        <a:ext cx="796370" cy="79664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0" y="457200"/>
            <a:ext cx="36576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Hooks #1 and #2 matter because if the proposal team thinks they can win and are excited about the proposal it comes out in the writing thereby exciting the client. I can’t tell you how many times I have read a proposal from an offeror where it was clear they just didn’t care about me as the client and what they were writing.</a:t>
            </a: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14351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this is for a UNICEF proposal asking for mixed-methods evaluation of education program</a:t>
            </a:r>
          </a:p>
        </p:txBody>
      </p:sp>
      <p:sp>
        <p:nvSpPr>
          <p:cNvPr id="4" name="Slide Number Placeholder 3"/>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335034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12346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3</a:t>
            </a:fld>
            <a:endParaRPr lang="en-US" dirty="0"/>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names for similar announcements of funding opportunities including:</a:t>
            </a:r>
          </a:p>
          <a:p>
            <a:r>
              <a:rPr lang="en-US" dirty="0"/>
              <a:t>--RFQ: requesting quotes from potential suppliers of a good or service</a:t>
            </a:r>
          </a:p>
          <a:p>
            <a:r>
              <a:rPr lang="en-US" dirty="0"/>
              <a:t>--Notice of Funds Available (NOFA): describes type of funding available and provides contact of where application can be submitted</a:t>
            </a:r>
          </a:p>
          <a:p>
            <a:r>
              <a:rPr lang="en-US" dirty="0"/>
              <a:t>--Notice of Funding Opportunity (NOFO): publicly available document usual from Federal agency intending to award competitive funds</a:t>
            </a:r>
          </a:p>
          <a:p>
            <a:r>
              <a:rPr lang="en-US" dirty="0"/>
              <a:t>--Notice of Award (NOA): official notice notifying the contractor/applicant that their bid has been accepted/selected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u="sng" dirty="0"/>
              <a:t>Request for Application (RFA):</a:t>
            </a:r>
            <a:r>
              <a:rPr lang="en-US" b="1" dirty="0"/>
              <a:t> </a:t>
            </a:r>
            <a:r>
              <a:rPr lang="en-US" dirty="0"/>
              <a:t>Type of solicitation announcing </a:t>
            </a:r>
            <a:r>
              <a:rPr lang="en-US" i="1" dirty="0"/>
              <a:t>grant</a:t>
            </a:r>
            <a:r>
              <a:rPr lang="en-US" dirty="0"/>
              <a:t> funding is available and solicits bids from qualified individuals/organizations</a:t>
            </a:r>
            <a:endParaRPr lang="en-US" b="1" u="sng"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13599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Anticipation: use NOFOs or industry/client knowledge; use the time to build relationships, prepare strategy and create a team, write those components that you </a:t>
            </a:r>
            <a:r>
              <a:rPr lang="en-US"/>
              <a:t>are sure of. </a:t>
            </a:r>
          </a:p>
        </p:txBody>
      </p:sp>
      <p:sp>
        <p:nvSpPr>
          <p:cNvPr id="4" name="Slide Number Placeholder 3"/>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77958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won’t go in detail through each of these (no need for full translation). We will show these to indicate that there are different types of RFPs with different ways to show important information such as the purpose and objectives, anticipated starting date, location, duration, submission date and information, requirements, scope of work. </a:t>
            </a:r>
          </a:p>
        </p:txBody>
      </p:sp>
      <p:sp>
        <p:nvSpPr>
          <p:cNvPr id="4" name="Slide Number Placeholder 3"/>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79185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8681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297668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90397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4225B92-0D1E-48FA-D99B-42E4F36F2296}"/>
              </a:ext>
            </a:extLst>
          </p:cNvPr>
          <p:cNvPicPr>
            <a:picLocks noChangeAspect="1"/>
          </p:cNvPicPr>
          <p:nvPr userDrawn="1"/>
        </p:nvPicPr>
        <p:blipFill>
          <a:blip r:embed="rId3"/>
          <a:stretch>
            <a:fillRect/>
          </a:stretch>
        </p:blipFill>
        <p:spPr>
          <a:xfrm>
            <a:off x="0" y="571"/>
            <a:ext cx="9144000" cy="6856857"/>
          </a:xfrm>
          <a:prstGeom prst="rect">
            <a:avLst/>
          </a:prstGeom>
        </p:spPr>
      </p:pic>
      <p:pic>
        <p:nvPicPr>
          <p:cNvPr id="11" name="AIR Logo"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6535379" cy="284950"/>
          </a:xfrm>
        </p:spPr>
        <p:txBody>
          <a:bodyPr wrap="none">
            <a:spAutoFit/>
          </a:bodyPr>
          <a:lstStyle>
            <a:lvl1pPr marL="0" indent="0">
              <a:buNone/>
              <a:defRPr sz="1600" b="0"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dirty="0"/>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8354891" cy="766879"/>
          </a:xfrm>
        </p:spPr>
        <p:txBody>
          <a:bodyPr anchor="b">
            <a:normAutofit/>
          </a:bodyPr>
          <a:lstStyle>
            <a:lvl1pPr algn="l">
              <a:defRPr sz="3600" b="1" baseline="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Presentation Subtitle</a:t>
            </a:r>
          </a:p>
        </p:txBody>
      </p:sp>
      <p:sp>
        <p:nvSpPr>
          <p:cNvPr id="12" name="Presenters">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Presenter’s Name, Title | Second Presenter’s Name, Title</a:t>
            </a:r>
            <a:br>
              <a:rPr lang="en-US" dirty="0"/>
            </a:br>
            <a:r>
              <a:rPr lang="en-US" dirty="0"/>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sp>
        <p:nvSpPr>
          <p:cNvPr id="3" name="Copyright">
            <a:extLst>
              <a:ext uri="{FF2B5EF4-FFF2-40B4-BE49-F238E27FC236}">
                <a16:creationId xmlns:a16="http://schemas.microsoft.com/office/drawing/2014/main" id="{3CE52ABA-397F-99D7-BB11-CA4856620E8A}"/>
              </a:ext>
            </a:extLst>
          </p:cNvPr>
          <p:cNvSpPr>
            <a:spLocks noGrp="1"/>
          </p:cNvSpPr>
          <p:nvPr>
            <p:ph type="body" sz="quarter" idx="17" hasCustomPrompt="1"/>
          </p:nvPr>
        </p:nvSpPr>
        <p:spPr>
          <a:xfrm>
            <a:off x="6400800" y="6569689"/>
            <a:ext cx="2296716" cy="92333"/>
          </a:xfrm>
        </p:spPr>
        <p:txBody>
          <a:bodyPr rIns="0" anchor="b">
            <a:spAutoFit/>
          </a:bodyPr>
          <a:lstStyle>
            <a:lvl1pPr marL="0" indent="0" algn="r">
              <a:lnSpc>
                <a:spcPct val="100000"/>
              </a:lnSpc>
              <a:spcBef>
                <a:spcPts val="0"/>
              </a:spcBef>
              <a:buNone/>
              <a:defRPr lang="en-US" sz="600" dirty="0" smtClean="0">
                <a:solidFill>
                  <a:srgbClr val="D1EEFC"/>
                </a:solidFill>
                <a:cs typeface="+mn-cs"/>
              </a:defRPr>
            </a:lvl1pPr>
            <a:lvl2pPr marL="0" indent="0" algn="r">
              <a:lnSpc>
                <a:spcPct val="100000"/>
              </a:lnSpc>
              <a:spcBef>
                <a:spcPts val="0"/>
              </a:spcBef>
              <a:buNone/>
              <a:defRPr lang="en-US" sz="600" kern="1200" dirty="0" smtClean="0">
                <a:solidFill>
                  <a:srgbClr val="D1EEFC"/>
                </a:solidFill>
                <a:latin typeface="+mn-lt"/>
                <a:ea typeface="+mn-ea"/>
                <a:cs typeface="+mn-cs"/>
              </a:defRPr>
            </a:lvl2pPr>
            <a:lvl3pPr marL="0" indent="0" algn="r">
              <a:lnSpc>
                <a:spcPct val="100000"/>
              </a:lnSpc>
              <a:spcBef>
                <a:spcPts val="0"/>
              </a:spcBef>
              <a:buNone/>
              <a:defRPr lang="en-US" sz="600" kern="1200" dirty="0" smtClean="0">
                <a:solidFill>
                  <a:srgbClr val="D1EEFC"/>
                </a:solidFill>
                <a:latin typeface="+mn-lt"/>
                <a:ea typeface="+mn-ea"/>
                <a:cs typeface="+mn-cs"/>
              </a:defRPr>
            </a:lvl3pPr>
            <a:lvl4pPr marL="0" indent="0" algn="r">
              <a:lnSpc>
                <a:spcPct val="100000"/>
              </a:lnSpc>
              <a:spcBef>
                <a:spcPts val="0"/>
              </a:spcBef>
              <a:buNone/>
              <a:defRPr lang="en-US" sz="600" kern="1200" dirty="0" smtClean="0">
                <a:solidFill>
                  <a:srgbClr val="D1EEFC"/>
                </a:solidFill>
                <a:latin typeface="+mn-lt"/>
                <a:ea typeface="+mn-ea"/>
                <a:cs typeface="+mn-cs"/>
              </a:defRPr>
            </a:lvl4pPr>
            <a:lvl5pPr marL="0" indent="0" algn="r">
              <a:lnSpc>
                <a:spcPct val="100000"/>
              </a:lnSpc>
              <a:spcBef>
                <a:spcPts val="0"/>
              </a:spcBef>
              <a:buNone/>
              <a:defRPr lang="en-US" sz="600" kern="1200" dirty="0" smtClean="0">
                <a:solidFill>
                  <a:srgbClr val="D1EEFC"/>
                </a:solidFill>
                <a:latin typeface="+mn-lt"/>
                <a:ea typeface="+mn-ea"/>
                <a:cs typeface="+mn-cs"/>
              </a:defRPr>
            </a:lvl5pPr>
          </a:lstStyle>
          <a:p>
            <a:pPr marL="0" lvl="0" algn="r" defTabSz="685800"/>
            <a:r>
              <a:rPr lang="en-US" sz="600" dirty="0">
                <a:solidFill>
                  <a:srgbClr val="D1EEFC"/>
                </a:solidFill>
              </a:rPr>
              <a:t>Copyright © 20XX American Institutes for Research®. All rights reserved.</a:t>
            </a:r>
            <a:endParaRPr lang="en-US" dirty="0"/>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dirty="0"/>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70810" y="1307592"/>
            <a:ext cx="423029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dirty="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dirty="0"/>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3"/>
            <a:ext cx="9144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344043" y="0"/>
            <a:ext cx="8455914" cy="502920"/>
          </a:xfrm>
        </p:spPr>
        <p:txBody>
          <a:bodyPr vert="horz" wrap="square" lIns="0" tIns="0" rIns="0" bIns="0" rtlCol="0" anchor="b" anchorCtr="0">
            <a:noAutofit/>
          </a:bodyPr>
          <a:lstStyle>
            <a:lvl1pPr>
              <a:defRPr lang="en-US" sz="2400" dirty="0"/>
            </a:lvl1pPr>
          </a:lstStyle>
          <a:p>
            <a:pPr lvl="0"/>
            <a:r>
              <a:rPr lang="en-US" dirty="0"/>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536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46395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7472" y="-63796"/>
            <a:ext cx="8455914" cy="1051560"/>
          </a:xfrm>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412092"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10590"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10590" y="3637299"/>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2741250"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7"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7" y="3637301"/>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5022297"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4"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4" y="3637302"/>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7303344"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742060"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992011"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5309652"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7627293" y="4034433"/>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9979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39DF141-D6F1-A910-59BB-7D17BF378B95}"/>
              </a:ext>
            </a:extLst>
          </p:cNvPr>
          <p:cNvPicPr>
            <a:picLocks noChangeAspect="1"/>
          </p:cNvPicPr>
          <p:nvPr userDrawn="1"/>
        </p:nvPicPr>
        <p:blipFill>
          <a:blip r:embed="rId3"/>
          <a:stretch>
            <a:fillRect/>
          </a:stretch>
        </p:blipFill>
        <p:spPr>
          <a:xfrm>
            <a:off x="0" y="571"/>
            <a:ext cx="9144000" cy="685685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50774"/>
            <a:ext cx="5263816" cy="734613"/>
          </a:xfrm>
        </p:spPr>
        <p:txBody>
          <a:bodyPr anchor="b">
            <a:normAutofit/>
          </a:bodyPr>
          <a:lstStyle>
            <a:lvl1pPr algn="l">
              <a:defRPr sz="2200" b="1" baseline="0">
                <a:solidFill>
                  <a:schemeClr val="bg1"/>
                </a:solidFill>
                <a:latin typeface="+mj-lt"/>
                <a:ea typeface="Tahoma" panose="020B0604030504040204" pitchFamily="34" charset="0"/>
                <a:cs typeface="Arial" panose="020B0604020202020204" pitchFamily="34" charset="0"/>
              </a:defRPr>
            </a:lvl1pPr>
          </a:lstStyle>
          <a:p>
            <a:r>
              <a:rPr lang="en-US" dirty="0"/>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p:spPr>
        <p:txBody>
          <a:bodyPr>
            <a:normAutofit/>
          </a:bodyPr>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46221"/>
          </a:xfrm>
          <a:prstGeom prst="rect">
            <a:avLst/>
          </a:prstGeom>
          <a:noFill/>
        </p:spPr>
        <p:txBody>
          <a:bodyPr wrap="square" lIns="0" anchor="b">
            <a:spAutoFit/>
          </a:bodyPr>
          <a:lstStyle/>
          <a:p>
            <a:pPr algn="l"/>
            <a:r>
              <a:rPr lang="en-US" sz="1000" b="0" i="0" spc="15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59271" y="6522705"/>
            <a:ext cx="466474"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dirty="0"/>
              <a:t>XXXXX_MO/XX</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342900" y="1755648"/>
            <a:ext cx="7348871" cy="320601"/>
          </a:xfrm>
        </p:spPr>
        <p:txBody>
          <a:bodyPr wrap="square">
            <a:sp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sp>
        <p:nvSpPr>
          <p:cNvPr id="7" name="Text Placeholder 4">
            <a:extLst>
              <a:ext uri="{FF2B5EF4-FFF2-40B4-BE49-F238E27FC236}">
                <a16:creationId xmlns:a16="http://schemas.microsoft.com/office/drawing/2014/main" id="{8B884D04-C29A-045D-D500-D6297312601E}"/>
              </a:ext>
            </a:extLst>
          </p:cNvPr>
          <p:cNvSpPr>
            <a:spLocks noGrp="1"/>
          </p:cNvSpPr>
          <p:nvPr>
            <p:ph type="body" sz="quarter" idx="16" hasCustomPrompt="1"/>
          </p:nvPr>
        </p:nvSpPr>
        <p:spPr>
          <a:xfrm>
            <a:off x="342901" y="6260262"/>
            <a:ext cx="6784848" cy="369332"/>
          </a:xfrm>
        </p:spPr>
        <p:txBody>
          <a:bodyPr wrap="square" lIns="0" tIns="0" rIns="0" bIns="0" anchor="b" anchorCtr="0">
            <a:no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D1EEFC"/>
                </a:solidFill>
                <a:effectLst/>
                <a:uLnTx/>
                <a:uFillTx/>
                <a:latin typeface="Calibri"/>
                <a:ea typeface="+mn-ea"/>
                <a:cs typeface="+mn-cs"/>
              </a:rPr>
              <a:t>Notice of Trademark: “American Institutes for Research” and “AIR” are registered trademarks. All other brand, product, or company names are trademarks or registered trademarks of their respective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D1EEF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D1EEFC"/>
                </a:solidFill>
                <a:effectLst/>
                <a:uLnTx/>
                <a:uFillTx/>
                <a:latin typeface="Calibri"/>
                <a:ea typeface="+mn-ea"/>
                <a:cs typeface="+mn-cs"/>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dirty="0"/>
          </a:p>
        </p:txBody>
      </p:sp>
    </p:spTree>
    <p:extLst>
      <p:ext uri="{BB962C8B-B14F-4D97-AF65-F5344CB8AC3E}">
        <p14:creationId xmlns:p14="http://schemas.microsoft.com/office/powerpoint/2010/main" val="3219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dirty="0"/>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72459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5/19/2026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143729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3438446-9DAF-2E56-6FD1-E10823DD68A1}"/>
              </a:ext>
            </a:extLst>
          </p:cNvPr>
          <p:cNvPicPr>
            <a:picLocks noChangeAspect="1"/>
          </p:cNvPicPr>
          <p:nvPr userDrawn="1"/>
        </p:nvPicPr>
        <p:blipFill>
          <a:blip r:embed="rId3"/>
          <a:stretch>
            <a:fillRect/>
          </a:stretch>
        </p:blipFill>
        <p:spPr>
          <a:xfrm>
            <a:off x="0" y="1142"/>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dirty="0"/>
              <a:t>Presentation Title</a:t>
            </a:r>
          </a:p>
        </p:txBody>
      </p:sp>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342901"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1" y="3276708"/>
            <a:ext cx="8354891" cy="697727"/>
          </a:xfrm>
          <a:prstGeom prst="rect">
            <a:avLst/>
          </a:prstGeom>
        </p:spPr>
        <p:txBody>
          <a:bodyPr anchor="t">
            <a:normAutofit/>
          </a:bodyPr>
          <a:lstStyle>
            <a:lvl1pPr marL="0" indent="0" algn="l">
              <a:buNone/>
              <a:defRPr sz="24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342901" y="4118811"/>
            <a:ext cx="8354891" cy="791308"/>
          </a:xfrm>
          <a:prstGeom prst="rect">
            <a:avLst/>
          </a:prstGeom>
        </p:spPr>
        <p:txBody>
          <a:bodyPr>
            <a:noAutofit/>
          </a:bodyPr>
          <a:lstStyle>
            <a:lvl1pPr marL="0" indent="0">
              <a:spcBef>
                <a:spcPts val="0"/>
              </a:spcBef>
              <a:buNone/>
              <a:defRPr sz="1400" baseline="0">
                <a:solidFill>
                  <a:schemeClr val="tx2"/>
                </a:solidFill>
              </a:defRPr>
            </a:lvl1pPr>
          </a:lstStyle>
          <a:p>
            <a:pPr lvl="0"/>
            <a:r>
              <a:rPr lang="en-US" dirty="0"/>
              <a:t>Presenter’s Name, Title | Second Presenter’s Name, Title</a:t>
            </a:r>
            <a:br>
              <a:rPr lang="en-US" dirty="0"/>
            </a:br>
            <a:r>
              <a:rPr lang="en-US" dirty="0"/>
              <a:t>email.address@air.org or internal.group.email@air.org</a:t>
            </a:r>
          </a:p>
        </p:txBody>
      </p:sp>
      <p:sp>
        <p:nvSpPr>
          <p:cNvPr id="17" name="Copyright">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5497116" y="6485466"/>
            <a:ext cx="3200400" cy="106889"/>
          </a:xfrm>
          <a:prstGeom prst="rect">
            <a:avLst/>
          </a:prstGeom>
        </p:spPr>
        <p:txBody>
          <a:bodyPr wrap="square" rIns="0" anchor="b">
            <a:noAutofit/>
          </a:bodyPr>
          <a:lstStyle>
            <a:lvl1pPr marL="0" indent="0" algn="r">
              <a:buNone/>
              <a:defRPr lang="en-US" sz="600" dirty="0">
                <a:solidFill>
                  <a:schemeClr val="accent1"/>
                </a:solidFill>
                <a:cs typeface="+mn-cs"/>
              </a:defRPr>
            </a:lvl1pPr>
          </a:lstStyle>
          <a:p>
            <a:pPr marL="0" lvl="0" algn="r" defTabSz="914400"/>
            <a:r>
              <a:rPr lang="en-US" sz="700" dirty="0">
                <a:solidFill>
                  <a:schemeClr val="accent1"/>
                </a:solidFill>
              </a:rPr>
              <a:t>Copyright © 20XX American Institutes for Research®. All rights reserved.</a:t>
            </a:r>
            <a:endParaRPr lang="en-US" dirty="0"/>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31190"/>
            <a:ext cx="4572000" cy="230832"/>
          </a:xfrm>
          <a:prstGeom prst="rect">
            <a:avLst/>
          </a:prstGeom>
          <a:noFill/>
        </p:spPr>
        <p:txBody>
          <a:bodyPr wrap="square" lIns="0" anchor="b">
            <a:spAutoFit/>
          </a:bodyPr>
          <a:lstStyle/>
          <a:p>
            <a:pPr algn="l"/>
            <a:r>
              <a:rPr lang="en-US" sz="900" b="0" i="0" spc="150" dirty="0">
                <a:solidFill>
                  <a:schemeClr val="accent1"/>
                </a:solidFill>
                <a:latin typeface="Calibri"/>
                <a:ea typeface="Calibri"/>
                <a:cs typeface="Calibri"/>
              </a:rPr>
              <a:t>AMERICAN INSTITUTES FOR RESEARCH® | AIR.ORG</a:t>
            </a:r>
          </a:p>
        </p:txBody>
      </p:sp>
      <p:pic>
        <p:nvPicPr>
          <p:cNvPr id="6" name="AIR Logo" descr="Logo of American Institutes for Research. Advancing Evidence. Improving Lives.">
            <a:extLst>
              <a:ext uri="{FF2B5EF4-FFF2-40B4-BE49-F238E27FC236}">
                <a16:creationId xmlns:a16="http://schemas.microsoft.com/office/drawing/2014/main" id="{6D73B5F9-B7BB-5067-FC20-19749C0B354B}"/>
              </a:ext>
            </a:extLst>
          </p:cNvPr>
          <p:cNvPicPr>
            <a:picLocks noChangeAspect="1"/>
          </p:cNvPicPr>
          <p:nvPr userDrawn="1"/>
        </p:nvPicPr>
        <p:blipFill>
          <a:blip r:embed="rId4"/>
          <a:stretch>
            <a:fillRect/>
          </a:stretch>
        </p:blipFill>
        <p:spPr>
          <a:xfrm>
            <a:off x="6832997" y="549514"/>
            <a:ext cx="1864519" cy="964406"/>
          </a:xfrm>
          <a:prstGeom prst="rect">
            <a:avLst/>
          </a:prstGeom>
        </p:spPr>
      </p:pic>
      <p:sp>
        <p:nvSpPr>
          <p:cNvPr id="9" name="Presenters">
            <a:extLst>
              <a:ext uri="{FF2B5EF4-FFF2-40B4-BE49-F238E27FC236}">
                <a16:creationId xmlns:a16="http://schemas.microsoft.com/office/drawing/2014/main" id="{A426D34A-F851-AFCC-65F0-28739F555BE1}"/>
              </a:ext>
            </a:extLst>
          </p:cNvPr>
          <p:cNvSpPr>
            <a:spLocks noGrp="1"/>
          </p:cNvSpPr>
          <p:nvPr>
            <p:ph type="body" sz="quarter" idx="16" hasCustomPrompt="1"/>
          </p:nvPr>
        </p:nvSpPr>
        <p:spPr>
          <a:xfrm>
            <a:off x="342900" y="4964468"/>
            <a:ext cx="8354616" cy="791308"/>
          </a:xfrm>
          <a:prstGeom prst="rect">
            <a:avLst/>
          </a:prstGeom>
        </p:spPr>
        <p:txBody>
          <a:bodyPr>
            <a:noAutofit/>
          </a:bodyPr>
          <a:lstStyle>
            <a:lvl1pPr marL="0" indent="0">
              <a:spcBef>
                <a:spcPts val="0"/>
              </a:spcBef>
              <a:buNone/>
              <a:defRPr sz="1600">
                <a:solidFill>
                  <a:schemeClr val="tx2"/>
                </a:solidFill>
              </a:defRPr>
            </a:lvl1pPr>
          </a:lstStyle>
          <a:p>
            <a:pPr lvl="0"/>
            <a:r>
              <a:rPr kumimoji="0" lang="en-US" sz="1800" b="0" i="0" u="none" strike="noStrike" kern="1200" cap="none" spc="0" normalizeH="0" baseline="0" noProof="0" dirty="0">
                <a:ln>
                  <a:noFill/>
                </a:ln>
                <a:solidFill>
                  <a:srgbClr val="000000"/>
                </a:solidFill>
                <a:effectLst/>
                <a:uLnTx/>
                <a:uFillTx/>
                <a:latin typeface="Calibri"/>
                <a:ea typeface="+mn-ea"/>
                <a:cs typeface="+mn-cs"/>
              </a:rPr>
              <a:t>Presentation Purpose or Location | Month 20XX</a:t>
            </a:r>
            <a:endParaRPr lang="en-US" dirty="0"/>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0712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p:spPr>
        <p:txBody>
          <a:bodyPr anchor="b">
            <a:normAutofit/>
          </a:bodyPr>
          <a:lstStyle>
            <a:lvl1pPr algn="l">
              <a:defRPr sz="3375" b="1">
                <a:solidFill>
                  <a:schemeClr val="accent1"/>
                </a:solidFill>
              </a:defRPr>
            </a:lvl1pPr>
          </a:lstStyle>
          <a:p>
            <a:r>
              <a:rPr lang="en-US" dirty="0"/>
              <a:t>Section Header Light</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2" y="3842377"/>
            <a:ext cx="78866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Additional information about this section (optional)</a:t>
            </a:r>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userDrawn="1"/>
        </p:nvPicPr>
        <p:blipFill>
          <a:blip r:embed="rId3"/>
          <a:srcRect/>
          <a:stretch/>
        </p:blipFill>
        <p:spPr>
          <a:xfrm>
            <a:off x="6779419" y="554774"/>
            <a:ext cx="1450181" cy="750094"/>
          </a:xfrm>
          <a:prstGeom prst="rect">
            <a:avLst/>
          </a:prstGeom>
        </p:spPr>
      </p:pic>
      <p:sp>
        <p:nvSpPr>
          <p:cNvPr id="9" name="Slide Number Placeholder 6">
            <a:extLst>
              <a:ext uri="{FF2B5EF4-FFF2-40B4-BE49-F238E27FC236}">
                <a16:creationId xmlns:a16="http://schemas.microsoft.com/office/drawing/2014/main" id="{DDE3FF1D-946F-4066-81ED-4363ED2C188D}"/>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dirty="0"/>
          </a:p>
        </p:txBody>
      </p:sp>
      <p:sp>
        <p:nvSpPr>
          <p:cNvPr id="14" name="AIR.org">
            <a:extLst>
              <a:ext uri="{FF2B5EF4-FFF2-40B4-BE49-F238E27FC236}">
                <a16:creationId xmlns:a16="http://schemas.microsoft.com/office/drawing/2014/main" id="{B5D8D8E0-1F30-49D8-A79C-544F6EE947B0}"/>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accent1"/>
                </a:solidFill>
              </a:rPr>
              <a:t>| AIR.ORG</a:t>
            </a:r>
          </a:p>
        </p:txBody>
      </p:sp>
    </p:spTree>
    <p:extLst>
      <p:ext uri="{BB962C8B-B14F-4D97-AF65-F5344CB8AC3E}">
        <p14:creationId xmlns:p14="http://schemas.microsoft.com/office/powerpoint/2010/main" val="4188118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500"/>
            </a:lvl1pPr>
            <a:lvl2pPr>
              <a:defRPr sz="1500"/>
            </a:lvl2pPr>
            <a:lvl3pPr>
              <a:defRPr sz="1500"/>
            </a:lvl3pPr>
            <a:lvl4pPr>
              <a:defRPr sz="1500"/>
            </a:lvl4pPr>
            <a:lvl5pPr>
              <a:defRPr sz="15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p:spPr>
        <p:txBody>
          <a:bodyPr>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and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dirty="0"/>
              <a:t>Left and Right Content Placeholders</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Font typeface="Arial" panose="020B0604020202020204" pitchFamily="34" charse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706141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77769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51560"/>
          </a:xfrm>
        </p:spPr>
        <p:txBody>
          <a:bodyPr/>
          <a:lstStyle/>
          <a:p>
            <a:r>
              <a:rPr lang="en-US" dirty="0"/>
              <a:t>Ordered List Layout</a:t>
            </a:r>
          </a:p>
        </p:txBody>
      </p:sp>
      <p:sp>
        <p:nvSpPr>
          <p:cNvPr id="5" name="Content"/>
          <p:cNvSpPr>
            <a:spLocks noGrp="1"/>
          </p:cNvSpPr>
          <p:nvPr>
            <p:ph sz="quarter" idx="17" hasCustomPrompt="1"/>
          </p:nvPr>
        </p:nvSpPr>
        <p:spPr>
          <a:xfrm>
            <a:off x="342900"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81868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and Righ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563083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290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4200" b="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dirty="0"/>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1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 t="1" r="54437" b="49939"/>
          <a:stretch/>
        </p:blipFill>
        <p:spPr>
          <a:xfrm>
            <a:off x="5980176" y="4636008"/>
            <a:ext cx="3163824"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344043" y="0"/>
            <a:ext cx="8455914"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userDrawn="1"/>
        </p:nvPicPr>
        <p:blipFill rotWithShape="1">
          <a:blip r:embed="rId3"/>
          <a:srcRect b="44058"/>
          <a:stretch/>
        </p:blipFill>
        <p:spPr>
          <a:xfrm>
            <a:off x="7743306" y="6369634"/>
            <a:ext cx="1243013" cy="359672"/>
          </a:xfrm>
          <a:prstGeom prst="rect">
            <a:avLst/>
          </a:prstGeom>
        </p:spPr>
      </p:pic>
    </p:spTree>
    <p:extLst>
      <p:ext uri="{BB962C8B-B14F-4D97-AF65-F5344CB8AC3E}">
        <p14:creationId xmlns:p14="http://schemas.microsoft.com/office/powerpoint/2010/main" val="1232419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342899"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342899"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342899"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66204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6"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6"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981193"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3"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3"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516571"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835718"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5154865"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7474013"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81825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normAutofit/>
          </a:bodyPr>
          <a:lstStyle>
            <a:lvl1pPr>
              <a:defRPr sz="3200" baseline="0"/>
            </a:lvl1pPr>
          </a:lstStyle>
          <a:p>
            <a:r>
              <a:rPr lang="en-US" dirty="0"/>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3713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1B9C7CD-EB35-FD65-C666-DCF4FE33FA82}"/>
              </a:ext>
            </a:extLst>
          </p:cNvPr>
          <p:cNvPicPr>
            <a:picLocks noChangeAspect="1"/>
          </p:cNvPicPr>
          <p:nvPr userDrawn="1"/>
        </p:nvPicPr>
        <p:blipFill>
          <a:blip r:embed="rId2"/>
          <a:stretch>
            <a:fillRect/>
          </a:stretch>
        </p:blipFill>
        <p:spPr>
          <a:xfrm>
            <a:off x="0" y="0"/>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5263816" cy="782267"/>
          </a:xfrm>
        </p:spPr>
        <p:txBody>
          <a:bodyPr anchor="b">
            <a:normAutofit/>
          </a:bodyPr>
          <a:lstStyle>
            <a:lvl1pPr algn="l">
              <a:lnSpc>
                <a:spcPct val="125000"/>
              </a:lnSpc>
              <a:defRPr sz="2000" b="1" cap="all" baseline="0">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a:prstGeom prst="rect">
            <a:avLst/>
          </a:prstGeom>
        </p:spPr>
        <p:txBody>
          <a:bodyPr>
            <a:normAutofit/>
          </a:bodyPr>
          <a:lstStyle>
            <a:lvl1pPr marL="0" indent="0" algn="l">
              <a:lnSpc>
                <a:spcPct val="125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30832"/>
          </a:xfrm>
          <a:prstGeom prst="rect">
            <a:avLst/>
          </a:prstGeom>
          <a:noFill/>
        </p:spPr>
        <p:txBody>
          <a:bodyPr wrap="square" lIns="0" anchor="b">
            <a:spAutoFit/>
          </a:bodyPr>
          <a:lstStyle/>
          <a:p>
            <a:pPr algn="l"/>
            <a:r>
              <a:rPr lang="en-US" sz="900" b="0" i="0" spc="150"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0873" y="6504750"/>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dirty="0"/>
              <a:t>XXXXX_MO/YR</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userDrawn="1"/>
        </p:nvPicPr>
        <p:blipFill>
          <a:blip r:embed="rId3"/>
          <a:srcRect/>
          <a:stretch/>
        </p:blipFill>
        <p:spPr>
          <a:xfrm>
            <a:off x="6629591" y="549514"/>
            <a:ext cx="1864519"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342900"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sp>
        <p:nvSpPr>
          <p:cNvPr id="4" name="Text Placeholder 4">
            <a:extLst>
              <a:ext uri="{FF2B5EF4-FFF2-40B4-BE49-F238E27FC236}">
                <a16:creationId xmlns:a16="http://schemas.microsoft.com/office/drawing/2014/main" id="{EF7F403D-C3EA-ABBF-90EA-372DC056B3D9}"/>
              </a:ext>
            </a:extLst>
          </p:cNvPr>
          <p:cNvSpPr>
            <a:spLocks noGrp="1"/>
          </p:cNvSpPr>
          <p:nvPr>
            <p:ph type="body" sz="quarter" idx="16" hasCustomPrompt="1"/>
          </p:nvPr>
        </p:nvSpPr>
        <p:spPr>
          <a:xfrm>
            <a:off x="342901" y="6214926"/>
            <a:ext cx="6784848" cy="414665"/>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dirty="0">
                <a:solidFill>
                  <a:schemeClr val="accent1"/>
                </a:solidFill>
              </a:rPr>
              <a:t>Notice of Trademark: “American Institutes for Research” and “AIR” are registered trademarks. All other brand, product, or company names are trademarks or registered trademarks of their respective owners.</a:t>
            </a:r>
          </a:p>
          <a:p>
            <a:r>
              <a:rPr lang="en-US" sz="600" dirty="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20499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7031736"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962101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dirty="0"/>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7031736"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640079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344043" y="0"/>
            <a:ext cx="8455914" cy="718838"/>
          </a:xfrm>
        </p:spPr>
        <p:txBody>
          <a:bodyPr>
            <a:normAutofit/>
          </a:bodyPr>
          <a:lstStyle>
            <a:lvl1pPr>
              <a:defRPr sz="3200"/>
            </a:lvl1pPr>
          </a:lstStyle>
          <a:p>
            <a:r>
              <a:rPr lang="en-US" dirty="0"/>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344043" y="719162"/>
            <a:ext cx="8455914"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dirty="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userDrawn="1"/>
        </p:nvGrpSpPr>
        <p:grpSpPr>
          <a:xfrm>
            <a:off x="342900" y="1357815"/>
            <a:ext cx="8669547"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userDrawn="1"/>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userDrawn="1"/>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userDrawn="1"/>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userDrawn="1"/>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userDrawn="1"/>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userDrawn="1"/>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dirty="0"/>
              </a:p>
            </p:txBody>
          </p:sp>
        </p:grpSp>
      </p:grpSp>
      <p:sp>
        <p:nvSpPr>
          <p:cNvPr id="76" name="Engage">
            <a:extLst>
              <a:ext uri="{FF2B5EF4-FFF2-40B4-BE49-F238E27FC236}">
                <a16:creationId xmlns:a16="http://schemas.microsoft.com/office/drawing/2014/main" id="{0CF0285B-9045-44FE-BC18-F4706E501D85}"/>
              </a:ext>
            </a:extLst>
          </p:cNvPr>
          <p:cNvSpPr txBox="1"/>
          <p:nvPr userDrawn="1"/>
        </p:nvSpPr>
        <p:spPr>
          <a:xfrm>
            <a:off x="711200" y="1362220"/>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dirty="0"/>
          </a:p>
        </p:txBody>
      </p:sp>
      <p:sp>
        <p:nvSpPr>
          <p:cNvPr id="82" name="Acknowledge">
            <a:extLst>
              <a:ext uri="{FF2B5EF4-FFF2-40B4-BE49-F238E27FC236}">
                <a16:creationId xmlns:a16="http://schemas.microsoft.com/office/drawing/2014/main" id="{5DFDCE3B-C730-44F5-8335-9641824A1AD4}"/>
              </a:ext>
            </a:extLst>
          </p:cNvPr>
          <p:cNvSpPr txBox="1"/>
          <p:nvPr userDrawn="1"/>
        </p:nvSpPr>
        <p:spPr>
          <a:xfrm>
            <a:off x="711199" y="3725679"/>
            <a:ext cx="2269707"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dirty="0">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dirty="0"/>
          </a:p>
        </p:txBody>
      </p:sp>
      <p:sp>
        <p:nvSpPr>
          <p:cNvPr id="77" name="Minimize">
            <a:extLst>
              <a:ext uri="{FF2B5EF4-FFF2-40B4-BE49-F238E27FC236}">
                <a16:creationId xmlns:a16="http://schemas.microsoft.com/office/drawing/2014/main" id="{B3F700E2-0EA1-4103-AA63-FDEC3E75CEFE}"/>
              </a:ext>
            </a:extLst>
          </p:cNvPr>
          <p:cNvSpPr txBox="1"/>
          <p:nvPr userDrawn="1"/>
        </p:nvSpPr>
        <p:spPr>
          <a:xfrm>
            <a:off x="3346704" y="1362221"/>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dirty="0"/>
          </a:p>
        </p:txBody>
      </p:sp>
      <p:sp>
        <p:nvSpPr>
          <p:cNvPr id="83" name="Be Heard">
            <a:extLst>
              <a:ext uri="{FF2B5EF4-FFF2-40B4-BE49-F238E27FC236}">
                <a16:creationId xmlns:a16="http://schemas.microsoft.com/office/drawing/2014/main" id="{26868467-B70F-4943-922B-675703855C89}"/>
              </a:ext>
            </a:extLst>
          </p:cNvPr>
          <p:cNvSpPr txBox="1"/>
          <p:nvPr userDrawn="1"/>
        </p:nvSpPr>
        <p:spPr>
          <a:xfrm>
            <a:off x="3346704" y="3725680"/>
            <a:ext cx="2343671"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dirty="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dirty="0"/>
          </a:p>
        </p:txBody>
      </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6035039" y="1362221"/>
            <a:ext cx="2977407" cy="2257734"/>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dirty="0"/>
          </a:p>
        </p:txBody>
      </p:sp>
      <p:sp>
        <p:nvSpPr>
          <p:cNvPr id="84" name="Maximize Visual">
            <a:extLst>
              <a:ext uri="{FF2B5EF4-FFF2-40B4-BE49-F238E27FC236}">
                <a16:creationId xmlns:a16="http://schemas.microsoft.com/office/drawing/2014/main" id="{C6D88F22-A7DE-4DD5-8500-6937DC9A37EF}"/>
              </a:ext>
            </a:extLst>
          </p:cNvPr>
          <p:cNvSpPr txBox="1"/>
          <p:nvPr userDrawn="1"/>
        </p:nvSpPr>
        <p:spPr>
          <a:xfrm>
            <a:off x="6035039" y="3725680"/>
            <a:ext cx="2977407" cy="1956882"/>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dirty="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436316" y="5749647"/>
            <a:ext cx="7234484"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dirty="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dirty="0"/>
          </a:p>
        </p:txBody>
      </p:sp>
      <p:cxnSp>
        <p:nvCxnSpPr>
          <p:cNvPr id="35" name="Straight Connector 34">
            <a:extLst>
              <a:ext uri="{FF2B5EF4-FFF2-40B4-BE49-F238E27FC236}">
                <a16:creationId xmlns:a16="http://schemas.microsoft.com/office/drawing/2014/main" id="{DC1999CB-E69A-4AAD-9C02-6202210A5361}"/>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7895"/>
      </p:ext>
    </p:extLst>
  </p:cSld>
  <p:clrMapOvr>
    <a:masterClrMapping/>
  </p:clrMapOvr>
  <p:extLst>
    <p:ext uri="{DCECCB84-F9BA-43D5-87BE-67443E8EF086}">
      <p15:sldGuideLst xmlns:p15="http://schemas.microsoft.com/office/powerpoint/2012/main">
        <p15:guide id="1" orient="horz" pos="389">
          <p15:clr>
            <a:srgbClr val="FBAE40"/>
          </p15:clr>
        </p15:guide>
        <p15:guide id="2" pos="5760" userDrawn="1">
          <p15:clr>
            <a:srgbClr val="FBAE40"/>
          </p15:clr>
        </p15:guide>
        <p15:guide id="3" orient="horz" pos="474">
          <p15:clr>
            <a:srgbClr val="FBAE40"/>
          </p15:clr>
        </p15:guide>
        <p15:guide id="4" orient="horz" pos="4320" userDrawn="1">
          <p15:clr>
            <a:srgbClr val="FBAE40"/>
          </p15:clr>
        </p15:guide>
        <p15:guide id="5" orient="horz" pos="362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5/19/2026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37864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dirty="0"/>
              <a:t>Left and Right Content</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342900" y="6422597"/>
            <a:ext cx="171450" cy="246888"/>
          </a:xfrm>
          <a:prstGeom prst="rect">
            <a:avLst/>
          </a:prstGeom>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2900"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dirty="0"/>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9.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endParaRPr lang="en-US" dirty="0"/>
          </a:p>
        </p:txBody>
      </p:sp>
      <p:pic>
        <p:nvPicPr>
          <p:cNvPr id="8" name="Picture 7">
            <a:extLst>
              <a:ext uri="{FF2B5EF4-FFF2-40B4-BE49-F238E27FC236}">
                <a16:creationId xmlns:a16="http://schemas.microsoft.com/office/drawing/2014/main" id="{075CF4D8-4915-40CF-BE14-96AA66BA6494}"/>
              </a:ext>
            </a:extLst>
          </p:cNvPr>
          <p:cNvPicPr>
            <a:picLocks noChangeAspect="1"/>
          </p:cNvPicPr>
          <p:nvPr userDrawn="1"/>
        </p:nvPicPr>
        <p:blipFill>
          <a:blip r:embed="rId22"/>
          <a:stretch>
            <a:fillRect/>
          </a:stretch>
        </p:blipFill>
        <p:spPr>
          <a:xfrm>
            <a:off x="7686151" y="6381749"/>
            <a:ext cx="996315" cy="304800"/>
          </a:xfrm>
          <a:prstGeom prst="rect">
            <a:avLst/>
          </a:prstGeom>
        </p:spPr>
      </p:pic>
      <p:sp>
        <p:nvSpPr>
          <p:cNvPr id="9" name="Slide Number Placeholder 6">
            <a:extLst>
              <a:ext uri="{FF2B5EF4-FFF2-40B4-BE49-F238E27FC236}">
                <a16:creationId xmlns:a16="http://schemas.microsoft.com/office/drawing/2014/main" id="{16599831-8C4A-4667-8060-63FF3AE84A51}"/>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7E1341B0-7904-4148-9082-6535FE1E4D20}" type="slidenum">
              <a:rPr lang="en-US" smtClean="0"/>
              <a:pPr/>
              <a:t>‹#›</a:t>
            </a:fld>
            <a:endParaRPr lang="en-US" dirty="0"/>
          </a:p>
        </p:txBody>
      </p:sp>
      <p:sp>
        <p:nvSpPr>
          <p:cNvPr id="10" name="AIR.org">
            <a:extLst>
              <a:ext uri="{FF2B5EF4-FFF2-40B4-BE49-F238E27FC236}">
                <a16:creationId xmlns:a16="http://schemas.microsoft.com/office/drawing/2014/main" id="{32B172AE-6AD0-4CF2-A774-05411156E19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bg2"/>
                </a:solidFill>
              </a:rPr>
              <a:t>| AIR.ORG</a:t>
            </a:r>
          </a:p>
        </p:txBody>
      </p:sp>
    </p:spTree>
    <p:extLst>
      <p:ext uri="{BB962C8B-B14F-4D97-AF65-F5344CB8AC3E}">
        <p14:creationId xmlns:p14="http://schemas.microsoft.com/office/powerpoint/2010/main" val="2231922239"/>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4049" r:id="rId11"/>
    <p:sldLayoutId id="2147483803" r:id="rId12"/>
    <p:sldLayoutId id="2147484050" r:id="rId13"/>
    <p:sldLayoutId id="2147483840" r:id="rId14"/>
    <p:sldLayoutId id="2147483725" r:id="rId15"/>
    <p:sldLayoutId id="2147483830" r:id="rId16"/>
    <p:sldLayoutId id="2147483775" r:id="rId17"/>
    <p:sldLayoutId id="2147484051" r:id="rId18"/>
    <p:sldLayoutId id="2147484060" r:id="rId19"/>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ctr" defTabSz="514350" rtl="0" eaLnBrk="1" latinLnBrk="0" hangingPunct="1">
        <a:defRPr sz="1013" kern="1200">
          <a:solidFill>
            <a:schemeClr val="tx1"/>
          </a:solidFill>
          <a:latin typeface="+mn-lt"/>
          <a:ea typeface="+mn-ea"/>
          <a:cs typeface="+mn-cs"/>
        </a:defRPr>
      </a:lvl1pPr>
      <a:lvl2pPr marL="0" algn="l" defTabSz="514350" rtl="0" eaLnBrk="1" latinLnBrk="0" hangingPunct="1">
        <a:defRPr sz="1013" kern="1200">
          <a:solidFill>
            <a:schemeClr val="tx1"/>
          </a:solidFill>
          <a:latin typeface="+mn-lt"/>
          <a:ea typeface="+mn-ea"/>
          <a:cs typeface="+mn-cs"/>
        </a:defRPr>
      </a:lvl2pPr>
      <a:lvl3pPr marL="257175" algn="l" defTabSz="514350" rtl="0" eaLnBrk="1" latinLnBrk="0" hangingPunct="1">
        <a:defRPr sz="1013" kern="1200">
          <a:solidFill>
            <a:schemeClr val="tx1"/>
          </a:solidFill>
          <a:latin typeface="+mn-lt"/>
          <a:ea typeface="+mn-ea"/>
          <a:cs typeface="+mn-cs"/>
        </a:defRPr>
      </a:lvl3pPr>
      <a:lvl4pPr marL="514350" algn="l" defTabSz="514350" rtl="0" eaLnBrk="1" latinLnBrk="0" hangingPunct="1">
        <a:defRPr sz="1013" kern="1200">
          <a:solidFill>
            <a:schemeClr val="tx1"/>
          </a:solidFill>
          <a:latin typeface="+mn-lt"/>
          <a:ea typeface="+mn-ea"/>
          <a:cs typeface="+mn-cs"/>
        </a:defRPr>
      </a:lvl4pPr>
      <a:lvl5pPr marL="771525" algn="l" defTabSz="514350" rtl="0" eaLnBrk="1" latinLnBrk="0" hangingPunct="1">
        <a:defRPr sz="1013" kern="1200">
          <a:solidFill>
            <a:schemeClr val="tx1"/>
          </a:solidFill>
          <a:latin typeface="+mn-lt"/>
          <a:ea typeface="+mn-ea"/>
          <a:cs typeface="+mn-cs"/>
        </a:defRPr>
      </a:lvl5pPr>
      <a:lvl6pPr marL="1028700" algn="l" defTabSz="514350" rtl="0" eaLnBrk="1" latinLnBrk="0" hangingPunct="1">
        <a:defRPr sz="1013" kern="1200">
          <a:solidFill>
            <a:schemeClr val="tx1"/>
          </a:solidFill>
          <a:latin typeface="+mn-lt"/>
          <a:ea typeface="+mn-ea"/>
          <a:cs typeface="+mn-cs"/>
        </a:defRPr>
      </a:lvl6pPr>
      <a:lvl7pPr marL="1285875" algn="l" defTabSz="514350" rtl="0" eaLnBrk="1" latinLnBrk="0" hangingPunct="1">
        <a:defRPr sz="1013" kern="1200">
          <a:solidFill>
            <a:schemeClr val="tx1"/>
          </a:solidFill>
          <a:latin typeface="+mn-lt"/>
          <a:ea typeface="+mn-ea"/>
          <a:cs typeface="+mn-cs"/>
        </a:defRPr>
      </a:lvl7pPr>
      <a:lvl8pPr marL="1543050" algn="l" defTabSz="514350" rtl="0" eaLnBrk="1" latinLnBrk="0" hangingPunct="1">
        <a:defRPr sz="1013" kern="1200">
          <a:solidFill>
            <a:schemeClr val="tx1"/>
          </a:solidFill>
          <a:latin typeface="+mn-lt"/>
          <a:ea typeface="+mn-ea"/>
          <a:cs typeface="+mn-cs"/>
        </a:defRPr>
      </a:lvl8pPr>
      <a:lvl9pPr marL="1800225"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DB1C3F4-EE25-4DE1-9B0E-EE41E0538B6F}"/>
              </a:ext>
            </a:extLst>
          </p:cNvPr>
          <p:cNvGrpSpPr/>
          <p:nvPr userDrawn="1"/>
        </p:nvGrpSpPr>
        <p:grpSpPr>
          <a:xfrm>
            <a:off x="0" y="1"/>
            <a:ext cx="9144000" cy="6858000"/>
            <a:chOff x="0" y="1"/>
            <a:chExt cx="9144000" cy="6858000"/>
          </a:xfrm>
        </p:grpSpPr>
        <p:sp>
          <p:nvSpPr>
            <p:cNvPr id="14" name="Rectangle 13">
              <a:extLst>
                <a:ext uri="{FF2B5EF4-FFF2-40B4-BE49-F238E27FC236}">
                  <a16:creationId xmlns:a16="http://schemas.microsoft.com/office/drawing/2014/main" id="{AD465B3F-3D3E-4437-AA17-4BAB585658D5}"/>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CC83B64-7BA0-4C7A-8B37-2AA209A18108}"/>
                </a:ext>
              </a:extLst>
            </p:cNvPr>
            <p:cNvPicPr>
              <a:picLocks noChangeAspect="1"/>
            </p:cNvPicPr>
            <p:nvPr userDrawn="1"/>
          </p:nvPicPr>
          <p:blipFill rotWithShape="1">
            <a:blip r:embed="rId22"/>
            <a:srcRect l="60323" r="12490" b="15492"/>
            <a:stretch/>
          </p:blipFill>
          <p:spPr>
            <a:xfrm rot="5400000">
              <a:off x="6222180" y="3936181"/>
              <a:ext cx="2122429" cy="3721210"/>
            </a:xfrm>
            <a:prstGeom prst="rect">
              <a:avLst/>
            </a:prstGeom>
          </p:spPr>
        </p:pic>
        <p:pic>
          <p:nvPicPr>
            <p:cNvPr id="19" name="Picture 18" descr="Logo of American Institutes for Research. Advancing Evidence. Improving Lives.">
              <a:extLst>
                <a:ext uri="{FF2B5EF4-FFF2-40B4-BE49-F238E27FC236}">
                  <a16:creationId xmlns:a16="http://schemas.microsoft.com/office/drawing/2014/main" id="{4A150589-B54A-44AB-B492-E647088C3D19}"/>
                </a:ext>
              </a:extLst>
            </p:cNvPr>
            <p:cNvPicPr>
              <a:picLocks noChangeAspect="1"/>
            </p:cNvPicPr>
            <p:nvPr userDrawn="1"/>
          </p:nvPicPr>
          <p:blipFill rotWithShape="1">
            <a:blip r:embed="rId23"/>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dirty="0"/>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347571"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dirty="0"/>
              <a:t>Click to edit Master text styles</a:t>
            </a:r>
          </a:p>
          <a:p>
            <a:pPr marL="480060" lvl="1" indent="-240030" defTabSz="685800">
              <a:spcBef>
                <a:spcPts val="450"/>
              </a:spcBef>
            </a:pPr>
            <a:r>
              <a:rPr lang="en-US" dirty="0"/>
              <a:t>Second level</a:t>
            </a:r>
          </a:p>
          <a:p>
            <a:pPr marL="720090" lvl="2" indent="-240030" defTabSz="685800">
              <a:spcBef>
                <a:spcPts val="450"/>
              </a:spcBef>
            </a:pPr>
            <a:r>
              <a:rPr lang="en-US" dirty="0"/>
              <a:t>Third level</a:t>
            </a:r>
          </a:p>
          <a:p>
            <a:pPr marL="960120" lvl="3" indent="-240030" defTabSz="685800">
              <a:spcBef>
                <a:spcPts val="450"/>
              </a:spcBef>
            </a:pPr>
            <a:r>
              <a:rPr lang="en-US" dirty="0"/>
              <a:t>Fourth level</a:t>
            </a:r>
          </a:p>
          <a:p>
            <a:pPr marL="1200150" lvl="4" indent="-240030" defTabSz="685800">
              <a:spcBef>
                <a:spcPts val="450"/>
              </a:spcBef>
            </a:pPr>
            <a:r>
              <a:rPr lang="en-US" dirty="0"/>
              <a:t>Fifth level</a:t>
            </a:r>
          </a:p>
        </p:txBody>
      </p:sp>
      <p:sp>
        <p:nvSpPr>
          <p:cNvPr id="20" name="Slide Number Placeholder 6">
            <a:extLst>
              <a:ext uri="{FF2B5EF4-FFF2-40B4-BE49-F238E27FC236}">
                <a16:creationId xmlns:a16="http://schemas.microsoft.com/office/drawing/2014/main" id="{730F9B10-2F56-4ECB-9546-DFB45EF0D5F4}"/>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dirty="0"/>
          </a:p>
        </p:txBody>
      </p:sp>
      <p:sp>
        <p:nvSpPr>
          <p:cNvPr id="21" name="AIR.org">
            <a:extLst>
              <a:ext uri="{FF2B5EF4-FFF2-40B4-BE49-F238E27FC236}">
                <a16:creationId xmlns:a16="http://schemas.microsoft.com/office/drawing/2014/main" id="{A15D7546-56C9-4886-8493-55D96E9CFEB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accent1"/>
                </a:solidFill>
              </a:rPr>
              <a:t>| AIR.ORG</a:t>
            </a:r>
          </a:p>
        </p:txBody>
      </p:sp>
    </p:spTree>
    <p:extLst>
      <p:ext uri="{BB962C8B-B14F-4D97-AF65-F5344CB8AC3E}">
        <p14:creationId xmlns:p14="http://schemas.microsoft.com/office/powerpoint/2010/main" val="3959525876"/>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6" r:id="rId4"/>
    <p:sldLayoutId id="2147484034" r:id="rId5"/>
    <p:sldLayoutId id="2147484037" r:id="rId6"/>
    <p:sldLayoutId id="2147484035" r:id="rId7"/>
    <p:sldLayoutId id="2147484038" r:id="rId8"/>
    <p:sldLayoutId id="2147484039" r:id="rId9"/>
    <p:sldLayoutId id="2147484040" r:id="rId10"/>
    <p:sldLayoutId id="2147484041" r:id="rId11"/>
    <p:sldLayoutId id="2147484047" r:id="rId12"/>
    <p:sldLayoutId id="2147484042" r:id="rId13"/>
    <p:sldLayoutId id="2147484043" r:id="rId14"/>
    <p:sldLayoutId id="2147484044" r:id="rId15"/>
    <p:sldLayoutId id="2147483941" r:id="rId16"/>
    <p:sldLayoutId id="2147484046" r:id="rId17"/>
    <p:sldLayoutId id="2147484052" r:id="rId18"/>
    <p:sldLayoutId id="2147484055" r:id="rId19"/>
    <p:sldLayoutId id="2147484061" r:id="rId20"/>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dirty="0"/>
              <a:t>Proposal Development Training Series</a:t>
            </a: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a:normAutofit/>
          </a:bodyPr>
          <a:lstStyle/>
          <a:p>
            <a:r>
              <a:rPr lang="en-US" dirty="0"/>
              <a:t>Session 1: Reviewing RFPs and Win Themes</a:t>
            </a: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p:txBody>
          <a:bodyPr/>
          <a:lstStyle/>
          <a:p>
            <a:pPr lvl="0"/>
            <a:r>
              <a:rPr lang="en-US" dirty="0"/>
              <a:t>David Seidenfeld, PhD  | Adria Molotsky, PhD | Marlous de Milliano, PhD</a:t>
            </a:r>
          </a:p>
          <a:p>
            <a:pPr lvl="0"/>
            <a:endParaRPr lang="en-US" dirty="0"/>
          </a:p>
          <a:p>
            <a:pPr lvl="0"/>
            <a:endParaRPr lang="en-US" dirty="0"/>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a:lstStyle/>
          <a:p>
            <a:r>
              <a:rPr lang="en-US" dirty="0"/>
              <a:t>African Evaluation Association &amp; American Institutes for Research</a:t>
            </a:r>
          </a:p>
          <a:p>
            <a:endParaRPr lang="en-US" dirty="0"/>
          </a:p>
        </p:txBody>
      </p:sp>
    </p:spTree>
    <p:extLst>
      <p:ext uri="{BB962C8B-B14F-4D97-AF65-F5344CB8AC3E}">
        <p14:creationId xmlns:p14="http://schemas.microsoft.com/office/powerpoint/2010/main" val="32770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943E-7E6C-51FA-1CA2-C73589FAB799}"/>
              </a:ext>
            </a:extLst>
          </p:cNvPr>
          <p:cNvSpPr>
            <a:spLocks noGrp="1"/>
          </p:cNvSpPr>
          <p:nvPr>
            <p:ph type="ctrTitle"/>
          </p:nvPr>
        </p:nvSpPr>
        <p:spPr/>
        <p:txBody>
          <a:bodyPr/>
          <a:lstStyle/>
          <a:p>
            <a:r>
              <a:rPr lang="en-US" dirty="0"/>
              <a:t>Reviewing the RFP</a:t>
            </a:r>
          </a:p>
        </p:txBody>
      </p:sp>
      <p:sp>
        <p:nvSpPr>
          <p:cNvPr id="4" name="Slide Number Placeholder 3">
            <a:extLst>
              <a:ext uri="{FF2B5EF4-FFF2-40B4-BE49-F238E27FC236}">
                <a16:creationId xmlns:a16="http://schemas.microsoft.com/office/drawing/2014/main" id="{06B0DEEC-D6AC-7F72-5EBE-B546CE2626BC}"/>
              </a:ext>
            </a:extLst>
          </p:cNvPr>
          <p:cNvSpPr>
            <a:spLocks noGrp="1"/>
          </p:cNvSpPr>
          <p:nvPr>
            <p:ph type="sldNum" sz="quarter" idx="10"/>
          </p:nvPr>
        </p:nvSpPr>
        <p:spPr/>
        <p:txBody>
          <a:bodyPr/>
          <a:lstStyle/>
          <a:p>
            <a:fld id="{7E1341B0-7904-4148-9082-6535FE1E4D20}" type="slidenum">
              <a:rPr lang="en-US" smtClean="0"/>
              <a:pPr/>
              <a:t>10</a:t>
            </a:fld>
            <a:endParaRPr lang="en-US" dirty="0"/>
          </a:p>
        </p:txBody>
      </p:sp>
    </p:spTree>
    <p:extLst>
      <p:ext uri="{BB962C8B-B14F-4D97-AF65-F5344CB8AC3E}">
        <p14:creationId xmlns:p14="http://schemas.microsoft.com/office/powerpoint/2010/main" val="114435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B4FD-FFE7-1CD8-C77E-5AE25AF56C59}"/>
              </a:ext>
            </a:extLst>
          </p:cNvPr>
          <p:cNvSpPr>
            <a:spLocks noGrp="1"/>
          </p:cNvSpPr>
          <p:nvPr>
            <p:ph type="title"/>
          </p:nvPr>
        </p:nvSpPr>
        <p:spPr>
          <a:xfrm>
            <a:off x="344043" y="188515"/>
            <a:ext cx="8455914" cy="502920"/>
          </a:xfrm>
        </p:spPr>
        <p:txBody>
          <a:bodyPr/>
          <a:lstStyle/>
          <a:p>
            <a:r>
              <a:rPr lang="en-US" dirty="0"/>
              <a:t>RFPs come in different formats, but they are they key starting point to your technical proposal</a:t>
            </a:r>
          </a:p>
        </p:txBody>
      </p:sp>
      <p:sp>
        <p:nvSpPr>
          <p:cNvPr id="3" name="Slide Number Placeholder 2">
            <a:extLst>
              <a:ext uri="{FF2B5EF4-FFF2-40B4-BE49-F238E27FC236}">
                <a16:creationId xmlns:a16="http://schemas.microsoft.com/office/drawing/2014/main" id="{CDBD7F9D-F541-03CD-045C-29C2E7908287}"/>
              </a:ext>
            </a:extLst>
          </p:cNvPr>
          <p:cNvSpPr>
            <a:spLocks noGrp="1"/>
          </p:cNvSpPr>
          <p:nvPr>
            <p:ph type="sldNum" sz="quarter" idx="10"/>
          </p:nvPr>
        </p:nvSpPr>
        <p:spPr/>
        <p:txBody>
          <a:bodyPr/>
          <a:lstStyle/>
          <a:p>
            <a:fld id="{7E1341B0-7904-4148-9082-6535FE1E4D20}" type="slidenum">
              <a:rPr lang="en-US" smtClean="0"/>
              <a:pPr/>
              <a:t>11</a:t>
            </a:fld>
            <a:endParaRPr lang="en-US" dirty="0"/>
          </a:p>
        </p:txBody>
      </p:sp>
      <p:pic>
        <p:nvPicPr>
          <p:cNvPr id="5" name="Picture 4">
            <a:extLst>
              <a:ext uri="{FF2B5EF4-FFF2-40B4-BE49-F238E27FC236}">
                <a16:creationId xmlns:a16="http://schemas.microsoft.com/office/drawing/2014/main" id="{B7B5D2B9-5A1B-7E56-B339-73B935B3CB91}"/>
              </a:ext>
            </a:extLst>
          </p:cNvPr>
          <p:cNvPicPr>
            <a:picLocks noChangeAspect="1"/>
          </p:cNvPicPr>
          <p:nvPr/>
        </p:nvPicPr>
        <p:blipFill>
          <a:blip r:embed="rId3"/>
          <a:stretch>
            <a:fillRect/>
          </a:stretch>
        </p:blipFill>
        <p:spPr>
          <a:xfrm>
            <a:off x="4572000" y="1523824"/>
            <a:ext cx="4394832" cy="4073489"/>
          </a:xfrm>
          <a:prstGeom prst="rect">
            <a:avLst/>
          </a:prstGeom>
        </p:spPr>
      </p:pic>
      <p:pic>
        <p:nvPicPr>
          <p:cNvPr id="7" name="Picture 6">
            <a:extLst>
              <a:ext uri="{FF2B5EF4-FFF2-40B4-BE49-F238E27FC236}">
                <a16:creationId xmlns:a16="http://schemas.microsoft.com/office/drawing/2014/main" id="{52BED561-BC7A-F7AB-1B6F-2C91C4A3CC8C}"/>
              </a:ext>
            </a:extLst>
          </p:cNvPr>
          <p:cNvPicPr>
            <a:picLocks noChangeAspect="1"/>
          </p:cNvPicPr>
          <p:nvPr/>
        </p:nvPicPr>
        <p:blipFill>
          <a:blip r:embed="rId4"/>
          <a:stretch>
            <a:fillRect/>
          </a:stretch>
        </p:blipFill>
        <p:spPr>
          <a:xfrm>
            <a:off x="248745" y="734572"/>
            <a:ext cx="4251678" cy="5934913"/>
          </a:xfrm>
          <a:prstGeom prst="rect">
            <a:avLst/>
          </a:prstGeom>
        </p:spPr>
      </p:pic>
    </p:spTree>
    <p:extLst>
      <p:ext uri="{BB962C8B-B14F-4D97-AF65-F5344CB8AC3E}">
        <p14:creationId xmlns:p14="http://schemas.microsoft.com/office/powerpoint/2010/main" val="118909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30F7-B686-664B-7A04-3E773D95A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92ED2-0E79-CE4D-EE87-33D932D9E35A}"/>
              </a:ext>
            </a:extLst>
          </p:cNvPr>
          <p:cNvSpPr>
            <a:spLocks noGrp="1"/>
          </p:cNvSpPr>
          <p:nvPr>
            <p:ph type="title"/>
          </p:nvPr>
        </p:nvSpPr>
        <p:spPr>
          <a:xfrm>
            <a:off x="344043" y="188515"/>
            <a:ext cx="8455914" cy="502920"/>
          </a:xfrm>
        </p:spPr>
        <p:txBody>
          <a:bodyPr/>
          <a:lstStyle/>
          <a:p>
            <a:r>
              <a:rPr lang="en-US" dirty="0"/>
              <a:t>RFPs come in different formats, but they are they key starting point to your technical proposal</a:t>
            </a:r>
          </a:p>
        </p:txBody>
      </p:sp>
      <p:sp>
        <p:nvSpPr>
          <p:cNvPr id="3" name="Slide Number Placeholder 2">
            <a:extLst>
              <a:ext uri="{FF2B5EF4-FFF2-40B4-BE49-F238E27FC236}">
                <a16:creationId xmlns:a16="http://schemas.microsoft.com/office/drawing/2014/main" id="{74DA2C90-B2F0-9C9F-9C5E-C1F56398317D}"/>
              </a:ext>
            </a:extLst>
          </p:cNvPr>
          <p:cNvSpPr>
            <a:spLocks noGrp="1"/>
          </p:cNvSpPr>
          <p:nvPr>
            <p:ph type="sldNum" sz="quarter" idx="10"/>
          </p:nvPr>
        </p:nvSpPr>
        <p:spPr/>
        <p:txBody>
          <a:bodyPr/>
          <a:lstStyle/>
          <a:p>
            <a:fld id="{7E1341B0-7904-4148-9082-6535FE1E4D20}" type="slidenum">
              <a:rPr lang="en-US" smtClean="0"/>
              <a:pPr/>
              <a:t>12</a:t>
            </a:fld>
            <a:endParaRPr lang="en-US" dirty="0"/>
          </a:p>
        </p:txBody>
      </p:sp>
      <p:pic>
        <p:nvPicPr>
          <p:cNvPr id="6" name="Picture 5">
            <a:extLst>
              <a:ext uri="{FF2B5EF4-FFF2-40B4-BE49-F238E27FC236}">
                <a16:creationId xmlns:a16="http://schemas.microsoft.com/office/drawing/2014/main" id="{8ACD1684-21C5-B054-67ED-747E974D2E70}"/>
              </a:ext>
            </a:extLst>
          </p:cNvPr>
          <p:cNvPicPr>
            <a:picLocks noChangeAspect="1"/>
          </p:cNvPicPr>
          <p:nvPr/>
        </p:nvPicPr>
        <p:blipFill>
          <a:blip r:embed="rId2"/>
          <a:stretch>
            <a:fillRect/>
          </a:stretch>
        </p:blipFill>
        <p:spPr>
          <a:xfrm>
            <a:off x="4124566" y="1105013"/>
            <a:ext cx="5019434" cy="5096571"/>
          </a:xfrm>
          <a:prstGeom prst="rect">
            <a:avLst/>
          </a:prstGeom>
        </p:spPr>
      </p:pic>
      <p:pic>
        <p:nvPicPr>
          <p:cNvPr id="9" name="Picture 8">
            <a:extLst>
              <a:ext uri="{FF2B5EF4-FFF2-40B4-BE49-F238E27FC236}">
                <a16:creationId xmlns:a16="http://schemas.microsoft.com/office/drawing/2014/main" id="{DD142815-D065-7642-F334-B3A99E5754E8}"/>
              </a:ext>
            </a:extLst>
          </p:cNvPr>
          <p:cNvPicPr>
            <a:picLocks noChangeAspect="1"/>
          </p:cNvPicPr>
          <p:nvPr/>
        </p:nvPicPr>
        <p:blipFill>
          <a:blip r:embed="rId3"/>
          <a:stretch>
            <a:fillRect/>
          </a:stretch>
        </p:blipFill>
        <p:spPr>
          <a:xfrm>
            <a:off x="0" y="912921"/>
            <a:ext cx="4295643" cy="5756564"/>
          </a:xfrm>
          <a:prstGeom prst="rect">
            <a:avLst/>
          </a:prstGeom>
        </p:spPr>
      </p:pic>
    </p:spTree>
    <p:extLst>
      <p:ext uri="{BB962C8B-B14F-4D97-AF65-F5344CB8AC3E}">
        <p14:creationId xmlns:p14="http://schemas.microsoft.com/office/powerpoint/2010/main" val="37915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76583-B419-FE81-C0C6-8347F5BBA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D4FF7-9379-8EB8-D1A3-A3B0E4DF91E0}"/>
              </a:ext>
            </a:extLst>
          </p:cNvPr>
          <p:cNvSpPr>
            <a:spLocks noGrp="1"/>
          </p:cNvSpPr>
          <p:nvPr>
            <p:ph type="title"/>
          </p:nvPr>
        </p:nvSpPr>
        <p:spPr>
          <a:xfrm>
            <a:off x="344043" y="0"/>
            <a:ext cx="8455914" cy="1051560"/>
          </a:xfrm>
        </p:spPr>
        <p:txBody>
          <a:bodyPr anchor="ctr">
            <a:normAutofit/>
          </a:bodyPr>
          <a:lstStyle/>
          <a:p>
            <a:r>
              <a:rPr lang="en-US" dirty="0"/>
              <a:t>RFPs come in different formats, but they are they key starting point to your technical proposal</a:t>
            </a:r>
          </a:p>
        </p:txBody>
      </p:sp>
      <p:pic>
        <p:nvPicPr>
          <p:cNvPr id="11" name="Picture 10">
            <a:extLst>
              <a:ext uri="{FF2B5EF4-FFF2-40B4-BE49-F238E27FC236}">
                <a16:creationId xmlns:a16="http://schemas.microsoft.com/office/drawing/2014/main" id="{807A79AA-7A7F-786B-E5E4-84E523D6160F}"/>
              </a:ext>
            </a:extLst>
          </p:cNvPr>
          <p:cNvPicPr>
            <a:picLocks noChangeAspect="1"/>
          </p:cNvPicPr>
          <p:nvPr/>
        </p:nvPicPr>
        <p:blipFill>
          <a:blip r:embed="rId2"/>
          <a:stretch>
            <a:fillRect/>
          </a:stretch>
        </p:blipFill>
        <p:spPr>
          <a:xfrm>
            <a:off x="342900" y="1686966"/>
            <a:ext cx="4132707" cy="3740099"/>
          </a:xfrm>
          <a:prstGeom prst="rect">
            <a:avLst/>
          </a:prstGeom>
          <a:noFill/>
        </p:spPr>
      </p:pic>
      <p:sp>
        <p:nvSpPr>
          <p:cNvPr id="3" name="Slide Number Placeholder 2">
            <a:extLst>
              <a:ext uri="{FF2B5EF4-FFF2-40B4-BE49-F238E27FC236}">
                <a16:creationId xmlns:a16="http://schemas.microsoft.com/office/drawing/2014/main" id="{E0D4180D-D80E-C7C1-93F2-006C03CD2C00}"/>
              </a:ext>
            </a:extLst>
          </p:cNvPr>
          <p:cNvSpPr>
            <a:spLocks noGrp="1"/>
          </p:cNvSpPr>
          <p:nvPr>
            <p:ph type="sldNum" sz="quarter" idx="12"/>
          </p:nvPr>
        </p:nvSpPr>
        <p:spPr>
          <a:xfrm>
            <a:off x="342902" y="6422600"/>
            <a:ext cx="182261" cy="246221"/>
          </a:xfrm>
        </p:spPr>
        <p:txBody>
          <a:bodyPr wrap="none" anchor="ctr">
            <a:normAutofit/>
          </a:bodyPr>
          <a:lstStyle/>
          <a:p>
            <a:pPr>
              <a:spcAft>
                <a:spcPts val="600"/>
              </a:spcAft>
            </a:pPr>
            <a:fld id="{7E1341B0-7904-4148-9082-6535FE1E4D20}" type="slidenum">
              <a:rPr lang="en-US" smtClean="0"/>
              <a:pPr>
                <a:spcAft>
                  <a:spcPts val="600"/>
                </a:spcAft>
              </a:pPr>
              <a:t>13</a:t>
            </a:fld>
            <a:endParaRPr lang="en-US"/>
          </a:p>
        </p:txBody>
      </p:sp>
      <p:pic>
        <p:nvPicPr>
          <p:cNvPr id="13" name="Picture 12">
            <a:extLst>
              <a:ext uri="{FF2B5EF4-FFF2-40B4-BE49-F238E27FC236}">
                <a16:creationId xmlns:a16="http://schemas.microsoft.com/office/drawing/2014/main" id="{C51EDE99-5675-1220-530C-8902568A7D34}"/>
              </a:ext>
            </a:extLst>
          </p:cNvPr>
          <p:cNvPicPr>
            <a:picLocks noChangeAspect="1"/>
          </p:cNvPicPr>
          <p:nvPr/>
        </p:nvPicPr>
        <p:blipFill>
          <a:blip r:embed="rId3"/>
          <a:stretch>
            <a:fillRect/>
          </a:stretch>
        </p:blipFill>
        <p:spPr>
          <a:xfrm>
            <a:off x="4752967" y="1307592"/>
            <a:ext cx="3958986" cy="4498848"/>
          </a:xfrm>
          <a:prstGeom prst="rect">
            <a:avLst/>
          </a:prstGeom>
          <a:noFill/>
        </p:spPr>
      </p:pic>
    </p:spTree>
    <p:extLst>
      <p:ext uri="{BB962C8B-B14F-4D97-AF65-F5344CB8AC3E}">
        <p14:creationId xmlns:p14="http://schemas.microsoft.com/office/powerpoint/2010/main" val="40187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A11-E0BF-E14A-4009-5178F7DE7F00}"/>
              </a:ext>
            </a:extLst>
          </p:cNvPr>
          <p:cNvSpPr>
            <a:spLocks noGrp="1"/>
          </p:cNvSpPr>
          <p:nvPr>
            <p:ph type="title"/>
          </p:nvPr>
        </p:nvSpPr>
        <p:spPr/>
        <p:txBody>
          <a:bodyPr/>
          <a:lstStyle/>
          <a:p>
            <a:r>
              <a:rPr lang="en-US" dirty="0"/>
              <a:t>What do RFPs include?</a:t>
            </a:r>
          </a:p>
        </p:txBody>
      </p:sp>
      <p:sp>
        <p:nvSpPr>
          <p:cNvPr id="3" name="Content Placeholder 2">
            <a:extLst>
              <a:ext uri="{FF2B5EF4-FFF2-40B4-BE49-F238E27FC236}">
                <a16:creationId xmlns:a16="http://schemas.microsoft.com/office/drawing/2014/main" id="{D03C47B0-9F90-4B90-06ED-43529C40C56C}"/>
              </a:ext>
            </a:extLst>
          </p:cNvPr>
          <p:cNvSpPr>
            <a:spLocks noGrp="1"/>
          </p:cNvSpPr>
          <p:nvPr>
            <p:ph sz="quarter" idx="17"/>
          </p:nvPr>
        </p:nvSpPr>
        <p:spPr>
          <a:xfrm>
            <a:off x="342901" y="1307591"/>
            <a:ext cx="8455819" cy="5115005"/>
          </a:xfrm>
        </p:spPr>
        <p:txBody>
          <a:bodyPr>
            <a:normAutofit/>
          </a:bodyPr>
          <a:lstStyle/>
          <a:p>
            <a:r>
              <a:rPr lang="en-US" sz="2400" dirty="0"/>
              <a:t>Although they may vary by country, region, and/or contract mechanism, client, RFPs normally contain the following elements: </a:t>
            </a:r>
          </a:p>
          <a:p>
            <a:pPr marL="454342" lvl="1">
              <a:buFont typeface="Wingdings" panose="05000000000000000000" pitchFamily="2" charset="2"/>
              <a:buChar char="Ø"/>
            </a:pPr>
            <a:r>
              <a:rPr lang="en-US" dirty="0"/>
              <a:t> Scope of work </a:t>
            </a:r>
          </a:p>
          <a:p>
            <a:pPr marL="454342" lvl="1">
              <a:buFont typeface="Wingdings" panose="05000000000000000000" pitchFamily="2" charset="2"/>
              <a:buChar char="Ø"/>
            </a:pPr>
            <a:r>
              <a:rPr lang="en-US" dirty="0"/>
              <a:t> Evaluation criteria and weighting</a:t>
            </a:r>
          </a:p>
          <a:p>
            <a:pPr marL="454342" lvl="1">
              <a:buFont typeface="Wingdings" panose="05000000000000000000" pitchFamily="2" charset="2"/>
              <a:buChar char="Ø"/>
            </a:pPr>
            <a:r>
              <a:rPr lang="en-US" dirty="0"/>
              <a:t> Proposal preparation instructions</a:t>
            </a:r>
          </a:p>
          <a:p>
            <a:pPr marL="454342" lvl="1">
              <a:buFont typeface="Wingdings" panose="05000000000000000000" pitchFamily="2" charset="2"/>
              <a:buChar char="Ø"/>
            </a:pPr>
            <a:r>
              <a:rPr lang="en-US" dirty="0"/>
              <a:t> Deliverables</a:t>
            </a:r>
          </a:p>
          <a:p>
            <a:pPr marL="454342" lvl="1">
              <a:buFont typeface="Wingdings" panose="05000000000000000000" pitchFamily="2" charset="2"/>
              <a:buChar char="Ø"/>
            </a:pPr>
            <a:r>
              <a:rPr lang="en-US" dirty="0"/>
              <a:t> Contract requirements</a:t>
            </a:r>
          </a:p>
          <a:p>
            <a:pPr marL="454342" lvl="1">
              <a:buFont typeface="Wingdings" panose="05000000000000000000" pitchFamily="2" charset="2"/>
              <a:buChar char="Ø"/>
            </a:pPr>
            <a:r>
              <a:rPr lang="en-US" dirty="0"/>
              <a:t> Budget or level of effort constraints (sometimes)</a:t>
            </a:r>
          </a:p>
          <a:p>
            <a:pPr marL="454342" lvl="1">
              <a:buFont typeface="Wingdings" panose="05000000000000000000" pitchFamily="2" charset="2"/>
              <a:buChar char="Ø"/>
            </a:pPr>
            <a:r>
              <a:rPr lang="en-US" dirty="0"/>
              <a:t> Submission instructions</a:t>
            </a:r>
          </a:p>
        </p:txBody>
      </p:sp>
      <p:sp>
        <p:nvSpPr>
          <p:cNvPr id="5" name="Slide Number Placeholder 4">
            <a:extLst>
              <a:ext uri="{FF2B5EF4-FFF2-40B4-BE49-F238E27FC236}">
                <a16:creationId xmlns:a16="http://schemas.microsoft.com/office/drawing/2014/main" id="{D1A2D009-2807-1F58-1EA3-B2178442A387}"/>
              </a:ext>
            </a:extLst>
          </p:cNvPr>
          <p:cNvSpPr>
            <a:spLocks noGrp="1"/>
          </p:cNvSpPr>
          <p:nvPr>
            <p:ph type="sldNum" sz="quarter" idx="18"/>
          </p:nvPr>
        </p:nvSpPr>
        <p:spPr/>
        <p:txBody>
          <a:bodyPr/>
          <a:lstStyle/>
          <a:p>
            <a:fld id="{7E1341B0-7904-4148-9082-6535FE1E4D20}" type="slidenum">
              <a:rPr lang="en-US" smtClean="0"/>
              <a:pPr/>
              <a:t>14</a:t>
            </a:fld>
            <a:endParaRPr lang="en-US" dirty="0"/>
          </a:p>
        </p:txBody>
      </p:sp>
    </p:spTree>
    <p:extLst>
      <p:ext uri="{BB962C8B-B14F-4D97-AF65-F5344CB8AC3E}">
        <p14:creationId xmlns:p14="http://schemas.microsoft.com/office/powerpoint/2010/main" val="171003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1BC4-0810-E05B-FC68-C5D9D4AC32A6}"/>
              </a:ext>
            </a:extLst>
          </p:cNvPr>
          <p:cNvSpPr>
            <a:spLocks noGrp="1"/>
          </p:cNvSpPr>
          <p:nvPr>
            <p:ph type="title"/>
          </p:nvPr>
        </p:nvSpPr>
        <p:spPr/>
        <p:txBody>
          <a:bodyPr/>
          <a:lstStyle/>
          <a:p>
            <a:r>
              <a:rPr lang="en-US" dirty="0"/>
              <a:t>What are we looking for when we review the RFP?</a:t>
            </a:r>
          </a:p>
        </p:txBody>
      </p:sp>
      <p:sp>
        <p:nvSpPr>
          <p:cNvPr id="3" name="Content Placeholder 2">
            <a:extLst>
              <a:ext uri="{FF2B5EF4-FFF2-40B4-BE49-F238E27FC236}">
                <a16:creationId xmlns:a16="http://schemas.microsoft.com/office/drawing/2014/main" id="{A7B805AD-7C49-7718-9717-A313E516C2FE}"/>
              </a:ext>
            </a:extLst>
          </p:cNvPr>
          <p:cNvSpPr>
            <a:spLocks noGrp="1"/>
          </p:cNvSpPr>
          <p:nvPr>
            <p:ph sz="quarter" idx="17"/>
          </p:nvPr>
        </p:nvSpPr>
        <p:spPr>
          <a:xfrm>
            <a:off x="342901" y="1255636"/>
            <a:ext cx="8655626" cy="4989300"/>
          </a:xfrm>
        </p:spPr>
        <p:txBody>
          <a:bodyPr>
            <a:normAutofit fontScale="92500" lnSpcReduction="20000"/>
          </a:bodyPr>
          <a:lstStyle/>
          <a:p>
            <a:r>
              <a:rPr lang="en-US" sz="2400" dirty="0"/>
              <a:t>All sections of your proposal, </a:t>
            </a:r>
            <a:r>
              <a:rPr lang="en-US" sz="2400" b="1" dirty="0"/>
              <a:t>must respond to the requirements in the RFP</a:t>
            </a:r>
            <a:r>
              <a:rPr lang="en-US" sz="2400" dirty="0"/>
              <a:t>. </a:t>
            </a:r>
          </a:p>
          <a:p>
            <a:r>
              <a:rPr lang="en-US" sz="2400" dirty="0"/>
              <a:t>This means it is very </a:t>
            </a:r>
            <a:r>
              <a:rPr lang="en-US" sz="2400" b="1" dirty="0"/>
              <a:t>important to review the RFP multiple times </a:t>
            </a:r>
            <a:r>
              <a:rPr lang="en-US" sz="2400" dirty="0"/>
              <a:t>to understand what the client is looking for and the issues we must address.</a:t>
            </a:r>
          </a:p>
          <a:p>
            <a:pPr lvl="1">
              <a:buFont typeface="Wingdings" panose="05000000000000000000" pitchFamily="2" charset="2"/>
              <a:buChar char="Ø"/>
            </a:pPr>
            <a:r>
              <a:rPr lang="en-US" sz="2400" b="1" i="1" dirty="0">
                <a:solidFill>
                  <a:schemeClr val="accent1"/>
                </a:solidFill>
              </a:rPr>
              <a:t>AI tools can be useful to distill information especially when scanning large volumes of RFPs - but be mindful of biases.</a:t>
            </a:r>
          </a:p>
          <a:p>
            <a:r>
              <a:rPr lang="en-US" sz="2400" dirty="0"/>
              <a:t>The technical proposal has a key role regardless of the weight it is given in the RFP selection criteria. </a:t>
            </a:r>
          </a:p>
          <a:p>
            <a:r>
              <a:rPr lang="en-US" sz="2400" dirty="0"/>
              <a:t>A good technical also is a valuable guide for later events: contract negotiations, work planning, and project implementation.</a:t>
            </a:r>
          </a:p>
          <a:p>
            <a:r>
              <a:rPr lang="en-US" sz="2400" dirty="0"/>
              <a:t>Make sure to review whether you can fulfill business requirements: business registration, language skills, people in country/travel, past performance, etc. </a:t>
            </a:r>
          </a:p>
        </p:txBody>
      </p:sp>
      <p:sp>
        <p:nvSpPr>
          <p:cNvPr id="5" name="Slide Number Placeholder 4">
            <a:extLst>
              <a:ext uri="{FF2B5EF4-FFF2-40B4-BE49-F238E27FC236}">
                <a16:creationId xmlns:a16="http://schemas.microsoft.com/office/drawing/2014/main" id="{F77E94B3-377D-DD62-5A80-3D90216B128B}"/>
              </a:ext>
            </a:extLst>
          </p:cNvPr>
          <p:cNvSpPr>
            <a:spLocks noGrp="1"/>
          </p:cNvSpPr>
          <p:nvPr>
            <p:ph type="sldNum" sz="quarter" idx="18"/>
          </p:nvPr>
        </p:nvSpPr>
        <p:spPr/>
        <p:txBody>
          <a:bodyPr/>
          <a:lstStyle/>
          <a:p>
            <a:fld id="{7E1341B0-7904-4148-9082-6535FE1E4D20}" type="slidenum">
              <a:rPr lang="en-US" smtClean="0"/>
              <a:pPr/>
              <a:t>15</a:t>
            </a:fld>
            <a:endParaRPr lang="en-US" dirty="0"/>
          </a:p>
        </p:txBody>
      </p:sp>
    </p:spTree>
    <p:extLst>
      <p:ext uri="{BB962C8B-B14F-4D97-AF65-F5344CB8AC3E}">
        <p14:creationId xmlns:p14="http://schemas.microsoft.com/office/powerpoint/2010/main" val="76380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4878-7FE2-4E37-3F53-77B511B3CFDE}"/>
              </a:ext>
            </a:extLst>
          </p:cNvPr>
          <p:cNvSpPr>
            <a:spLocks noGrp="1"/>
          </p:cNvSpPr>
          <p:nvPr>
            <p:ph type="title"/>
          </p:nvPr>
        </p:nvSpPr>
        <p:spPr/>
        <p:txBody>
          <a:bodyPr/>
          <a:lstStyle/>
          <a:p>
            <a:r>
              <a:rPr lang="en-US" dirty="0"/>
              <a:t>Other important things to note</a:t>
            </a:r>
          </a:p>
        </p:txBody>
      </p:sp>
      <p:sp>
        <p:nvSpPr>
          <p:cNvPr id="3" name="Content Placeholder 2">
            <a:extLst>
              <a:ext uri="{FF2B5EF4-FFF2-40B4-BE49-F238E27FC236}">
                <a16:creationId xmlns:a16="http://schemas.microsoft.com/office/drawing/2014/main" id="{F7F4017A-AAF9-33E1-7005-9E5A1E6E8B76}"/>
              </a:ext>
            </a:extLst>
          </p:cNvPr>
          <p:cNvSpPr>
            <a:spLocks noGrp="1"/>
          </p:cNvSpPr>
          <p:nvPr>
            <p:ph sz="quarter" idx="17"/>
          </p:nvPr>
        </p:nvSpPr>
        <p:spPr>
          <a:xfrm>
            <a:off x="342901" y="1307591"/>
            <a:ext cx="8455819" cy="4812653"/>
          </a:xfrm>
        </p:spPr>
        <p:txBody>
          <a:bodyPr>
            <a:normAutofit lnSpcReduction="10000"/>
          </a:bodyPr>
          <a:lstStyle/>
          <a:p>
            <a:r>
              <a:rPr lang="en-US" dirty="0"/>
              <a:t>The RFP guides proposal development; it tells you what the client wants you to do. </a:t>
            </a:r>
          </a:p>
          <a:p>
            <a:pPr lvl="1"/>
            <a:r>
              <a:rPr lang="en-US" dirty="0"/>
              <a:t>For a successful bid, you must follow the specifications; </a:t>
            </a:r>
            <a:r>
              <a:rPr lang="en-US" b="1" i="1" dirty="0">
                <a:solidFill>
                  <a:schemeClr val="accent1"/>
                </a:solidFill>
              </a:rPr>
              <a:t>a missed requirement can eliminate you from competition</a:t>
            </a:r>
            <a:r>
              <a:rPr lang="en-US" dirty="0">
                <a:solidFill>
                  <a:schemeClr val="accent1"/>
                </a:solidFill>
              </a:rPr>
              <a:t>.</a:t>
            </a:r>
          </a:p>
          <a:p>
            <a:pPr marL="180023" lvl="1">
              <a:lnSpc>
                <a:spcPct val="120000"/>
              </a:lnSpc>
              <a:spcBef>
                <a:spcPts val="563"/>
              </a:spcBef>
              <a:buFont typeface="Arial" panose="020B0604020202020204" pitchFamily="34" charset="0"/>
              <a:buChar char="•"/>
            </a:pPr>
            <a:r>
              <a:rPr lang="en-US" dirty="0"/>
              <a:t>The proposal must follow closely the RFP selection criteria. </a:t>
            </a:r>
          </a:p>
          <a:p>
            <a:pPr lvl="1">
              <a:lnSpc>
                <a:spcPct val="120000"/>
              </a:lnSpc>
              <a:spcAft>
                <a:spcPts val="600"/>
              </a:spcAft>
            </a:pPr>
            <a:r>
              <a:rPr lang="en-US" b="1" i="1" dirty="0">
                <a:solidFill>
                  <a:schemeClr val="accent1"/>
                </a:solidFill>
              </a:rPr>
              <a:t>Make the information easy to find for reviewers or AI screening tools.</a:t>
            </a:r>
          </a:p>
          <a:p>
            <a:r>
              <a:rPr lang="en-US" dirty="0"/>
              <a:t>RFPs are not perfect, and you may find contradictions and ambiguities; therefore, ask questions, read, and reread.</a:t>
            </a:r>
          </a:p>
          <a:p>
            <a:pPr lvl="1"/>
            <a:r>
              <a:rPr lang="en-US" dirty="0"/>
              <a:t>The RFP provides instructions for asking questions about the RFP</a:t>
            </a:r>
            <a:r>
              <a:rPr lang="en-US" sz="2400" dirty="0"/>
              <a:t>. </a:t>
            </a:r>
          </a:p>
          <a:p>
            <a:pPr marL="180023" lvl="1">
              <a:lnSpc>
                <a:spcPct val="135000"/>
              </a:lnSpc>
              <a:spcBef>
                <a:spcPts val="563"/>
              </a:spcBef>
              <a:buFont typeface="Arial" panose="020B0604020202020204" pitchFamily="34" charset="0"/>
              <a:buChar char="•"/>
            </a:pPr>
            <a:r>
              <a:rPr lang="en-US" dirty="0"/>
              <a:t>You can deviate from the RFP, but you should note whenever you do so with a well-developed justification for the change. </a:t>
            </a:r>
          </a:p>
          <a:p>
            <a:pPr lvl="1"/>
            <a:endParaRPr lang="en-US" sz="2400" dirty="0"/>
          </a:p>
          <a:p>
            <a:pPr lvl="1"/>
            <a:endParaRPr lang="en-US" dirty="0"/>
          </a:p>
        </p:txBody>
      </p:sp>
      <p:sp>
        <p:nvSpPr>
          <p:cNvPr id="5" name="Slide Number Placeholder 4">
            <a:extLst>
              <a:ext uri="{FF2B5EF4-FFF2-40B4-BE49-F238E27FC236}">
                <a16:creationId xmlns:a16="http://schemas.microsoft.com/office/drawing/2014/main" id="{E1BA4782-FD92-3EB5-B377-740278D2397A}"/>
              </a:ext>
            </a:extLst>
          </p:cNvPr>
          <p:cNvSpPr>
            <a:spLocks noGrp="1"/>
          </p:cNvSpPr>
          <p:nvPr>
            <p:ph type="sldNum" sz="quarter" idx="18"/>
          </p:nvPr>
        </p:nvSpPr>
        <p:spPr/>
        <p:txBody>
          <a:bodyPr/>
          <a:lstStyle/>
          <a:p>
            <a:fld id="{7E1341B0-7904-4148-9082-6535FE1E4D20}" type="slidenum">
              <a:rPr lang="en-US" smtClean="0"/>
              <a:pPr/>
              <a:t>16</a:t>
            </a:fld>
            <a:endParaRPr lang="en-US" dirty="0"/>
          </a:p>
        </p:txBody>
      </p:sp>
    </p:spTree>
    <p:extLst>
      <p:ext uri="{BB962C8B-B14F-4D97-AF65-F5344CB8AC3E}">
        <p14:creationId xmlns:p14="http://schemas.microsoft.com/office/powerpoint/2010/main" val="24841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9154-5283-53EE-DEFB-E77CD7F82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3E8C1-77FD-41B7-F1C3-E7E4241B85B1}"/>
              </a:ext>
            </a:extLst>
          </p:cNvPr>
          <p:cNvSpPr>
            <a:spLocks noGrp="1"/>
          </p:cNvSpPr>
          <p:nvPr>
            <p:ph type="title"/>
          </p:nvPr>
        </p:nvSpPr>
        <p:spPr/>
        <p:txBody>
          <a:bodyPr/>
          <a:lstStyle/>
          <a:p>
            <a:r>
              <a:rPr lang="en-US" dirty="0"/>
              <a:t>RFP Components: Evaluation criteria and weighting</a:t>
            </a:r>
          </a:p>
        </p:txBody>
      </p:sp>
      <p:sp>
        <p:nvSpPr>
          <p:cNvPr id="5" name="Slide Number Placeholder 4">
            <a:extLst>
              <a:ext uri="{FF2B5EF4-FFF2-40B4-BE49-F238E27FC236}">
                <a16:creationId xmlns:a16="http://schemas.microsoft.com/office/drawing/2014/main" id="{01FC690F-935F-8788-0655-9B8A8220F298}"/>
              </a:ext>
            </a:extLst>
          </p:cNvPr>
          <p:cNvSpPr>
            <a:spLocks noGrp="1"/>
          </p:cNvSpPr>
          <p:nvPr>
            <p:ph type="sldNum" sz="quarter" idx="18"/>
          </p:nvPr>
        </p:nvSpPr>
        <p:spPr/>
        <p:txBody>
          <a:bodyPr/>
          <a:lstStyle/>
          <a:p>
            <a:fld id="{7E1341B0-7904-4148-9082-6535FE1E4D20}" type="slidenum">
              <a:rPr lang="en-US" smtClean="0"/>
              <a:pPr/>
              <a:t>17</a:t>
            </a:fld>
            <a:endParaRPr lang="en-US" dirty="0"/>
          </a:p>
        </p:txBody>
      </p:sp>
      <p:sp>
        <p:nvSpPr>
          <p:cNvPr id="13" name="TextBox 12">
            <a:extLst>
              <a:ext uri="{FF2B5EF4-FFF2-40B4-BE49-F238E27FC236}">
                <a16:creationId xmlns:a16="http://schemas.microsoft.com/office/drawing/2014/main" id="{171D503A-2E7E-EB43-2E49-B982CF694961}"/>
              </a:ext>
            </a:extLst>
          </p:cNvPr>
          <p:cNvSpPr txBox="1"/>
          <p:nvPr/>
        </p:nvSpPr>
        <p:spPr>
          <a:xfrm>
            <a:off x="5352836" y="1299099"/>
            <a:ext cx="3041151" cy="5078313"/>
          </a:xfrm>
          <a:prstGeom prst="rect">
            <a:avLst/>
          </a:prstGeom>
          <a:noFill/>
        </p:spPr>
        <p:txBody>
          <a:bodyPr wrap="square" rtlCol="0">
            <a:spAutoFit/>
          </a:bodyPr>
          <a:lstStyle/>
          <a:p>
            <a:r>
              <a:rPr lang="en-US" b="1" dirty="0">
                <a:solidFill>
                  <a:srgbClr val="C00000"/>
                </a:solidFill>
              </a:rPr>
              <a:t>Does your team fulfill all the criteria?</a:t>
            </a:r>
          </a:p>
          <a:p>
            <a:endParaRPr lang="en-US" b="1" dirty="0">
              <a:solidFill>
                <a:srgbClr val="C00000"/>
              </a:solidFill>
            </a:endParaRPr>
          </a:p>
          <a:p>
            <a:endParaRPr lang="en-US" b="1" dirty="0">
              <a:solidFill>
                <a:srgbClr val="C00000"/>
              </a:solidFill>
            </a:endParaRPr>
          </a:p>
          <a:p>
            <a:endParaRPr lang="en-US" b="1" dirty="0">
              <a:solidFill>
                <a:srgbClr val="C00000"/>
              </a:solidFill>
            </a:endParaRPr>
          </a:p>
          <a:p>
            <a:r>
              <a:rPr lang="en-US" b="1" dirty="0">
                <a:solidFill>
                  <a:srgbClr val="C00000"/>
                </a:solidFill>
              </a:rPr>
              <a:t>Can you get additional team members/partnerships that will address the any gaps?</a:t>
            </a: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r>
              <a:rPr lang="en-US" b="1" dirty="0">
                <a:solidFill>
                  <a:srgbClr val="C00000"/>
                </a:solidFill>
              </a:rPr>
              <a:t>Do you really think this opportunity is the right fit for you?</a:t>
            </a:r>
          </a:p>
          <a:p>
            <a:endParaRPr lang="en-US" dirty="0"/>
          </a:p>
          <a:p>
            <a:endParaRPr lang="en-US" dirty="0"/>
          </a:p>
          <a:p>
            <a:endParaRPr lang="en-US" dirty="0"/>
          </a:p>
        </p:txBody>
      </p:sp>
      <p:cxnSp>
        <p:nvCxnSpPr>
          <p:cNvPr id="15" name="Straight Arrow Connector 14">
            <a:extLst>
              <a:ext uri="{FF2B5EF4-FFF2-40B4-BE49-F238E27FC236}">
                <a16:creationId xmlns:a16="http://schemas.microsoft.com/office/drawing/2014/main" id="{7C70C673-3E01-D8F7-4FE7-F29598B7CC0E}"/>
              </a:ext>
            </a:extLst>
          </p:cNvPr>
          <p:cNvCxnSpPr/>
          <p:nvPr/>
        </p:nvCxnSpPr>
        <p:spPr>
          <a:xfrm>
            <a:off x="6760396" y="1972638"/>
            <a:ext cx="0" cy="482886"/>
          </a:xfrm>
          <a:prstGeom prst="straightConnector1">
            <a:avLst/>
          </a:prstGeom>
          <a:ln w="28575">
            <a:solidFill>
              <a:srgbClr val="882E0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289CCE-8529-876B-C396-08658111F3A4}"/>
              </a:ext>
            </a:extLst>
          </p:cNvPr>
          <p:cNvCxnSpPr/>
          <p:nvPr/>
        </p:nvCxnSpPr>
        <p:spPr>
          <a:xfrm>
            <a:off x="6760396" y="3748355"/>
            <a:ext cx="0" cy="482886"/>
          </a:xfrm>
          <a:prstGeom prst="straightConnector1">
            <a:avLst/>
          </a:prstGeom>
          <a:ln w="28575">
            <a:solidFill>
              <a:srgbClr val="882E0A"/>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B18BD36-25AF-D127-2959-0685040B4AC9}"/>
              </a:ext>
            </a:extLst>
          </p:cNvPr>
          <p:cNvPicPr>
            <a:picLocks noChangeAspect="1"/>
          </p:cNvPicPr>
          <p:nvPr/>
        </p:nvPicPr>
        <p:blipFill>
          <a:blip r:embed="rId3"/>
          <a:stretch>
            <a:fillRect/>
          </a:stretch>
        </p:blipFill>
        <p:spPr>
          <a:xfrm>
            <a:off x="342900" y="1223525"/>
            <a:ext cx="4455141" cy="4987178"/>
          </a:xfrm>
          <a:prstGeom prst="rect">
            <a:avLst/>
          </a:prstGeom>
        </p:spPr>
      </p:pic>
    </p:spTree>
    <p:extLst>
      <p:ext uri="{BB962C8B-B14F-4D97-AF65-F5344CB8AC3E}">
        <p14:creationId xmlns:p14="http://schemas.microsoft.com/office/powerpoint/2010/main" val="42610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4327-6AC4-1078-8783-16A1F7894F4F}"/>
              </a:ext>
            </a:extLst>
          </p:cNvPr>
          <p:cNvSpPr>
            <a:spLocks noGrp="1"/>
          </p:cNvSpPr>
          <p:nvPr>
            <p:ph type="title"/>
          </p:nvPr>
        </p:nvSpPr>
        <p:spPr/>
        <p:txBody>
          <a:bodyPr/>
          <a:lstStyle/>
          <a:p>
            <a:r>
              <a:rPr lang="en-US" dirty="0"/>
              <a:t>RFP Components: Evaluation criteria and weighting</a:t>
            </a:r>
          </a:p>
        </p:txBody>
      </p:sp>
      <p:sp>
        <p:nvSpPr>
          <p:cNvPr id="6" name="Content Placeholder 5">
            <a:extLst>
              <a:ext uri="{FF2B5EF4-FFF2-40B4-BE49-F238E27FC236}">
                <a16:creationId xmlns:a16="http://schemas.microsoft.com/office/drawing/2014/main" id="{B7F541B1-7A89-696A-D77A-FCC46F165D59}"/>
              </a:ext>
            </a:extLst>
          </p:cNvPr>
          <p:cNvSpPr>
            <a:spLocks noGrp="1"/>
          </p:cNvSpPr>
          <p:nvPr>
            <p:ph sz="half" idx="1"/>
          </p:nvPr>
        </p:nvSpPr>
        <p:spPr>
          <a:xfrm>
            <a:off x="342900" y="1307592"/>
            <a:ext cx="3848956" cy="4498848"/>
          </a:xfrm>
        </p:spPr>
        <p:txBody>
          <a:bodyPr/>
          <a:lstStyle/>
          <a:p>
            <a:r>
              <a:rPr lang="en-US" b="1" dirty="0"/>
              <a:t>Key questions:</a:t>
            </a:r>
          </a:p>
          <a:p>
            <a:pPr lvl="1"/>
            <a:r>
              <a:rPr lang="en-US" dirty="0"/>
              <a:t>Which sections will give us the most points?</a:t>
            </a:r>
          </a:p>
          <a:p>
            <a:pPr lvl="1"/>
            <a:r>
              <a:rPr lang="en-US" dirty="0"/>
              <a:t>Are there any sections where we think we will lose points?</a:t>
            </a:r>
          </a:p>
          <a:p>
            <a:pPr lvl="2"/>
            <a:r>
              <a:rPr lang="en-US" dirty="0"/>
              <a:t>If yes, can we form partnerships/extend our team to fill these gaps?</a:t>
            </a:r>
          </a:p>
          <a:p>
            <a:pPr marL="540067" lvl="3" indent="0">
              <a:buNone/>
            </a:pPr>
            <a:endParaRPr lang="en-US" dirty="0"/>
          </a:p>
        </p:txBody>
      </p:sp>
      <p:pic>
        <p:nvPicPr>
          <p:cNvPr id="10" name="Content Placeholder 9">
            <a:extLst>
              <a:ext uri="{FF2B5EF4-FFF2-40B4-BE49-F238E27FC236}">
                <a16:creationId xmlns:a16="http://schemas.microsoft.com/office/drawing/2014/main" id="{36336579-AC52-6BB0-FC8C-0112570FF384}"/>
              </a:ext>
            </a:extLst>
          </p:cNvPr>
          <p:cNvPicPr>
            <a:picLocks noGrp="1" noChangeAspect="1"/>
          </p:cNvPicPr>
          <p:nvPr>
            <p:ph sz="half" idx="17"/>
          </p:nvPr>
        </p:nvPicPr>
        <p:blipFill>
          <a:blip r:embed="rId2"/>
          <a:stretch>
            <a:fillRect/>
          </a:stretch>
        </p:blipFill>
        <p:spPr>
          <a:xfrm>
            <a:off x="4284324" y="1699585"/>
            <a:ext cx="4860714" cy="3051251"/>
          </a:xfrm>
          <a:prstGeom prst="rect">
            <a:avLst/>
          </a:prstGeom>
        </p:spPr>
      </p:pic>
      <p:sp>
        <p:nvSpPr>
          <p:cNvPr id="5" name="Slide Number Placeholder 4">
            <a:extLst>
              <a:ext uri="{FF2B5EF4-FFF2-40B4-BE49-F238E27FC236}">
                <a16:creationId xmlns:a16="http://schemas.microsoft.com/office/drawing/2014/main" id="{070CC37E-3AAA-44F8-042D-8EBA1B3721E8}"/>
              </a:ext>
            </a:extLst>
          </p:cNvPr>
          <p:cNvSpPr>
            <a:spLocks noGrp="1"/>
          </p:cNvSpPr>
          <p:nvPr>
            <p:ph type="sldNum" sz="quarter" idx="18"/>
          </p:nvPr>
        </p:nvSpPr>
        <p:spPr/>
        <p:txBody>
          <a:bodyPr/>
          <a:lstStyle/>
          <a:p>
            <a:fld id="{7E1341B0-7904-4148-9082-6535FE1E4D20}" type="slidenum">
              <a:rPr lang="en-US" smtClean="0"/>
              <a:pPr/>
              <a:t>18</a:t>
            </a:fld>
            <a:endParaRPr lang="en-US" dirty="0"/>
          </a:p>
        </p:txBody>
      </p:sp>
    </p:spTree>
    <p:extLst>
      <p:ext uri="{BB962C8B-B14F-4D97-AF65-F5344CB8AC3E}">
        <p14:creationId xmlns:p14="http://schemas.microsoft.com/office/powerpoint/2010/main" val="131402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29DC-F63D-B780-FA00-968CC6670049}"/>
              </a:ext>
            </a:extLst>
          </p:cNvPr>
          <p:cNvSpPr>
            <a:spLocks noGrp="1"/>
          </p:cNvSpPr>
          <p:nvPr>
            <p:ph type="title"/>
          </p:nvPr>
        </p:nvSpPr>
        <p:spPr/>
        <p:txBody>
          <a:bodyPr>
            <a:normAutofit/>
          </a:bodyPr>
          <a:lstStyle/>
          <a:p>
            <a:r>
              <a:rPr lang="en-US" dirty="0"/>
              <a:t>RFP Components: Preparation instructions</a:t>
            </a:r>
          </a:p>
        </p:txBody>
      </p:sp>
      <p:sp>
        <p:nvSpPr>
          <p:cNvPr id="3" name="Content Placeholder 2">
            <a:extLst>
              <a:ext uri="{FF2B5EF4-FFF2-40B4-BE49-F238E27FC236}">
                <a16:creationId xmlns:a16="http://schemas.microsoft.com/office/drawing/2014/main" id="{5D9AB38C-F4D1-C3D3-9175-7825FBCE62A1}"/>
              </a:ext>
            </a:extLst>
          </p:cNvPr>
          <p:cNvSpPr>
            <a:spLocks noGrp="1"/>
          </p:cNvSpPr>
          <p:nvPr>
            <p:ph sz="half" idx="1"/>
          </p:nvPr>
        </p:nvSpPr>
        <p:spPr/>
        <p:txBody>
          <a:bodyPr/>
          <a:lstStyle/>
          <a:p>
            <a:r>
              <a:rPr lang="en-US" dirty="0"/>
              <a:t>If instructions are given, follow them closely (and avoid getting disqualified).</a:t>
            </a:r>
          </a:p>
          <a:p>
            <a:r>
              <a:rPr lang="en-US" dirty="0"/>
              <a:t>If no instructions are given, refer back to the evaluation criteria and make it easy for the reviewers to score your proposal.</a:t>
            </a:r>
          </a:p>
          <a:p>
            <a:endParaRPr lang="en-US" dirty="0"/>
          </a:p>
        </p:txBody>
      </p:sp>
      <p:pic>
        <p:nvPicPr>
          <p:cNvPr id="8" name="Content Placeholder 7">
            <a:extLst>
              <a:ext uri="{FF2B5EF4-FFF2-40B4-BE49-F238E27FC236}">
                <a16:creationId xmlns:a16="http://schemas.microsoft.com/office/drawing/2014/main" id="{B3EC6B82-C9AD-CC22-4069-21B84D4A11E1}"/>
              </a:ext>
            </a:extLst>
          </p:cNvPr>
          <p:cNvPicPr>
            <a:picLocks noGrp="1" noChangeAspect="1"/>
          </p:cNvPicPr>
          <p:nvPr>
            <p:ph sz="half" idx="17"/>
          </p:nvPr>
        </p:nvPicPr>
        <p:blipFill>
          <a:blip r:embed="rId2"/>
          <a:stretch>
            <a:fillRect/>
          </a:stretch>
        </p:blipFill>
        <p:spPr>
          <a:xfrm>
            <a:off x="4416814" y="1164669"/>
            <a:ext cx="4434610" cy="2074513"/>
          </a:xfrm>
          <a:prstGeom prst="rect">
            <a:avLst/>
          </a:prstGeom>
        </p:spPr>
      </p:pic>
      <p:sp>
        <p:nvSpPr>
          <p:cNvPr id="6" name="Slide Number Placeholder 5">
            <a:extLst>
              <a:ext uri="{FF2B5EF4-FFF2-40B4-BE49-F238E27FC236}">
                <a16:creationId xmlns:a16="http://schemas.microsoft.com/office/drawing/2014/main" id="{77E8830A-4833-4E9F-59EF-B061D756B700}"/>
              </a:ext>
            </a:extLst>
          </p:cNvPr>
          <p:cNvSpPr>
            <a:spLocks noGrp="1"/>
          </p:cNvSpPr>
          <p:nvPr>
            <p:ph type="sldNum" sz="quarter" idx="18"/>
          </p:nvPr>
        </p:nvSpPr>
        <p:spPr/>
        <p:txBody>
          <a:bodyPr/>
          <a:lstStyle/>
          <a:p>
            <a:fld id="{7E1341B0-7904-4148-9082-6535FE1E4D20}" type="slidenum">
              <a:rPr lang="en-US" smtClean="0"/>
              <a:pPr/>
              <a:t>19</a:t>
            </a:fld>
            <a:endParaRPr lang="en-US" dirty="0"/>
          </a:p>
        </p:txBody>
      </p:sp>
      <p:pic>
        <p:nvPicPr>
          <p:cNvPr id="10" name="Picture 9">
            <a:extLst>
              <a:ext uri="{FF2B5EF4-FFF2-40B4-BE49-F238E27FC236}">
                <a16:creationId xmlns:a16="http://schemas.microsoft.com/office/drawing/2014/main" id="{6A9BF604-4B34-69BC-2D2C-2E739F1371C2}"/>
              </a:ext>
            </a:extLst>
          </p:cNvPr>
          <p:cNvPicPr>
            <a:picLocks noChangeAspect="1"/>
          </p:cNvPicPr>
          <p:nvPr/>
        </p:nvPicPr>
        <p:blipFill>
          <a:blip r:embed="rId3"/>
          <a:stretch>
            <a:fillRect/>
          </a:stretch>
        </p:blipFill>
        <p:spPr>
          <a:xfrm>
            <a:off x="4745230" y="3228908"/>
            <a:ext cx="3434901" cy="2577532"/>
          </a:xfrm>
          <a:prstGeom prst="rect">
            <a:avLst/>
          </a:prstGeom>
        </p:spPr>
      </p:pic>
    </p:spTree>
    <p:extLst>
      <p:ext uri="{BB962C8B-B14F-4D97-AF65-F5344CB8AC3E}">
        <p14:creationId xmlns:p14="http://schemas.microsoft.com/office/powerpoint/2010/main" val="154162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9D1A-3CE9-0753-35F6-65ECD8FAF936}"/>
              </a:ext>
            </a:extLst>
          </p:cNvPr>
          <p:cNvSpPr>
            <a:spLocks noGrp="1"/>
          </p:cNvSpPr>
          <p:nvPr>
            <p:ph type="title"/>
          </p:nvPr>
        </p:nvSpPr>
        <p:spPr/>
        <p:txBody>
          <a:bodyPr/>
          <a:lstStyle/>
          <a:p>
            <a:r>
              <a:rPr lang="en-US" dirty="0"/>
              <a:t>Meet the Presenters</a:t>
            </a:r>
          </a:p>
        </p:txBody>
      </p:sp>
      <p:pic>
        <p:nvPicPr>
          <p:cNvPr id="6" name="Picture Placeholder 5" descr="A person in a suit&#10;&#10;AI-generated content may be incorrect.">
            <a:extLst>
              <a:ext uri="{FF2B5EF4-FFF2-40B4-BE49-F238E27FC236}">
                <a16:creationId xmlns:a16="http://schemas.microsoft.com/office/drawing/2014/main" id="{FD292282-40B4-5DA0-427D-67C7065C06B2}"/>
              </a:ext>
            </a:extLst>
          </p:cNvPr>
          <p:cNvPicPr>
            <a:picLocks noGrp="1" noChangeAspect="1"/>
          </p:cNvPicPr>
          <p:nvPr>
            <p:ph type="pic" sz="quarter" idx="15"/>
          </p:nvPr>
        </p:nvPicPr>
        <p:blipFill>
          <a:blip r:embed="rId3"/>
          <a:srcRect l="106" r="106"/>
          <a:stretch/>
        </p:blipFill>
        <p:spPr>
          <a:xfrm>
            <a:off x="1624013" y="1928813"/>
            <a:ext cx="1497012" cy="1500187"/>
          </a:xfrm>
          <a:prstGeom prst="ellipse">
            <a:avLst/>
          </a:prstGeom>
          <a:solidFill>
            <a:srgbClr val="D1EEFC"/>
          </a:solidFill>
        </p:spPr>
      </p:pic>
      <p:sp>
        <p:nvSpPr>
          <p:cNvPr id="4" name="Text Placeholder 3">
            <a:extLst>
              <a:ext uri="{FF2B5EF4-FFF2-40B4-BE49-F238E27FC236}">
                <a16:creationId xmlns:a16="http://schemas.microsoft.com/office/drawing/2014/main" id="{2FE0093F-1664-D40D-CDD3-77820939D2E2}"/>
              </a:ext>
            </a:extLst>
          </p:cNvPr>
          <p:cNvSpPr>
            <a:spLocks noGrp="1"/>
          </p:cNvSpPr>
          <p:nvPr>
            <p:ph type="body" sz="quarter" idx="23"/>
          </p:nvPr>
        </p:nvSpPr>
        <p:spPr>
          <a:xfrm>
            <a:off x="1622940" y="4065373"/>
            <a:ext cx="1499616" cy="1142655"/>
          </a:xfrm>
        </p:spPr>
        <p:txBody>
          <a:bodyPr vert="horz" lIns="0" tIns="0" rIns="0" bIns="0" rtlCol="0" anchor="t">
            <a:normAutofit/>
          </a:bodyPr>
          <a:lstStyle/>
          <a:p>
            <a:r>
              <a:rPr lang="en-US">
                <a:ea typeface="Calibri"/>
                <a:cs typeface="Arial"/>
              </a:rPr>
              <a:t>Vice President at AIR</a:t>
            </a:r>
            <a:endParaRPr lang="en-US">
              <a:ea typeface="Calibri"/>
            </a:endParaRPr>
          </a:p>
        </p:txBody>
      </p:sp>
      <p:sp>
        <p:nvSpPr>
          <p:cNvPr id="5" name="Text Placeholder 4">
            <a:extLst>
              <a:ext uri="{FF2B5EF4-FFF2-40B4-BE49-F238E27FC236}">
                <a16:creationId xmlns:a16="http://schemas.microsoft.com/office/drawing/2014/main" id="{D3E2BEDF-529F-6D4E-40DA-504B76F503BE}"/>
              </a:ext>
            </a:extLst>
          </p:cNvPr>
          <p:cNvSpPr>
            <a:spLocks noGrp="1"/>
          </p:cNvSpPr>
          <p:nvPr>
            <p:ph type="body" sz="quarter" idx="19"/>
          </p:nvPr>
        </p:nvSpPr>
        <p:spPr>
          <a:xfrm>
            <a:off x="1622940" y="3546125"/>
            <a:ext cx="1499616" cy="369887"/>
          </a:xfrm>
        </p:spPr>
        <p:txBody>
          <a:bodyPr/>
          <a:lstStyle/>
          <a:p>
            <a:r>
              <a:rPr lang="en-US" dirty="0"/>
              <a:t>Dr. David Seidenfeld</a:t>
            </a:r>
          </a:p>
        </p:txBody>
      </p:sp>
      <p:sp>
        <p:nvSpPr>
          <p:cNvPr id="7" name="Text Placeholder 6">
            <a:extLst>
              <a:ext uri="{FF2B5EF4-FFF2-40B4-BE49-F238E27FC236}">
                <a16:creationId xmlns:a16="http://schemas.microsoft.com/office/drawing/2014/main" id="{5063F727-5F0C-9F35-6D8F-30B0D735C90D}"/>
              </a:ext>
            </a:extLst>
          </p:cNvPr>
          <p:cNvSpPr>
            <a:spLocks noGrp="1"/>
          </p:cNvSpPr>
          <p:nvPr>
            <p:ph type="body" sz="quarter" idx="26"/>
          </p:nvPr>
        </p:nvSpPr>
        <p:spPr>
          <a:xfrm>
            <a:off x="3874397" y="4065376"/>
            <a:ext cx="1499616" cy="1142655"/>
          </a:xfrm>
        </p:spPr>
        <p:txBody>
          <a:bodyPr/>
          <a:lstStyle/>
          <a:p>
            <a:r>
              <a:rPr lang="en-US" dirty="0"/>
              <a:t>Sr. Economist at AIR</a:t>
            </a:r>
          </a:p>
          <a:p>
            <a:endParaRPr lang="en-US" dirty="0"/>
          </a:p>
        </p:txBody>
      </p:sp>
      <p:sp>
        <p:nvSpPr>
          <p:cNvPr id="8" name="Text Placeholder 7">
            <a:extLst>
              <a:ext uri="{FF2B5EF4-FFF2-40B4-BE49-F238E27FC236}">
                <a16:creationId xmlns:a16="http://schemas.microsoft.com/office/drawing/2014/main" id="{F0B416FC-304E-623A-5778-9127C611FA2C}"/>
              </a:ext>
            </a:extLst>
          </p:cNvPr>
          <p:cNvSpPr>
            <a:spLocks noGrp="1"/>
          </p:cNvSpPr>
          <p:nvPr>
            <p:ph type="body" sz="quarter" idx="25"/>
          </p:nvPr>
        </p:nvSpPr>
        <p:spPr>
          <a:xfrm>
            <a:off x="3874397" y="3546127"/>
            <a:ext cx="1499616" cy="369887"/>
          </a:xfrm>
        </p:spPr>
        <p:txBody>
          <a:bodyPr/>
          <a:lstStyle/>
          <a:p>
            <a:r>
              <a:rPr lang="en-US" dirty="0"/>
              <a:t>Dr. Adria Molotsky</a:t>
            </a:r>
          </a:p>
        </p:txBody>
      </p:sp>
      <p:sp>
        <p:nvSpPr>
          <p:cNvPr id="10" name="Text Placeholder 9">
            <a:extLst>
              <a:ext uri="{FF2B5EF4-FFF2-40B4-BE49-F238E27FC236}">
                <a16:creationId xmlns:a16="http://schemas.microsoft.com/office/drawing/2014/main" id="{61F4B36A-44E3-0EDB-5C57-CD985511BEAF}"/>
              </a:ext>
            </a:extLst>
          </p:cNvPr>
          <p:cNvSpPr>
            <a:spLocks noGrp="1"/>
          </p:cNvSpPr>
          <p:nvPr>
            <p:ph type="body" sz="quarter" idx="29"/>
          </p:nvPr>
        </p:nvSpPr>
        <p:spPr>
          <a:xfrm>
            <a:off x="6193544" y="4065376"/>
            <a:ext cx="1499616" cy="1142655"/>
          </a:xfrm>
        </p:spPr>
        <p:txBody>
          <a:bodyPr/>
          <a:lstStyle/>
          <a:p>
            <a:r>
              <a:rPr lang="en-US" dirty="0"/>
              <a:t>Sr. Economist at AIR</a:t>
            </a:r>
          </a:p>
        </p:txBody>
      </p:sp>
      <p:sp>
        <p:nvSpPr>
          <p:cNvPr id="11" name="Text Placeholder 10">
            <a:extLst>
              <a:ext uri="{FF2B5EF4-FFF2-40B4-BE49-F238E27FC236}">
                <a16:creationId xmlns:a16="http://schemas.microsoft.com/office/drawing/2014/main" id="{99DA9381-341E-3E7B-5CAB-16031D278991}"/>
              </a:ext>
            </a:extLst>
          </p:cNvPr>
          <p:cNvSpPr>
            <a:spLocks noGrp="1"/>
          </p:cNvSpPr>
          <p:nvPr>
            <p:ph type="body" sz="quarter" idx="28"/>
          </p:nvPr>
        </p:nvSpPr>
        <p:spPr>
          <a:xfrm>
            <a:off x="6193544" y="3546128"/>
            <a:ext cx="1499616" cy="369887"/>
          </a:xfrm>
        </p:spPr>
        <p:txBody>
          <a:bodyPr>
            <a:normAutofit fontScale="92500" lnSpcReduction="10000"/>
          </a:bodyPr>
          <a:lstStyle/>
          <a:p>
            <a:r>
              <a:rPr lang="en-US" dirty="0"/>
              <a:t>Dr. Marlous de Milliano</a:t>
            </a:r>
          </a:p>
        </p:txBody>
      </p:sp>
      <p:sp>
        <p:nvSpPr>
          <p:cNvPr id="15" name="Text Placeholder 14">
            <a:extLst>
              <a:ext uri="{FF2B5EF4-FFF2-40B4-BE49-F238E27FC236}">
                <a16:creationId xmlns:a16="http://schemas.microsoft.com/office/drawing/2014/main" id="{A0071C31-F4DF-38E8-9AC1-184CE97A2EB2}"/>
              </a:ext>
            </a:extLst>
          </p:cNvPr>
          <p:cNvSpPr>
            <a:spLocks noGrp="1"/>
          </p:cNvSpPr>
          <p:nvPr>
            <p:ph type="body" sz="quarter" idx="20"/>
          </p:nvPr>
        </p:nvSpPr>
        <p:spPr>
          <a:xfrm>
            <a:off x="1954410" y="3943262"/>
            <a:ext cx="836676" cy="27432"/>
          </a:xfrm>
        </p:spPr>
        <p:txBody>
          <a:bodyPr/>
          <a:lstStyle/>
          <a:p>
            <a:endParaRPr lang="en-US"/>
          </a:p>
        </p:txBody>
      </p:sp>
      <p:sp>
        <p:nvSpPr>
          <p:cNvPr id="16" name="Text Placeholder 15">
            <a:extLst>
              <a:ext uri="{FF2B5EF4-FFF2-40B4-BE49-F238E27FC236}">
                <a16:creationId xmlns:a16="http://schemas.microsoft.com/office/drawing/2014/main" id="{1A82A1BF-A11F-0490-6970-E880F6B76104}"/>
              </a:ext>
            </a:extLst>
          </p:cNvPr>
          <p:cNvSpPr>
            <a:spLocks noGrp="1"/>
          </p:cNvSpPr>
          <p:nvPr>
            <p:ph type="body" sz="quarter" idx="53"/>
          </p:nvPr>
        </p:nvSpPr>
        <p:spPr>
          <a:xfrm>
            <a:off x="4204361" y="3943262"/>
            <a:ext cx="836676" cy="27432"/>
          </a:xfrm>
        </p:spPr>
        <p:txBody>
          <a:bodyPr/>
          <a:lstStyle/>
          <a:p>
            <a:endParaRPr lang="en-US"/>
          </a:p>
        </p:txBody>
      </p:sp>
      <p:sp>
        <p:nvSpPr>
          <p:cNvPr id="17" name="Text Placeholder 16">
            <a:extLst>
              <a:ext uri="{FF2B5EF4-FFF2-40B4-BE49-F238E27FC236}">
                <a16:creationId xmlns:a16="http://schemas.microsoft.com/office/drawing/2014/main" id="{6C143CE6-E931-93A9-A82D-5EBCC9F256A6}"/>
              </a:ext>
            </a:extLst>
          </p:cNvPr>
          <p:cNvSpPr>
            <a:spLocks noGrp="1"/>
          </p:cNvSpPr>
          <p:nvPr>
            <p:ph type="body" sz="quarter" idx="54"/>
          </p:nvPr>
        </p:nvSpPr>
        <p:spPr>
          <a:xfrm>
            <a:off x="6522002" y="3943262"/>
            <a:ext cx="836676" cy="27432"/>
          </a:xfrm>
        </p:spPr>
        <p:txBody>
          <a:bodyPr/>
          <a:lstStyle/>
          <a:p>
            <a:endParaRPr lang="en-US"/>
          </a:p>
        </p:txBody>
      </p:sp>
      <p:sp>
        <p:nvSpPr>
          <p:cNvPr id="19" name="Slide Number Placeholder 18">
            <a:extLst>
              <a:ext uri="{FF2B5EF4-FFF2-40B4-BE49-F238E27FC236}">
                <a16:creationId xmlns:a16="http://schemas.microsoft.com/office/drawing/2014/main" id="{F5630BAC-4042-EC96-033B-F875A68A91BC}"/>
              </a:ext>
            </a:extLst>
          </p:cNvPr>
          <p:cNvSpPr>
            <a:spLocks noGrp="1"/>
          </p:cNvSpPr>
          <p:nvPr>
            <p:ph type="sldNum" sz="quarter" idx="58"/>
          </p:nvPr>
        </p:nvSpPr>
        <p:spPr/>
        <p:txBody>
          <a:bodyPr/>
          <a:lstStyle/>
          <a:p>
            <a:fld id="{7E1341B0-7904-4148-9082-6535FE1E4D20}" type="slidenum">
              <a:rPr lang="en-US" smtClean="0"/>
              <a:pPr/>
              <a:t>2</a:t>
            </a:fld>
            <a:endParaRPr lang="en-US" dirty="0"/>
          </a:p>
        </p:txBody>
      </p:sp>
      <p:pic>
        <p:nvPicPr>
          <p:cNvPr id="20" name="Picture Placeholder 37">
            <a:extLst>
              <a:ext uri="{FF2B5EF4-FFF2-40B4-BE49-F238E27FC236}">
                <a16:creationId xmlns:a16="http://schemas.microsoft.com/office/drawing/2014/main" id="{E12FA5F7-C312-C162-59FB-B51DA5E02BED}"/>
              </a:ext>
            </a:extLst>
          </p:cNvPr>
          <p:cNvPicPr>
            <a:picLocks noGrp="1" noChangeAspect="1"/>
          </p:cNvPicPr>
          <p:nvPr>
            <p:ph type="pic" sz="quarter" idx="24"/>
          </p:nvPr>
        </p:nvPicPr>
        <p:blipFill>
          <a:blip r:embed="rId4"/>
          <a:srcRect l="106" r="106"/>
          <a:stretch/>
        </p:blipFill>
        <p:spPr>
          <a:xfrm>
            <a:off x="3952875" y="1928813"/>
            <a:ext cx="1497013" cy="1500187"/>
          </a:xfrm>
          <a:ln w="19050">
            <a:solidFill>
              <a:schemeClr val="accent2"/>
            </a:solidFill>
          </a:ln>
        </p:spPr>
      </p:pic>
      <p:pic>
        <p:nvPicPr>
          <p:cNvPr id="21" name="Picture Placeholder 34" descr="Marlous de Milliano headshot">
            <a:extLst>
              <a:ext uri="{FF2B5EF4-FFF2-40B4-BE49-F238E27FC236}">
                <a16:creationId xmlns:a16="http://schemas.microsoft.com/office/drawing/2014/main" id="{0ADE2A0A-006E-C125-1FBA-CFF6FA3C7273}"/>
              </a:ext>
            </a:extLst>
          </p:cNvPr>
          <p:cNvPicPr>
            <a:picLocks noGrp="1" noChangeAspect="1"/>
          </p:cNvPicPr>
          <p:nvPr>
            <p:ph type="pic" sz="quarter" idx="27"/>
          </p:nvPr>
        </p:nvPicPr>
        <p:blipFill>
          <a:blip r:embed="rId5"/>
          <a:srcRect l="106" r="106"/>
          <a:stretch/>
        </p:blipFill>
        <p:spPr>
          <a:xfrm>
            <a:off x="6234113" y="1928813"/>
            <a:ext cx="1497012" cy="1500187"/>
          </a:xfrm>
          <a:ln w="19050">
            <a:solidFill>
              <a:schemeClr val="accent2"/>
            </a:solidFill>
          </a:ln>
        </p:spPr>
      </p:pic>
    </p:spTree>
    <p:extLst>
      <p:ext uri="{BB962C8B-B14F-4D97-AF65-F5344CB8AC3E}">
        <p14:creationId xmlns:p14="http://schemas.microsoft.com/office/powerpoint/2010/main" val="10287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8D61-46E5-14C8-C215-26888BD01CF3}"/>
              </a:ext>
            </a:extLst>
          </p:cNvPr>
          <p:cNvSpPr>
            <a:spLocks noGrp="1"/>
          </p:cNvSpPr>
          <p:nvPr>
            <p:ph type="ctrTitle"/>
          </p:nvPr>
        </p:nvSpPr>
        <p:spPr/>
        <p:txBody>
          <a:bodyPr/>
          <a:lstStyle/>
          <a:p>
            <a:r>
              <a:rPr lang="en-US" dirty="0"/>
              <a:t>Introduction &amp; Win Themes</a:t>
            </a:r>
          </a:p>
        </p:txBody>
      </p:sp>
      <p:sp>
        <p:nvSpPr>
          <p:cNvPr id="4" name="Slide Number Placeholder 3">
            <a:extLst>
              <a:ext uri="{FF2B5EF4-FFF2-40B4-BE49-F238E27FC236}">
                <a16:creationId xmlns:a16="http://schemas.microsoft.com/office/drawing/2014/main" id="{08A5FE94-A6AD-D1BD-7EBD-683415B520BA}"/>
              </a:ext>
            </a:extLst>
          </p:cNvPr>
          <p:cNvSpPr>
            <a:spLocks noGrp="1"/>
          </p:cNvSpPr>
          <p:nvPr>
            <p:ph type="sldNum" sz="quarter" idx="10"/>
          </p:nvPr>
        </p:nvSpPr>
        <p:spPr/>
        <p:txBody>
          <a:bodyPr/>
          <a:lstStyle/>
          <a:p>
            <a:fld id="{7E1341B0-7904-4148-9082-6535FE1E4D20}" type="slidenum">
              <a:rPr lang="en-US" smtClean="0"/>
              <a:pPr/>
              <a:t>20</a:t>
            </a:fld>
            <a:endParaRPr lang="en-US" dirty="0"/>
          </a:p>
        </p:txBody>
      </p:sp>
    </p:spTree>
    <p:extLst>
      <p:ext uri="{BB962C8B-B14F-4D97-AF65-F5344CB8AC3E}">
        <p14:creationId xmlns:p14="http://schemas.microsoft.com/office/powerpoint/2010/main" val="89661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268E-230E-CDB5-23F2-1E48C58ABAB6}"/>
              </a:ext>
            </a:extLst>
          </p:cNvPr>
          <p:cNvSpPr>
            <a:spLocks noGrp="1"/>
          </p:cNvSpPr>
          <p:nvPr>
            <p:ph type="title"/>
          </p:nvPr>
        </p:nvSpPr>
        <p:spPr/>
        <p:txBody>
          <a:bodyPr/>
          <a:lstStyle/>
          <a:p>
            <a:r>
              <a:rPr lang="en-US" dirty="0">
                <a:cs typeface="Calibri"/>
              </a:rPr>
              <a:t>The Lead Sentence</a:t>
            </a:r>
            <a:endParaRPr lang="en-US" dirty="0"/>
          </a:p>
        </p:txBody>
      </p:sp>
      <p:sp>
        <p:nvSpPr>
          <p:cNvPr id="8" name="Content Placeholder 7">
            <a:extLst>
              <a:ext uri="{FF2B5EF4-FFF2-40B4-BE49-F238E27FC236}">
                <a16:creationId xmlns:a16="http://schemas.microsoft.com/office/drawing/2014/main" id="{F4DED4B0-CF39-8AFE-1A24-D94F62AD6C7E}"/>
              </a:ext>
            </a:extLst>
          </p:cNvPr>
          <p:cNvSpPr>
            <a:spLocks noGrp="1"/>
          </p:cNvSpPr>
          <p:nvPr>
            <p:ph sz="quarter" idx="17"/>
          </p:nvPr>
        </p:nvSpPr>
        <p:spPr/>
        <p:txBody>
          <a:bodyPr/>
          <a:lstStyle/>
          <a:p>
            <a:pPr marL="342900" indent="-342900">
              <a:buFont typeface="Arial"/>
              <a:buChar char="•"/>
            </a:pPr>
            <a:r>
              <a:rPr lang="en-US" dirty="0">
                <a:cs typeface="Calibri"/>
              </a:rPr>
              <a:t>The lead sentence </a:t>
            </a:r>
            <a:r>
              <a:rPr lang="en-US" b="1" dirty="0">
                <a:cs typeface="Calibri"/>
              </a:rPr>
              <a:t>sets the whole tone for the proposal</a:t>
            </a:r>
            <a:r>
              <a:rPr lang="en-US" dirty="0">
                <a:cs typeface="Calibri"/>
              </a:rPr>
              <a:t> and should lead right into your arguments why you are ‘the best for the job’.</a:t>
            </a:r>
            <a:endParaRPr lang="en-US" dirty="0"/>
          </a:p>
          <a:p>
            <a:r>
              <a:rPr lang="en-US" dirty="0">
                <a:cs typeface="Arial"/>
              </a:rPr>
              <a:t>So, what do we need to include in the lead sentence?</a:t>
            </a:r>
            <a:endParaRPr lang="en-US" dirty="0"/>
          </a:p>
          <a:p>
            <a:pPr lvl="1"/>
            <a:r>
              <a:rPr lang="en-US" dirty="0">
                <a:cs typeface="Calibri"/>
              </a:rPr>
              <a:t>Your name</a:t>
            </a:r>
            <a:endParaRPr lang="en-US" dirty="0"/>
          </a:p>
          <a:p>
            <a:pPr lvl="1"/>
            <a:r>
              <a:rPr lang="en-US" dirty="0">
                <a:cs typeface="Calibri"/>
              </a:rPr>
              <a:t>What you are applying for</a:t>
            </a:r>
            <a:endParaRPr lang="en-US" dirty="0"/>
          </a:p>
          <a:p>
            <a:pPr lvl="1"/>
            <a:r>
              <a:rPr lang="en-US" dirty="0">
                <a:cs typeface="Calibri"/>
              </a:rPr>
              <a:t>Thanks to the client and generates excitement about your proposal</a:t>
            </a:r>
            <a:endParaRPr lang="en-US" dirty="0"/>
          </a:p>
          <a:p>
            <a:pPr lvl="1"/>
            <a:r>
              <a:rPr lang="en-US" dirty="0">
                <a:cs typeface="Calibri"/>
              </a:rPr>
              <a:t>Tone setting statement – </a:t>
            </a:r>
            <a:r>
              <a:rPr lang="en-US" b="1" dirty="0">
                <a:cs typeface="Calibri"/>
              </a:rPr>
              <a:t>the seed you want to plant</a:t>
            </a:r>
            <a:r>
              <a:rPr lang="en-US" dirty="0">
                <a:cs typeface="Calibri"/>
              </a:rPr>
              <a:t> with the reviewer that will carry through the rest of your proposal</a:t>
            </a:r>
            <a:endParaRPr lang="en-US" dirty="0"/>
          </a:p>
          <a:p>
            <a:r>
              <a:rPr lang="en-US" dirty="0">
                <a:cs typeface="Calibri"/>
              </a:rPr>
              <a:t>Now – each one of you will be able to write your lead sentence!</a:t>
            </a:r>
            <a:endParaRPr lang="en-US" dirty="0"/>
          </a:p>
          <a:p>
            <a:endParaRPr lang="en-US" dirty="0"/>
          </a:p>
        </p:txBody>
      </p:sp>
      <p:sp>
        <p:nvSpPr>
          <p:cNvPr id="6" name="Slide Number Placeholder 5">
            <a:extLst>
              <a:ext uri="{FF2B5EF4-FFF2-40B4-BE49-F238E27FC236}">
                <a16:creationId xmlns:a16="http://schemas.microsoft.com/office/drawing/2014/main" id="{9729D8EE-F6DD-F9A9-4552-549F3C6C2F6B}"/>
              </a:ext>
            </a:extLst>
          </p:cNvPr>
          <p:cNvSpPr>
            <a:spLocks noGrp="1"/>
          </p:cNvSpPr>
          <p:nvPr>
            <p:ph type="sldNum" sz="quarter" idx="18"/>
          </p:nvPr>
        </p:nvSpPr>
        <p:spPr/>
        <p:txBody>
          <a:bodyPr/>
          <a:lstStyle/>
          <a:p>
            <a:fld id="{7E1341B0-7904-4148-9082-6535FE1E4D20}" type="slidenum">
              <a:rPr lang="en-US" smtClean="0"/>
              <a:pPr/>
              <a:t>21</a:t>
            </a:fld>
            <a:endParaRPr lang="en-US" dirty="0"/>
          </a:p>
        </p:txBody>
      </p:sp>
    </p:spTree>
    <p:extLst>
      <p:ext uri="{BB962C8B-B14F-4D97-AF65-F5344CB8AC3E}">
        <p14:creationId xmlns:p14="http://schemas.microsoft.com/office/powerpoint/2010/main" val="281693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0F768B-8D01-4455-25C9-08C11884BA3D}"/>
              </a:ext>
            </a:extLst>
          </p:cNvPr>
          <p:cNvSpPr>
            <a:spLocks noGrp="1"/>
          </p:cNvSpPr>
          <p:nvPr>
            <p:ph type="title"/>
          </p:nvPr>
        </p:nvSpPr>
        <p:spPr/>
        <p:txBody>
          <a:bodyPr/>
          <a:lstStyle/>
          <a:p>
            <a:r>
              <a:rPr lang="en-US" dirty="0"/>
              <a:t>Lead Sentence Examples</a:t>
            </a:r>
          </a:p>
        </p:txBody>
      </p:sp>
      <p:sp>
        <p:nvSpPr>
          <p:cNvPr id="8" name="Content Placeholder 7">
            <a:extLst>
              <a:ext uri="{FF2B5EF4-FFF2-40B4-BE49-F238E27FC236}">
                <a16:creationId xmlns:a16="http://schemas.microsoft.com/office/drawing/2014/main" id="{941ABA12-3CBA-895B-2618-9BC7FA850C52}"/>
              </a:ext>
            </a:extLst>
          </p:cNvPr>
          <p:cNvSpPr>
            <a:spLocks noGrp="1"/>
          </p:cNvSpPr>
          <p:nvPr>
            <p:ph sz="quarter" idx="17"/>
          </p:nvPr>
        </p:nvSpPr>
        <p:spPr/>
        <p:txBody>
          <a:bodyPr>
            <a:normAutofit fontScale="92500"/>
          </a:bodyPr>
          <a:lstStyle/>
          <a:p>
            <a:pPr marL="342900" indent="-342900">
              <a:buFont typeface="+mj-lt"/>
              <a:buAutoNum type="arabicPeriod"/>
            </a:pPr>
            <a:r>
              <a:rPr lang="en-US" sz="2400" dirty="0">
                <a:cs typeface="Calibri"/>
              </a:rPr>
              <a:t>The </a:t>
            </a:r>
            <a:r>
              <a:rPr lang="en-US" sz="2400" b="1" dirty="0">
                <a:cs typeface="Calibri"/>
              </a:rPr>
              <a:t>American Institutes for Research® (AIR®) </a:t>
            </a:r>
            <a:r>
              <a:rPr lang="en-US" sz="2400" dirty="0">
                <a:cs typeface="Calibri"/>
              </a:rPr>
              <a:t>has </a:t>
            </a:r>
            <a:r>
              <a:rPr lang="en-US" sz="2400" b="1" dirty="0">
                <a:cs typeface="Calibri"/>
              </a:rPr>
              <a:t>carefully constructed </a:t>
            </a:r>
            <a:r>
              <a:rPr lang="en-US" sz="2400" dirty="0">
                <a:cs typeface="Calibri"/>
              </a:rPr>
              <a:t>a team of evidence synthesis and subject matter </a:t>
            </a:r>
            <a:r>
              <a:rPr lang="en-US" sz="2400" b="1" dirty="0">
                <a:cs typeface="Calibri"/>
              </a:rPr>
              <a:t>experts</a:t>
            </a:r>
            <a:r>
              <a:rPr lang="en-US" sz="2400" dirty="0">
                <a:cs typeface="Calibri"/>
              </a:rPr>
              <a:t> to deliver </a:t>
            </a:r>
            <a:r>
              <a:rPr lang="en-US" sz="2400" b="1" dirty="0">
                <a:cs typeface="Calibri"/>
              </a:rPr>
              <a:t>rigorous</a:t>
            </a:r>
            <a:r>
              <a:rPr lang="en-US" sz="2400" dirty="0">
                <a:cs typeface="Calibri"/>
              </a:rPr>
              <a:t> evidence syntheses that will </a:t>
            </a:r>
            <a:r>
              <a:rPr lang="en-US" sz="2400" b="1" u="sng" dirty="0">
                <a:cs typeface="Calibri"/>
              </a:rPr>
              <a:t>generate practical evidence-based recommendations </a:t>
            </a:r>
            <a:r>
              <a:rPr lang="en-US" sz="2400" dirty="0">
                <a:cs typeface="Calibri"/>
              </a:rPr>
              <a:t>to UNICEF on interventions to prevent child marriage.</a:t>
            </a:r>
            <a:endParaRPr lang="en-US" sz="2400" dirty="0"/>
          </a:p>
          <a:p>
            <a:pPr marL="342900" indent="-342900">
              <a:buFont typeface="+mj-lt"/>
              <a:buAutoNum type="arabicPeriod"/>
            </a:pPr>
            <a:r>
              <a:rPr lang="en-US" sz="2400" dirty="0">
                <a:cs typeface="Calibri"/>
              </a:rPr>
              <a:t>The </a:t>
            </a:r>
            <a:r>
              <a:rPr lang="en-US" sz="2400" b="1" dirty="0">
                <a:cs typeface="Calibri"/>
              </a:rPr>
              <a:t>American Institutes for Research® (AIR®), </a:t>
            </a:r>
            <a:r>
              <a:rPr lang="en-US" sz="2400" dirty="0">
                <a:cs typeface="Calibri"/>
              </a:rPr>
              <a:t>with our consortium of </a:t>
            </a:r>
            <a:r>
              <a:rPr lang="en-US" sz="2400" b="1" u="sng" dirty="0">
                <a:cs typeface="Calibri"/>
              </a:rPr>
              <a:t>local</a:t>
            </a:r>
            <a:r>
              <a:rPr lang="en-US" sz="2400" b="1" dirty="0">
                <a:cs typeface="Calibri"/>
              </a:rPr>
              <a:t> researchers and </a:t>
            </a:r>
            <a:r>
              <a:rPr lang="en-US" sz="2400" b="1" u="sng" dirty="0">
                <a:cs typeface="Calibri"/>
              </a:rPr>
              <a:t>local </a:t>
            </a:r>
            <a:r>
              <a:rPr lang="en-US" sz="2400" b="1" dirty="0">
                <a:cs typeface="Calibri"/>
              </a:rPr>
              <a:t>data collection partner</a:t>
            </a:r>
            <a:r>
              <a:rPr lang="en-US" sz="2400" dirty="0">
                <a:cs typeface="Calibri"/>
              </a:rPr>
              <a:t>, Makerere University, is </a:t>
            </a:r>
            <a:r>
              <a:rPr lang="en-US" sz="2400" b="1" dirty="0">
                <a:cs typeface="Calibri"/>
              </a:rPr>
              <a:t>excited</a:t>
            </a:r>
            <a:r>
              <a:rPr lang="en-US" sz="2400" dirty="0">
                <a:cs typeface="Calibri"/>
              </a:rPr>
              <a:t> to respond to </a:t>
            </a:r>
            <a:r>
              <a:rPr lang="en-US" sz="2400" b="1" dirty="0">
                <a:cs typeface="Calibri"/>
              </a:rPr>
              <a:t>UNICEF’s request to </a:t>
            </a:r>
            <a:r>
              <a:rPr lang="en-US" sz="2400" dirty="0">
                <a:cs typeface="Calibri"/>
              </a:rPr>
              <a:t>support the Government of Uganda in the review and implementation of the 2023 FSNA in refugee settlements and host communities.</a:t>
            </a:r>
            <a:endParaRPr lang="en-US" sz="2400" dirty="0"/>
          </a:p>
          <a:p>
            <a:endParaRPr lang="en-US" dirty="0"/>
          </a:p>
        </p:txBody>
      </p:sp>
      <p:sp>
        <p:nvSpPr>
          <p:cNvPr id="5" name="Slide Number Placeholder 4">
            <a:extLst>
              <a:ext uri="{FF2B5EF4-FFF2-40B4-BE49-F238E27FC236}">
                <a16:creationId xmlns:a16="http://schemas.microsoft.com/office/drawing/2014/main" id="{F2454B00-D24C-FCD3-4A08-0BE3F35D186A}"/>
              </a:ext>
            </a:extLst>
          </p:cNvPr>
          <p:cNvSpPr>
            <a:spLocks noGrp="1"/>
          </p:cNvSpPr>
          <p:nvPr>
            <p:ph type="sldNum" sz="quarter" idx="18"/>
          </p:nvPr>
        </p:nvSpPr>
        <p:spPr/>
        <p:txBody>
          <a:bodyPr/>
          <a:lstStyle/>
          <a:p>
            <a:fld id="{7E1341B0-7904-4148-9082-6535FE1E4D20}" type="slidenum">
              <a:rPr lang="en-US" smtClean="0"/>
              <a:pPr/>
              <a:t>22</a:t>
            </a:fld>
            <a:endParaRPr lang="en-US" dirty="0"/>
          </a:p>
        </p:txBody>
      </p:sp>
    </p:spTree>
    <p:extLst>
      <p:ext uri="{BB962C8B-B14F-4D97-AF65-F5344CB8AC3E}">
        <p14:creationId xmlns:p14="http://schemas.microsoft.com/office/powerpoint/2010/main" val="311561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DD26-3D64-B7F3-B9A7-8994F59AA891}"/>
              </a:ext>
            </a:extLst>
          </p:cNvPr>
          <p:cNvSpPr>
            <a:spLocks noGrp="1"/>
          </p:cNvSpPr>
          <p:nvPr>
            <p:ph type="title"/>
          </p:nvPr>
        </p:nvSpPr>
        <p:spPr/>
        <p:txBody>
          <a:bodyPr/>
          <a:lstStyle/>
          <a:p>
            <a:r>
              <a:rPr lang="en-US" dirty="0"/>
              <a:t>What are Proposal Win Themes?</a:t>
            </a:r>
          </a:p>
        </p:txBody>
      </p:sp>
      <p:sp>
        <p:nvSpPr>
          <p:cNvPr id="3" name="Content Placeholder 2">
            <a:extLst>
              <a:ext uri="{FF2B5EF4-FFF2-40B4-BE49-F238E27FC236}">
                <a16:creationId xmlns:a16="http://schemas.microsoft.com/office/drawing/2014/main" id="{B67BB6CF-20C5-961D-EC23-39EE368C12A0}"/>
              </a:ext>
            </a:extLst>
          </p:cNvPr>
          <p:cNvSpPr>
            <a:spLocks noGrp="1"/>
          </p:cNvSpPr>
          <p:nvPr>
            <p:ph sz="quarter" idx="17"/>
          </p:nvPr>
        </p:nvSpPr>
        <p:spPr/>
        <p:txBody>
          <a:bodyPr/>
          <a:lstStyle/>
          <a:p>
            <a:pPr lvl="0"/>
            <a:r>
              <a:rPr lang="en-US" sz="2400" dirty="0"/>
              <a:t>Proposal win themes are statements you make in your proposal that </a:t>
            </a:r>
            <a:r>
              <a:rPr lang="en-US" sz="2400" b="1" dirty="0"/>
              <a:t>illustrate why a client should choose you</a:t>
            </a:r>
            <a:r>
              <a:rPr lang="en-US" sz="2400" dirty="0"/>
              <a:t>.</a:t>
            </a:r>
          </a:p>
          <a:p>
            <a:pPr lvl="0"/>
            <a:r>
              <a:rPr lang="en-US" sz="2400" dirty="0"/>
              <a:t>Win themes are the ‘</a:t>
            </a:r>
            <a:r>
              <a:rPr lang="en-US" sz="2400" b="1" dirty="0">
                <a:solidFill>
                  <a:srgbClr val="CC9900"/>
                </a:solidFill>
              </a:rPr>
              <a:t>golden threads</a:t>
            </a:r>
            <a:r>
              <a:rPr lang="en-US" sz="2400" dirty="0"/>
              <a:t>’ that will run throughout your proposal. </a:t>
            </a:r>
          </a:p>
          <a:p>
            <a:pPr lvl="0"/>
            <a:r>
              <a:rPr lang="en-US" sz="2400" dirty="0"/>
              <a:t>They should be the </a:t>
            </a:r>
            <a:r>
              <a:rPr lang="en-US" sz="2400" b="1" dirty="0"/>
              <a:t>at the heart of your introduction </a:t>
            </a:r>
            <a:r>
              <a:rPr lang="en-US" sz="2400" dirty="0"/>
              <a:t>and wherever possible – at least one of them should feature in every response or area of your bid. </a:t>
            </a:r>
          </a:p>
          <a:p>
            <a:endParaRPr lang="en-US" dirty="0"/>
          </a:p>
        </p:txBody>
      </p:sp>
      <p:sp>
        <p:nvSpPr>
          <p:cNvPr id="5" name="Slide Number Placeholder 4">
            <a:extLst>
              <a:ext uri="{FF2B5EF4-FFF2-40B4-BE49-F238E27FC236}">
                <a16:creationId xmlns:a16="http://schemas.microsoft.com/office/drawing/2014/main" id="{F660288E-566F-C63D-A26E-96949B76B87C}"/>
              </a:ext>
            </a:extLst>
          </p:cNvPr>
          <p:cNvSpPr>
            <a:spLocks noGrp="1"/>
          </p:cNvSpPr>
          <p:nvPr>
            <p:ph type="sldNum" sz="quarter" idx="18"/>
          </p:nvPr>
        </p:nvSpPr>
        <p:spPr/>
        <p:txBody>
          <a:bodyPr/>
          <a:lstStyle/>
          <a:p>
            <a:fld id="{7E1341B0-7904-4148-9082-6535FE1E4D20}" type="slidenum">
              <a:rPr lang="en-US" smtClean="0"/>
              <a:pPr/>
              <a:t>23</a:t>
            </a:fld>
            <a:endParaRPr lang="en-US" dirty="0"/>
          </a:p>
        </p:txBody>
      </p:sp>
    </p:spTree>
    <p:extLst>
      <p:ext uri="{BB962C8B-B14F-4D97-AF65-F5344CB8AC3E}">
        <p14:creationId xmlns:p14="http://schemas.microsoft.com/office/powerpoint/2010/main" val="147949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F68E-A9BF-8418-BF1D-F15C3E7454E9}"/>
              </a:ext>
            </a:extLst>
          </p:cNvPr>
          <p:cNvSpPr>
            <a:spLocks noGrp="1"/>
          </p:cNvSpPr>
          <p:nvPr>
            <p:ph type="title"/>
          </p:nvPr>
        </p:nvSpPr>
        <p:spPr>
          <a:xfrm>
            <a:off x="342900" y="0"/>
            <a:ext cx="8503920" cy="996696"/>
          </a:xfrm>
        </p:spPr>
        <p:txBody>
          <a:bodyPr vert="horz" lIns="0" tIns="0" rIns="0" bIns="0" rtlCol="0" anchor="b" anchorCtr="0">
            <a:normAutofit/>
          </a:bodyPr>
          <a:lstStyle/>
          <a:p>
            <a:r>
              <a:rPr lang="en-US" b="1" kern="1200" baseline="0">
                <a:latin typeface="+mj-lt"/>
                <a:ea typeface="+mj-ea"/>
                <a:cs typeface="Arial" panose="020B0604020202020204" pitchFamily="34" charset="0"/>
              </a:rPr>
              <a:t>Win Themes</a:t>
            </a:r>
          </a:p>
        </p:txBody>
      </p:sp>
      <p:pic>
        <p:nvPicPr>
          <p:cNvPr id="8" name="Picture 7">
            <a:extLst>
              <a:ext uri="{FF2B5EF4-FFF2-40B4-BE49-F238E27FC236}">
                <a16:creationId xmlns:a16="http://schemas.microsoft.com/office/drawing/2014/main" id="{2C0C570C-F135-83BB-611F-99FCFD8729EB}"/>
              </a:ext>
            </a:extLst>
          </p:cNvPr>
          <p:cNvPicPr>
            <a:picLocks noChangeAspect="1"/>
          </p:cNvPicPr>
          <p:nvPr/>
        </p:nvPicPr>
        <p:blipFill>
          <a:blip r:embed="rId2"/>
          <a:stretch>
            <a:fillRect/>
          </a:stretch>
        </p:blipFill>
        <p:spPr>
          <a:xfrm>
            <a:off x="342900" y="1990820"/>
            <a:ext cx="4176522" cy="3132391"/>
          </a:xfrm>
          <a:prstGeom prst="rect">
            <a:avLst/>
          </a:prstGeom>
          <a:noFill/>
        </p:spPr>
      </p:pic>
      <p:sp>
        <p:nvSpPr>
          <p:cNvPr id="5" name="Content Placeholder 2">
            <a:extLst>
              <a:ext uri="{FF2B5EF4-FFF2-40B4-BE49-F238E27FC236}">
                <a16:creationId xmlns:a16="http://schemas.microsoft.com/office/drawing/2014/main" id="{04F40566-5F32-D1B6-8F11-5297224C68AF}"/>
              </a:ext>
            </a:extLst>
          </p:cNvPr>
          <p:cNvSpPr txBox="1">
            <a:spLocks/>
          </p:cNvSpPr>
          <p:nvPr/>
        </p:nvSpPr>
        <p:spPr>
          <a:xfrm>
            <a:off x="4670298" y="1307592"/>
            <a:ext cx="4176522" cy="4498848"/>
          </a:xfrm>
          <a:prstGeom prst="rect">
            <a:avLst/>
          </a:prstGeom>
        </p:spPr>
        <p:txBody>
          <a:bodyPr vert="horz" lIns="0" tIns="0" rIns="0" bIns="0" rtlCol="0" anchor="t">
            <a:normAutofit/>
          </a:bodyPr>
          <a:lst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spcBef>
                <a:spcPts val="450"/>
              </a:spcBef>
              <a:buClr>
                <a:schemeClr val="tx1"/>
              </a:buClr>
              <a:buFont typeface="+mj-lt"/>
              <a:buAutoNum type="arabicPeriod"/>
            </a:pPr>
            <a:r>
              <a:rPr lang="en-US" sz="1800" dirty="0"/>
              <a:t>Your bid needs to </a:t>
            </a:r>
            <a:r>
              <a:rPr lang="en-US" sz="1800" b="1" dirty="0"/>
              <a:t>be exciting and memorable</a:t>
            </a:r>
            <a:r>
              <a:rPr lang="en-US" sz="1800" dirty="0"/>
              <a:t> to the client! </a:t>
            </a:r>
          </a:p>
          <a:p>
            <a:pPr marL="342900" indent="-342900">
              <a:spcBef>
                <a:spcPts val="450"/>
              </a:spcBef>
              <a:buClr>
                <a:schemeClr val="tx1"/>
              </a:buClr>
              <a:buFont typeface="+mj-lt"/>
              <a:buAutoNum type="arabicPeriod"/>
            </a:pPr>
            <a:r>
              <a:rPr lang="en-US" sz="1800">
                <a:cs typeface="Arial"/>
              </a:rPr>
              <a:t>Your bid needs to tell the client </a:t>
            </a:r>
            <a:r>
              <a:rPr lang="en-US" sz="1800" b="1">
                <a:cs typeface="Arial"/>
              </a:rPr>
              <a:t>what’s in it for them and why they should select you </a:t>
            </a:r>
            <a:r>
              <a:rPr lang="en-US" sz="1800">
                <a:cs typeface="Arial"/>
              </a:rPr>
              <a:t>– very clearly and quickly. </a:t>
            </a:r>
            <a:endParaRPr lang="en-US" sz="1800">
              <a:ea typeface="Calibri"/>
              <a:cs typeface="Arial"/>
            </a:endParaRPr>
          </a:p>
          <a:p>
            <a:pPr marL="342900" indent="-342900">
              <a:spcBef>
                <a:spcPts val="450"/>
              </a:spcBef>
              <a:buClr>
                <a:schemeClr val="tx1"/>
              </a:buClr>
              <a:buFont typeface="+mj-lt"/>
              <a:buAutoNum type="arabicPeriod"/>
            </a:pPr>
            <a:r>
              <a:rPr lang="en-US" sz="1800" dirty="0"/>
              <a:t>Having well defined win themes that permeate throughout your proposals helps you achieve that. </a:t>
            </a:r>
          </a:p>
          <a:p>
            <a:pPr marL="342900" indent="-342900">
              <a:spcBef>
                <a:spcPts val="450"/>
              </a:spcBef>
              <a:buClr>
                <a:schemeClr val="tx1"/>
              </a:buClr>
              <a:buFont typeface="+mj-lt"/>
              <a:buAutoNum type="arabicPeriod"/>
            </a:pPr>
            <a:r>
              <a:rPr lang="en-US" sz="1800" dirty="0"/>
              <a:t>They provide </a:t>
            </a:r>
            <a:r>
              <a:rPr lang="en-US" sz="1800" b="1" dirty="0"/>
              <a:t>three hooks </a:t>
            </a:r>
            <a:r>
              <a:rPr lang="en-US" sz="1800" dirty="0"/>
              <a:t>that draw the client in and help them believe you are the supplier for them.</a:t>
            </a:r>
          </a:p>
          <a:p>
            <a:pPr marL="342900" indent="-342900">
              <a:spcBef>
                <a:spcPts val="450"/>
              </a:spcBef>
              <a:buClr>
                <a:schemeClr val="tx1"/>
              </a:buClr>
              <a:buFont typeface="+mj-lt"/>
              <a:buAutoNum type="arabicPeriod"/>
            </a:pPr>
            <a:endParaRPr lang="en-US" sz="1800" dirty="0"/>
          </a:p>
        </p:txBody>
      </p:sp>
      <p:sp>
        <p:nvSpPr>
          <p:cNvPr id="15" name="Slide Number Placeholder 5">
            <a:extLst>
              <a:ext uri="{FF2B5EF4-FFF2-40B4-BE49-F238E27FC236}">
                <a16:creationId xmlns:a16="http://schemas.microsoft.com/office/drawing/2014/main" id="{E06715D6-0452-AF31-6679-3B4ACCB385F5}"/>
              </a:ext>
            </a:extLst>
          </p:cNvPr>
          <p:cNvSpPr>
            <a:spLocks noGrp="1"/>
          </p:cNvSpPr>
          <p:nvPr>
            <p:ph type="sldNum" sz="quarter" idx="20"/>
          </p:nvPr>
        </p:nvSpPr>
        <p:spPr>
          <a:xfrm>
            <a:off x="342900" y="6422597"/>
            <a:ext cx="171450" cy="246888"/>
          </a:xfrm>
        </p:spPr>
        <p:txBody>
          <a:bodyPr/>
          <a:lstStyle/>
          <a:p>
            <a:pPr>
              <a:spcAft>
                <a:spcPts val="600"/>
              </a:spcAft>
            </a:pPr>
            <a:fld id="{7E1341B0-7904-4148-9082-6535FE1E4D20}" type="slidenum">
              <a:rPr lang="en-US" smtClean="0"/>
              <a:pPr>
                <a:spcAft>
                  <a:spcPts val="600"/>
                </a:spcAft>
              </a:pPr>
              <a:t>24</a:t>
            </a:fld>
            <a:endParaRPr lang="en-US"/>
          </a:p>
        </p:txBody>
      </p:sp>
    </p:spTree>
    <p:extLst>
      <p:ext uri="{BB962C8B-B14F-4D97-AF65-F5344CB8AC3E}">
        <p14:creationId xmlns:p14="http://schemas.microsoft.com/office/powerpoint/2010/main" val="7585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76D316-9F1D-8E95-6D24-370CC1313855}"/>
              </a:ext>
            </a:extLst>
          </p:cNvPr>
          <p:cNvSpPr>
            <a:spLocks noGrp="1"/>
          </p:cNvSpPr>
          <p:nvPr>
            <p:ph type="title"/>
          </p:nvPr>
        </p:nvSpPr>
        <p:spPr>
          <a:xfrm>
            <a:off x="344043" y="0"/>
            <a:ext cx="4231386" cy="1051560"/>
          </a:xfrm>
        </p:spPr>
        <p:txBody>
          <a:bodyPr/>
          <a:lstStyle/>
          <a:p>
            <a:r>
              <a:rPr lang="en-US" dirty="0"/>
              <a:t>The 3 Hooks</a:t>
            </a:r>
          </a:p>
        </p:txBody>
      </p:sp>
      <p:pic>
        <p:nvPicPr>
          <p:cNvPr id="6" name="Picture 5" descr="A group of fish hooks&#10;&#10;Description automatically generated">
            <a:extLst>
              <a:ext uri="{FF2B5EF4-FFF2-40B4-BE49-F238E27FC236}">
                <a16:creationId xmlns:a16="http://schemas.microsoft.com/office/drawing/2014/main" id="{04E20D69-31A2-3983-E546-5A158B405BA5}"/>
              </a:ext>
            </a:extLst>
          </p:cNvPr>
          <p:cNvPicPr>
            <a:picLocks noChangeAspect="1"/>
          </p:cNvPicPr>
          <p:nvPr/>
        </p:nvPicPr>
        <p:blipFill>
          <a:blip r:embed="rId3"/>
          <a:stretch>
            <a:fillRect/>
          </a:stretch>
        </p:blipFill>
        <p:spPr>
          <a:xfrm>
            <a:off x="6364120" y="2963434"/>
            <a:ext cx="2525137" cy="2589884"/>
          </a:xfrm>
          <a:prstGeom prst="rect">
            <a:avLst/>
          </a:prstGeom>
          <a:noFill/>
        </p:spPr>
      </p:pic>
      <p:sp>
        <p:nvSpPr>
          <p:cNvPr id="3" name="Content Placeholder 2">
            <a:extLst>
              <a:ext uri="{FF2B5EF4-FFF2-40B4-BE49-F238E27FC236}">
                <a16:creationId xmlns:a16="http://schemas.microsoft.com/office/drawing/2014/main" id="{49431122-DEBC-5853-ECE2-705C300611D0}"/>
              </a:ext>
            </a:extLst>
          </p:cNvPr>
          <p:cNvSpPr>
            <a:spLocks noGrp="1"/>
          </p:cNvSpPr>
          <p:nvPr>
            <p:ph sz="quarter" idx="19"/>
          </p:nvPr>
        </p:nvSpPr>
        <p:spPr>
          <a:xfrm>
            <a:off x="342899" y="1307592"/>
            <a:ext cx="5525337" cy="4374033"/>
          </a:xfrm>
        </p:spPr>
        <p:txBody>
          <a:bodyPr>
            <a:normAutofit lnSpcReduction="10000"/>
          </a:bodyPr>
          <a:lstStyle/>
          <a:p>
            <a:pPr>
              <a:lnSpc>
                <a:spcPct val="115000"/>
              </a:lnSpc>
            </a:pPr>
            <a:r>
              <a:rPr lang="en-US" sz="2000" b="1" dirty="0"/>
              <a:t>Hook #1</a:t>
            </a:r>
            <a:r>
              <a:rPr lang="en-US" sz="2000" dirty="0"/>
              <a:t> – Developing Proposal Win Themes at the outlining stage motivates the bid team and serves as an excellent starting point for proposal development. </a:t>
            </a:r>
          </a:p>
          <a:p>
            <a:pPr>
              <a:lnSpc>
                <a:spcPct val="115000"/>
              </a:lnSpc>
            </a:pPr>
            <a:r>
              <a:rPr lang="en-US" sz="2000" b="1" dirty="0"/>
              <a:t>Hook #2</a:t>
            </a:r>
            <a:r>
              <a:rPr lang="en-US" sz="2000" dirty="0"/>
              <a:t> – Well developed win themes give the proposal team the belief that we can win this proposal!</a:t>
            </a:r>
          </a:p>
          <a:p>
            <a:pPr>
              <a:lnSpc>
                <a:spcPct val="115000"/>
              </a:lnSpc>
            </a:pPr>
            <a:r>
              <a:rPr lang="en-US" sz="2000" b="1" dirty="0"/>
              <a:t>Hook #3</a:t>
            </a:r>
            <a:r>
              <a:rPr lang="en-US" sz="2000" dirty="0"/>
              <a:t> – Gives the client the belief that we went the extra mile and thought about their offering and prepared a proposal that is differentiated from the competition.</a:t>
            </a:r>
          </a:p>
          <a:p>
            <a:pPr marL="0" indent="0">
              <a:lnSpc>
                <a:spcPct val="115000"/>
              </a:lnSpc>
              <a:buNone/>
            </a:pPr>
            <a:r>
              <a:rPr lang="en-US" sz="2000" b="1" i="1" dirty="0"/>
              <a:t>Why do Hooks #1 and #2 matter?</a:t>
            </a:r>
            <a:endParaRPr lang="en-US" sz="2000" dirty="0"/>
          </a:p>
        </p:txBody>
      </p:sp>
      <p:sp>
        <p:nvSpPr>
          <p:cNvPr id="15" name="Text Placeholder 5">
            <a:extLst>
              <a:ext uri="{FF2B5EF4-FFF2-40B4-BE49-F238E27FC236}">
                <a16:creationId xmlns:a16="http://schemas.microsoft.com/office/drawing/2014/main" id="{DDFA729D-7D45-A456-C1D7-22864788A0C9}"/>
              </a:ext>
            </a:extLst>
          </p:cNvPr>
          <p:cNvSpPr>
            <a:spLocks noGrp="1"/>
          </p:cNvSpPr>
          <p:nvPr>
            <p:ph type="body" sz="quarter" idx="20"/>
          </p:nvPr>
        </p:nvSpPr>
        <p:spPr>
          <a:xfrm>
            <a:off x="342901" y="1176375"/>
            <a:ext cx="1196579" cy="52388"/>
          </a:xfrm>
        </p:spPr>
        <p:txBody>
          <a:bodyPr/>
          <a:lstStyle/>
          <a:p>
            <a:endParaRPr lang="en-US"/>
          </a:p>
        </p:txBody>
      </p:sp>
      <p:sp>
        <p:nvSpPr>
          <p:cNvPr id="5" name="Slide Number Placeholder 4">
            <a:extLst>
              <a:ext uri="{FF2B5EF4-FFF2-40B4-BE49-F238E27FC236}">
                <a16:creationId xmlns:a16="http://schemas.microsoft.com/office/drawing/2014/main" id="{0E3D5214-9013-E59D-1567-F70C9FEB081F}"/>
              </a:ext>
            </a:extLst>
          </p:cNvPr>
          <p:cNvSpPr>
            <a:spLocks noGrp="1"/>
          </p:cNvSpPr>
          <p:nvPr>
            <p:ph type="sldNum" sz="quarter" idx="21"/>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25</a:t>
            </a:fld>
            <a:endParaRPr lang="en-US"/>
          </a:p>
        </p:txBody>
      </p:sp>
      <p:sp>
        <p:nvSpPr>
          <p:cNvPr id="2" name="TextBox 1">
            <a:extLst>
              <a:ext uri="{FF2B5EF4-FFF2-40B4-BE49-F238E27FC236}">
                <a16:creationId xmlns:a16="http://schemas.microsoft.com/office/drawing/2014/main" id="{7FB242A3-5D73-776E-BFD7-B2130DC0EB6E}"/>
              </a:ext>
            </a:extLst>
          </p:cNvPr>
          <p:cNvSpPr txBox="1"/>
          <p:nvPr/>
        </p:nvSpPr>
        <p:spPr>
          <a:xfrm>
            <a:off x="6016804" y="1407423"/>
            <a:ext cx="2784297" cy="923330"/>
          </a:xfrm>
          <a:prstGeom prst="rect">
            <a:avLst/>
          </a:prstGeom>
          <a:noFill/>
        </p:spPr>
        <p:txBody>
          <a:bodyPr wrap="square" rtlCol="0">
            <a:spAutoFit/>
          </a:bodyPr>
          <a:lstStyle/>
          <a:p>
            <a:r>
              <a:rPr lang="en-US" b="1" dirty="0">
                <a:solidFill>
                  <a:srgbClr val="C00000"/>
                </a:solidFill>
              </a:rPr>
              <a:t>Strengthen your structure and create a comprehensive proposal. </a:t>
            </a:r>
          </a:p>
        </p:txBody>
      </p:sp>
      <p:cxnSp>
        <p:nvCxnSpPr>
          <p:cNvPr id="7" name="Straight Arrow Connector 6">
            <a:extLst>
              <a:ext uri="{FF2B5EF4-FFF2-40B4-BE49-F238E27FC236}">
                <a16:creationId xmlns:a16="http://schemas.microsoft.com/office/drawing/2014/main" id="{7E106834-0B98-2625-F008-AF2094C6F9C5}"/>
              </a:ext>
            </a:extLst>
          </p:cNvPr>
          <p:cNvCxnSpPr/>
          <p:nvPr/>
        </p:nvCxnSpPr>
        <p:spPr>
          <a:xfrm>
            <a:off x="5373384" y="2054831"/>
            <a:ext cx="494852" cy="0"/>
          </a:xfrm>
          <a:prstGeom prst="straightConnector1">
            <a:avLst/>
          </a:prstGeom>
          <a:ln w="28575">
            <a:solidFill>
              <a:srgbClr val="882E0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311C242-6B90-5753-D9AA-08C818818580}"/>
              </a:ext>
            </a:extLst>
          </p:cNvPr>
          <p:cNvCxnSpPr/>
          <p:nvPr/>
        </p:nvCxnSpPr>
        <p:spPr>
          <a:xfrm>
            <a:off x="1642220" y="3450942"/>
            <a:ext cx="494852" cy="0"/>
          </a:xfrm>
          <a:prstGeom prst="straightConnector1">
            <a:avLst/>
          </a:prstGeom>
          <a:ln w="28575">
            <a:solidFill>
              <a:srgbClr val="882E0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C2F0C9-8288-C842-BAD7-2325310FB041}"/>
              </a:ext>
            </a:extLst>
          </p:cNvPr>
          <p:cNvSpPr txBox="1"/>
          <p:nvPr/>
        </p:nvSpPr>
        <p:spPr>
          <a:xfrm>
            <a:off x="2146856" y="3262860"/>
            <a:ext cx="4938444" cy="369332"/>
          </a:xfrm>
          <a:prstGeom prst="rect">
            <a:avLst/>
          </a:prstGeom>
          <a:noFill/>
        </p:spPr>
        <p:txBody>
          <a:bodyPr wrap="square" rtlCol="0">
            <a:spAutoFit/>
          </a:bodyPr>
          <a:lstStyle/>
          <a:p>
            <a:r>
              <a:rPr lang="en-US" b="1" dirty="0">
                <a:solidFill>
                  <a:srgbClr val="C00000"/>
                </a:solidFill>
              </a:rPr>
              <a:t>The best proposals are those that you believe in!!  </a:t>
            </a:r>
          </a:p>
        </p:txBody>
      </p:sp>
    </p:spTree>
    <p:extLst>
      <p:ext uri="{BB962C8B-B14F-4D97-AF65-F5344CB8AC3E}">
        <p14:creationId xmlns:p14="http://schemas.microsoft.com/office/powerpoint/2010/main" val="4149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8A84C0-382B-0E36-8D0E-65C615B44BC7}"/>
              </a:ext>
            </a:extLst>
          </p:cNvPr>
          <p:cNvSpPr>
            <a:spLocks noGrp="1"/>
          </p:cNvSpPr>
          <p:nvPr>
            <p:ph type="title"/>
          </p:nvPr>
        </p:nvSpPr>
        <p:spPr>
          <a:xfrm>
            <a:off x="344043" y="0"/>
            <a:ext cx="8455914" cy="1051560"/>
          </a:xfrm>
        </p:spPr>
        <p:txBody>
          <a:bodyPr anchor="ctr">
            <a:normAutofit/>
          </a:bodyPr>
          <a:lstStyle/>
          <a:p>
            <a:r>
              <a:rPr lang="en-US" dirty="0"/>
              <a:t>Elements of Win Themes</a:t>
            </a:r>
          </a:p>
        </p:txBody>
      </p:sp>
      <p:sp>
        <p:nvSpPr>
          <p:cNvPr id="9" name="Content Placeholder 8">
            <a:extLst>
              <a:ext uri="{FF2B5EF4-FFF2-40B4-BE49-F238E27FC236}">
                <a16:creationId xmlns:a16="http://schemas.microsoft.com/office/drawing/2014/main" id="{A8EAA8C1-1F31-B7A1-969D-110DCAA4C292}"/>
              </a:ext>
            </a:extLst>
          </p:cNvPr>
          <p:cNvSpPr>
            <a:spLocks noGrp="1"/>
          </p:cNvSpPr>
          <p:nvPr>
            <p:ph idx="1"/>
          </p:nvPr>
        </p:nvSpPr>
        <p:spPr>
          <a:xfrm>
            <a:off x="342900" y="1601772"/>
            <a:ext cx="4132707" cy="4498848"/>
          </a:xfrm>
        </p:spPr>
        <p:txBody>
          <a:bodyPr>
            <a:normAutofit/>
          </a:bodyPr>
          <a:lstStyle/>
          <a:p>
            <a:r>
              <a:rPr lang="en-US" sz="2000" b="1" dirty="0"/>
              <a:t>Features:</a:t>
            </a:r>
            <a:r>
              <a:rPr lang="en-US" sz="2000" dirty="0"/>
              <a:t> Aspects of the service you are offering</a:t>
            </a:r>
          </a:p>
          <a:p>
            <a:r>
              <a:rPr lang="en-US" sz="2000" b="1" dirty="0"/>
              <a:t>Benefits:</a:t>
            </a:r>
            <a:r>
              <a:rPr lang="en-US" sz="2000" dirty="0"/>
              <a:t> An advantage to your service that meets a client’s need</a:t>
            </a:r>
          </a:p>
          <a:p>
            <a:r>
              <a:rPr lang="en-US" sz="2000" b="1" dirty="0"/>
              <a:t>Proof Points:</a:t>
            </a:r>
            <a:r>
              <a:rPr lang="en-US" sz="2000" dirty="0"/>
              <a:t> Qualitative or quantitative proof that your statement is true</a:t>
            </a:r>
          </a:p>
          <a:p>
            <a:r>
              <a:rPr lang="en-US" sz="2000" b="1" dirty="0"/>
              <a:t>Discriminators</a:t>
            </a:r>
            <a:r>
              <a:rPr lang="en-US" sz="2000" dirty="0"/>
              <a:t>: How your advantage is differentiated from our competitors</a:t>
            </a:r>
          </a:p>
          <a:p>
            <a:pPr marL="0" indent="0">
              <a:buNone/>
            </a:pPr>
            <a:endParaRPr lang="en-US" sz="2000" dirty="0"/>
          </a:p>
          <a:p>
            <a:endParaRPr lang="en-US" sz="2000" dirty="0"/>
          </a:p>
        </p:txBody>
      </p:sp>
      <p:sp>
        <p:nvSpPr>
          <p:cNvPr id="7" name="Slide Number Placeholder 6">
            <a:extLst>
              <a:ext uri="{FF2B5EF4-FFF2-40B4-BE49-F238E27FC236}">
                <a16:creationId xmlns:a16="http://schemas.microsoft.com/office/drawing/2014/main" id="{74B32B54-C0B1-3392-775A-3B7360883F02}"/>
              </a:ext>
            </a:extLst>
          </p:cNvPr>
          <p:cNvSpPr>
            <a:spLocks noGrp="1"/>
          </p:cNvSpPr>
          <p:nvPr>
            <p:ph type="sldNum" sz="quarter" idx="12"/>
          </p:nvPr>
        </p:nvSpPr>
        <p:spPr>
          <a:xfrm>
            <a:off x="342902" y="6422600"/>
            <a:ext cx="182261" cy="246221"/>
          </a:xfrm>
        </p:spPr>
        <p:txBody>
          <a:bodyPr wrap="none" anchor="ctr">
            <a:normAutofit/>
          </a:bodyPr>
          <a:lstStyle/>
          <a:p>
            <a:pPr>
              <a:spcAft>
                <a:spcPts val="600"/>
              </a:spcAft>
            </a:pPr>
            <a:fld id="{7E1341B0-7904-4148-9082-6535FE1E4D20}" type="slidenum">
              <a:rPr lang="en-US" smtClean="0"/>
              <a:pPr>
                <a:spcAft>
                  <a:spcPts val="600"/>
                </a:spcAft>
              </a:pPr>
              <a:t>26</a:t>
            </a:fld>
            <a:endParaRPr lang="en-US"/>
          </a:p>
        </p:txBody>
      </p:sp>
      <p:pic>
        <p:nvPicPr>
          <p:cNvPr id="2" name="Content Placeholder 1">
            <a:extLst>
              <a:ext uri="{FF2B5EF4-FFF2-40B4-BE49-F238E27FC236}">
                <a16:creationId xmlns:a16="http://schemas.microsoft.com/office/drawing/2014/main" id="{20F4FE02-A900-AF08-9174-D5F77207B9FE}"/>
              </a:ext>
            </a:extLst>
          </p:cNvPr>
          <p:cNvPicPr>
            <a:picLocks noGrp="1" noChangeAspect="1"/>
          </p:cNvPicPr>
          <p:nvPr>
            <p:ph sz="half" idx="4294967295"/>
          </p:nvPr>
        </p:nvPicPr>
        <p:blipFill>
          <a:blip r:embed="rId2"/>
          <a:srcRect l="36048" r="2822" b="1"/>
          <a:stretch/>
        </p:blipFill>
        <p:spPr>
          <a:xfrm>
            <a:off x="4666107" y="1307592"/>
            <a:ext cx="4132707" cy="4498848"/>
          </a:xfrm>
          <a:prstGeom prst="rect">
            <a:avLst/>
          </a:prstGeom>
          <a:noFill/>
        </p:spPr>
      </p:pic>
    </p:spTree>
    <p:extLst>
      <p:ext uri="{BB962C8B-B14F-4D97-AF65-F5344CB8AC3E}">
        <p14:creationId xmlns:p14="http://schemas.microsoft.com/office/powerpoint/2010/main" val="354558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F069-41AA-8104-D6E9-4E7255C326E9}"/>
              </a:ext>
            </a:extLst>
          </p:cNvPr>
          <p:cNvSpPr>
            <a:spLocks noGrp="1"/>
          </p:cNvSpPr>
          <p:nvPr>
            <p:ph type="title"/>
          </p:nvPr>
        </p:nvSpPr>
        <p:spPr/>
        <p:txBody>
          <a:bodyPr/>
          <a:lstStyle/>
          <a:p>
            <a:r>
              <a:rPr lang="en-US" dirty="0"/>
              <a:t>Win Theme Examples</a:t>
            </a:r>
          </a:p>
        </p:txBody>
      </p:sp>
      <p:sp>
        <p:nvSpPr>
          <p:cNvPr id="3" name="Content Placeholder 2">
            <a:extLst>
              <a:ext uri="{FF2B5EF4-FFF2-40B4-BE49-F238E27FC236}">
                <a16:creationId xmlns:a16="http://schemas.microsoft.com/office/drawing/2014/main" id="{90691F2D-E542-31FE-093B-2918D59650D2}"/>
              </a:ext>
            </a:extLst>
          </p:cNvPr>
          <p:cNvSpPr>
            <a:spLocks noGrp="1"/>
          </p:cNvSpPr>
          <p:nvPr>
            <p:ph idx="1"/>
          </p:nvPr>
        </p:nvSpPr>
        <p:spPr>
          <a:xfrm>
            <a:off x="342902" y="1307592"/>
            <a:ext cx="8328487" cy="4498848"/>
          </a:xfrm>
        </p:spPr>
        <p:txBody>
          <a:bodyPr vert="horz" lIns="0" tIns="0" rIns="0" bIns="0" rtlCol="0" anchor="t">
            <a:noAutofit/>
          </a:bodyPr>
          <a:lstStyle/>
          <a:p>
            <a:r>
              <a:rPr lang="en-US" sz="1750" b="1" dirty="0"/>
              <a:t>Bad example: </a:t>
            </a:r>
          </a:p>
          <a:p>
            <a:pPr marL="0" indent="0">
              <a:buNone/>
            </a:pPr>
            <a:r>
              <a:rPr lang="en-US" sz="1750" i="1" dirty="0">
                <a:cs typeface="Arial"/>
              </a:rPr>
              <a:t>AIR has conducted qualitative and quantitative evaluations in various sectors in over 70 countries.</a:t>
            </a:r>
            <a:endParaRPr lang="en-US" sz="1750" dirty="0">
              <a:cs typeface="Arial"/>
            </a:endParaRPr>
          </a:p>
          <a:p>
            <a:pPr marL="179705" indent="-179705"/>
            <a:r>
              <a:rPr lang="en-US" sz="1750" b="1">
                <a:cs typeface="Arial"/>
              </a:rPr>
              <a:t>Still Bad example:</a:t>
            </a:r>
            <a:endParaRPr lang="en-US" sz="1750" b="1">
              <a:ea typeface="Calibri"/>
              <a:cs typeface="Arial"/>
            </a:endParaRPr>
          </a:p>
          <a:p>
            <a:pPr marL="0" indent="0">
              <a:buNone/>
            </a:pPr>
            <a:r>
              <a:rPr lang="en-US" sz="1750" i="1" dirty="0"/>
              <a:t>AIR is a trusted education partner for several UNICEF offices as we routinely conduct rigorous qualitative and quantitative evaluations providing rigorous evidence to various UNICEF offices on what works.</a:t>
            </a:r>
          </a:p>
          <a:p>
            <a:pPr marL="179705" indent="-179705"/>
            <a:r>
              <a:rPr lang="en-US" sz="1750" b="1">
                <a:cs typeface="Arial"/>
              </a:rPr>
              <a:t>Better example, but not great:</a:t>
            </a:r>
            <a:endParaRPr lang="en-US" sz="1750" b="1">
              <a:ea typeface="Calibri"/>
            </a:endParaRPr>
          </a:p>
          <a:p>
            <a:pPr marL="0" indent="0">
              <a:buNone/>
            </a:pPr>
            <a:r>
              <a:rPr lang="en-US" sz="1750" i="1">
                <a:cs typeface="Arial"/>
              </a:rPr>
              <a:t>AIR is a trusted education evaluation partner working closely with your regional office on generating and disseminating evidence on what works. One particular education evaluation AIR conducted was voted by UNICEF as the top evaluation of the year.</a:t>
            </a:r>
            <a:endParaRPr lang="en-US" sz="1750">
              <a:cs typeface="Arial"/>
            </a:endParaRPr>
          </a:p>
          <a:p>
            <a:pPr marL="0" indent="0">
              <a:buNone/>
            </a:pPr>
            <a:endParaRPr lang="en-US" sz="1750" dirty="0"/>
          </a:p>
        </p:txBody>
      </p:sp>
      <p:sp>
        <p:nvSpPr>
          <p:cNvPr id="4" name="Slide Number Placeholder 3">
            <a:extLst>
              <a:ext uri="{FF2B5EF4-FFF2-40B4-BE49-F238E27FC236}">
                <a16:creationId xmlns:a16="http://schemas.microsoft.com/office/drawing/2014/main" id="{7BAE8D0F-6CCA-09D3-BB16-E7D0F3B616BD}"/>
              </a:ext>
            </a:extLst>
          </p:cNvPr>
          <p:cNvSpPr>
            <a:spLocks noGrp="1"/>
          </p:cNvSpPr>
          <p:nvPr>
            <p:ph type="sldNum" sz="quarter" idx="12"/>
          </p:nvPr>
        </p:nvSpPr>
        <p:spPr/>
        <p:txBody>
          <a:bodyPr/>
          <a:lstStyle/>
          <a:p>
            <a:fld id="{D23BB397-4741-4076-BB9E-5506BAC44348}" type="slidenum">
              <a:rPr lang="en-US" smtClean="0"/>
              <a:t>27</a:t>
            </a:fld>
            <a:endParaRPr lang="en-US"/>
          </a:p>
        </p:txBody>
      </p:sp>
    </p:spTree>
    <p:extLst>
      <p:ext uri="{BB962C8B-B14F-4D97-AF65-F5344CB8AC3E}">
        <p14:creationId xmlns:p14="http://schemas.microsoft.com/office/powerpoint/2010/main" val="35143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45A0-85B0-3A93-9829-ECDE67E0326B}"/>
              </a:ext>
            </a:extLst>
          </p:cNvPr>
          <p:cNvSpPr>
            <a:spLocks noGrp="1"/>
          </p:cNvSpPr>
          <p:nvPr>
            <p:ph type="title"/>
          </p:nvPr>
        </p:nvSpPr>
        <p:spPr/>
        <p:txBody>
          <a:bodyPr/>
          <a:lstStyle/>
          <a:p>
            <a:r>
              <a:rPr lang="en-US" dirty="0"/>
              <a:t>Win Theme Examples</a:t>
            </a:r>
          </a:p>
        </p:txBody>
      </p:sp>
      <p:sp>
        <p:nvSpPr>
          <p:cNvPr id="3" name="Content Placeholder 2">
            <a:extLst>
              <a:ext uri="{FF2B5EF4-FFF2-40B4-BE49-F238E27FC236}">
                <a16:creationId xmlns:a16="http://schemas.microsoft.com/office/drawing/2014/main" id="{7CA18A9C-31FA-41BA-BAF7-E1ECDA774404}"/>
              </a:ext>
            </a:extLst>
          </p:cNvPr>
          <p:cNvSpPr>
            <a:spLocks noGrp="1"/>
          </p:cNvSpPr>
          <p:nvPr>
            <p:ph idx="1"/>
          </p:nvPr>
        </p:nvSpPr>
        <p:spPr>
          <a:xfrm>
            <a:off x="342902" y="1179576"/>
            <a:ext cx="8455914" cy="4498848"/>
          </a:xfrm>
        </p:spPr>
        <p:txBody>
          <a:bodyPr>
            <a:noAutofit/>
          </a:bodyPr>
          <a:lstStyle/>
          <a:p>
            <a:r>
              <a:rPr lang="en-US" sz="1800" b="1" dirty="0"/>
              <a:t>Even better example:</a:t>
            </a:r>
          </a:p>
          <a:p>
            <a:pPr marL="0" indent="0">
              <a:buNone/>
            </a:pPr>
            <a:r>
              <a:rPr lang="en-US" sz="1800" i="1" dirty="0"/>
              <a:t>When other evaluators simply just report out results, AIR goes the extra mile and routinely triangulates the results of comprehensive qualitative assessments with rigorous impact evaluations in the education sector so that UNICEF ESARO understands both how and why an intervention works or not. One particular education evaluation AIR conducted was voted by UNICEF as the top evaluation of the year!</a:t>
            </a:r>
            <a:endParaRPr lang="en-US" sz="1800" dirty="0"/>
          </a:p>
          <a:p>
            <a:r>
              <a:rPr lang="en-US" sz="1800" b="1" dirty="0"/>
              <a:t>Best example:</a:t>
            </a:r>
          </a:p>
          <a:p>
            <a:pPr marL="0" indent="0">
              <a:buNone/>
            </a:pPr>
            <a:r>
              <a:rPr lang="en-US" sz="1800" i="1" dirty="0"/>
              <a:t>Because of our strong relationship built across several rigorous education evaluations, AIR and UNICEF ESARO are trusted partners that together create and disseminate important evidence about key education interventions that add to the evidence base on what works. We do this by integrating local perspectives obtained through comprehensive qualitative assessments with rigorous impact evaluations to understand the mechanisms of change for education interventions. One education evaluation AIR conducted for ESARO was voted by UNICEF as the top evaluation of the year!</a:t>
            </a:r>
            <a:endParaRPr lang="en-US" sz="1800" dirty="0"/>
          </a:p>
        </p:txBody>
      </p:sp>
      <p:sp>
        <p:nvSpPr>
          <p:cNvPr id="4" name="Slide Number Placeholder 3">
            <a:extLst>
              <a:ext uri="{FF2B5EF4-FFF2-40B4-BE49-F238E27FC236}">
                <a16:creationId xmlns:a16="http://schemas.microsoft.com/office/drawing/2014/main" id="{241E95D7-1F67-DDF9-0ACC-0D7520C7E63D}"/>
              </a:ext>
            </a:extLst>
          </p:cNvPr>
          <p:cNvSpPr>
            <a:spLocks noGrp="1"/>
          </p:cNvSpPr>
          <p:nvPr>
            <p:ph type="sldNum" sz="quarter" idx="12"/>
          </p:nvPr>
        </p:nvSpPr>
        <p:spPr/>
        <p:txBody>
          <a:bodyPr/>
          <a:lstStyle/>
          <a:p>
            <a:fld id="{D23BB397-4741-4076-BB9E-5506BAC44348}" type="slidenum">
              <a:rPr lang="en-US" smtClean="0"/>
              <a:t>28</a:t>
            </a:fld>
            <a:endParaRPr lang="en-US"/>
          </a:p>
        </p:txBody>
      </p:sp>
    </p:spTree>
    <p:extLst>
      <p:ext uri="{BB962C8B-B14F-4D97-AF65-F5344CB8AC3E}">
        <p14:creationId xmlns:p14="http://schemas.microsoft.com/office/powerpoint/2010/main" val="37644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4066-6D9B-FFA5-9621-1A14BBDACC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71C187-6DFC-FFDA-7FAD-187F76CEB4AB}"/>
              </a:ext>
            </a:extLst>
          </p:cNvPr>
          <p:cNvSpPr>
            <a:spLocks noGrp="1"/>
          </p:cNvSpPr>
          <p:nvPr>
            <p:ph type="ctrTitle"/>
          </p:nvPr>
        </p:nvSpPr>
        <p:spPr/>
        <p:txBody>
          <a:bodyPr/>
          <a:lstStyle/>
          <a:p>
            <a:r>
              <a:rPr lang="en-US" dirty="0"/>
              <a:t>Thank you!</a:t>
            </a:r>
          </a:p>
        </p:txBody>
      </p:sp>
      <p:sp>
        <p:nvSpPr>
          <p:cNvPr id="8" name="Text Placeholder 7">
            <a:extLst>
              <a:ext uri="{FF2B5EF4-FFF2-40B4-BE49-F238E27FC236}">
                <a16:creationId xmlns:a16="http://schemas.microsoft.com/office/drawing/2014/main" id="{C4431BF1-FECC-95D6-FB6C-77298309D7BB}"/>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455D89A-162D-31D2-AB8C-C9C07C735062}"/>
              </a:ext>
            </a:extLst>
          </p:cNvPr>
          <p:cNvSpPr>
            <a:spLocks noGrp="1"/>
          </p:cNvSpPr>
          <p:nvPr>
            <p:ph type="sldNum" sz="quarter" idx="4294967295"/>
          </p:nvPr>
        </p:nvSpPr>
        <p:spPr>
          <a:xfrm>
            <a:off x="0" y="6423025"/>
            <a:ext cx="171450" cy="246063"/>
          </a:xfrm>
        </p:spPr>
        <p:txBody>
          <a:bodyPr/>
          <a:lstStyle/>
          <a:p>
            <a:fld id="{7E1341B0-7904-4148-9082-6535FE1E4D20}" type="slidenum">
              <a:rPr lang="en-US" smtClean="0"/>
              <a:pPr/>
              <a:t>29</a:t>
            </a:fld>
            <a:endParaRPr lang="en-US" dirty="0"/>
          </a:p>
        </p:txBody>
      </p:sp>
    </p:spTree>
    <p:extLst>
      <p:ext uri="{BB962C8B-B14F-4D97-AF65-F5344CB8AC3E}">
        <p14:creationId xmlns:p14="http://schemas.microsoft.com/office/powerpoint/2010/main" val="15297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solidFill>
            <a:srgbClr val="FFFFFF"/>
          </a:solidFill>
          <a:ln/>
        </p:spPr>
        <p:txBody>
          <a:bodyPr>
            <a:normAutofit/>
          </a:bodyPr>
          <a:lstStyle/>
          <a:p>
            <a:r>
              <a:rPr lang="en-US" dirty="0"/>
              <a:t>Proposal Development Training Series</a:t>
            </a:r>
          </a:p>
        </p:txBody>
      </p:sp>
      <p:sp>
        <p:nvSpPr>
          <p:cNvPr id="2" name="Text Placeholder 1"/>
          <p:cNvSpPr>
            <a:spLocks noGrp="1"/>
          </p:cNvSpPr>
          <p:nvPr>
            <p:ph type="body" sz="quarter" idx="10"/>
          </p:nvPr>
        </p:nvSpPr>
        <p:spPr/>
        <p:txBody>
          <a:bodyPr>
            <a:noAutofit/>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47F22C8-7CAC-4516-852C-A1A01913023F}"/>
              </a:ext>
            </a:extLst>
          </p:cNvPr>
          <p:cNvSpPr>
            <a:spLocks noGrp="1"/>
          </p:cNvSpPr>
          <p:nvPr>
            <p:ph type="sldNum" sz="quarter" idx="11"/>
          </p:nvPr>
        </p:nvSpPr>
        <p:spPr/>
        <p:txBody>
          <a:bodyPr/>
          <a:lstStyle/>
          <a:p>
            <a:fld id="{7E1341B0-7904-4148-9082-6535FE1E4D20}" type="slidenum">
              <a:rPr lang="en-US" smtClean="0"/>
              <a:pPr/>
              <a:t>3</a:t>
            </a:fld>
            <a:endParaRPr lang="en-US" dirty="0"/>
          </a:p>
        </p:txBody>
      </p:sp>
      <p:graphicFrame>
        <p:nvGraphicFramePr>
          <p:cNvPr id="3" name="Table 2">
            <a:extLst>
              <a:ext uri="{FF2B5EF4-FFF2-40B4-BE49-F238E27FC236}">
                <a16:creationId xmlns:a16="http://schemas.microsoft.com/office/drawing/2014/main" id="{ADD77BAA-16E6-4014-4A76-907EB22D9B03}"/>
              </a:ext>
            </a:extLst>
          </p:cNvPr>
          <p:cNvGraphicFramePr>
            <a:graphicFrameLocks noGrp="1"/>
          </p:cNvGraphicFramePr>
          <p:nvPr>
            <p:extLst>
              <p:ext uri="{D42A27DB-BD31-4B8C-83A1-F6EECF244321}">
                <p14:modId xmlns:p14="http://schemas.microsoft.com/office/powerpoint/2010/main" val="2613661573"/>
              </p:ext>
            </p:extLst>
          </p:nvPr>
        </p:nvGraphicFramePr>
        <p:xfrm>
          <a:off x="514350" y="1448816"/>
          <a:ext cx="6998278" cy="2479040"/>
        </p:xfrm>
        <a:graphic>
          <a:graphicData uri="http://schemas.openxmlformats.org/drawingml/2006/table">
            <a:tbl>
              <a:tblPr firstRow="1" bandRow="1">
                <a:tableStyleId>{577794B7-0F68-450A-8CF4-2D9CDB5CE098}</a:tableStyleId>
              </a:tblPr>
              <a:tblGrid>
                <a:gridCol w="2234678">
                  <a:extLst>
                    <a:ext uri="{9D8B030D-6E8A-4147-A177-3AD203B41FA5}">
                      <a16:colId xmlns:a16="http://schemas.microsoft.com/office/drawing/2014/main" val="893723317"/>
                    </a:ext>
                  </a:extLst>
                </a:gridCol>
                <a:gridCol w="4763600">
                  <a:extLst>
                    <a:ext uri="{9D8B030D-6E8A-4147-A177-3AD203B41FA5}">
                      <a16:colId xmlns:a16="http://schemas.microsoft.com/office/drawing/2014/main" val="2053823429"/>
                    </a:ext>
                  </a:extLst>
                </a:gridCol>
              </a:tblGrid>
              <a:tr h="370840">
                <a:tc>
                  <a:txBody>
                    <a:bodyPr/>
                    <a:lstStyle/>
                    <a:p>
                      <a:r>
                        <a:rPr lang="en-US" sz="1600" dirty="0"/>
                        <a:t>Date</a:t>
                      </a:r>
                    </a:p>
                  </a:txBody>
                  <a:tcPr/>
                </a:tc>
                <a:tc>
                  <a:txBody>
                    <a:bodyPr/>
                    <a:lstStyle/>
                    <a:p>
                      <a:r>
                        <a:rPr lang="en-US" sz="1600" dirty="0"/>
                        <a:t>Topic</a:t>
                      </a:r>
                    </a:p>
                  </a:txBody>
                  <a:tcPr/>
                </a:tc>
                <a:extLst>
                  <a:ext uri="{0D108BD9-81ED-4DB2-BD59-A6C34878D82A}">
                    <a16:rowId xmlns:a16="http://schemas.microsoft.com/office/drawing/2014/main" val="3680099570"/>
                  </a:ext>
                </a:extLst>
              </a:tr>
              <a:tr h="370840">
                <a:tc>
                  <a:txBody>
                    <a:bodyPr/>
                    <a:lstStyle/>
                    <a:p>
                      <a:r>
                        <a:rPr lang="en-US" sz="1600" dirty="0"/>
                        <a:t>May 14</a:t>
                      </a:r>
                      <a:r>
                        <a:rPr lang="en-US" sz="1600" baseline="30000" dirty="0"/>
                        <a:t>th</a:t>
                      </a:r>
                      <a:r>
                        <a:rPr lang="en-US" sz="1600" dirty="0"/>
                        <a:t>, 2026: </a:t>
                      </a:r>
                    </a:p>
                    <a:p>
                      <a:r>
                        <a:rPr lang="en-US" sz="1600" dirty="0"/>
                        <a:t>1pm-2pm GMT</a:t>
                      </a:r>
                    </a:p>
                  </a:txBody>
                  <a:tcPr/>
                </a:tc>
                <a:tc>
                  <a:txBody>
                    <a:bodyPr/>
                    <a:lstStyle/>
                    <a:p>
                      <a:r>
                        <a:rPr lang="en-US" sz="1600" dirty="0"/>
                        <a:t>Session 1: Reviewing RFPs and Win Themes</a:t>
                      </a:r>
                    </a:p>
                  </a:txBody>
                  <a:tcPr/>
                </a:tc>
                <a:extLst>
                  <a:ext uri="{0D108BD9-81ED-4DB2-BD59-A6C34878D82A}">
                    <a16:rowId xmlns:a16="http://schemas.microsoft.com/office/drawing/2014/main" val="2184972253"/>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dirty="0"/>
                        <a:t>May 21</a:t>
                      </a:r>
                      <a:r>
                        <a:rPr lang="en-US" sz="1600" baseline="30000" dirty="0"/>
                        <a:t>st</a:t>
                      </a:r>
                      <a:r>
                        <a:rPr lang="en-US" sz="1600" dirty="0"/>
                        <a:t>, 2026:</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dirty="0"/>
                        <a:t> 1pm-2pm GMT</a:t>
                      </a:r>
                    </a:p>
                  </a:txBody>
                  <a:tcPr/>
                </a:tc>
                <a:tc>
                  <a:txBody>
                    <a:bodyPr/>
                    <a:lstStyle/>
                    <a:p>
                      <a:r>
                        <a:rPr lang="en-US" sz="1600" dirty="0"/>
                        <a:t>Session 2</a:t>
                      </a:r>
                      <a:r>
                        <a:rPr lang="en-US" sz="1600" kern="1200" dirty="0">
                          <a:solidFill>
                            <a:schemeClr val="tx2"/>
                          </a:solidFill>
                          <a:latin typeface="+mn-lt"/>
                          <a:ea typeface="+mn-ea"/>
                          <a:cs typeface="+mn-cs"/>
                        </a:rPr>
                        <a:t>: Components of the Proposal</a:t>
                      </a:r>
                    </a:p>
                  </a:txBody>
                  <a:tcPr/>
                </a:tc>
                <a:extLst>
                  <a:ext uri="{0D108BD9-81ED-4DB2-BD59-A6C34878D82A}">
                    <a16:rowId xmlns:a16="http://schemas.microsoft.com/office/drawing/2014/main" val="1176305569"/>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i="1" dirty="0"/>
                        <a:t>May 28</a:t>
                      </a:r>
                      <a:r>
                        <a:rPr lang="en-US" sz="1600" i="1" baseline="30000" dirty="0"/>
                        <a:t>th</a:t>
                      </a:r>
                      <a:endParaRPr lang="en-US" sz="1600" i="1" dirty="0"/>
                    </a:p>
                  </a:txBody>
                  <a:tcPr/>
                </a:tc>
                <a:tc>
                  <a:txBody>
                    <a:bodyPr/>
                    <a:lstStyle/>
                    <a:p>
                      <a:r>
                        <a:rPr lang="en-US" sz="1600" i="1" kern="1200" dirty="0">
                          <a:solidFill>
                            <a:schemeClr val="tx2"/>
                          </a:solidFill>
                          <a:latin typeface="+mn-lt"/>
                          <a:ea typeface="+mn-ea"/>
                          <a:cs typeface="+mn-cs"/>
                        </a:rPr>
                        <a:t>-- No session -- </a:t>
                      </a:r>
                    </a:p>
                  </a:txBody>
                  <a:tcPr/>
                </a:tc>
                <a:extLst>
                  <a:ext uri="{0D108BD9-81ED-4DB2-BD59-A6C34878D82A}">
                    <a16:rowId xmlns:a16="http://schemas.microsoft.com/office/drawing/2014/main" val="447610012"/>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dirty="0"/>
                        <a:t>Jun 5</a:t>
                      </a:r>
                      <a:r>
                        <a:rPr lang="en-US" sz="1600" baseline="30000" dirty="0"/>
                        <a:t>th</a:t>
                      </a:r>
                      <a:r>
                        <a:rPr lang="en-US" sz="1600" dirty="0"/>
                        <a:t>, 2026: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dirty="0"/>
                        <a:t>1pm-2pm GMT</a:t>
                      </a:r>
                    </a:p>
                  </a:txBody>
                  <a:tcPr/>
                </a:tc>
                <a:tc>
                  <a:txBody>
                    <a:bodyPr/>
                    <a:lstStyle/>
                    <a:p>
                      <a:r>
                        <a:rPr lang="en-US" sz="1600" dirty="0"/>
                        <a:t>Session </a:t>
                      </a:r>
                      <a:r>
                        <a:rPr lang="en-US" sz="1600" kern="1200" dirty="0">
                          <a:solidFill>
                            <a:schemeClr val="tx2"/>
                          </a:solidFill>
                          <a:latin typeface="+mn-lt"/>
                          <a:ea typeface="+mn-ea"/>
                          <a:cs typeface="+mn-cs"/>
                        </a:rPr>
                        <a:t>3: Budget, Admin, Reviews and Writing tips</a:t>
                      </a:r>
                    </a:p>
                  </a:txBody>
                  <a:tcPr/>
                </a:tc>
                <a:extLst>
                  <a:ext uri="{0D108BD9-81ED-4DB2-BD59-A6C34878D82A}">
                    <a16:rowId xmlns:a16="http://schemas.microsoft.com/office/drawing/2014/main" val="1558454815"/>
                  </a:ext>
                </a:extLst>
              </a:tr>
            </a:tbl>
          </a:graphicData>
        </a:graphic>
      </p:graphicFrame>
    </p:spTree>
    <p:extLst>
      <p:ext uri="{BB962C8B-B14F-4D97-AF65-F5344CB8AC3E}">
        <p14:creationId xmlns:p14="http://schemas.microsoft.com/office/powerpoint/2010/main" val="346722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0003-C5A1-9637-D181-08793AE40778}"/>
              </a:ext>
            </a:extLst>
          </p:cNvPr>
          <p:cNvSpPr>
            <a:spLocks noGrp="1"/>
          </p:cNvSpPr>
          <p:nvPr>
            <p:ph type="ctrTitle"/>
          </p:nvPr>
        </p:nvSpPr>
        <p:spPr/>
        <p:txBody>
          <a:bodyPr/>
          <a:lstStyle/>
          <a:p>
            <a:r>
              <a:rPr lang="en-US" dirty="0"/>
              <a:t>Introduction to Proposal Development</a:t>
            </a:r>
          </a:p>
        </p:txBody>
      </p:sp>
      <p:sp>
        <p:nvSpPr>
          <p:cNvPr id="3" name="Subtitle 2">
            <a:extLst>
              <a:ext uri="{FF2B5EF4-FFF2-40B4-BE49-F238E27FC236}">
                <a16:creationId xmlns:a16="http://schemas.microsoft.com/office/drawing/2014/main" id="{FD493812-0819-6606-0EB6-A6BC74EE38C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3BD162E-491F-4BBA-F626-035660D659A7}"/>
              </a:ext>
            </a:extLst>
          </p:cNvPr>
          <p:cNvSpPr>
            <a:spLocks noGrp="1"/>
          </p:cNvSpPr>
          <p:nvPr>
            <p:ph type="sldNum" sz="quarter" idx="10"/>
          </p:nvPr>
        </p:nvSpPr>
        <p:spPr/>
        <p:txBody>
          <a:bodyPr/>
          <a:lstStyle/>
          <a:p>
            <a:fld id="{7E1341B0-7904-4148-9082-6535FE1E4D20}" type="slidenum">
              <a:rPr lang="en-US" smtClean="0"/>
              <a:pPr/>
              <a:t>4</a:t>
            </a:fld>
            <a:endParaRPr lang="en-US" dirty="0"/>
          </a:p>
        </p:txBody>
      </p:sp>
    </p:spTree>
    <p:extLst>
      <p:ext uri="{BB962C8B-B14F-4D97-AF65-F5344CB8AC3E}">
        <p14:creationId xmlns:p14="http://schemas.microsoft.com/office/powerpoint/2010/main" val="30110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42C67F-EEFD-8D65-CA31-9885399981A5}"/>
              </a:ext>
            </a:extLst>
          </p:cNvPr>
          <p:cNvSpPr>
            <a:spLocks noGrp="1"/>
          </p:cNvSpPr>
          <p:nvPr>
            <p:ph type="title"/>
          </p:nvPr>
        </p:nvSpPr>
        <p:spPr/>
        <p:txBody>
          <a:bodyPr/>
          <a:lstStyle/>
          <a:p>
            <a:r>
              <a:rPr lang="en-US" dirty="0"/>
              <a:t>Why do we write proposals?</a:t>
            </a:r>
          </a:p>
        </p:txBody>
      </p:sp>
      <p:sp>
        <p:nvSpPr>
          <p:cNvPr id="7" name="Content Placeholder 6">
            <a:extLst>
              <a:ext uri="{FF2B5EF4-FFF2-40B4-BE49-F238E27FC236}">
                <a16:creationId xmlns:a16="http://schemas.microsoft.com/office/drawing/2014/main" id="{42580F73-675C-1545-5EEF-C9E06EFC6816}"/>
              </a:ext>
            </a:extLst>
          </p:cNvPr>
          <p:cNvSpPr>
            <a:spLocks noGrp="1"/>
          </p:cNvSpPr>
          <p:nvPr>
            <p:ph sz="quarter" idx="17"/>
          </p:nvPr>
        </p:nvSpPr>
        <p:spPr/>
        <p:txBody>
          <a:bodyPr/>
          <a:lstStyle/>
          <a:p>
            <a:pPr>
              <a:spcAft>
                <a:spcPts val="1800"/>
              </a:spcAft>
            </a:pPr>
            <a:r>
              <a:rPr lang="en-US" dirty="0"/>
              <a:t>To get money or win work!</a:t>
            </a:r>
          </a:p>
          <a:p>
            <a:pPr>
              <a:spcAft>
                <a:spcPts val="1800"/>
              </a:spcAft>
            </a:pPr>
            <a:r>
              <a:rPr lang="en-US" dirty="0"/>
              <a:t>But more importantly </a:t>
            </a:r>
            <a:r>
              <a:rPr lang="en-US" b="1" dirty="0"/>
              <a:t>our objective </a:t>
            </a:r>
            <a:r>
              <a:rPr lang="en-US" dirty="0"/>
              <a:t>is:</a:t>
            </a:r>
          </a:p>
          <a:p>
            <a:pPr lvl="1">
              <a:spcAft>
                <a:spcPts val="1800"/>
              </a:spcAft>
              <a:buFont typeface="Courier New" panose="02070309020205020404" pitchFamily="49" charset="0"/>
              <a:buChar char="o"/>
            </a:pPr>
            <a:r>
              <a:rPr lang="en-US" dirty="0"/>
              <a:t> To persuade potential clients that you are competent and capable of implementing the project (research or technical). </a:t>
            </a:r>
            <a:r>
              <a:rPr lang="en-US" b="1" dirty="0">
                <a:solidFill>
                  <a:srgbClr val="C00000"/>
                </a:solidFill>
              </a:rPr>
              <a:t>SKILLS, EXPERIENCE</a:t>
            </a:r>
          </a:p>
          <a:p>
            <a:pPr lvl="1">
              <a:spcAft>
                <a:spcPts val="1800"/>
              </a:spcAft>
              <a:buFont typeface="Courier New" panose="02070309020205020404" pitchFamily="49" charset="0"/>
              <a:buChar char="o"/>
            </a:pPr>
            <a:r>
              <a:rPr lang="en-US" dirty="0"/>
              <a:t> To show potential clients you have a reasonable and actionable idea that meets their needs. </a:t>
            </a:r>
            <a:r>
              <a:rPr lang="en-US" b="1" dirty="0">
                <a:solidFill>
                  <a:srgbClr val="C00000"/>
                </a:solidFill>
              </a:rPr>
              <a:t>UNDERSTANDING OF NEEDS</a:t>
            </a:r>
          </a:p>
          <a:p>
            <a:pPr lvl="1">
              <a:spcAft>
                <a:spcPts val="1800"/>
              </a:spcAft>
              <a:buFont typeface="Courier New" panose="02070309020205020404" pitchFamily="49" charset="0"/>
              <a:buChar char="o"/>
            </a:pPr>
            <a:r>
              <a:rPr lang="en-US" dirty="0"/>
              <a:t> To convince potential clients you offer the best value for money. </a:t>
            </a:r>
            <a:r>
              <a:rPr lang="en-US" b="1" dirty="0">
                <a:solidFill>
                  <a:srgbClr val="C00000"/>
                </a:solidFill>
              </a:rPr>
              <a:t>BUDGET</a:t>
            </a:r>
          </a:p>
        </p:txBody>
      </p:sp>
      <p:sp>
        <p:nvSpPr>
          <p:cNvPr id="4" name="Slide Number Placeholder 3">
            <a:extLst>
              <a:ext uri="{FF2B5EF4-FFF2-40B4-BE49-F238E27FC236}">
                <a16:creationId xmlns:a16="http://schemas.microsoft.com/office/drawing/2014/main" id="{FD41B877-4AA0-E60F-2320-57F88F971C41}"/>
              </a:ext>
            </a:extLst>
          </p:cNvPr>
          <p:cNvSpPr>
            <a:spLocks noGrp="1"/>
          </p:cNvSpPr>
          <p:nvPr>
            <p:ph type="sldNum" sz="quarter" idx="18"/>
          </p:nvPr>
        </p:nvSpPr>
        <p:spPr/>
        <p:txBody>
          <a:bodyPr/>
          <a:lstStyle/>
          <a:p>
            <a:fld id="{7E1341B0-7904-4148-9082-6535FE1E4D20}" type="slidenum">
              <a:rPr lang="en-US" smtClean="0"/>
              <a:pPr/>
              <a:t>5</a:t>
            </a:fld>
            <a:endParaRPr lang="en-US" dirty="0"/>
          </a:p>
        </p:txBody>
      </p:sp>
    </p:spTree>
    <p:extLst>
      <p:ext uri="{BB962C8B-B14F-4D97-AF65-F5344CB8AC3E}">
        <p14:creationId xmlns:p14="http://schemas.microsoft.com/office/powerpoint/2010/main" val="20751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DB24-C8CC-12CC-B40B-E78C3779A871}"/>
              </a:ext>
            </a:extLst>
          </p:cNvPr>
          <p:cNvSpPr>
            <a:spLocks noGrp="1"/>
          </p:cNvSpPr>
          <p:nvPr>
            <p:ph type="title"/>
          </p:nvPr>
        </p:nvSpPr>
        <p:spPr/>
        <p:txBody>
          <a:bodyPr/>
          <a:lstStyle/>
          <a:p>
            <a:r>
              <a:rPr lang="en-US" dirty="0"/>
              <a:t>Main Types of Proposals</a:t>
            </a:r>
          </a:p>
        </p:txBody>
      </p:sp>
      <p:sp>
        <p:nvSpPr>
          <p:cNvPr id="3" name="Content Placeholder 2">
            <a:extLst>
              <a:ext uri="{FF2B5EF4-FFF2-40B4-BE49-F238E27FC236}">
                <a16:creationId xmlns:a16="http://schemas.microsoft.com/office/drawing/2014/main" id="{5C6D7F94-F3C9-7DB9-A853-002BFA0C8B9B}"/>
              </a:ext>
            </a:extLst>
          </p:cNvPr>
          <p:cNvSpPr>
            <a:spLocks noGrp="1"/>
          </p:cNvSpPr>
          <p:nvPr>
            <p:ph sz="quarter" idx="14"/>
          </p:nvPr>
        </p:nvSpPr>
        <p:spPr/>
        <p:txBody>
          <a:bodyPr/>
          <a:lstStyle/>
          <a:p>
            <a:pPr marL="457200" indent="-457200">
              <a:buFont typeface="+mj-lt"/>
              <a:buAutoNum type="arabicPeriod"/>
            </a:pPr>
            <a:r>
              <a:rPr lang="en-US" u="sng" dirty="0"/>
              <a:t>Solicited</a:t>
            </a:r>
            <a:r>
              <a:rPr lang="en-US" dirty="0"/>
              <a:t> – proposals submitted in response to client’s need</a:t>
            </a:r>
          </a:p>
          <a:p>
            <a:pPr marL="457200" indent="-457200">
              <a:buFont typeface="+mj-lt"/>
              <a:buAutoNum type="arabicPeriod"/>
            </a:pPr>
            <a:r>
              <a:rPr lang="en-US" u="sng" dirty="0"/>
              <a:t>Unsolicited</a:t>
            </a:r>
            <a:r>
              <a:rPr lang="en-US" dirty="0"/>
              <a:t> – proposals used to advertise to potential clients</a:t>
            </a:r>
          </a:p>
          <a:p>
            <a:pPr marL="457200" indent="-457200">
              <a:buFont typeface="+mj-lt"/>
              <a:buAutoNum type="arabicPeriod"/>
            </a:pPr>
            <a:r>
              <a:rPr lang="en-US" u="sng" dirty="0"/>
              <a:t>Non-competitive/Continuation </a:t>
            </a:r>
            <a:r>
              <a:rPr lang="en-US" dirty="0"/>
              <a:t>– usually request next year’s funding within multi-year agreement/contract already awarded</a:t>
            </a:r>
          </a:p>
          <a:p>
            <a:pPr marL="457200" indent="-457200">
              <a:buFont typeface="+mj-lt"/>
              <a:buAutoNum type="arabicPeriod"/>
            </a:pPr>
            <a:r>
              <a:rPr lang="en-US" u="sng" dirty="0"/>
              <a:t>Renewal</a:t>
            </a:r>
            <a:r>
              <a:rPr lang="en-US" dirty="0"/>
              <a:t> – request for continued funding of a project for which funding is about to end</a:t>
            </a:r>
          </a:p>
        </p:txBody>
      </p:sp>
      <p:sp>
        <p:nvSpPr>
          <p:cNvPr id="5" name="Slide Number Placeholder 4">
            <a:extLst>
              <a:ext uri="{FF2B5EF4-FFF2-40B4-BE49-F238E27FC236}">
                <a16:creationId xmlns:a16="http://schemas.microsoft.com/office/drawing/2014/main" id="{6375CCA1-2B73-67B6-CBDA-329980CDCB7E}"/>
              </a:ext>
            </a:extLst>
          </p:cNvPr>
          <p:cNvSpPr>
            <a:spLocks noGrp="1"/>
          </p:cNvSpPr>
          <p:nvPr>
            <p:ph type="sldNum" sz="quarter" idx="18"/>
          </p:nvPr>
        </p:nvSpPr>
        <p:spPr/>
        <p:txBody>
          <a:bodyPr/>
          <a:lstStyle/>
          <a:p>
            <a:fld id="{7E1341B0-7904-4148-9082-6535FE1E4D20}" type="slidenum">
              <a:rPr lang="en-US" smtClean="0"/>
              <a:pPr/>
              <a:t>6</a:t>
            </a:fld>
            <a:endParaRPr lang="en-US" dirty="0"/>
          </a:p>
        </p:txBody>
      </p:sp>
    </p:spTree>
    <p:extLst>
      <p:ext uri="{BB962C8B-B14F-4D97-AF65-F5344CB8AC3E}">
        <p14:creationId xmlns:p14="http://schemas.microsoft.com/office/powerpoint/2010/main" val="36115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83B6-98C6-F500-C75F-A5751659802B}"/>
              </a:ext>
            </a:extLst>
          </p:cNvPr>
          <p:cNvSpPr>
            <a:spLocks noGrp="1"/>
          </p:cNvSpPr>
          <p:nvPr>
            <p:ph type="title"/>
          </p:nvPr>
        </p:nvSpPr>
        <p:spPr>
          <a:xfrm>
            <a:off x="344043" y="0"/>
            <a:ext cx="8455914" cy="1051560"/>
          </a:xfrm>
        </p:spPr>
        <p:txBody>
          <a:bodyPr anchor="b">
            <a:normAutofit/>
          </a:bodyPr>
          <a:lstStyle/>
          <a:p>
            <a:r>
              <a:rPr lang="en-US" dirty="0"/>
              <a:t>Basic Concepts</a:t>
            </a:r>
          </a:p>
        </p:txBody>
      </p:sp>
      <p:sp>
        <p:nvSpPr>
          <p:cNvPr id="3" name="Content Placeholder 2">
            <a:extLst>
              <a:ext uri="{FF2B5EF4-FFF2-40B4-BE49-F238E27FC236}">
                <a16:creationId xmlns:a16="http://schemas.microsoft.com/office/drawing/2014/main" id="{06FF545A-408B-4654-3B67-C4AC0E21F113}"/>
              </a:ext>
            </a:extLst>
          </p:cNvPr>
          <p:cNvSpPr>
            <a:spLocks noGrp="1"/>
          </p:cNvSpPr>
          <p:nvPr>
            <p:ph sz="quarter" idx="14"/>
          </p:nvPr>
        </p:nvSpPr>
        <p:spPr>
          <a:xfrm>
            <a:off x="342900" y="1307591"/>
            <a:ext cx="8455914" cy="4646399"/>
          </a:xfrm>
        </p:spPr>
        <p:txBody>
          <a:bodyPr>
            <a:normAutofit fontScale="92500" lnSpcReduction="20000"/>
          </a:bodyPr>
          <a:lstStyle/>
          <a:p>
            <a:pPr>
              <a:lnSpc>
                <a:spcPct val="115000"/>
              </a:lnSpc>
            </a:pPr>
            <a:r>
              <a:rPr lang="en-US" b="1" u="sng" dirty="0"/>
              <a:t>Grant Proposal:</a:t>
            </a:r>
            <a:r>
              <a:rPr lang="en-US" dirty="0"/>
              <a:t> Document or set of documents submitted to an organization with the explicit intent of securing funding for a research or implementation project.</a:t>
            </a:r>
            <a:endParaRPr lang="en-US" b="1" u="sng" dirty="0"/>
          </a:p>
          <a:p>
            <a:pPr>
              <a:lnSpc>
                <a:spcPct val="115000"/>
              </a:lnSpc>
            </a:pPr>
            <a:r>
              <a:rPr lang="en-US" b="1" u="sng" dirty="0"/>
              <a:t>Notice of Funding Opportunity (NOFO): </a:t>
            </a:r>
            <a:r>
              <a:rPr lang="en-US" dirty="0"/>
              <a:t>publicly available document usual from government agency intending to award competitive funds.</a:t>
            </a:r>
          </a:p>
          <a:p>
            <a:pPr>
              <a:lnSpc>
                <a:spcPct val="115000"/>
              </a:lnSpc>
            </a:pPr>
            <a:r>
              <a:rPr lang="en-US" b="1" u="sng" dirty="0"/>
              <a:t>Request for Proposal (RFP):</a:t>
            </a:r>
            <a:r>
              <a:rPr lang="en-US" dirty="0"/>
              <a:t> Type of solicitation announcing </a:t>
            </a:r>
            <a:r>
              <a:rPr lang="en-US" i="1" dirty="0"/>
              <a:t>contractual</a:t>
            </a:r>
            <a:r>
              <a:rPr lang="en-US" dirty="0"/>
              <a:t> opportunity is available and solicits bids from qualified contractors.</a:t>
            </a:r>
            <a:endParaRPr lang="en-US" b="1" u="sng" dirty="0"/>
          </a:p>
          <a:p>
            <a:r>
              <a:rPr lang="en-US" b="1" u="sng" dirty="0"/>
              <a:t>Terms of Reference (TOR): </a:t>
            </a:r>
            <a:r>
              <a:rPr lang="en-US" dirty="0"/>
              <a:t>defines all aspects of how to conduct an assignment. It defines the objectives and the scope, outlines the responsibilities of the consultant or team.</a:t>
            </a:r>
          </a:p>
          <a:p>
            <a:r>
              <a:rPr lang="en-US" b="1" u="sng" dirty="0"/>
              <a:t>Technical and Financial Proposal: </a:t>
            </a:r>
            <a:r>
              <a:rPr lang="en-US" dirty="0"/>
              <a:t> RFPs will often request you to prepare separate technical and financial volumes. </a:t>
            </a:r>
            <a:r>
              <a:rPr lang="en-US" dirty="0">
                <a:sym typeface="Wingdings" panose="05000000000000000000" pitchFamily="2" charset="2"/>
              </a:rPr>
              <a:t> </a:t>
            </a:r>
            <a:r>
              <a:rPr lang="en-US" b="1" dirty="0">
                <a:solidFill>
                  <a:schemeClr val="accent1"/>
                </a:solidFill>
              </a:rPr>
              <a:t>Today we will focus on the technical proposal. </a:t>
            </a:r>
          </a:p>
          <a:p>
            <a:pPr>
              <a:lnSpc>
                <a:spcPct val="115000"/>
              </a:lnSpc>
            </a:pPr>
            <a:endParaRPr lang="en-US" u="sng" dirty="0"/>
          </a:p>
        </p:txBody>
      </p:sp>
      <p:sp>
        <p:nvSpPr>
          <p:cNvPr id="5" name="Slide Number Placeholder 4">
            <a:extLst>
              <a:ext uri="{FF2B5EF4-FFF2-40B4-BE49-F238E27FC236}">
                <a16:creationId xmlns:a16="http://schemas.microsoft.com/office/drawing/2014/main" id="{2443AB82-C9DD-7A52-09AC-A7A7EFC05242}"/>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7</a:t>
            </a:fld>
            <a:endParaRPr lang="en-US"/>
          </a:p>
        </p:txBody>
      </p:sp>
    </p:spTree>
    <p:extLst>
      <p:ext uri="{BB962C8B-B14F-4D97-AF65-F5344CB8AC3E}">
        <p14:creationId xmlns:p14="http://schemas.microsoft.com/office/powerpoint/2010/main" val="410952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DB24-C8CC-12CC-B40B-E78C3779A871}"/>
              </a:ext>
            </a:extLst>
          </p:cNvPr>
          <p:cNvSpPr>
            <a:spLocks noGrp="1"/>
          </p:cNvSpPr>
          <p:nvPr>
            <p:ph type="title"/>
          </p:nvPr>
        </p:nvSpPr>
        <p:spPr/>
        <p:txBody>
          <a:bodyPr/>
          <a:lstStyle/>
          <a:p>
            <a:r>
              <a:rPr lang="en-US" dirty="0"/>
              <a:t>Skills needed for successful proposal writing </a:t>
            </a:r>
          </a:p>
        </p:txBody>
      </p:sp>
      <p:sp>
        <p:nvSpPr>
          <p:cNvPr id="3" name="Content Placeholder 2">
            <a:extLst>
              <a:ext uri="{FF2B5EF4-FFF2-40B4-BE49-F238E27FC236}">
                <a16:creationId xmlns:a16="http://schemas.microsoft.com/office/drawing/2014/main" id="{5C6D7F94-F3C9-7DB9-A853-002BFA0C8B9B}"/>
              </a:ext>
            </a:extLst>
          </p:cNvPr>
          <p:cNvSpPr>
            <a:spLocks noGrp="1"/>
          </p:cNvSpPr>
          <p:nvPr>
            <p:ph sz="quarter" idx="14"/>
          </p:nvPr>
        </p:nvSpPr>
        <p:spPr/>
        <p:txBody>
          <a:bodyPr/>
          <a:lstStyle/>
          <a:p>
            <a:pPr marL="457200" indent="-457200">
              <a:buFont typeface="+mj-lt"/>
              <a:buAutoNum type="arabicPeriod"/>
            </a:pPr>
            <a:r>
              <a:rPr lang="en-US" u="sng" dirty="0"/>
              <a:t>Industry Knowledge</a:t>
            </a:r>
            <a:r>
              <a:rPr lang="en-US" dirty="0"/>
              <a:t>: Deep understanding of industry trends, regulations, and challenges relevant to clients.</a:t>
            </a:r>
          </a:p>
          <a:p>
            <a:pPr marL="457200" indent="-457200">
              <a:buFont typeface="+mj-lt"/>
              <a:buAutoNum type="arabicPeriod"/>
            </a:pPr>
            <a:r>
              <a:rPr lang="en-US" u="sng" dirty="0"/>
              <a:t>Relationship Building</a:t>
            </a:r>
            <a:r>
              <a:rPr lang="en-US" dirty="0"/>
              <a:t>: Exceptional interpersonal skills and ability to build trust and rapport with clients and colleagues.</a:t>
            </a:r>
          </a:p>
          <a:p>
            <a:pPr marL="457200" indent="-457200">
              <a:buFont typeface="+mj-lt"/>
              <a:buAutoNum type="arabicPeriod"/>
            </a:pPr>
            <a:r>
              <a:rPr lang="en-US" u="sng" dirty="0"/>
              <a:t>Communication Skills</a:t>
            </a:r>
            <a:r>
              <a:rPr lang="en-US" dirty="0"/>
              <a:t>: Strong verbal and written communication skills to articulate complex concepts and proposals effectively.</a:t>
            </a:r>
          </a:p>
          <a:p>
            <a:pPr marL="457200" indent="-457200">
              <a:buFont typeface="+mj-lt"/>
              <a:buAutoNum type="arabicPeriod"/>
            </a:pPr>
            <a:r>
              <a:rPr lang="en-US" u="sng" dirty="0"/>
              <a:t>Strategic Thinking</a:t>
            </a:r>
            <a:r>
              <a:rPr lang="en-US" dirty="0"/>
              <a:t>: Ability to identify opportunities, anticipate client needs, and develop strategic solutions.</a:t>
            </a:r>
          </a:p>
          <a:p>
            <a:pPr marL="457200" indent="-457200">
              <a:buFont typeface="+mj-lt"/>
              <a:buAutoNum type="arabicPeriod"/>
            </a:pPr>
            <a:r>
              <a:rPr lang="en-US" u="sng" dirty="0"/>
              <a:t>Results Orientation</a:t>
            </a:r>
            <a:r>
              <a:rPr lang="en-US" dirty="0"/>
              <a:t>: Focus on achieving business goals and driving growth through effective business development efforts.</a:t>
            </a:r>
          </a:p>
          <a:p>
            <a:pPr marL="457200"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6375CCA1-2B73-67B6-CBDA-329980CDCB7E}"/>
              </a:ext>
            </a:extLst>
          </p:cNvPr>
          <p:cNvSpPr>
            <a:spLocks noGrp="1"/>
          </p:cNvSpPr>
          <p:nvPr>
            <p:ph type="sldNum" sz="quarter" idx="18"/>
          </p:nvPr>
        </p:nvSpPr>
        <p:spPr/>
        <p:txBody>
          <a:bodyPr/>
          <a:lstStyle/>
          <a:p>
            <a:fld id="{7E1341B0-7904-4148-9082-6535FE1E4D20}" type="slidenum">
              <a:rPr lang="en-US" smtClean="0"/>
              <a:pPr/>
              <a:t>8</a:t>
            </a:fld>
            <a:endParaRPr lang="en-US"/>
          </a:p>
        </p:txBody>
      </p:sp>
    </p:spTree>
    <p:extLst>
      <p:ext uri="{BB962C8B-B14F-4D97-AF65-F5344CB8AC3E}">
        <p14:creationId xmlns:p14="http://schemas.microsoft.com/office/powerpoint/2010/main" val="65960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DF51-24D0-F44C-4AB5-C10529998056}"/>
              </a:ext>
            </a:extLst>
          </p:cNvPr>
          <p:cNvSpPr>
            <a:spLocks noGrp="1"/>
          </p:cNvSpPr>
          <p:nvPr>
            <p:ph type="title"/>
          </p:nvPr>
        </p:nvSpPr>
        <p:spPr/>
        <p:txBody>
          <a:bodyPr/>
          <a:lstStyle/>
          <a:p>
            <a:r>
              <a:rPr lang="en-US" dirty="0"/>
              <a:t>Proposal Development Process: Today’s focus</a:t>
            </a:r>
          </a:p>
        </p:txBody>
      </p:sp>
      <p:sp>
        <p:nvSpPr>
          <p:cNvPr id="3" name="Content Placeholder 2">
            <a:extLst>
              <a:ext uri="{FF2B5EF4-FFF2-40B4-BE49-F238E27FC236}">
                <a16:creationId xmlns:a16="http://schemas.microsoft.com/office/drawing/2014/main" id="{76F65C6A-B8B9-56E8-6587-600FB838A5AC}"/>
              </a:ext>
            </a:extLst>
          </p:cNvPr>
          <p:cNvSpPr>
            <a:spLocks noGrp="1"/>
          </p:cNvSpPr>
          <p:nvPr>
            <p:ph sz="quarter" idx="17"/>
          </p:nvPr>
        </p:nvSpPr>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08A2B40-D3CA-9C2E-F30C-0A1DAD1601D5}"/>
              </a:ext>
            </a:extLst>
          </p:cNvPr>
          <p:cNvSpPr>
            <a:spLocks noGrp="1"/>
          </p:cNvSpPr>
          <p:nvPr>
            <p:ph type="sldNum" sz="quarter" idx="18"/>
          </p:nvPr>
        </p:nvSpPr>
        <p:spPr/>
        <p:txBody>
          <a:bodyPr/>
          <a:lstStyle/>
          <a:p>
            <a:fld id="{7E1341B0-7904-4148-9082-6535FE1E4D20}" type="slidenum">
              <a:rPr lang="en-US" smtClean="0"/>
              <a:pPr/>
              <a:t>9</a:t>
            </a:fld>
            <a:endParaRPr lang="en-US" dirty="0"/>
          </a:p>
        </p:txBody>
      </p:sp>
      <p:graphicFrame>
        <p:nvGraphicFramePr>
          <p:cNvPr id="7" name="Diagram 6">
            <a:extLst>
              <a:ext uri="{FF2B5EF4-FFF2-40B4-BE49-F238E27FC236}">
                <a16:creationId xmlns:a16="http://schemas.microsoft.com/office/drawing/2014/main" id="{F993BC2C-43E6-54E3-2E34-F481BA8ABC6B}"/>
              </a:ext>
            </a:extLst>
          </p:cNvPr>
          <p:cNvGraphicFramePr/>
          <p:nvPr>
            <p:extLst>
              <p:ext uri="{D42A27DB-BD31-4B8C-83A1-F6EECF244321}">
                <p14:modId xmlns:p14="http://schemas.microsoft.com/office/powerpoint/2010/main" val="1164384562"/>
              </p:ext>
            </p:extLst>
          </p:nvPr>
        </p:nvGraphicFramePr>
        <p:xfrm>
          <a:off x="-83127" y="1403811"/>
          <a:ext cx="9008918" cy="4050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C5F7607C-F32E-707F-D3EC-DE11570636ED}"/>
              </a:ext>
            </a:extLst>
          </p:cNvPr>
          <p:cNvCxnSpPr>
            <a:cxnSpLocks/>
          </p:cNvCxnSpPr>
          <p:nvPr/>
        </p:nvCxnSpPr>
        <p:spPr>
          <a:xfrm>
            <a:off x="1496291" y="1830293"/>
            <a:ext cx="0" cy="35095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1733DF-1E1F-A6BE-0D94-4077F8785315}"/>
              </a:ext>
            </a:extLst>
          </p:cNvPr>
          <p:cNvSpPr txBox="1"/>
          <p:nvPr/>
        </p:nvSpPr>
        <p:spPr>
          <a:xfrm>
            <a:off x="828893" y="1460961"/>
            <a:ext cx="1589809" cy="369332"/>
          </a:xfrm>
          <a:prstGeom prst="rect">
            <a:avLst/>
          </a:prstGeom>
          <a:noFill/>
        </p:spPr>
        <p:txBody>
          <a:bodyPr wrap="square" rtlCol="0">
            <a:spAutoFit/>
          </a:bodyPr>
          <a:lstStyle/>
          <a:p>
            <a:r>
              <a:rPr lang="en-US" dirty="0"/>
              <a:t>RFP released</a:t>
            </a:r>
          </a:p>
        </p:txBody>
      </p:sp>
      <p:sp>
        <p:nvSpPr>
          <p:cNvPr id="4" name="TextBox 3">
            <a:extLst>
              <a:ext uri="{FF2B5EF4-FFF2-40B4-BE49-F238E27FC236}">
                <a16:creationId xmlns:a16="http://schemas.microsoft.com/office/drawing/2014/main" id="{9D657893-C604-CA54-82E0-155363DBC684}"/>
              </a:ext>
            </a:extLst>
          </p:cNvPr>
          <p:cNvSpPr txBox="1"/>
          <p:nvPr/>
        </p:nvSpPr>
        <p:spPr>
          <a:xfrm>
            <a:off x="0" y="4421446"/>
            <a:ext cx="4572000" cy="1754326"/>
          </a:xfrm>
          <a:prstGeom prst="rect">
            <a:avLst/>
          </a:prstGeom>
          <a:solidFill>
            <a:srgbClr val="FFFFFF"/>
          </a:solidFill>
        </p:spPr>
        <p:txBody>
          <a:bodyPr wrap="square" rtlCol="0">
            <a:spAutoFit/>
          </a:bodyPr>
          <a:lstStyle/>
          <a:p>
            <a:pPr algn="ctr"/>
            <a:r>
              <a:rPr lang="en-US" b="1" dirty="0">
                <a:solidFill>
                  <a:srgbClr val="FF0000"/>
                </a:solidFill>
              </a:rPr>
              <a:t>Are we eligible to apply?</a:t>
            </a:r>
          </a:p>
          <a:p>
            <a:pPr algn="ctr"/>
            <a:endParaRPr lang="en-US" b="1" dirty="0">
              <a:solidFill>
                <a:srgbClr val="FF0000"/>
              </a:solidFill>
            </a:endParaRPr>
          </a:p>
          <a:p>
            <a:pPr algn="ctr"/>
            <a:r>
              <a:rPr lang="en-US" b="1" dirty="0">
                <a:solidFill>
                  <a:srgbClr val="FF0000"/>
                </a:solidFill>
              </a:rPr>
              <a:t>Are we well-positioned to apply?</a:t>
            </a:r>
          </a:p>
          <a:p>
            <a:pPr algn="ctr"/>
            <a:endParaRPr lang="en-US" b="1" dirty="0">
              <a:solidFill>
                <a:srgbClr val="FF0000"/>
              </a:solidFill>
            </a:endParaRPr>
          </a:p>
          <a:p>
            <a:pPr algn="ctr"/>
            <a:r>
              <a:rPr lang="en-US" b="1" dirty="0">
                <a:solidFill>
                  <a:srgbClr val="FF0000"/>
                </a:solidFill>
              </a:rPr>
              <a:t>What are some of the ideas, strengths and experiences we have to offer?</a:t>
            </a:r>
          </a:p>
        </p:txBody>
      </p:sp>
      <p:sp>
        <p:nvSpPr>
          <p:cNvPr id="11" name="Arrow: Down 10">
            <a:extLst>
              <a:ext uri="{FF2B5EF4-FFF2-40B4-BE49-F238E27FC236}">
                <a16:creationId xmlns:a16="http://schemas.microsoft.com/office/drawing/2014/main" id="{BA734B11-A759-E488-FF13-760938BCD129}"/>
              </a:ext>
            </a:extLst>
          </p:cNvPr>
          <p:cNvSpPr/>
          <p:nvPr/>
        </p:nvSpPr>
        <p:spPr>
          <a:xfrm>
            <a:off x="1962364" y="4058292"/>
            <a:ext cx="201325" cy="363154"/>
          </a:xfrm>
          <a:prstGeom prst="downArrow">
            <a:avLst/>
          </a:prstGeom>
          <a:solidFill>
            <a:srgbClr val="FF0000"/>
          </a:solidFill>
          <a:ln>
            <a:solidFill>
              <a:srgbClr val="88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FCCDE9-A6EC-BEF5-A7E3-C0AC92F12E79}"/>
              </a:ext>
            </a:extLst>
          </p:cNvPr>
          <p:cNvSpPr/>
          <p:nvPr/>
        </p:nvSpPr>
        <p:spPr>
          <a:xfrm rot="10800000">
            <a:off x="4421332" y="2367898"/>
            <a:ext cx="201325" cy="363154"/>
          </a:xfrm>
          <a:prstGeom prst="downArrow">
            <a:avLst/>
          </a:prstGeom>
          <a:solidFill>
            <a:srgbClr val="FF0000"/>
          </a:solidFill>
          <a:ln>
            <a:solidFill>
              <a:srgbClr val="88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49821C-26D0-7815-FAFE-EECD30934E66}"/>
              </a:ext>
            </a:extLst>
          </p:cNvPr>
          <p:cNvSpPr txBox="1"/>
          <p:nvPr/>
        </p:nvSpPr>
        <p:spPr>
          <a:xfrm>
            <a:off x="2401925" y="1316552"/>
            <a:ext cx="4572000" cy="923330"/>
          </a:xfrm>
          <a:prstGeom prst="rect">
            <a:avLst/>
          </a:prstGeom>
          <a:solidFill>
            <a:srgbClr val="FFFFFF"/>
          </a:solidFill>
        </p:spPr>
        <p:txBody>
          <a:bodyPr wrap="square" rtlCol="0">
            <a:spAutoFit/>
          </a:bodyPr>
          <a:lstStyle/>
          <a:p>
            <a:pPr algn="ctr"/>
            <a:r>
              <a:rPr lang="en-US" b="1" dirty="0">
                <a:solidFill>
                  <a:srgbClr val="FF0000"/>
                </a:solidFill>
              </a:rPr>
              <a:t>How do we get started?</a:t>
            </a:r>
          </a:p>
          <a:p>
            <a:pPr algn="ctr"/>
            <a:endParaRPr lang="en-US" b="1" dirty="0">
              <a:solidFill>
                <a:srgbClr val="FF0000"/>
              </a:solidFill>
            </a:endParaRPr>
          </a:p>
          <a:p>
            <a:pPr algn="ctr"/>
            <a:r>
              <a:rPr lang="en-US" b="1" dirty="0">
                <a:solidFill>
                  <a:srgbClr val="FF0000"/>
                </a:solidFill>
              </a:rPr>
              <a:t>How are we going to win this proposal?</a:t>
            </a:r>
          </a:p>
        </p:txBody>
      </p:sp>
    </p:spTree>
    <p:extLst>
      <p:ext uri="{BB962C8B-B14F-4D97-AF65-F5344CB8AC3E}">
        <p14:creationId xmlns:p14="http://schemas.microsoft.com/office/powerpoint/2010/main" val="42211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theme/theme1.xml><?xml version="1.0" encoding="utf-8"?>
<a:theme xmlns:a="http://schemas.openxmlformats.org/drawingml/2006/main" name="AIR_2023_Dark">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0BBF3A94-4FA8-4E77-89B7-A29F2C7DCBD6}"/>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575CDA21-818E-4AC2-8149-5AFA9A9E4800}"/>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C81E5FF9B20C47A0187C39C7F2E661" ma:contentTypeVersion="4" ma:contentTypeDescription="Create a new document." ma:contentTypeScope="" ma:versionID="74143b60f0475f700b2f4a668491160a">
  <xsd:schema xmlns:xsd="http://www.w3.org/2001/XMLSchema" xmlns:xs="http://www.w3.org/2001/XMLSchema" xmlns:p="http://schemas.microsoft.com/office/2006/metadata/properties" xmlns:ns2="9dac52f7-9928-46cc-8c1d-f77f2fc6266e" targetNamespace="http://schemas.microsoft.com/office/2006/metadata/properties" ma:root="true" ma:fieldsID="dd7a5ab4e329a7e975fc9ebf1db59955" ns2:_="">
    <xsd:import namespace="9dac52f7-9928-46cc-8c1d-f77f2fc626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c52f7-9928-46cc-8c1d-f77f2fc6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9dac52f7-9928-46cc-8c1d-f77f2fc6266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87C32CD-1D56-42DC-87A6-A8A706201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c52f7-9928-46cc-8c1d-f77f2fc62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AIR-PPT-Standard-(10-in-wide)-120623</Template>
  <TotalTime>14878</TotalTime>
  <Words>2147</Words>
  <Application>Microsoft Office PowerPoint</Application>
  <PresentationFormat>On-screen Show (4:3)</PresentationFormat>
  <Paragraphs>209</Paragraphs>
  <Slides>29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Narrow</vt:lpstr>
      <vt:lpstr>Calibri</vt:lpstr>
      <vt:lpstr>Courier New</vt:lpstr>
      <vt:lpstr>Times New Roman</vt:lpstr>
      <vt:lpstr>Wingdings</vt:lpstr>
      <vt:lpstr>AIR_2023_Dark</vt:lpstr>
      <vt:lpstr>AIR_2023_Light_PPT</vt:lpstr>
      <vt:lpstr>Proposal Development Training Series</vt:lpstr>
      <vt:lpstr>Meet the Presenters</vt:lpstr>
      <vt:lpstr>Proposal Development Training Series</vt:lpstr>
      <vt:lpstr>Introduction to Proposal Development</vt:lpstr>
      <vt:lpstr>Why do we write proposals?</vt:lpstr>
      <vt:lpstr>Main Types of Proposals</vt:lpstr>
      <vt:lpstr>Basic Concepts</vt:lpstr>
      <vt:lpstr>Skills needed for successful proposal writing </vt:lpstr>
      <vt:lpstr>Proposal Development Process: Today’s focus</vt:lpstr>
      <vt:lpstr>Reviewing the RFP</vt:lpstr>
      <vt:lpstr>RFPs come in different formats, but they are they key starting point to your technical proposal</vt:lpstr>
      <vt:lpstr>RFPs come in different formats, but they are they key starting point to your technical proposal</vt:lpstr>
      <vt:lpstr>RFPs come in different formats, but they are they key starting point to your technical proposal</vt:lpstr>
      <vt:lpstr>What do RFPs include?</vt:lpstr>
      <vt:lpstr>What are we looking for when we review the RFP?</vt:lpstr>
      <vt:lpstr>Other important things to note</vt:lpstr>
      <vt:lpstr>RFP Components: Evaluation criteria and weighting</vt:lpstr>
      <vt:lpstr>RFP Components: Evaluation criteria and weighting</vt:lpstr>
      <vt:lpstr>RFP Components: Preparation instructions</vt:lpstr>
      <vt:lpstr>Introduction &amp; Win Themes</vt:lpstr>
      <vt:lpstr>The Lead Sentence</vt:lpstr>
      <vt:lpstr>Lead Sentence Examples</vt:lpstr>
      <vt:lpstr>What are Proposal Win Themes?</vt:lpstr>
      <vt:lpstr>Win Themes</vt:lpstr>
      <vt:lpstr>The 3 Hooks</vt:lpstr>
      <vt:lpstr>Elements of Win Themes</vt:lpstr>
      <vt:lpstr>Win Theme Examples</vt:lpstr>
      <vt:lpstr>Win Theme Examples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Molotsky, Adria</dc:creator>
  <cp:keywords>Add appropriate tags for accessibility</cp:keywords>
  <cp:lastModifiedBy>Suziedelis, Lara</cp:lastModifiedBy>
  <cp:revision>3</cp:revision>
  <cp:lastPrinted>2017-10-19T00:36:21Z</cp:lastPrinted>
  <dcterms:created xsi:type="dcterms:W3CDTF">2024-08-12T20:47:07Z</dcterms:created>
  <dcterms:modified xsi:type="dcterms:W3CDTF">2026-05-19T14:34:44Z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0x0101000DC81E5FF9B20C47A0187C39C7F2E661</vt:lpwstr>
  </property>
  <property fmtid="{D5CDD505-2E9C-101B-9397-08002B2CF9AE}" pid="4" name="TaxKeyword">
    <vt:lpwstr>403;#Add appropriate tags for accessibility|eab204ad-ef36-4d01-a7c0-674086fd960c</vt:lpwstr>
  </property>
</Properties>
</file>