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4056" r:id="rId4"/>
    <p:sldMasterId id="2147484059" r:id="rId5"/>
  </p:sldMasterIdLst>
  <p:notesMasterIdLst>
    <p:notesMasterId r:id="rId31"/>
  </p:notesMasterIdLst>
  <p:handoutMasterIdLst>
    <p:handoutMasterId r:id="rId32"/>
  </p:handoutMasterIdLst>
  <p:sldIdLst>
    <p:sldId id="518" r:id="rId6"/>
    <p:sldId id="2080" r:id="rId7"/>
    <p:sldId id="410" r:id="rId8"/>
    <p:sldId id="524" r:id="rId9"/>
    <p:sldId id="2089" r:id="rId10"/>
    <p:sldId id="277" r:id="rId11"/>
    <p:sldId id="2078" r:id="rId12"/>
    <p:sldId id="2069" r:id="rId13"/>
    <p:sldId id="542" r:id="rId14"/>
    <p:sldId id="287" r:id="rId15"/>
    <p:sldId id="557" r:id="rId16"/>
    <p:sldId id="558" r:id="rId17"/>
    <p:sldId id="528" r:id="rId18"/>
    <p:sldId id="2047" r:id="rId19"/>
    <p:sldId id="2060" r:id="rId20"/>
    <p:sldId id="2090" r:id="rId21"/>
    <p:sldId id="529" r:id="rId22"/>
    <p:sldId id="2092" r:id="rId23"/>
    <p:sldId id="2093" r:id="rId24"/>
    <p:sldId id="2094" r:id="rId25"/>
    <p:sldId id="2095" r:id="rId26"/>
    <p:sldId id="2096" r:id="rId27"/>
    <p:sldId id="2097" r:id="rId28"/>
    <p:sldId id="2098" r:id="rId29"/>
    <p:sldId id="2084"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16" userDrawn="1">
          <p15:clr>
            <a:srgbClr val="A4A3A4"/>
          </p15:clr>
        </p15:guide>
        <p15:guide id="3" orient="horz" pos="9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77731B-75B9-0392-DFCC-5A84DC857D39}" name="de Milliano, Marlous" initials="Md" userId="S::mdemilliano@air.org::ff69aa86-7460-4b1f-ba41-2e71701b75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8"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Molotsky, Adria" initials="MA" lastIdx="1" clrIdx="9">
    <p:extLst>
      <p:ext uri="{19B8F6BF-5375-455C-9EA6-DF929625EA0E}">
        <p15:presenceInfo xmlns:p15="http://schemas.microsoft.com/office/powerpoint/2012/main" userId="S::amolotsky@air.org::21715bb0-1697-4910-bc0d-d02e168ee96c" providerId="AD"/>
      </p:ext>
    </p:extLst>
  </p:cmAuthor>
  <p:cmAuthor id="4" name="Note" initials="Note" lastIdx="48"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8E9E9"/>
    <a:srgbClr val="F5F5F5"/>
    <a:srgbClr val="F9F9F9"/>
    <a:srgbClr val="FCFCFC"/>
    <a:srgbClr val="F6F6F6"/>
    <a:srgbClr val="F8F8F9"/>
    <a:srgbClr val="F2F2F3"/>
    <a:srgbClr val="BFBFBF"/>
    <a:srgbClr val="EBEBEC"/>
    <a:srgbClr val="EBE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E6EF9-654C-49A1-802D-575D9ABBA363}" v="101" dt="2026-06-01T16:05:07.035"/>
  </p1510:revLst>
</p1510:revInfo>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74" d="100"/>
          <a:sy n="74" d="100"/>
        </p:scale>
        <p:origin x="1483" y="77"/>
      </p:cViewPr>
      <p:guideLst>
        <p:guide orient="horz" pos="816"/>
        <p:guide pos="216"/>
        <p:guide orient="horz" pos="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AFAA0A-C753-4979-8706-66E7E1D143AD}"/>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AMERICAN INSTITUTES FOR RESEARCH® | AIR.ORG</a:t>
            </a:r>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82750" y="457200"/>
            <a:ext cx="36576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0B897954-AAB2-4D80-ACAB-CAF509F7D69C}"/>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AMERICAN INSTITUTES FOR RESEARCH® | AIR.ORG</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334471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12346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F9670F-B05C-4E29-9927-D8558D7BA470}" type="slidenum">
              <a:rPr lang="en-US" smtClean="0"/>
              <a:pPr/>
              <a:t>3</a:t>
            </a:fld>
            <a:endParaRPr lang="en-US"/>
          </a:p>
        </p:txBody>
      </p:sp>
      <p:sp>
        <p:nvSpPr>
          <p:cNvPr id="9" name="Slide Image Placeholder 8">
            <a:extLst>
              <a:ext uri="{FF2B5EF4-FFF2-40B4-BE49-F238E27FC236}">
                <a16:creationId xmlns:a16="http://schemas.microsoft.com/office/drawing/2014/main" id="{5C3D1257-90D6-4B06-96E6-427F792EDF37}"/>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D67144F1-529D-4FFA-9395-238980B5DD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58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33E5BD-93EA-4D87-9D10-D99B6E80081A}" type="slidenum">
              <a:rPr lang="en-US" smtClean="0"/>
              <a:t>6</a:t>
            </a:fld>
            <a:endParaRPr lang="en-US"/>
          </a:p>
        </p:txBody>
      </p:sp>
    </p:spTree>
    <p:extLst>
      <p:ext uri="{BB962C8B-B14F-4D97-AF65-F5344CB8AC3E}">
        <p14:creationId xmlns:p14="http://schemas.microsoft.com/office/powerpoint/2010/main" val="69228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248928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1827869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04225B92-0D1E-48FA-D99B-42E4F36F2296}"/>
              </a:ext>
            </a:extLst>
          </p:cNvPr>
          <p:cNvPicPr>
            <a:picLocks noChangeAspect="1"/>
          </p:cNvPicPr>
          <p:nvPr userDrawn="1"/>
        </p:nvPicPr>
        <p:blipFill>
          <a:blip r:embed="rId3"/>
          <a:stretch>
            <a:fillRect/>
          </a:stretch>
        </p:blipFill>
        <p:spPr>
          <a:xfrm>
            <a:off x="0" y="571"/>
            <a:ext cx="9144000" cy="6856857"/>
          </a:xfrm>
          <a:prstGeom prst="rect">
            <a:avLst/>
          </a:prstGeom>
        </p:spPr>
      </p:pic>
      <p:pic>
        <p:nvPicPr>
          <p:cNvPr id="11" name="AIR Logo" descr="Logo of American Institutes for Research. Advancing Evidence. Improving Lives.">
            <a:extLst>
              <a:ext uri="{FF2B5EF4-FFF2-40B4-BE49-F238E27FC236}">
                <a16:creationId xmlns:a16="http://schemas.microsoft.com/office/drawing/2014/main" id="{25AEE8C0-BC53-4B19-AFC7-BB10205ECF3D}"/>
              </a:ext>
            </a:extLst>
          </p:cNvPr>
          <p:cNvPicPr>
            <a:picLocks noChangeAspect="1"/>
          </p:cNvPicPr>
          <p:nvPr userDrawn="1"/>
        </p:nvPicPr>
        <p:blipFill>
          <a:blip r:embed="rId4"/>
          <a:stretch>
            <a:fillRect/>
          </a:stretch>
        </p:blipFill>
        <p:spPr>
          <a:xfrm>
            <a:off x="6851857" y="549515"/>
            <a:ext cx="1845659" cy="934403"/>
          </a:xfrm>
          <a:prstGeom prst="rect">
            <a:avLst/>
          </a:prstGeom>
        </p:spPr>
      </p:pic>
      <p:sp>
        <p:nvSpPr>
          <p:cNvPr id="4" name="Internal Group">
            <a:extLst>
              <a:ext uri="{FF2B5EF4-FFF2-40B4-BE49-F238E27FC236}">
                <a16:creationId xmlns:a16="http://schemas.microsoft.com/office/drawing/2014/main" id="{5B02D35E-0C44-43BB-94DD-FE44AE66D414}"/>
              </a:ext>
            </a:extLst>
          </p:cNvPr>
          <p:cNvSpPr>
            <a:spLocks noGrp="1"/>
          </p:cNvSpPr>
          <p:nvPr>
            <p:ph type="body" sz="quarter" idx="16" hasCustomPrompt="1"/>
          </p:nvPr>
        </p:nvSpPr>
        <p:spPr>
          <a:xfrm>
            <a:off x="342901" y="1782519"/>
            <a:ext cx="6535379" cy="284950"/>
          </a:xfrm>
        </p:spPr>
        <p:txBody>
          <a:bodyPr wrap="none">
            <a:spAutoFit/>
          </a:bodyPr>
          <a:lstStyle>
            <a:lvl1pPr marL="0" indent="0">
              <a:buNone/>
              <a:defRPr sz="1600" b="0" cap="all" baseline="0">
                <a:solidFill>
                  <a:schemeClr val="bg1"/>
                </a:solidFill>
              </a:defRPr>
            </a:lvl1pPr>
            <a:lvl2pPr marL="0" indent="0">
              <a:lnSpc>
                <a:spcPct val="100000"/>
              </a:lnSpc>
              <a:spcBef>
                <a:spcPts val="0"/>
              </a:spcBef>
              <a:buNone/>
              <a:defRPr sz="1800" b="1">
                <a:solidFill>
                  <a:schemeClr val="bg1"/>
                </a:solidFill>
              </a:defRPr>
            </a:lvl2pPr>
            <a:lvl3pPr marL="0" indent="0">
              <a:lnSpc>
                <a:spcPct val="100000"/>
              </a:lnSpc>
              <a:spcBef>
                <a:spcPts val="0"/>
              </a:spcBef>
              <a:buNone/>
              <a:defRPr sz="1800" b="1">
                <a:solidFill>
                  <a:schemeClr val="bg1"/>
                </a:solidFill>
              </a:defRPr>
            </a:lvl3pPr>
            <a:lvl4pPr marL="0" indent="0">
              <a:lnSpc>
                <a:spcPct val="100000"/>
              </a:lnSpc>
              <a:spcBef>
                <a:spcPts val="0"/>
              </a:spcBef>
              <a:buNone/>
              <a:defRPr sz="1800" b="1">
                <a:solidFill>
                  <a:schemeClr val="bg1"/>
                </a:solidFill>
              </a:defRPr>
            </a:lvl4pPr>
            <a:lvl5pPr marL="0" indent="0">
              <a:lnSpc>
                <a:spcPct val="100000"/>
              </a:lnSpc>
              <a:spcBef>
                <a:spcPts val="0"/>
              </a:spcBef>
              <a:buNone/>
              <a:defRPr sz="1800" b="1">
                <a:solidFill>
                  <a:schemeClr val="bg1"/>
                </a:solidFill>
              </a:defRPr>
            </a:lvl5pPr>
          </a:lstStyle>
          <a:p>
            <a:pPr lvl="0"/>
            <a:r>
              <a:rPr lang="en-US"/>
              <a:t>AIR Internal Group Name: Subgroup OR SERVICE LINE OR GRANT NAME</a:t>
            </a:r>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03120"/>
            <a:ext cx="8354891" cy="766879"/>
          </a:xfrm>
        </p:spPr>
        <p:txBody>
          <a:bodyPr anchor="b">
            <a:normAutofit/>
          </a:bodyPr>
          <a:lstStyle>
            <a:lvl1pPr algn="l">
              <a:defRPr sz="3600" b="1" baseline="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342900" y="3276603"/>
            <a:ext cx="8354616" cy="695325"/>
          </a:xfr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Subtitle</a:t>
            </a:r>
          </a:p>
        </p:txBody>
      </p:sp>
      <p:sp>
        <p:nvSpPr>
          <p:cNvPr id="12" name="Presenters">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342900" y="4128534"/>
            <a:ext cx="8354616" cy="791308"/>
          </a:xfr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Presenter’s Name, Title | Second Presenter’s Name, Title</a:t>
            </a:r>
            <a:br>
              <a:rPr lang="en-US"/>
            </a:br>
            <a:r>
              <a:rPr lang="en-US"/>
              <a:t>email.address@air.org or internal.group.email@air.org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342900" y="4990331"/>
            <a:ext cx="8354616" cy="1016633"/>
          </a:xfr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Purpose or Location | Month 20XX</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00412"/>
            <a:ext cx="4572000" cy="261610"/>
          </a:xfrm>
          <a:prstGeom prst="rect">
            <a:avLst/>
          </a:prstGeom>
          <a:noFill/>
        </p:spPr>
        <p:txBody>
          <a:bodyPr wrap="square" lIns="0" anchor="b">
            <a:spAutoFit/>
          </a:bodyPr>
          <a:lstStyle/>
          <a:p>
            <a:pPr algn="l"/>
            <a:r>
              <a:rPr lang="en-US" sz="1100" b="0" i="0" spc="150">
                <a:solidFill>
                  <a:srgbClr val="D1EEFC"/>
                </a:solidFill>
                <a:latin typeface="Calibri"/>
                <a:ea typeface="Calibri"/>
                <a:cs typeface="Calibri"/>
              </a:rPr>
              <a:t>AMERICAN INSTITUTES FOR RESEARCH® | AIR.ORG</a:t>
            </a:r>
          </a:p>
        </p:txBody>
      </p:sp>
      <p:sp>
        <p:nvSpPr>
          <p:cNvPr id="3" name="Copyright">
            <a:extLst>
              <a:ext uri="{FF2B5EF4-FFF2-40B4-BE49-F238E27FC236}">
                <a16:creationId xmlns:a16="http://schemas.microsoft.com/office/drawing/2014/main" id="{3CE52ABA-397F-99D7-BB11-CA4856620E8A}"/>
              </a:ext>
            </a:extLst>
          </p:cNvPr>
          <p:cNvSpPr>
            <a:spLocks noGrp="1"/>
          </p:cNvSpPr>
          <p:nvPr>
            <p:ph type="body" sz="quarter" idx="17" hasCustomPrompt="1"/>
          </p:nvPr>
        </p:nvSpPr>
        <p:spPr>
          <a:xfrm>
            <a:off x="6400800" y="6569689"/>
            <a:ext cx="2296716" cy="92333"/>
          </a:xfrm>
        </p:spPr>
        <p:txBody>
          <a:bodyPr rIns="0" anchor="b">
            <a:spAutoFit/>
          </a:bodyPr>
          <a:lstStyle>
            <a:lvl1pPr marL="0" indent="0" algn="r">
              <a:lnSpc>
                <a:spcPct val="100000"/>
              </a:lnSpc>
              <a:spcBef>
                <a:spcPts val="0"/>
              </a:spcBef>
              <a:buNone/>
              <a:defRPr lang="en-US" sz="600" dirty="0" smtClean="0">
                <a:solidFill>
                  <a:srgbClr val="D1EEFC"/>
                </a:solidFill>
                <a:cs typeface="+mn-cs"/>
              </a:defRPr>
            </a:lvl1pPr>
            <a:lvl2pPr marL="0" indent="0" algn="r">
              <a:lnSpc>
                <a:spcPct val="100000"/>
              </a:lnSpc>
              <a:spcBef>
                <a:spcPts val="0"/>
              </a:spcBef>
              <a:buNone/>
              <a:defRPr lang="en-US" sz="600" kern="1200" dirty="0" smtClean="0">
                <a:solidFill>
                  <a:srgbClr val="D1EEFC"/>
                </a:solidFill>
                <a:latin typeface="+mn-lt"/>
                <a:ea typeface="+mn-ea"/>
                <a:cs typeface="+mn-cs"/>
              </a:defRPr>
            </a:lvl2pPr>
            <a:lvl3pPr marL="0" indent="0" algn="r">
              <a:lnSpc>
                <a:spcPct val="100000"/>
              </a:lnSpc>
              <a:spcBef>
                <a:spcPts val="0"/>
              </a:spcBef>
              <a:buNone/>
              <a:defRPr lang="en-US" sz="600" kern="1200" dirty="0" smtClean="0">
                <a:solidFill>
                  <a:srgbClr val="D1EEFC"/>
                </a:solidFill>
                <a:latin typeface="+mn-lt"/>
                <a:ea typeface="+mn-ea"/>
                <a:cs typeface="+mn-cs"/>
              </a:defRPr>
            </a:lvl3pPr>
            <a:lvl4pPr marL="0" indent="0" algn="r">
              <a:lnSpc>
                <a:spcPct val="100000"/>
              </a:lnSpc>
              <a:spcBef>
                <a:spcPts val="0"/>
              </a:spcBef>
              <a:buNone/>
              <a:defRPr lang="en-US" sz="600" kern="1200" dirty="0" smtClean="0">
                <a:solidFill>
                  <a:srgbClr val="D1EEFC"/>
                </a:solidFill>
                <a:latin typeface="+mn-lt"/>
                <a:ea typeface="+mn-ea"/>
                <a:cs typeface="+mn-cs"/>
              </a:defRPr>
            </a:lvl4pPr>
            <a:lvl5pPr marL="0" indent="0" algn="r">
              <a:lnSpc>
                <a:spcPct val="100000"/>
              </a:lnSpc>
              <a:spcBef>
                <a:spcPts val="0"/>
              </a:spcBef>
              <a:buNone/>
              <a:defRPr lang="en-US" sz="600" kern="1200" dirty="0" smtClean="0">
                <a:solidFill>
                  <a:srgbClr val="D1EEFC"/>
                </a:solidFill>
                <a:latin typeface="+mn-lt"/>
                <a:ea typeface="+mn-ea"/>
                <a:cs typeface="+mn-cs"/>
              </a:defRPr>
            </a:lvl5pPr>
          </a:lstStyle>
          <a:p>
            <a:pPr marL="0" lvl="0" algn="r" defTabSz="685800"/>
            <a:r>
              <a:rPr lang="en-US" sz="600">
                <a:solidFill>
                  <a:srgbClr val="D1EEFC"/>
                </a:solidFill>
              </a:rPr>
              <a:t>Copyright © 20XX American Institutes for Research®. All rights reserved.</a:t>
            </a:r>
            <a:endParaRPr lang="en-US"/>
          </a:p>
        </p:txBody>
      </p:sp>
    </p:spTree>
    <p:extLst>
      <p:ext uri="{BB962C8B-B14F-4D97-AF65-F5344CB8AC3E}">
        <p14:creationId xmlns:p14="http://schemas.microsoft.com/office/powerpoint/2010/main" val="3032173319"/>
      </p:ext>
    </p:extLst>
  </p:cSld>
  <p:clrMapOvr>
    <a:masterClrMapping/>
  </p:clrMapOvr>
  <p:extLst>
    <p:ext uri="{DCECCB84-F9BA-43D5-87BE-67443E8EF086}">
      <p15:sldGuideLst xmlns:p15="http://schemas.microsoft.com/office/powerpoint/2012/main">
        <p15:guide id="1" orient="horz" pos="37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Left Dar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3"/>
            <a:ext cx="4273550"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1051560"/>
          </a:xfr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4570810" y="1307592"/>
            <a:ext cx="423029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5806443"/>
            <a:ext cx="42290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8" name="Text Placeholder 5">
            <a:extLst>
              <a:ext uri="{FF2B5EF4-FFF2-40B4-BE49-F238E27FC236}">
                <a16:creationId xmlns:a16="http://schemas.microsoft.com/office/drawing/2014/main" id="{334F4BEE-EE2B-444B-8886-942FBEB446F1}"/>
              </a:ext>
            </a:extLst>
          </p:cNvPr>
          <p:cNvSpPr>
            <a:spLocks noGrp="1"/>
          </p:cNvSpPr>
          <p:nvPr>
            <p:ph type="body" sz="quarter" idx="20" hasCustomPrompt="1"/>
          </p:nvPr>
        </p:nvSpPr>
        <p:spPr>
          <a:xfrm>
            <a:off x="4570856"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10" name="AIR.org">
            <a:extLst>
              <a:ext uri="{FF2B5EF4-FFF2-40B4-BE49-F238E27FC236}">
                <a16:creationId xmlns:a16="http://schemas.microsoft.com/office/drawing/2014/main" id="{FE8DE741-9837-45F6-80BC-D1E25BE6E1D7}"/>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a:solidFill>
                  <a:schemeClr val="bg2"/>
                </a:solidFill>
              </a:rPr>
              <a:t>| AIR.ORG</a:t>
            </a:r>
          </a:p>
        </p:txBody>
      </p:sp>
      <p:sp>
        <p:nvSpPr>
          <p:cNvPr id="3" name="Slide Number Placeholder 2">
            <a:extLst>
              <a:ext uri="{FF2B5EF4-FFF2-40B4-BE49-F238E27FC236}">
                <a16:creationId xmlns:a16="http://schemas.microsoft.com/office/drawing/2014/main" id="{EC93C9DE-DF10-4382-B836-E8C53CC249E7}"/>
              </a:ext>
            </a:extLst>
          </p:cNvPr>
          <p:cNvSpPr>
            <a:spLocks noGrp="1"/>
          </p:cNvSpPr>
          <p:nvPr>
            <p:ph type="sldNum" sz="quarter" idx="21"/>
          </p:nvPr>
        </p:nvSpPr>
        <p:spPr>
          <a:xfrm>
            <a:off x="342900" y="6422597"/>
            <a:ext cx="171450" cy="246888"/>
          </a:xfrm>
          <a:prstGeom prst="rect">
            <a:avLst/>
          </a:prstGeom>
        </p:spPr>
        <p:txBody>
          <a:bodyPr/>
          <a:lstStyle>
            <a:lvl1pPr>
              <a:defRPr sz="1000"/>
            </a:lvl1pPr>
          </a:lstStyle>
          <a:p>
            <a:fld id="{7E1341B0-7904-4148-9082-6535FE1E4D20}" type="slidenum">
              <a:rPr lang="en-US" smtClean="0"/>
              <a:pPr/>
              <a:t>‹#›</a:t>
            </a:fld>
            <a:endParaRPr lang="en-US"/>
          </a:p>
        </p:txBody>
      </p:sp>
      <p:pic>
        <p:nvPicPr>
          <p:cNvPr id="13" name="Picture 12">
            <a:extLst>
              <a:ext uri="{FF2B5EF4-FFF2-40B4-BE49-F238E27FC236}">
                <a16:creationId xmlns:a16="http://schemas.microsoft.com/office/drawing/2014/main" id="{23C9DE3E-1E5F-4D6A-B307-C1FC2AD166E1}"/>
              </a:ext>
            </a:extLst>
          </p:cNvPr>
          <p:cNvPicPr>
            <a:picLocks noChangeAspect="1"/>
          </p:cNvPicPr>
          <p:nvPr userDrawn="1"/>
        </p:nvPicPr>
        <p:blipFill>
          <a:blip r:embed="rId2"/>
          <a:stretch>
            <a:fillRect/>
          </a:stretch>
        </p:blipFill>
        <p:spPr>
          <a:xfrm>
            <a:off x="7686151" y="6381749"/>
            <a:ext cx="996315" cy="304800"/>
          </a:xfrm>
          <a:prstGeom prst="rect">
            <a:avLst/>
          </a:prstGeom>
        </p:spPr>
      </p:pic>
    </p:spTree>
    <p:extLst>
      <p:ext uri="{BB962C8B-B14F-4D97-AF65-F5344CB8AC3E}">
        <p14:creationId xmlns:p14="http://schemas.microsoft.com/office/powerpoint/2010/main" val="3165764189"/>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CAD942-E2CF-4F22-946A-C89B4F8CC595}"/>
              </a:ext>
            </a:extLst>
          </p:cNvPr>
          <p:cNvSpPr/>
          <p:nvPr userDrawn="1"/>
        </p:nvSpPr>
        <p:spPr>
          <a:xfrm>
            <a:off x="0" y="3"/>
            <a:ext cx="9144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86EDEF2-92FA-4034-99BE-DBEADC66FFF1}"/>
              </a:ext>
            </a:extLst>
          </p:cNvPr>
          <p:cNvSpPr>
            <a:spLocks noGrp="1"/>
          </p:cNvSpPr>
          <p:nvPr>
            <p:ph type="title" hasCustomPrompt="1"/>
          </p:nvPr>
        </p:nvSpPr>
        <p:spPr>
          <a:xfrm>
            <a:off x="344043" y="0"/>
            <a:ext cx="8455914" cy="502920"/>
          </a:xfrm>
        </p:spPr>
        <p:txBody>
          <a:bodyPr vert="horz" wrap="square" lIns="0" tIns="0" rIns="0" bIns="0" rtlCol="0" anchor="b" anchorCtr="0">
            <a:noAutofit/>
          </a:bodyPr>
          <a:lstStyle>
            <a:lvl1pPr>
              <a:defRPr lang="en-US" sz="2400" dirty="0"/>
            </a:lvl1pPr>
          </a:lstStyle>
          <a:p>
            <a:pPr lvl="0"/>
            <a:r>
              <a:rPr lang="en-US"/>
              <a:t>Title Only</a:t>
            </a:r>
          </a:p>
        </p:txBody>
      </p:sp>
      <p:sp>
        <p:nvSpPr>
          <p:cNvPr id="3" name="Slide Number Placeholder 2">
            <a:extLst>
              <a:ext uri="{FF2B5EF4-FFF2-40B4-BE49-F238E27FC236}">
                <a16:creationId xmlns:a16="http://schemas.microsoft.com/office/drawing/2014/main" id="{3D4ABABB-54D9-47DF-95C1-C1C4095468D7}"/>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53617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bleed photo Dar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848481"/>
            <a:ext cx="850392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317A-7285-45CB-9DE4-E818FF305C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D7C8312-4A63-4E43-B00F-194BF095E792}"/>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46395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347472" y="-63796"/>
            <a:ext cx="8455914" cy="1051560"/>
          </a:xfr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412092"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10590" y="4156547"/>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10590" y="3637299"/>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2741250"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662047" y="4156550"/>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662047" y="3637301"/>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5022297"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981194" y="4156550"/>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981194" y="3637302"/>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7303344"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7300341" y="4156547"/>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7300341"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742060"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2992011"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5309652"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7627293" y="4034433"/>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A6DE5B86-B5B1-44F6-BBC1-69C4AA85382A}"/>
              </a:ext>
            </a:extLst>
          </p:cNvPr>
          <p:cNvSpPr>
            <a:spLocks noGrp="1"/>
          </p:cNvSpPr>
          <p:nvPr>
            <p:ph type="sldNum" sz="quarter" idx="5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99798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42900" y="1389888"/>
            <a:ext cx="8455914"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511D7A7F-8AFE-4413-A94C-E666E4D285C5}"/>
              </a:ext>
            </a:extLst>
          </p:cNvPr>
          <p:cNvSpPr>
            <a:spLocks noGrp="1"/>
          </p:cNvSpPr>
          <p:nvPr>
            <p:ph type="sldNum" sz="quarter" idx="14"/>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End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39DF141-D6F1-A910-59BB-7D17BF378B95}"/>
              </a:ext>
            </a:extLst>
          </p:cNvPr>
          <p:cNvPicPr>
            <a:picLocks noChangeAspect="1"/>
          </p:cNvPicPr>
          <p:nvPr userDrawn="1"/>
        </p:nvPicPr>
        <p:blipFill>
          <a:blip r:embed="rId3"/>
          <a:stretch>
            <a:fillRect/>
          </a:stretch>
        </p:blipFill>
        <p:spPr>
          <a:xfrm>
            <a:off x="0" y="571"/>
            <a:ext cx="9144000" cy="6856857"/>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50774"/>
            <a:ext cx="5263816" cy="734613"/>
          </a:xfrm>
        </p:spPr>
        <p:txBody>
          <a:bodyPr anchor="b">
            <a:normAutofit/>
          </a:bodyPr>
          <a:lstStyle>
            <a:lvl1pPr algn="l">
              <a:defRPr sz="2200" b="1" baseline="0">
                <a:solidFill>
                  <a:schemeClr val="bg1"/>
                </a:solidFill>
                <a:latin typeface="+mj-lt"/>
                <a:ea typeface="Tahoma" panose="020B0604030504040204" pitchFamily="34" charset="0"/>
                <a:cs typeface="Arial" panose="020B0604020202020204" pitchFamily="34" charset="0"/>
              </a:defRPr>
            </a:lvl1pPr>
          </a:lstStyle>
          <a:p>
            <a:r>
              <a:rPr lang="en-US"/>
              <a:t>PRESENTER’S NAME DARK LAYOUT</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8"/>
            <a:ext cx="5204956" cy="1904895"/>
          </a:xfrm>
        </p:spPr>
        <p:txBody>
          <a:bodyPr>
            <a:normAutofit/>
          </a:bodyPr>
          <a:lstStyle>
            <a:lvl1pPr marL="0" indent="0" algn="l">
              <a:lnSpc>
                <a:spcPct val="100000"/>
              </a:lnSpc>
              <a:spcBef>
                <a:spcPts val="0"/>
              </a:spcBef>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5958723"/>
            <a:ext cx="4572000" cy="246221"/>
          </a:xfrm>
          <a:prstGeom prst="rect">
            <a:avLst/>
          </a:prstGeom>
          <a:noFill/>
        </p:spPr>
        <p:txBody>
          <a:bodyPr wrap="square" lIns="0" anchor="b">
            <a:spAutoFit/>
          </a:bodyPr>
          <a:lstStyle/>
          <a:p>
            <a:pPr algn="l"/>
            <a:r>
              <a:rPr lang="en-US" sz="1000" b="0" i="0" spc="15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59271" y="6522705"/>
            <a:ext cx="466474" cy="106889"/>
          </a:xfr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XXXXX_MO/XX</a:t>
            </a:r>
          </a:p>
        </p:txBody>
      </p:sp>
      <p:pic>
        <p:nvPicPr>
          <p:cNvPr id="11" name="Picture 10" descr="Logo of American Institutes for Research. Advancing Evidence. Improving Lives.">
            <a:extLst>
              <a:ext uri="{FF2B5EF4-FFF2-40B4-BE49-F238E27FC236}">
                <a16:creationId xmlns:a16="http://schemas.microsoft.com/office/drawing/2014/main" id="{629ACECE-3F4A-4DB6-ACFF-C6B02A09203B}"/>
              </a:ext>
            </a:extLst>
          </p:cNvPr>
          <p:cNvPicPr>
            <a:picLocks noChangeAspect="1"/>
          </p:cNvPicPr>
          <p:nvPr userDrawn="1"/>
        </p:nvPicPr>
        <p:blipFill>
          <a:blip r:embed="rId4"/>
          <a:stretch>
            <a:fillRect/>
          </a:stretch>
        </p:blipFill>
        <p:spPr>
          <a:xfrm>
            <a:off x="6851857" y="549515"/>
            <a:ext cx="1845659" cy="934403"/>
          </a:xfrm>
          <a:prstGeom prst="rect">
            <a:avLst/>
          </a:prstGeom>
        </p:spPr>
      </p:pic>
      <p:sp>
        <p:nvSpPr>
          <p:cNvPr id="9" name="Content Placeholder 3">
            <a:extLst>
              <a:ext uri="{FF2B5EF4-FFF2-40B4-BE49-F238E27FC236}">
                <a16:creationId xmlns:a16="http://schemas.microsoft.com/office/drawing/2014/main" id="{97058B35-E39B-47D0-AF88-C8A3C27D3696}"/>
              </a:ext>
            </a:extLst>
          </p:cNvPr>
          <p:cNvSpPr>
            <a:spLocks noGrp="1"/>
          </p:cNvSpPr>
          <p:nvPr>
            <p:ph sz="quarter" idx="15" hasCustomPrompt="1"/>
          </p:nvPr>
        </p:nvSpPr>
        <p:spPr>
          <a:xfrm>
            <a:off x="342900" y="1755648"/>
            <a:ext cx="7348871" cy="320601"/>
          </a:xfrm>
        </p:spPr>
        <p:txBody>
          <a:bodyPr wrap="square">
            <a:sp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
        <p:nvSpPr>
          <p:cNvPr id="7" name="Text Placeholder 4">
            <a:extLst>
              <a:ext uri="{FF2B5EF4-FFF2-40B4-BE49-F238E27FC236}">
                <a16:creationId xmlns:a16="http://schemas.microsoft.com/office/drawing/2014/main" id="{8B884D04-C29A-045D-D500-D6297312601E}"/>
              </a:ext>
            </a:extLst>
          </p:cNvPr>
          <p:cNvSpPr>
            <a:spLocks noGrp="1"/>
          </p:cNvSpPr>
          <p:nvPr>
            <p:ph type="body" sz="quarter" idx="16" hasCustomPrompt="1"/>
          </p:nvPr>
        </p:nvSpPr>
        <p:spPr>
          <a:xfrm>
            <a:off x="342901" y="6260262"/>
            <a:ext cx="6784848" cy="369332"/>
          </a:xfrm>
        </p:spPr>
        <p:txBody>
          <a:bodyPr wrap="square" lIns="0" tIns="0" rIns="0" bIns="0" anchor="b" anchorCtr="0">
            <a:noAutofit/>
          </a:bodyPr>
          <a:lstStyle>
            <a:lvl1pPr marL="0" indent="0" algn="l">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D1EEFC"/>
                </a:solidFill>
                <a:effectLst/>
                <a:uLnTx/>
                <a:uFillTx/>
                <a:latin typeface="Calibri"/>
                <a:ea typeface="+mn-ea"/>
                <a:cs typeface="+mn-cs"/>
              </a:rPr>
              <a:t>Notice of Trademark: “American Institutes for Research” and “AIR” are registered trademarks. All other brand, product, or company names are trademarks or registered trademarks of their respective 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D1EEFC"/>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D1EEFC"/>
                </a:solidFill>
                <a:effectLst/>
                <a:uLnTx/>
                <a:uFillTx/>
                <a:latin typeface="Calibri"/>
                <a:ea typeface="+mn-ea"/>
                <a:cs typeface="+mn-cs"/>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endParaRPr lang="en-US"/>
          </a:p>
        </p:txBody>
      </p:sp>
    </p:spTree>
    <p:extLst>
      <p:ext uri="{BB962C8B-B14F-4D97-AF65-F5344CB8AC3E}">
        <p14:creationId xmlns:p14="http://schemas.microsoft.com/office/powerpoint/2010/main" val="321994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Heavy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1912CCC5-C9C3-4DCD-8757-DA7A83B69DDD}"/>
              </a:ext>
            </a:extLst>
          </p:cNvPr>
          <p:cNvSpPr>
            <a:spLocks noGrp="1"/>
          </p:cNvSpPr>
          <p:nvPr>
            <p:ph type="sldNum" sz="quarter" idx="15"/>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342901" y="1531456"/>
            <a:ext cx="27432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342901" y="3611326"/>
            <a:ext cx="27432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34290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317334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3173341"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317334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600378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6003782"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600378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724593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F410-C2BB-A469-7D80-71C037B28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8153D-A662-1568-5CD5-EA91F7A43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5B38B-97D8-9DDE-89B3-24F41B995708}"/>
              </a:ext>
            </a:extLst>
          </p:cNvPr>
          <p:cNvSpPr>
            <a:spLocks noGrp="1"/>
          </p:cNvSpPr>
          <p:nvPr>
            <p:ph type="dt" sz="half" idx="10"/>
          </p:nvPr>
        </p:nvSpPr>
        <p:spPr/>
        <p:txBody>
          <a:bodyPr/>
          <a:lstStyle/>
          <a:p>
            <a:fld id="{5FD77DDD-391D-4C64-8AC1-2E884E400CB6}" type="datetimeFigureOut">
              <a:rPr lang="en-US" smtClean="0"/>
              <a:t>6/4/2026</a:t>
            </a:fld>
            <a:endParaRPr lang="en-US"/>
          </a:p>
        </p:txBody>
      </p:sp>
      <p:sp>
        <p:nvSpPr>
          <p:cNvPr id="5" name="Footer Placeholder 4">
            <a:extLst>
              <a:ext uri="{FF2B5EF4-FFF2-40B4-BE49-F238E27FC236}">
                <a16:creationId xmlns:a16="http://schemas.microsoft.com/office/drawing/2014/main" id="{F08E8A63-6E02-DD24-3116-BF7D8CD59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8FC27-C091-76F3-4B80-5B7494D4981A}"/>
              </a:ext>
            </a:extLst>
          </p:cNvPr>
          <p:cNvSpPr>
            <a:spLocks noGrp="1"/>
          </p:cNvSpPr>
          <p:nvPr>
            <p:ph type="sldNum" sz="quarter" idx="12"/>
          </p:nvPr>
        </p:nvSpPr>
        <p:spPr/>
        <p:txBody>
          <a:bodyPr/>
          <a:lstStyle/>
          <a:p>
            <a:fld id="{D23BB397-4741-4076-BB9E-5506BAC44348}" type="slidenum">
              <a:rPr lang="en-US" smtClean="0"/>
              <a:t>‹#›</a:t>
            </a:fld>
            <a:endParaRPr lang="en-US"/>
          </a:p>
        </p:txBody>
      </p:sp>
    </p:spTree>
    <p:extLst>
      <p:ext uri="{BB962C8B-B14F-4D97-AF65-F5344CB8AC3E}">
        <p14:creationId xmlns:p14="http://schemas.microsoft.com/office/powerpoint/2010/main" val="184279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344043" y="0"/>
            <a:ext cx="8455914" cy="1051560"/>
          </a:xfrm>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344043" y="1307592"/>
            <a:ext cx="8455914" cy="4498848"/>
          </a:xfrm>
        </p:spPr>
        <p:txBody>
          <a:bodyPr tIns="0" anchor="t" anchorCtr="0">
            <a:normAutofit/>
          </a:bodyPr>
          <a:lstStyle>
            <a:lvl1pPr marL="342900" indent="-342900">
              <a:lnSpc>
                <a:spcPct val="125000"/>
              </a:lnSpc>
              <a:spcBef>
                <a:spcPts val="1350"/>
              </a:spcBef>
              <a:buClr>
                <a:schemeClr val="tx1"/>
              </a:buClr>
              <a:buFont typeface="+mj-lt"/>
              <a:buAutoNum type="arabicPeriod"/>
              <a:defRPr sz="1800" baseline="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baseline="0"/>
            </a:lvl4pPr>
            <a:lvl5pPr marL="1714500" indent="-342900">
              <a:lnSpc>
                <a:spcPct val="125000"/>
              </a:lnSpc>
              <a:spcBef>
                <a:spcPts val="450"/>
              </a:spcBef>
              <a:buClr>
                <a:schemeClr val="tx1"/>
              </a:buClr>
              <a:buFont typeface="+mj-lt"/>
              <a:buAutoNum type="alphaLcParenR"/>
              <a:defRPr sz="1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412872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42900" y="1143000"/>
            <a:ext cx="850392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a:xfrm>
            <a:off x="8901878" y="6594383"/>
            <a:ext cx="150682" cy="153888"/>
          </a:xfrm>
          <a:prstGeom prst="rect">
            <a:avLst/>
          </a:prstGeom>
        </p:spPr>
        <p:txBody>
          <a:bodyPr/>
          <a:lstStyle/>
          <a:p>
            <a:fld id="{99A20822-4A49-4D36-86E3-300BA48D3F00}" type="slidenum">
              <a:rPr lang="en-US" smtClean="0"/>
              <a:pPr/>
              <a:t>‹#›</a:t>
            </a:fld>
            <a:endParaRPr lang="en-US"/>
          </a:p>
        </p:txBody>
      </p:sp>
      <p:sp>
        <p:nvSpPr>
          <p:cNvPr id="5" name="Source Placeholder">
            <a:extLst>
              <a:ext uri="{FF2B5EF4-FFF2-40B4-BE49-F238E27FC236}">
                <a16:creationId xmlns:a16="http://schemas.microsoft.com/office/drawing/2014/main" id="{E3611C32-24AF-4975-87B2-91D6A86C3C78}"/>
              </a:ext>
            </a:extLst>
          </p:cNvPr>
          <p:cNvSpPr>
            <a:spLocks noGrp="1"/>
          </p:cNvSpPr>
          <p:nvPr>
            <p:ph type="body" sz="quarter" idx="16" hasCustomPrompt="1"/>
          </p:nvPr>
        </p:nvSpPr>
        <p:spPr>
          <a:xfrm>
            <a:off x="342900" y="6135624"/>
            <a:ext cx="850392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417924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3438446-9DAF-2E56-6FD1-E10823DD68A1}"/>
              </a:ext>
            </a:extLst>
          </p:cNvPr>
          <p:cNvPicPr>
            <a:picLocks noChangeAspect="1"/>
          </p:cNvPicPr>
          <p:nvPr userDrawn="1"/>
        </p:nvPicPr>
        <p:blipFill>
          <a:blip r:embed="rId3"/>
          <a:stretch>
            <a:fillRect/>
          </a:stretch>
        </p:blipFill>
        <p:spPr>
          <a:xfrm>
            <a:off x="0" y="1142"/>
            <a:ext cx="9144000" cy="6855715"/>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1" y="2118508"/>
            <a:ext cx="8354891" cy="766879"/>
          </a:xfrm>
        </p:spPr>
        <p:txBody>
          <a:bodyPr anchor="b">
            <a:normAutofit/>
          </a:bodyPr>
          <a:lstStyle>
            <a:lvl1pPr algn="l">
              <a:defRPr sz="3600" b="1">
                <a:solidFill>
                  <a:schemeClr val="accent1"/>
                </a:solidFill>
                <a:latin typeface="+mj-lt"/>
                <a:ea typeface="Tahoma" panose="020B0604030504040204" pitchFamily="34" charset="0"/>
                <a:cs typeface="Arial" panose="020B0604020202020204" pitchFamily="34" charset="0"/>
              </a:defRPr>
            </a:lvl1pPr>
          </a:lstStyle>
          <a:p>
            <a:r>
              <a:rPr lang="en-US"/>
              <a:t>Presentation Title</a:t>
            </a:r>
          </a:p>
        </p:txBody>
      </p:sp>
      <p:sp>
        <p:nvSpPr>
          <p:cNvPr id="12" name="Content Placeholder 3">
            <a:extLst>
              <a:ext uri="{FF2B5EF4-FFF2-40B4-BE49-F238E27FC236}">
                <a16:creationId xmlns:a16="http://schemas.microsoft.com/office/drawing/2014/main" id="{77023067-B99E-404A-B626-22ED4B2D4DFE}"/>
              </a:ext>
            </a:extLst>
          </p:cNvPr>
          <p:cNvSpPr>
            <a:spLocks noGrp="1"/>
          </p:cNvSpPr>
          <p:nvPr>
            <p:ph sz="quarter" idx="15" hasCustomPrompt="1"/>
          </p:nvPr>
        </p:nvSpPr>
        <p:spPr>
          <a:xfrm>
            <a:off x="342901" y="1755648"/>
            <a:ext cx="6535379" cy="284950"/>
          </a:xfrm>
        </p:spPr>
        <p:txBody>
          <a:bodyPr wrap="square">
            <a:spAutoFit/>
          </a:bodyPr>
          <a:lstStyle>
            <a:lvl1pPr marL="0" indent="0">
              <a:buNone/>
              <a:defRPr sz="16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1" y="3276708"/>
            <a:ext cx="8354891" cy="697727"/>
          </a:xfrm>
          <a:prstGeom prst="rect">
            <a:avLst/>
          </a:prstGeom>
        </p:spPr>
        <p:txBody>
          <a:bodyPr anchor="t">
            <a:normAutofit/>
          </a:bodyPr>
          <a:lstStyle>
            <a:lvl1pPr marL="0" indent="0" algn="l">
              <a:buNone/>
              <a:defRPr sz="24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4" name="Presenters">
            <a:extLst>
              <a:ext uri="{FF2B5EF4-FFF2-40B4-BE49-F238E27FC236}">
                <a16:creationId xmlns:a16="http://schemas.microsoft.com/office/drawing/2014/main" id="{63CB25F5-F0B8-9745-9504-4DBAB83E779C}"/>
              </a:ext>
            </a:extLst>
          </p:cNvPr>
          <p:cNvSpPr>
            <a:spLocks noGrp="1"/>
          </p:cNvSpPr>
          <p:nvPr>
            <p:ph type="body" sz="quarter" idx="10" hasCustomPrompt="1"/>
          </p:nvPr>
        </p:nvSpPr>
        <p:spPr>
          <a:xfrm>
            <a:off x="342901" y="4118811"/>
            <a:ext cx="8354891" cy="791308"/>
          </a:xfrm>
          <a:prstGeom prst="rect">
            <a:avLst/>
          </a:prstGeom>
        </p:spPr>
        <p:txBody>
          <a:bodyPr>
            <a:noAutofit/>
          </a:bodyPr>
          <a:lstStyle>
            <a:lvl1pPr marL="0" indent="0">
              <a:spcBef>
                <a:spcPts val="0"/>
              </a:spcBef>
              <a:buNone/>
              <a:defRPr sz="1400" baseline="0">
                <a:solidFill>
                  <a:schemeClr val="tx2"/>
                </a:solidFill>
              </a:defRPr>
            </a:lvl1pPr>
          </a:lstStyle>
          <a:p>
            <a:pPr lvl="0"/>
            <a:r>
              <a:rPr lang="en-US"/>
              <a:t>Presenter’s Name, Title | Second Presenter’s Name, Title</a:t>
            </a:r>
            <a:br>
              <a:rPr lang="en-US"/>
            </a:br>
            <a:r>
              <a:rPr lang="en-US"/>
              <a:t>email.address@air.org or internal.group.email@air.org</a:t>
            </a:r>
          </a:p>
        </p:txBody>
      </p:sp>
      <p:sp>
        <p:nvSpPr>
          <p:cNvPr id="17" name="Copyright">
            <a:extLst>
              <a:ext uri="{FF2B5EF4-FFF2-40B4-BE49-F238E27FC236}">
                <a16:creationId xmlns:a16="http://schemas.microsoft.com/office/drawing/2014/main" id="{C15C8F0A-346B-C141-BBAB-A5D0F662573A}"/>
              </a:ext>
            </a:extLst>
          </p:cNvPr>
          <p:cNvSpPr>
            <a:spLocks noGrp="1"/>
          </p:cNvSpPr>
          <p:nvPr>
            <p:ph sz="quarter" idx="11" hasCustomPrompt="1"/>
          </p:nvPr>
        </p:nvSpPr>
        <p:spPr>
          <a:xfrm>
            <a:off x="5497116" y="6485466"/>
            <a:ext cx="3200400" cy="106889"/>
          </a:xfrm>
          <a:prstGeom prst="rect">
            <a:avLst/>
          </a:prstGeom>
        </p:spPr>
        <p:txBody>
          <a:bodyPr wrap="square" rIns="0" anchor="b">
            <a:noAutofit/>
          </a:bodyPr>
          <a:lstStyle>
            <a:lvl1pPr marL="0" indent="0" algn="r">
              <a:buNone/>
              <a:defRPr lang="en-US" sz="600" dirty="0">
                <a:solidFill>
                  <a:schemeClr val="accent1"/>
                </a:solidFill>
                <a:cs typeface="+mn-cs"/>
              </a:defRPr>
            </a:lvl1pPr>
          </a:lstStyle>
          <a:p>
            <a:pPr marL="0" lvl="0" algn="r" defTabSz="914400"/>
            <a:r>
              <a:rPr lang="en-US" sz="700">
                <a:solidFill>
                  <a:schemeClr val="accent1"/>
                </a:solidFill>
              </a:rPr>
              <a:t>Copyright © 20XX American Institutes for Research®. All rights reserved.</a:t>
            </a:r>
            <a:endParaRPr lang="en-US"/>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31190"/>
            <a:ext cx="4572000" cy="230832"/>
          </a:xfrm>
          <a:prstGeom prst="rect">
            <a:avLst/>
          </a:prstGeom>
          <a:noFill/>
        </p:spPr>
        <p:txBody>
          <a:bodyPr wrap="square" lIns="0" anchor="b">
            <a:spAutoFit/>
          </a:bodyPr>
          <a:lstStyle/>
          <a:p>
            <a:pPr algn="l"/>
            <a:r>
              <a:rPr lang="en-US" sz="900" b="0" i="0" spc="150">
                <a:solidFill>
                  <a:schemeClr val="accent1"/>
                </a:solidFill>
                <a:latin typeface="Calibri"/>
                <a:ea typeface="Calibri"/>
                <a:cs typeface="Calibri"/>
              </a:rPr>
              <a:t>AMERICAN INSTITUTES FOR RESEARCH® | AIR.ORG</a:t>
            </a:r>
          </a:p>
        </p:txBody>
      </p:sp>
      <p:pic>
        <p:nvPicPr>
          <p:cNvPr id="6" name="AIR Logo" descr="Logo of American Institutes for Research. Advancing Evidence. Improving Lives.">
            <a:extLst>
              <a:ext uri="{FF2B5EF4-FFF2-40B4-BE49-F238E27FC236}">
                <a16:creationId xmlns:a16="http://schemas.microsoft.com/office/drawing/2014/main" id="{6D73B5F9-B7BB-5067-FC20-19749C0B354B}"/>
              </a:ext>
            </a:extLst>
          </p:cNvPr>
          <p:cNvPicPr>
            <a:picLocks noChangeAspect="1"/>
          </p:cNvPicPr>
          <p:nvPr userDrawn="1"/>
        </p:nvPicPr>
        <p:blipFill>
          <a:blip r:embed="rId4"/>
          <a:stretch>
            <a:fillRect/>
          </a:stretch>
        </p:blipFill>
        <p:spPr>
          <a:xfrm>
            <a:off x="6832997" y="549514"/>
            <a:ext cx="1864519" cy="964406"/>
          </a:xfrm>
          <a:prstGeom prst="rect">
            <a:avLst/>
          </a:prstGeom>
        </p:spPr>
      </p:pic>
      <p:sp>
        <p:nvSpPr>
          <p:cNvPr id="9" name="Presenters">
            <a:extLst>
              <a:ext uri="{FF2B5EF4-FFF2-40B4-BE49-F238E27FC236}">
                <a16:creationId xmlns:a16="http://schemas.microsoft.com/office/drawing/2014/main" id="{A426D34A-F851-AFCC-65F0-28739F555BE1}"/>
              </a:ext>
            </a:extLst>
          </p:cNvPr>
          <p:cNvSpPr>
            <a:spLocks noGrp="1"/>
          </p:cNvSpPr>
          <p:nvPr>
            <p:ph type="body" sz="quarter" idx="16" hasCustomPrompt="1"/>
          </p:nvPr>
        </p:nvSpPr>
        <p:spPr>
          <a:xfrm>
            <a:off x="342900" y="4964468"/>
            <a:ext cx="8354616" cy="791308"/>
          </a:xfrm>
          <a:prstGeom prst="rect">
            <a:avLst/>
          </a:prstGeom>
        </p:spPr>
        <p:txBody>
          <a:bodyPr>
            <a:noAutofit/>
          </a:bodyPr>
          <a:lstStyle>
            <a:lvl1pPr marL="0" indent="0">
              <a:spcBef>
                <a:spcPts val="0"/>
              </a:spcBef>
              <a:buNone/>
              <a:defRPr sz="1600">
                <a:solidFill>
                  <a:schemeClr val="tx2"/>
                </a:solidFill>
              </a:defRPr>
            </a:lvl1pPr>
          </a:lstStyle>
          <a:p>
            <a:pPr lvl="0"/>
            <a:r>
              <a:rPr kumimoji="0" lang="en-US" sz="1800" b="0" i="0" u="none" strike="noStrike" kern="1200" cap="none" spc="0" normalizeH="0" baseline="0" noProof="0">
                <a:ln>
                  <a:noFill/>
                </a:ln>
                <a:solidFill>
                  <a:srgbClr val="000000"/>
                </a:solidFill>
                <a:effectLst/>
                <a:uLnTx/>
                <a:uFillTx/>
                <a:latin typeface="Calibri"/>
                <a:ea typeface="+mn-ea"/>
                <a:cs typeface="+mn-cs"/>
              </a:rPr>
              <a:t>Presentation Purpose or Location | Month 20XX</a:t>
            </a:r>
            <a:endParaRPr lang="en-US"/>
          </a:p>
        </p:txBody>
      </p:sp>
    </p:spTree>
    <p:extLst>
      <p:ext uri="{BB962C8B-B14F-4D97-AF65-F5344CB8AC3E}">
        <p14:creationId xmlns:p14="http://schemas.microsoft.com/office/powerpoint/2010/main" val="193465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6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L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344043" y="0"/>
            <a:ext cx="8455914" cy="1051560"/>
          </a:xfrm>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344043" y="1307592"/>
            <a:ext cx="8455914" cy="4498848"/>
          </a:xfrm>
        </p:spPr>
        <p:txBody>
          <a:bodyPr tIns="0" anchor="t" anchorCtr="0">
            <a:normAutofit/>
          </a:bodyPr>
          <a:lstStyle>
            <a:lvl1pPr marL="342900" indent="-342900">
              <a:lnSpc>
                <a:spcPct val="125000"/>
              </a:lnSpc>
              <a:spcBef>
                <a:spcPts val="2250"/>
              </a:spcBef>
              <a:buClr>
                <a:schemeClr val="tx1"/>
              </a:buClr>
              <a:buFont typeface="+mj-lt"/>
              <a:buAutoNum type="arabicPeriod"/>
              <a:defRPr sz="1800" baseline="0"/>
            </a:lvl1pPr>
            <a:lvl2pPr marL="685800" indent="-342900">
              <a:lnSpc>
                <a:spcPct val="100000"/>
              </a:lnSpc>
              <a:spcBef>
                <a:spcPts val="900"/>
              </a:spcBef>
              <a:buClr>
                <a:schemeClr val="tx1"/>
              </a:buClr>
              <a:buFont typeface="+mj-lt"/>
              <a:buAutoNum type="alphaLcPeriod"/>
              <a:defRPr sz="1800"/>
            </a:lvl2pPr>
            <a:lvl3pPr marL="1028700" indent="-342900">
              <a:lnSpc>
                <a:spcPct val="100000"/>
              </a:lnSpc>
              <a:spcBef>
                <a:spcPts val="900"/>
              </a:spcBef>
              <a:buClr>
                <a:schemeClr val="tx1"/>
              </a:buClr>
              <a:buFont typeface="+mj-lt"/>
              <a:buAutoNum type="romanLcPeriod"/>
              <a:defRPr sz="1800"/>
            </a:lvl3pPr>
            <a:lvl4pPr marL="1371600" indent="-342900">
              <a:lnSpc>
                <a:spcPct val="100000"/>
              </a:lnSpc>
              <a:spcBef>
                <a:spcPts val="900"/>
              </a:spcBef>
              <a:buClr>
                <a:schemeClr val="tx1"/>
              </a:buClr>
              <a:buSzPct val="100000"/>
              <a:buFont typeface="+mj-lt"/>
              <a:buAutoNum type="arabicParenR"/>
              <a:defRPr sz="1800" baseline="0"/>
            </a:lvl4pPr>
            <a:lvl5pPr marL="1714500" indent="-342900">
              <a:lnSpc>
                <a:spcPct val="100000"/>
              </a:lnSpc>
              <a:spcBef>
                <a:spcPts val="900"/>
              </a:spcBef>
              <a:buClr>
                <a:schemeClr val="tx1"/>
              </a:buClr>
              <a:buFont typeface="+mj-lt"/>
              <a:buAutoNum type="alphaLcParenR"/>
              <a:defRPr sz="1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87D04A58-3D4D-436B-849F-C6D5C11F29D5}"/>
              </a:ext>
            </a:extLst>
          </p:cNvPr>
          <p:cNvSpPr>
            <a:spLocks noGrp="1"/>
          </p:cNvSpPr>
          <p:nvPr>
            <p:ph type="sldNum" sz="quarter" idx="1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07122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vider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1267161"/>
            <a:ext cx="7886700" cy="2108110"/>
          </a:xfrm>
        </p:spPr>
        <p:txBody>
          <a:bodyPr anchor="b">
            <a:normAutofit/>
          </a:bodyPr>
          <a:lstStyle>
            <a:lvl1pPr algn="l">
              <a:defRPr sz="3375" b="1">
                <a:solidFill>
                  <a:schemeClr val="accent1"/>
                </a:solidFill>
              </a:defRPr>
            </a:lvl1pPr>
          </a:lstStyle>
          <a:p>
            <a:r>
              <a:rPr lang="en-US"/>
              <a:t>Section Header Light</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2" y="3842377"/>
            <a:ext cx="7886699" cy="1655762"/>
          </a:xfrm>
          <a:prstGeom prst="rect">
            <a:avLst/>
          </a:prstGeo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Additional information about this section (optional)</a:t>
            </a:r>
          </a:p>
        </p:txBody>
      </p:sp>
      <p:pic>
        <p:nvPicPr>
          <p:cNvPr id="13" name="Picture 12" descr="Logo of American Institutes for Research. Advancing Evidence. Improving Lives.">
            <a:extLst>
              <a:ext uri="{FF2B5EF4-FFF2-40B4-BE49-F238E27FC236}">
                <a16:creationId xmlns:a16="http://schemas.microsoft.com/office/drawing/2014/main" id="{7421E8F3-2328-412D-863B-C25D273F7DD9}"/>
              </a:ext>
            </a:extLst>
          </p:cNvPr>
          <p:cNvPicPr>
            <a:picLocks noChangeAspect="1"/>
          </p:cNvPicPr>
          <p:nvPr userDrawn="1"/>
        </p:nvPicPr>
        <p:blipFill>
          <a:blip r:embed="rId3"/>
          <a:srcRect/>
          <a:stretch/>
        </p:blipFill>
        <p:spPr>
          <a:xfrm>
            <a:off x="6779419" y="554774"/>
            <a:ext cx="1450181" cy="750094"/>
          </a:xfrm>
          <a:prstGeom prst="rect">
            <a:avLst/>
          </a:prstGeom>
        </p:spPr>
      </p:pic>
      <p:sp>
        <p:nvSpPr>
          <p:cNvPr id="9" name="Slide Number Placeholder 6">
            <a:extLst>
              <a:ext uri="{FF2B5EF4-FFF2-40B4-BE49-F238E27FC236}">
                <a16:creationId xmlns:a16="http://schemas.microsoft.com/office/drawing/2014/main" id="{DDE3FF1D-946F-4066-81ED-4363ED2C188D}"/>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accent1"/>
                </a:solidFill>
              </a:defRPr>
            </a:lvl1pPr>
          </a:lstStyle>
          <a:p>
            <a:fld id="{7E1341B0-7904-4148-9082-6535FE1E4D20}" type="slidenum">
              <a:rPr lang="en-US" smtClean="0"/>
              <a:pPr/>
              <a:t>‹#›</a:t>
            </a:fld>
            <a:endParaRPr lang="en-US"/>
          </a:p>
        </p:txBody>
      </p:sp>
      <p:sp>
        <p:nvSpPr>
          <p:cNvPr id="14" name="AIR.org">
            <a:extLst>
              <a:ext uri="{FF2B5EF4-FFF2-40B4-BE49-F238E27FC236}">
                <a16:creationId xmlns:a16="http://schemas.microsoft.com/office/drawing/2014/main" id="{B5D8D8E0-1F30-49D8-A79C-544F6EE947B0}"/>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accent1"/>
                </a:solidFill>
              </a:rPr>
              <a:t>| AIR.ORG</a:t>
            </a:r>
          </a:p>
        </p:txBody>
      </p:sp>
    </p:spTree>
    <p:extLst>
      <p:ext uri="{BB962C8B-B14F-4D97-AF65-F5344CB8AC3E}">
        <p14:creationId xmlns:p14="http://schemas.microsoft.com/office/powerpoint/2010/main" val="4188118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Lead-i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2900" y="1307592"/>
            <a:ext cx="8458200" cy="1143000"/>
          </a:xfrm>
          <a:solidFill>
            <a:schemeClr val="accent6"/>
          </a:solidFill>
        </p:spPr>
        <p:txBody>
          <a:bodyPr lIns="118872" rIns="118872">
            <a:noAutofit/>
          </a:bodyPr>
          <a:lstStyle>
            <a:lvl1pPr marL="0" indent="0">
              <a:buNone/>
              <a:defRPr sz="15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6"/>
            <a:ext cx="8458200" cy="3171825"/>
          </a:xfrm>
        </p:spPr>
        <p:txBody>
          <a:bodyPr>
            <a:normAutofit/>
          </a:bodyPr>
          <a:lstStyle>
            <a:lvl1pPr>
              <a:defRPr sz="1500"/>
            </a:lvl1pPr>
            <a:lvl2pPr>
              <a:defRPr sz="1500"/>
            </a:lvl2pPr>
            <a:lvl3pPr>
              <a:defRPr sz="1500"/>
            </a:lvl3pPr>
            <a:lvl4pPr>
              <a:defRPr sz="1500"/>
            </a:lvl4pPr>
            <a:lvl5pPr>
              <a:defRPr sz="15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7029450" cy="338328"/>
          </a:xfrm>
        </p:spPr>
        <p:txBody>
          <a:bodyPr>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428519A5-170A-4038-BF7C-7672F7C5B7D5}"/>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21021365"/>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2901" y="1307592"/>
            <a:ext cx="8455819"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4000177B-025F-4A45-9291-3E9F7D2DD6E4}"/>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096254273"/>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and Righ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a:t>Left and Right Content Placeholders</a:t>
            </a:r>
          </a:p>
        </p:txBody>
      </p:sp>
      <p:sp>
        <p:nvSpPr>
          <p:cNvPr id="3" name="Left Content"/>
          <p:cNvSpPr>
            <a:spLocks noGrp="1"/>
          </p:cNvSpPr>
          <p:nvPr>
            <p:ph sz="half" idx="1" hasCustomPrompt="1"/>
          </p:nvPr>
        </p:nvSpPr>
        <p:spPr>
          <a:xfrm>
            <a:off x="342900" y="1307592"/>
            <a:ext cx="4130136" cy="4498848"/>
          </a:xfrm>
        </p:spPr>
        <p:txBody>
          <a:bodyPr>
            <a:noAutofit/>
          </a:bodyPr>
          <a:lstStyle>
            <a:lvl1pPr>
              <a:defRPr sz="1800"/>
            </a:lvl1pPr>
            <a:lvl2pPr>
              <a:defRPr sz="1800"/>
            </a:lvl2pPr>
            <a:lvl3pPr>
              <a:defRPr sz="1800"/>
            </a:lvl3pPr>
            <a:lvl4pPr>
              <a:defRPr sz="1800"/>
            </a:lvl4pPr>
            <a:lvl5pPr>
              <a:defRPr sz="18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2" y="1307592"/>
            <a:ext cx="4130136" cy="4498848"/>
          </a:xfrm>
        </p:spPr>
        <p:txBody>
          <a:bodyPr>
            <a:noAutofit/>
          </a:bodyPr>
          <a:lstStyle>
            <a:lvl1pPr>
              <a:defRPr sz="1800"/>
            </a:lvl1pPr>
            <a:lvl2pPr>
              <a:defRPr sz="1800"/>
            </a:lvl2pPr>
            <a:lvl3pPr>
              <a:defRPr sz="1800"/>
            </a:lvl3pPr>
            <a:lvl4pPr>
              <a:defRPr sz="1800"/>
            </a:lvl4pPr>
            <a:lvl5pPr>
              <a:defRPr sz="18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Font typeface="Arial" panose="020B0604020202020204" pitchFamily="34" charse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1D858D85-DCDA-4DEE-BFC4-7B2C3F6C669D}"/>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706141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st-Level No Bullet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342900" y="1307592"/>
            <a:ext cx="8455914" cy="4498848"/>
          </a:xfrm>
        </p:spPr>
        <p:txBody>
          <a:bodyPr>
            <a:noAutofit/>
          </a:bodyPr>
          <a:lstStyle>
            <a:lvl1pPr marL="0" indent="0">
              <a:lnSpc>
                <a:spcPct val="125000"/>
              </a:lnSpc>
              <a:spcBef>
                <a:spcPts val="1350"/>
              </a:spcBef>
              <a:buClr>
                <a:schemeClr val="tx1"/>
              </a:buClr>
              <a:buNone/>
              <a:defRPr sz="18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18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18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18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18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054B4F5B-9EC1-4C51-9441-85497A8D44F9}"/>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77769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043" y="0"/>
            <a:ext cx="8455914" cy="1051560"/>
          </a:xfrm>
        </p:spPr>
        <p:txBody>
          <a:bodyPr/>
          <a:lstStyle/>
          <a:p>
            <a:r>
              <a:rPr lang="en-US"/>
              <a:t>Ordered List Layout</a:t>
            </a:r>
          </a:p>
        </p:txBody>
      </p:sp>
      <p:sp>
        <p:nvSpPr>
          <p:cNvPr id="5" name="Content"/>
          <p:cNvSpPr>
            <a:spLocks noGrp="1"/>
          </p:cNvSpPr>
          <p:nvPr>
            <p:ph sz="quarter" idx="17" hasCustomPrompt="1"/>
          </p:nvPr>
        </p:nvSpPr>
        <p:spPr>
          <a:xfrm>
            <a:off x="342900" y="1307592"/>
            <a:ext cx="8455914" cy="4498848"/>
          </a:xfrm>
        </p:spPr>
        <p:txBody>
          <a:bodyPr>
            <a:normAutofit/>
          </a:bodyPr>
          <a:lstStyle>
            <a:lvl1pPr marL="342900" indent="-342900">
              <a:lnSpc>
                <a:spcPct val="125000"/>
              </a:lnSpc>
              <a:spcBef>
                <a:spcPts val="450"/>
              </a:spcBef>
              <a:buClr>
                <a:schemeClr val="tx2"/>
              </a:buClr>
              <a:buFont typeface="+mj-lt"/>
              <a:buAutoNum type="arabicPeriod"/>
              <a:defRPr sz="1800" baseline="0"/>
            </a:lvl1pPr>
            <a:lvl2pPr marL="685800" indent="-342900">
              <a:lnSpc>
                <a:spcPct val="125000"/>
              </a:lnSpc>
              <a:spcBef>
                <a:spcPts val="450"/>
              </a:spcBef>
              <a:buClr>
                <a:schemeClr val="tx2"/>
              </a:buClr>
              <a:buFont typeface="+mj-lt"/>
              <a:buAutoNum type="alphaLcPeriod"/>
              <a:defRPr sz="1800"/>
            </a:lvl2pPr>
            <a:lvl3pPr marL="1028700" indent="-342900">
              <a:lnSpc>
                <a:spcPct val="125000"/>
              </a:lnSpc>
              <a:spcBef>
                <a:spcPts val="450"/>
              </a:spcBef>
              <a:buClr>
                <a:schemeClr val="tx2"/>
              </a:buClr>
              <a:buFont typeface="+mj-lt"/>
              <a:buAutoNum type="romanLcPeriod"/>
              <a:defRPr sz="1800"/>
            </a:lvl3pPr>
            <a:lvl4pPr marL="1371600" indent="-342900">
              <a:lnSpc>
                <a:spcPct val="125000"/>
              </a:lnSpc>
              <a:spcBef>
                <a:spcPts val="450"/>
              </a:spcBef>
              <a:buClr>
                <a:schemeClr val="tx2"/>
              </a:buClr>
              <a:buSzPct val="100000"/>
              <a:buFont typeface="+mj-lt"/>
              <a:buAutoNum type="arabicParenR"/>
              <a:defRPr sz="1800"/>
            </a:lvl4pPr>
            <a:lvl5pPr marL="1714500" indent="-342900">
              <a:lnSpc>
                <a:spcPct val="125000"/>
              </a:lnSpc>
              <a:spcBef>
                <a:spcPts val="450"/>
              </a:spcBef>
              <a:buClr>
                <a:schemeClr val="tx2"/>
              </a:buClr>
              <a:buFont typeface="+mj-lt"/>
              <a:buAutoNum type="alphaLcParenR"/>
              <a:defRPr sz="18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7BED7268-5C9A-4757-8F42-212F1D7EFEC9}"/>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81868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ft and Right 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342900"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70298"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C2994445-28C2-4141-85FA-86198696FFC7}"/>
              </a:ext>
            </a:extLst>
          </p:cNvPr>
          <p:cNvSpPr>
            <a:spLocks noGrp="1"/>
          </p:cNvSpPr>
          <p:nvPr>
            <p:ph type="sldNum" sz="quarter" idx="20"/>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56308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342900" y="1267161"/>
            <a:ext cx="7886700" cy="2108110"/>
          </a:xfrm>
        </p:spPr>
        <p:txBody>
          <a:bodyPr anchor="b">
            <a:normAutofit/>
          </a:bodyPr>
          <a:lstStyle>
            <a:lvl1pPr algn="l">
              <a:defRPr sz="4200" b="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342902" y="3842377"/>
            <a:ext cx="7886699" cy="1655762"/>
          </a:xfr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E9EA62D6-46F1-4DD5-8EA1-03F1F9EFD7A6}"/>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
        <p:nvSpPr>
          <p:cNvPr id="4" name="Slide Number Placeholder 3">
            <a:extLst>
              <a:ext uri="{FF2B5EF4-FFF2-40B4-BE49-F238E27FC236}">
                <a16:creationId xmlns:a16="http://schemas.microsoft.com/office/drawing/2014/main" id="{DAF9D12B-AE7E-4B19-8F99-A37D8013F03E}"/>
              </a:ext>
            </a:extLst>
          </p:cNvPr>
          <p:cNvSpPr>
            <a:spLocks noGrp="1"/>
          </p:cNvSpPr>
          <p:nvPr>
            <p:ph type="sldNum" sz="quarter" idx="10"/>
          </p:nvPr>
        </p:nvSpPr>
        <p:spPr>
          <a:xfrm>
            <a:off x="342900" y="6422597"/>
            <a:ext cx="171450" cy="246888"/>
          </a:xfrm>
          <a:prstGeom prst="rect">
            <a:avLst/>
          </a:prstGeom>
        </p:spPr>
        <p:txBody>
          <a:bodyPr/>
          <a:lstStyle/>
          <a:p>
            <a:fld id="{7E1341B0-7904-4148-9082-6535FE1E4D20}" type="slidenum">
              <a:rPr lang="en-US" smtClean="0"/>
              <a:pPr/>
              <a:t>‹#›</a:t>
            </a:fld>
            <a:endParaRPr lang="en-US"/>
          </a:p>
        </p:txBody>
      </p:sp>
      <p:pic>
        <p:nvPicPr>
          <p:cNvPr id="11" name="Picture 10" descr="Logo of American Institutes for Research. Advancing Evidence. Improving Lives.">
            <a:extLst>
              <a:ext uri="{FF2B5EF4-FFF2-40B4-BE49-F238E27FC236}">
                <a16:creationId xmlns:a16="http://schemas.microsoft.com/office/drawing/2014/main" id="{C91EAE21-A630-4440-B15F-B580293A9106}"/>
              </a:ext>
            </a:extLst>
          </p:cNvPr>
          <p:cNvPicPr>
            <a:picLocks noChangeAspect="1"/>
          </p:cNvPicPr>
          <p:nvPr userDrawn="1"/>
        </p:nvPicPr>
        <p:blipFill>
          <a:blip r:embed="rId3"/>
          <a:stretch>
            <a:fillRect/>
          </a:stretch>
        </p:blipFill>
        <p:spPr>
          <a:xfrm>
            <a:off x="6851857" y="549515"/>
            <a:ext cx="1845659" cy="934403"/>
          </a:xfrm>
          <a:prstGeom prst="rect">
            <a:avLst/>
          </a:prstGeom>
        </p:spPr>
      </p:pic>
    </p:spTree>
    <p:extLst>
      <p:ext uri="{BB962C8B-B14F-4D97-AF65-F5344CB8AC3E}">
        <p14:creationId xmlns:p14="http://schemas.microsoft.com/office/powerpoint/2010/main" val="132931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Right Ligh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userDrawn="1"/>
        </p:nvGrpSpPr>
        <p:grpSpPr>
          <a:xfrm>
            <a:off x="0" y="-1"/>
            <a:ext cx="9141714" cy="626364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F1F8E4D-57D6-4549-928D-D304486F6C02}"/>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1051560"/>
          </a:xfr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3"/>
            <a:ext cx="4273550" cy="6208111"/>
          </a:xfrm>
          <a:solidFill>
            <a:schemeClr val="bg2">
              <a:lumMod val="90000"/>
            </a:schemeClr>
          </a:solidFill>
        </p:spPr>
        <p:txBody>
          <a:bodyPr anchor="ctr" anchorCtr="0"/>
          <a:lstStyle>
            <a:lvl1pPr marL="0" indent="0" algn="ctr">
              <a:buNone/>
              <a:defRPr/>
            </a:lvl1pPr>
          </a:lstStyle>
          <a:p>
            <a:endParaRPr lang="en-US"/>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342900" y="1307592"/>
            <a:ext cx="422910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5806443"/>
            <a:ext cx="4229099" cy="365125"/>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11" name="Text Placeholder 5">
            <a:extLst>
              <a:ext uri="{FF2B5EF4-FFF2-40B4-BE49-F238E27FC236}">
                <a16:creationId xmlns:a16="http://schemas.microsoft.com/office/drawing/2014/main" id="{FBD932AE-F0B7-475F-8125-126216F0B44A}"/>
              </a:ext>
            </a:extLst>
          </p:cNvPr>
          <p:cNvSpPr>
            <a:spLocks noGrp="1"/>
          </p:cNvSpPr>
          <p:nvPr>
            <p:ph type="body" sz="quarter" idx="20" hasCustomPrompt="1"/>
          </p:nvPr>
        </p:nvSpPr>
        <p:spPr>
          <a:xfrm>
            <a:off x="342901"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1781D964-A748-4635-BC0C-FDAA254DD68D}"/>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25992072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Left L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userDrawn="1"/>
        </p:nvGrpSpPr>
        <p:grpSpPr>
          <a:xfrm>
            <a:off x="0" y="-1"/>
            <a:ext cx="9141714" cy="6263640"/>
            <a:chOff x="0" y="-1"/>
            <a:chExt cx="12188952" cy="6263640"/>
          </a:xfrm>
        </p:grpSpPr>
        <p:sp>
          <p:nvSpPr>
            <p:cNvPr id="10" name="Rectangle 9">
              <a:extLst>
                <a:ext uri="{FF2B5EF4-FFF2-40B4-BE49-F238E27FC236}">
                  <a16:creationId xmlns:a16="http://schemas.microsoft.com/office/drawing/2014/main" id="{61AB8A63-25A9-4DEB-8C89-246724B8E051}"/>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3" name="Rectangle 12">
              <a:extLst>
                <a:ext uri="{FF2B5EF4-FFF2-40B4-BE49-F238E27FC236}">
                  <a16:creationId xmlns:a16="http://schemas.microsoft.com/office/drawing/2014/main" id="{E8E07EC1-306B-4081-9004-8C362F4F37E5}"/>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3"/>
            <a:ext cx="4273550" cy="6208111"/>
          </a:xfrm>
          <a:solidFill>
            <a:schemeClr val="bg2">
              <a:lumMod val="90000"/>
            </a:schemeClr>
          </a:solidFill>
        </p:spPr>
        <p:txBody>
          <a:bodyPr anchor="ctr" anchorCtr="0"/>
          <a:lstStyle>
            <a:lvl1pPr marL="0" indent="0" algn="ctr">
              <a:buNone/>
              <a:defRPr/>
            </a:lvl1pPr>
          </a:lstStyle>
          <a:p>
            <a:endParaRPr lang="en-US"/>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1051560"/>
          </a:xfr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4570810" y="1307592"/>
            <a:ext cx="422910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5806443"/>
            <a:ext cx="4229099" cy="365125"/>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14" name="Text Placeholder 5">
            <a:extLst>
              <a:ext uri="{FF2B5EF4-FFF2-40B4-BE49-F238E27FC236}">
                <a16:creationId xmlns:a16="http://schemas.microsoft.com/office/drawing/2014/main" id="{D259412F-2C83-4708-B126-26E6C161D345}"/>
              </a:ext>
            </a:extLst>
          </p:cNvPr>
          <p:cNvSpPr>
            <a:spLocks noGrp="1"/>
          </p:cNvSpPr>
          <p:nvPr>
            <p:ph type="body" sz="quarter" idx="20" hasCustomPrompt="1"/>
          </p:nvPr>
        </p:nvSpPr>
        <p:spPr>
          <a:xfrm>
            <a:off x="4570856"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4993C851-65FC-4F04-9E24-A78424E57EC1}"/>
              </a:ext>
            </a:extLst>
          </p:cNvPr>
          <p:cNvSpPr>
            <a:spLocks noGrp="1"/>
          </p:cNvSpPr>
          <p:nvPr>
            <p:ph type="sldNum" sz="quarter" idx="21"/>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197100683"/>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Layout- 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70608EE-B0C2-46C2-B7AC-A5F39604DCB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 t="1" r="54437" b="49939"/>
          <a:stretch/>
        </p:blipFill>
        <p:spPr>
          <a:xfrm>
            <a:off x="5980176" y="4636008"/>
            <a:ext cx="3163824" cy="2221992"/>
          </a:xfrm>
          <a:prstGeom prst="rect">
            <a:avLst/>
          </a:prstGeom>
        </p:spPr>
      </p:pic>
      <p:sp>
        <p:nvSpPr>
          <p:cNvPr id="2" name="Title 1">
            <a:extLst>
              <a:ext uri="{FF2B5EF4-FFF2-40B4-BE49-F238E27FC236}">
                <a16:creationId xmlns:a16="http://schemas.microsoft.com/office/drawing/2014/main" id="{C4D61F15-714C-4CB6-A4CF-50C710353859}"/>
              </a:ext>
            </a:extLst>
          </p:cNvPr>
          <p:cNvSpPr>
            <a:spLocks noGrp="1"/>
          </p:cNvSpPr>
          <p:nvPr>
            <p:ph type="title" hasCustomPrompt="1"/>
          </p:nvPr>
        </p:nvSpPr>
        <p:spPr>
          <a:xfrm>
            <a:off x="344043" y="0"/>
            <a:ext cx="8455914" cy="498598"/>
          </a:xfrm>
        </p:spPr>
        <p:txBody>
          <a:bodyPr>
            <a:noAutofit/>
          </a:bodyPr>
          <a:lstStyle>
            <a:lvl1pPr>
              <a:defRPr sz="1800"/>
            </a:lvl1pPr>
          </a:lstStyle>
          <a:p>
            <a:r>
              <a:rPr lang="en-US"/>
              <a:t>Title Only</a:t>
            </a:r>
          </a:p>
        </p:txBody>
      </p:sp>
      <p:sp>
        <p:nvSpPr>
          <p:cNvPr id="5" name="TextBox 4">
            <a:extLst>
              <a:ext uri="{FF2B5EF4-FFF2-40B4-BE49-F238E27FC236}">
                <a16:creationId xmlns:a16="http://schemas.microsoft.com/office/drawing/2014/main" id="{2BCFBAC2-4351-478D-B31E-18BD6991E8DF}"/>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a:solidFill>
                  <a:schemeClr val="accent1"/>
                </a:solidFill>
              </a:rPr>
              <a:t>| AIR.ORG</a:t>
            </a:r>
          </a:p>
        </p:txBody>
      </p:sp>
      <p:sp>
        <p:nvSpPr>
          <p:cNvPr id="6" name="Slide Number Placeholder 5">
            <a:extLst>
              <a:ext uri="{FF2B5EF4-FFF2-40B4-BE49-F238E27FC236}">
                <a16:creationId xmlns:a16="http://schemas.microsoft.com/office/drawing/2014/main" id="{3E12D115-412E-4DCE-9827-AE6B2456650F}"/>
              </a:ext>
            </a:extLst>
          </p:cNvPr>
          <p:cNvSpPr>
            <a:spLocks noGrp="1"/>
          </p:cNvSpPr>
          <p:nvPr>
            <p:ph type="sldNum" sz="quarter" idx="10"/>
          </p:nvPr>
        </p:nvSpPr>
        <p:spPr>
          <a:xfrm>
            <a:off x="342902" y="6422600"/>
            <a:ext cx="182261" cy="246221"/>
          </a:xfrm>
          <a:prstGeom prst="rect">
            <a:avLst/>
          </a:prstGeom>
        </p:spPr>
        <p:txBody>
          <a:bodyPr/>
          <a:lstStyle/>
          <a:p>
            <a:fld id="{7E1341B0-7904-4148-9082-6535FE1E4D20}" type="slidenum">
              <a:rPr lang="en-US" smtClean="0"/>
              <a:pPr/>
              <a:t>‹#›</a:t>
            </a:fld>
            <a:endParaRPr lang="en-US"/>
          </a:p>
        </p:txBody>
      </p:sp>
      <p:pic>
        <p:nvPicPr>
          <p:cNvPr id="7" name="Picture 6" descr="Logo of American Institutes for Research. Advancing Evidence. Improving Lives.">
            <a:extLst>
              <a:ext uri="{FF2B5EF4-FFF2-40B4-BE49-F238E27FC236}">
                <a16:creationId xmlns:a16="http://schemas.microsoft.com/office/drawing/2014/main" id="{D2846E3F-BF08-4431-83FF-3EF03875B0D6}"/>
              </a:ext>
            </a:extLst>
          </p:cNvPr>
          <p:cNvPicPr>
            <a:picLocks noChangeAspect="1"/>
          </p:cNvPicPr>
          <p:nvPr userDrawn="1"/>
        </p:nvPicPr>
        <p:blipFill rotWithShape="1">
          <a:blip r:embed="rId3"/>
          <a:srcRect b="44058"/>
          <a:stretch/>
        </p:blipFill>
        <p:spPr>
          <a:xfrm>
            <a:off x="7743306" y="6369634"/>
            <a:ext cx="1243013" cy="359672"/>
          </a:xfrm>
          <a:prstGeom prst="rect">
            <a:avLst/>
          </a:prstGeom>
        </p:spPr>
      </p:pic>
    </p:spTree>
    <p:extLst>
      <p:ext uri="{BB962C8B-B14F-4D97-AF65-F5344CB8AC3E}">
        <p14:creationId xmlns:p14="http://schemas.microsoft.com/office/powerpoint/2010/main" val="1232419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bleed photo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850392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a:t>Full-Bleed Photo layout. Click on the icon at the center of the slide to add a picture.</a:t>
            </a:r>
          </a:p>
        </p:txBody>
      </p:sp>
    </p:spTree>
    <p:extLst>
      <p:ext uri="{BB962C8B-B14F-4D97-AF65-F5344CB8AC3E}">
        <p14:creationId xmlns:p14="http://schemas.microsoft.com/office/powerpoint/2010/main" val="2703788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er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342899"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342899"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342899"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66204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662046"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662046"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981193"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981193"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981193"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7300341"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7300341"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7300341"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4" name="Text Placeholder 5">
            <a:extLst>
              <a:ext uri="{FF2B5EF4-FFF2-40B4-BE49-F238E27FC236}">
                <a16:creationId xmlns:a16="http://schemas.microsoft.com/office/drawing/2014/main" id="{EE240C90-7BB4-431C-872D-E6CB4F9D704D}"/>
              </a:ext>
            </a:extLst>
          </p:cNvPr>
          <p:cNvSpPr>
            <a:spLocks noGrp="1"/>
          </p:cNvSpPr>
          <p:nvPr>
            <p:ph type="body" sz="quarter" idx="20" hasCustomPrompt="1"/>
          </p:nvPr>
        </p:nvSpPr>
        <p:spPr>
          <a:xfrm>
            <a:off x="516571"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5" name="Text Placeholder 5">
            <a:extLst>
              <a:ext uri="{FF2B5EF4-FFF2-40B4-BE49-F238E27FC236}">
                <a16:creationId xmlns:a16="http://schemas.microsoft.com/office/drawing/2014/main" id="{94F52F94-CB28-4809-8460-54261657B5FC}"/>
              </a:ext>
            </a:extLst>
          </p:cNvPr>
          <p:cNvSpPr>
            <a:spLocks noGrp="1"/>
          </p:cNvSpPr>
          <p:nvPr>
            <p:ph type="body" sz="quarter" idx="53" hasCustomPrompt="1"/>
          </p:nvPr>
        </p:nvSpPr>
        <p:spPr>
          <a:xfrm>
            <a:off x="2835718"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2C7B0FD5-2237-4E92-8AF1-BC817FB364A6}"/>
              </a:ext>
            </a:extLst>
          </p:cNvPr>
          <p:cNvSpPr>
            <a:spLocks noGrp="1"/>
          </p:cNvSpPr>
          <p:nvPr>
            <p:ph type="body" sz="quarter" idx="54" hasCustomPrompt="1"/>
          </p:nvPr>
        </p:nvSpPr>
        <p:spPr>
          <a:xfrm>
            <a:off x="5154865"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433AE96E-9FED-4D3C-8126-57898694BAB4}"/>
              </a:ext>
            </a:extLst>
          </p:cNvPr>
          <p:cNvSpPr>
            <a:spLocks noGrp="1"/>
          </p:cNvSpPr>
          <p:nvPr>
            <p:ph type="body" sz="quarter" idx="55" hasCustomPrompt="1"/>
          </p:nvPr>
        </p:nvSpPr>
        <p:spPr>
          <a:xfrm>
            <a:off x="7474013"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F506B2BD-70EB-458F-9738-3F6D9C531980}"/>
              </a:ext>
            </a:extLst>
          </p:cNvPr>
          <p:cNvSpPr>
            <a:spLocks noGrp="1"/>
          </p:cNvSpPr>
          <p:nvPr>
            <p:ph type="sldNum" sz="quarter" idx="5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81825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s Ligh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normAutofit/>
          </a:bodyPr>
          <a:lstStyle>
            <a:lvl1pPr>
              <a:defRPr sz="3200" baseline="0"/>
            </a:lvl1pPr>
          </a:lstStyle>
          <a:p>
            <a:r>
              <a:rPr lang="en-US"/>
              <a:t>References</a:t>
            </a:r>
          </a:p>
        </p:txBody>
      </p:sp>
      <p:sp>
        <p:nvSpPr>
          <p:cNvPr id="10" name="Content"/>
          <p:cNvSpPr>
            <a:spLocks noGrp="1"/>
          </p:cNvSpPr>
          <p:nvPr>
            <p:ph type="body" sz="quarter" idx="13" hasCustomPrompt="1"/>
          </p:nvPr>
        </p:nvSpPr>
        <p:spPr>
          <a:xfrm>
            <a:off x="342900" y="1389888"/>
            <a:ext cx="8455914"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E5E5BA35-67A1-4CFD-8C82-16CBF4CCA539}"/>
              </a:ext>
            </a:extLst>
          </p:cNvPr>
          <p:cNvSpPr>
            <a:spLocks noGrp="1"/>
          </p:cNvSpPr>
          <p:nvPr>
            <p:ph type="sldNum" sz="quarter" idx="14"/>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37139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solidFill>
          <a:schemeClr val="bg1"/>
        </a:solid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1B9C7CD-EB35-FD65-C666-DCF4FE33FA82}"/>
              </a:ext>
            </a:extLst>
          </p:cNvPr>
          <p:cNvPicPr>
            <a:picLocks noChangeAspect="1"/>
          </p:cNvPicPr>
          <p:nvPr userDrawn="1"/>
        </p:nvPicPr>
        <p:blipFill>
          <a:blip r:embed="rId2"/>
          <a:stretch>
            <a:fillRect/>
          </a:stretch>
        </p:blipFill>
        <p:spPr>
          <a:xfrm>
            <a:off x="0" y="0"/>
            <a:ext cx="9144000" cy="6855715"/>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03120"/>
            <a:ext cx="5263816" cy="782267"/>
          </a:xfrm>
        </p:spPr>
        <p:txBody>
          <a:bodyPr anchor="b">
            <a:normAutofit/>
          </a:bodyPr>
          <a:lstStyle>
            <a:lvl1pPr algn="l">
              <a:lnSpc>
                <a:spcPct val="125000"/>
              </a:lnSpc>
              <a:defRPr sz="2000" b="1" cap="all" baseline="0">
                <a:solidFill>
                  <a:schemeClr val="accent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8"/>
            <a:ext cx="5204956" cy="1904895"/>
          </a:xfrm>
          <a:prstGeom prst="rect">
            <a:avLst/>
          </a:prstGeom>
        </p:spPr>
        <p:txBody>
          <a:bodyPr>
            <a:normAutofit/>
          </a:bodyPr>
          <a:lstStyle>
            <a:lvl1pPr marL="0" indent="0" algn="l">
              <a:lnSpc>
                <a:spcPct val="125000"/>
              </a:lnSpc>
              <a:spcBef>
                <a:spcPts val="0"/>
              </a:spcBef>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5958723"/>
            <a:ext cx="4572000" cy="230832"/>
          </a:xfrm>
          <a:prstGeom prst="rect">
            <a:avLst/>
          </a:prstGeom>
          <a:noFill/>
        </p:spPr>
        <p:txBody>
          <a:bodyPr wrap="square" lIns="0" anchor="b">
            <a:spAutoFit/>
          </a:bodyPr>
          <a:lstStyle/>
          <a:p>
            <a:pPr algn="l"/>
            <a:r>
              <a:rPr lang="en-US" sz="900" b="0" i="0" spc="15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60873" y="6504750"/>
            <a:ext cx="464871" cy="106889"/>
          </a:xfrm>
          <a:prstGeom prst="rect">
            <a:avLst/>
          </a:prstGeo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XXXXX_MO/YR</a:t>
            </a:r>
          </a:p>
        </p:txBody>
      </p:sp>
      <p:pic>
        <p:nvPicPr>
          <p:cNvPr id="9" name="Picture 8" descr="Logo of American Institutes for Research. Advancing Evidence. Improving Lives.">
            <a:extLst>
              <a:ext uri="{FF2B5EF4-FFF2-40B4-BE49-F238E27FC236}">
                <a16:creationId xmlns:a16="http://schemas.microsoft.com/office/drawing/2014/main" id="{DE5A1857-5B80-4E7B-BCFD-788C73E2ABBE}"/>
              </a:ext>
            </a:extLst>
          </p:cNvPr>
          <p:cNvPicPr>
            <a:picLocks noChangeAspect="1"/>
          </p:cNvPicPr>
          <p:nvPr userDrawn="1"/>
        </p:nvPicPr>
        <p:blipFill>
          <a:blip r:embed="rId3"/>
          <a:srcRect/>
          <a:stretch/>
        </p:blipFill>
        <p:spPr>
          <a:xfrm>
            <a:off x="6629591" y="549514"/>
            <a:ext cx="1864519" cy="964406"/>
          </a:xfrm>
          <a:prstGeom prst="rect">
            <a:avLst/>
          </a:prstGeom>
        </p:spPr>
      </p:pic>
      <p:sp>
        <p:nvSpPr>
          <p:cNvPr id="11" name="Content Placeholder 3">
            <a:extLst>
              <a:ext uri="{FF2B5EF4-FFF2-40B4-BE49-F238E27FC236}">
                <a16:creationId xmlns:a16="http://schemas.microsoft.com/office/drawing/2014/main" id="{71136BE9-30CA-420B-BE37-61CD7DD2C607}"/>
              </a:ext>
            </a:extLst>
          </p:cNvPr>
          <p:cNvSpPr>
            <a:spLocks noGrp="1"/>
          </p:cNvSpPr>
          <p:nvPr>
            <p:ph sz="quarter" idx="15" hasCustomPrompt="1"/>
          </p:nvPr>
        </p:nvSpPr>
        <p:spPr>
          <a:xfrm>
            <a:off x="342900" y="1755648"/>
            <a:ext cx="6535379" cy="284950"/>
          </a:xfrm>
        </p:spPr>
        <p:txBody>
          <a:bodyPr wrap="square">
            <a:spAutoFit/>
          </a:bodyPr>
          <a:lstStyle>
            <a:lvl1pPr marL="0" indent="0">
              <a:buNone/>
              <a:defRPr sz="16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
        <p:nvSpPr>
          <p:cNvPr id="4" name="Text Placeholder 4">
            <a:extLst>
              <a:ext uri="{FF2B5EF4-FFF2-40B4-BE49-F238E27FC236}">
                <a16:creationId xmlns:a16="http://schemas.microsoft.com/office/drawing/2014/main" id="{EF7F403D-C3EA-ABBF-90EA-372DC056B3D9}"/>
              </a:ext>
            </a:extLst>
          </p:cNvPr>
          <p:cNvSpPr>
            <a:spLocks noGrp="1"/>
          </p:cNvSpPr>
          <p:nvPr>
            <p:ph type="body" sz="quarter" idx="16" hasCustomPrompt="1"/>
          </p:nvPr>
        </p:nvSpPr>
        <p:spPr>
          <a:xfrm>
            <a:off x="342901" y="6214926"/>
            <a:ext cx="6784848" cy="414665"/>
          </a:xfrm>
          <a:prstGeom prst="rect">
            <a:avLst/>
          </a:prstGeom>
        </p:spPr>
        <p:txBody>
          <a:bodyPr wrap="square" lIns="0" tIns="0" rIns="0" bIns="0" anchor="b" anchorCtr="0">
            <a:spAutoFit/>
          </a:bodyPr>
          <a:lstStyle>
            <a:lvl1pPr marL="0" indent="0" algn="l">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r>
              <a:rPr lang="en-US" sz="600">
                <a:solidFill>
                  <a:schemeClr val="accent1"/>
                </a:solidFill>
              </a:rPr>
              <a:t>Notice of Trademark: “American Institutes for Research” and “AIR” are registered trademarks. All other brand, product, or company names are trademarks or registered trademarks of their respective owners.</a:t>
            </a:r>
          </a:p>
          <a:p>
            <a:r>
              <a:rPr lang="en-US" sz="600">
                <a:solidFill>
                  <a:schemeClr val="accent1"/>
                </a:solidFill>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Tree>
    <p:extLst>
      <p:ext uri="{BB962C8B-B14F-4D97-AF65-F5344CB8AC3E}">
        <p14:creationId xmlns:p14="http://schemas.microsoft.com/office/powerpoint/2010/main" val="2049964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Heavy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7031736"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6A619EEB-85D2-48D6-A21E-34923524E556}"/>
              </a:ext>
            </a:extLst>
          </p:cNvPr>
          <p:cNvSpPr>
            <a:spLocks noGrp="1"/>
          </p:cNvSpPr>
          <p:nvPr>
            <p:ph type="sldNum" sz="quarter" idx="15"/>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962101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342901" y="1531456"/>
            <a:ext cx="27432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342901" y="3611326"/>
            <a:ext cx="27432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34290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317334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3173341"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317334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600378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6003782"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600378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342901" y="5806276"/>
            <a:ext cx="7031736"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2" y="6422600"/>
            <a:ext cx="182261"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640079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nclusive Meeting Guidelin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3DB5C6-7B29-4C37-A85A-A93A3E3B1552}"/>
              </a:ext>
            </a:extLst>
          </p:cNvPr>
          <p:cNvSpPr>
            <a:spLocks noGrp="1"/>
          </p:cNvSpPr>
          <p:nvPr>
            <p:ph type="title" hasCustomPrompt="1"/>
          </p:nvPr>
        </p:nvSpPr>
        <p:spPr>
          <a:xfrm>
            <a:off x="344043" y="0"/>
            <a:ext cx="8455914" cy="718838"/>
          </a:xfrm>
        </p:spPr>
        <p:txBody>
          <a:bodyPr>
            <a:normAutofit/>
          </a:bodyPr>
          <a:lstStyle>
            <a:lvl1pPr>
              <a:defRPr sz="3200"/>
            </a:lvl1pPr>
          </a:lstStyle>
          <a:p>
            <a:r>
              <a:rPr lang="en-US"/>
              <a:t>AIR Inclusive Meeting Guidelines</a:t>
            </a:r>
          </a:p>
        </p:txBody>
      </p:sp>
      <p:sp>
        <p:nvSpPr>
          <p:cNvPr id="65" name="Subtitle">
            <a:extLst>
              <a:ext uri="{FF2B5EF4-FFF2-40B4-BE49-F238E27FC236}">
                <a16:creationId xmlns:a16="http://schemas.microsoft.com/office/drawing/2014/main" id="{DEFE62F5-F2F7-4A90-A78C-CDB53DEBEDD2}"/>
              </a:ext>
            </a:extLst>
          </p:cNvPr>
          <p:cNvSpPr txBox="1">
            <a:spLocks/>
          </p:cNvSpPr>
          <p:nvPr userDrawn="1"/>
        </p:nvSpPr>
        <p:spPr>
          <a:xfrm>
            <a:off x="344043" y="719162"/>
            <a:ext cx="8455914" cy="3323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a:lstStyle>
          <a:p>
            <a:r>
              <a:rPr lang="en-US" sz="2000">
                <a:solidFill>
                  <a:schemeClr val="accent1"/>
                </a:solidFill>
              </a:rPr>
              <a:t>Hosting and Participating in Meetings</a:t>
            </a:r>
          </a:p>
        </p:txBody>
      </p:sp>
      <p:grpSp>
        <p:nvGrpSpPr>
          <p:cNvPr id="2" name="Group 1">
            <a:extLst>
              <a:ext uri="{FF2B5EF4-FFF2-40B4-BE49-F238E27FC236}">
                <a16:creationId xmlns:a16="http://schemas.microsoft.com/office/drawing/2014/main" id="{62ECBCDD-69C7-4139-B1D4-52BA35744039}"/>
              </a:ext>
            </a:extLst>
          </p:cNvPr>
          <p:cNvGrpSpPr/>
          <p:nvPr userDrawn="1"/>
        </p:nvGrpSpPr>
        <p:grpSpPr>
          <a:xfrm>
            <a:off x="342900" y="1357815"/>
            <a:ext cx="8669547" cy="2687904"/>
            <a:chOff x="342900" y="1357815"/>
            <a:chExt cx="8669547" cy="2687904"/>
          </a:xfrm>
        </p:grpSpPr>
        <p:grpSp>
          <p:nvGrpSpPr>
            <p:cNvPr id="42" name="object 1">
              <a:extLst>
                <a:ext uri="{FF2B5EF4-FFF2-40B4-BE49-F238E27FC236}">
                  <a16:creationId xmlns:a16="http://schemas.microsoft.com/office/drawing/2014/main" id="{B26525F3-F5E2-4AB5-915E-8E49FDDA986A}"/>
                </a:ext>
                <a:ext uri="{C183D7F6-B498-43B3-948B-1728B52AA6E4}">
                  <adec:decorative xmlns:adec="http://schemas.microsoft.com/office/drawing/2017/decorative" val="1"/>
                </a:ext>
              </a:extLst>
            </p:cNvPr>
            <p:cNvGrpSpPr/>
            <p:nvPr userDrawn="1"/>
          </p:nvGrpSpPr>
          <p:grpSpPr>
            <a:xfrm>
              <a:off x="342900" y="1357815"/>
              <a:ext cx="320040" cy="320040"/>
              <a:chOff x="320045" y="1766619"/>
              <a:chExt cx="758825" cy="759460"/>
            </a:xfrm>
          </p:grpSpPr>
          <p:pic>
            <p:nvPicPr>
              <p:cNvPr id="43" name="object 6">
                <a:extLst>
                  <a:ext uri="{FF2B5EF4-FFF2-40B4-BE49-F238E27FC236}">
                    <a16:creationId xmlns:a16="http://schemas.microsoft.com/office/drawing/2014/main" id="{6B4360BD-79A0-4F21-80DC-7614813A8E6D}"/>
                  </a:ext>
                </a:extLst>
              </p:cNvPr>
              <p:cNvPicPr/>
              <p:nvPr/>
            </p:nvPicPr>
            <p:blipFill>
              <a:blip r:embed="rId2" cstate="print"/>
              <a:stretch>
                <a:fillRect/>
              </a:stretch>
            </p:blipFill>
            <p:spPr>
              <a:xfrm>
                <a:off x="329869" y="1776450"/>
                <a:ext cx="739178" cy="739178"/>
              </a:xfrm>
              <a:prstGeom prst="rect">
                <a:avLst/>
              </a:prstGeom>
            </p:spPr>
          </p:pic>
          <p:sp>
            <p:nvSpPr>
              <p:cNvPr id="44" name="object 7">
                <a:extLst>
                  <a:ext uri="{FF2B5EF4-FFF2-40B4-BE49-F238E27FC236}">
                    <a16:creationId xmlns:a16="http://schemas.microsoft.com/office/drawing/2014/main" id="{C5C18F22-ED80-430F-8ED5-734702F62258}"/>
                  </a:ext>
                </a:extLst>
              </p:cNvPr>
              <p:cNvSpPr/>
              <p:nvPr/>
            </p:nvSpPr>
            <p:spPr>
              <a:xfrm>
                <a:off x="329874"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3" name="Straight Connector 1">
              <a:extLst>
                <a:ext uri="{FF2B5EF4-FFF2-40B4-BE49-F238E27FC236}">
                  <a16:creationId xmlns:a16="http://schemas.microsoft.com/office/drawing/2014/main" id="{636D5DB1-C1B2-4EDD-85CA-5C77F371837E}"/>
                </a:ext>
                <a:ext uri="{C183D7F6-B498-43B3-948B-1728B52AA6E4}">
                  <adec:decorative xmlns:adec="http://schemas.microsoft.com/office/drawing/2017/decorative" val="1"/>
                </a:ext>
              </a:extLst>
            </p:cNvPr>
            <p:cNvCxnSpPr>
              <a:cxnSpLocks/>
            </p:cNvCxnSpPr>
            <p:nvPr/>
          </p:nvCxnSpPr>
          <p:spPr>
            <a:xfrm>
              <a:off x="342900" y="3641725"/>
              <a:ext cx="253746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8" name="object 4">
              <a:extLst>
                <a:ext uri="{FF2B5EF4-FFF2-40B4-BE49-F238E27FC236}">
                  <a16:creationId xmlns:a16="http://schemas.microsoft.com/office/drawing/2014/main" id="{E0857D10-4750-4C94-9627-C318171978D7}"/>
                </a:ext>
                <a:ext uri="{C183D7F6-B498-43B3-948B-1728B52AA6E4}">
                  <adec:decorative xmlns:adec="http://schemas.microsoft.com/office/drawing/2017/decorative" val="1"/>
                </a:ext>
              </a:extLst>
            </p:cNvPr>
            <p:cNvGrpSpPr/>
            <p:nvPr userDrawn="1"/>
          </p:nvGrpSpPr>
          <p:grpSpPr>
            <a:xfrm>
              <a:off x="342900" y="3725679"/>
              <a:ext cx="320040" cy="320040"/>
              <a:chOff x="320045" y="5462319"/>
              <a:chExt cx="758825" cy="759460"/>
            </a:xfrm>
          </p:grpSpPr>
          <p:pic>
            <p:nvPicPr>
              <p:cNvPr id="49" name="object 12">
                <a:extLst>
                  <a:ext uri="{FF2B5EF4-FFF2-40B4-BE49-F238E27FC236}">
                    <a16:creationId xmlns:a16="http://schemas.microsoft.com/office/drawing/2014/main" id="{E4BDBBAF-8108-44AD-AF4B-57F2A68C3BD0}"/>
                  </a:ext>
                </a:extLst>
              </p:cNvPr>
              <p:cNvPicPr/>
              <p:nvPr/>
            </p:nvPicPr>
            <p:blipFill>
              <a:blip r:embed="rId3" cstate="print"/>
              <a:stretch>
                <a:fillRect/>
              </a:stretch>
            </p:blipFill>
            <p:spPr>
              <a:xfrm>
                <a:off x="329869" y="5472150"/>
                <a:ext cx="739178" cy="739178"/>
              </a:xfrm>
              <a:prstGeom prst="rect">
                <a:avLst/>
              </a:prstGeom>
            </p:spPr>
          </p:pic>
          <p:sp>
            <p:nvSpPr>
              <p:cNvPr id="50" name="object 13">
                <a:extLst>
                  <a:ext uri="{FF2B5EF4-FFF2-40B4-BE49-F238E27FC236}">
                    <a16:creationId xmlns:a16="http://schemas.microsoft.com/office/drawing/2014/main" id="{715961A7-84E4-4D60-BF60-FC14AC6F5298}"/>
                  </a:ext>
                </a:extLst>
              </p:cNvPr>
              <p:cNvSpPr/>
              <p:nvPr/>
            </p:nvSpPr>
            <p:spPr>
              <a:xfrm>
                <a:off x="329874"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nvGrpSpPr>
            <p:cNvPr id="51" name="object 2">
              <a:extLst>
                <a:ext uri="{FF2B5EF4-FFF2-40B4-BE49-F238E27FC236}">
                  <a16:creationId xmlns:a16="http://schemas.microsoft.com/office/drawing/2014/main" id="{6928C10A-F9F9-4D31-8930-5E6FF3B3B167}"/>
                </a:ext>
                <a:ext uri="{C183D7F6-B498-43B3-948B-1728B52AA6E4}">
                  <adec:decorative xmlns:adec="http://schemas.microsoft.com/office/drawing/2017/decorative" val="1"/>
                </a:ext>
              </a:extLst>
            </p:cNvPr>
            <p:cNvGrpSpPr/>
            <p:nvPr userDrawn="1"/>
          </p:nvGrpSpPr>
          <p:grpSpPr>
            <a:xfrm>
              <a:off x="2980907" y="1362220"/>
              <a:ext cx="320040" cy="320040"/>
              <a:chOff x="5184652" y="1766619"/>
              <a:chExt cx="758825" cy="759460"/>
            </a:xfrm>
          </p:grpSpPr>
          <p:pic>
            <p:nvPicPr>
              <p:cNvPr id="52" name="object 29">
                <a:extLst>
                  <a:ext uri="{FF2B5EF4-FFF2-40B4-BE49-F238E27FC236}">
                    <a16:creationId xmlns:a16="http://schemas.microsoft.com/office/drawing/2014/main" id="{4A92811C-F7B9-489B-AEA5-0AE615F2A4CE}"/>
                  </a:ext>
                </a:extLst>
              </p:cNvPr>
              <p:cNvPicPr/>
              <p:nvPr/>
            </p:nvPicPr>
            <p:blipFill>
              <a:blip r:embed="rId4" cstate="print"/>
              <a:stretch>
                <a:fillRect/>
              </a:stretch>
            </p:blipFill>
            <p:spPr>
              <a:xfrm>
                <a:off x="5194477" y="1776450"/>
                <a:ext cx="739178" cy="739178"/>
              </a:xfrm>
              <a:prstGeom prst="rect">
                <a:avLst/>
              </a:prstGeom>
            </p:spPr>
          </p:pic>
          <p:sp>
            <p:nvSpPr>
              <p:cNvPr id="53" name="object 30">
                <a:extLst>
                  <a:ext uri="{FF2B5EF4-FFF2-40B4-BE49-F238E27FC236}">
                    <a16:creationId xmlns:a16="http://schemas.microsoft.com/office/drawing/2014/main" id="{127F75F8-CDFA-439D-B1C4-0D2CA3C72098}"/>
                  </a:ext>
                </a:extLst>
              </p:cNvPr>
              <p:cNvSpPr/>
              <p:nvPr/>
            </p:nvSpPr>
            <p:spPr>
              <a:xfrm>
                <a:off x="5194482"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4" name="Straight Connector 2">
              <a:extLst>
                <a:ext uri="{FF2B5EF4-FFF2-40B4-BE49-F238E27FC236}">
                  <a16:creationId xmlns:a16="http://schemas.microsoft.com/office/drawing/2014/main" id="{ACF27906-ACD7-41F9-8EA7-81EA96B080A8}"/>
                </a:ext>
                <a:ext uri="{C183D7F6-B498-43B3-948B-1728B52AA6E4}">
                  <adec:decorative xmlns:adec="http://schemas.microsoft.com/office/drawing/2017/decorative" val="1"/>
                </a:ext>
              </a:extLst>
            </p:cNvPr>
            <p:cNvCxnSpPr>
              <a:cxnSpLocks/>
            </p:cNvCxnSpPr>
            <p:nvPr/>
          </p:nvCxnSpPr>
          <p:spPr>
            <a:xfrm>
              <a:off x="2980907" y="3641725"/>
              <a:ext cx="258546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7" name="object 5">
              <a:extLst>
                <a:ext uri="{FF2B5EF4-FFF2-40B4-BE49-F238E27FC236}">
                  <a16:creationId xmlns:a16="http://schemas.microsoft.com/office/drawing/2014/main" id="{7BC9FB28-7DC0-4A7E-B724-9F46301D022D}"/>
                </a:ext>
                <a:ext uri="{C183D7F6-B498-43B3-948B-1728B52AA6E4}">
                  <adec:decorative xmlns:adec="http://schemas.microsoft.com/office/drawing/2017/decorative" val="1"/>
                </a:ext>
              </a:extLst>
            </p:cNvPr>
            <p:cNvGrpSpPr/>
            <p:nvPr userDrawn="1"/>
          </p:nvGrpSpPr>
          <p:grpSpPr>
            <a:xfrm>
              <a:off x="2980907" y="3725679"/>
              <a:ext cx="320040" cy="320040"/>
              <a:chOff x="5184652" y="5462319"/>
              <a:chExt cx="758825" cy="759460"/>
            </a:xfrm>
          </p:grpSpPr>
          <p:pic>
            <p:nvPicPr>
              <p:cNvPr id="58" name="object 35">
                <a:extLst>
                  <a:ext uri="{FF2B5EF4-FFF2-40B4-BE49-F238E27FC236}">
                    <a16:creationId xmlns:a16="http://schemas.microsoft.com/office/drawing/2014/main" id="{C2F61584-2214-4FC6-98A8-C64C93662F3A}"/>
                  </a:ext>
                </a:extLst>
              </p:cNvPr>
              <p:cNvPicPr/>
              <p:nvPr/>
            </p:nvPicPr>
            <p:blipFill>
              <a:blip r:embed="rId5" cstate="print"/>
              <a:stretch>
                <a:fillRect/>
              </a:stretch>
            </p:blipFill>
            <p:spPr>
              <a:xfrm>
                <a:off x="5194477" y="5472150"/>
                <a:ext cx="739178" cy="739178"/>
              </a:xfrm>
              <a:prstGeom prst="rect">
                <a:avLst/>
              </a:prstGeom>
            </p:spPr>
          </p:pic>
          <p:sp>
            <p:nvSpPr>
              <p:cNvPr id="59" name="object 36">
                <a:extLst>
                  <a:ext uri="{FF2B5EF4-FFF2-40B4-BE49-F238E27FC236}">
                    <a16:creationId xmlns:a16="http://schemas.microsoft.com/office/drawing/2014/main" id="{A86FB71D-28DD-4533-8583-10824FD5C920}"/>
                  </a:ext>
                </a:extLst>
              </p:cNvPr>
              <p:cNvSpPr/>
              <p:nvPr/>
            </p:nvSpPr>
            <p:spPr>
              <a:xfrm>
                <a:off x="5194482"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nvGrpSpPr>
            <p:cNvPr id="45" name="object 3">
              <a:extLst>
                <a:ext uri="{FF2B5EF4-FFF2-40B4-BE49-F238E27FC236}">
                  <a16:creationId xmlns:a16="http://schemas.microsoft.com/office/drawing/2014/main" id="{3CA28311-2DD5-4397-862A-C8D07ED92ABB}"/>
                </a:ext>
                <a:ext uri="{C183D7F6-B498-43B3-948B-1728B52AA6E4}">
                  <adec:decorative xmlns:adec="http://schemas.microsoft.com/office/drawing/2017/decorative" val="1"/>
                </a:ext>
              </a:extLst>
            </p:cNvPr>
            <p:cNvGrpSpPr/>
            <p:nvPr userDrawn="1"/>
          </p:nvGrpSpPr>
          <p:grpSpPr>
            <a:xfrm>
              <a:off x="5671566" y="1362220"/>
              <a:ext cx="320040" cy="320040"/>
              <a:chOff x="320045" y="3271723"/>
              <a:chExt cx="758825" cy="759460"/>
            </a:xfrm>
          </p:grpSpPr>
          <p:pic>
            <p:nvPicPr>
              <p:cNvPr id="46" name="object 9">
                <a:extLst>
                  <a:ext uri="{FF2B5EF4-FFF2-40B4-BE49-F238E27FC236}">
                    <a16:creationId xmlns:a16="http://schemas.microsoft.com/office/drawing/2014/main" id="{90E5A941-1FDC-4CDD-88F6-D94C9A3C728D}"/>
                  </a:ext>
                </a:extLst>
              </p:cNvPr>
              <p:cNvPicPr/>
              <p:nvPr/>
            </p:nvPicPr>
            <p:blipFill>
              <a:blip r:embed="rId6" cstate="print"/>
              <a:stretch>
                <a:fillRect/>
              </a:stretch>
            </p:blipFill>
            <p:spPr>
              <a:xfrm>
                <a:off x="329869" y="3281552"/>
                <a:ext cx="739178" cy="739178"/>
              </a:xfrm>
              <a:prstGeom prst="rect">
                <a:avLst/>
              </a:prstGeom>
            </p:spPr>
          </p:pic>
          <p:sp>
            <p:nvSpPr>
              <p:cNvPr id="47" name="object 10">
                <a:extLst>
                  <a:ext uri="{FF2B5EF4-FFF2-40B4-BE49-F238E27FC236}">
                    <a16:creationId xmlns:a16="http://schemas.microsoft.com/office/drawing/2014/main" id="{E296E05B-596B-4E54-B612-EBF848C34022}"/>
                  </a:ext>
                </a:extLst>
              </p:cNvPr>
              <p:cNvSpPr/>
              <p:nvPr/>
            </p:nvSpPr>
            <p:spPr>
              <a:xfrm>
                <a:off x="329874" y="3281552"/>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2" name="Straight Connector 3">
              <a:extLst>
                <a:ext uri="{FF2B5EF4-FFF2-40B4-BE49-F238E27FC236}">
                  <a16:creationId xmlns:a16="http://schemas.microsoft.com/office/drawing/2014/main" id="{B7EB7695-D422-4FB8-8734-C51A97CC83D4}"/>
                </a:ext>
                <a:ext uri="{C183D7F6-B498-43B3-948B-1728B52AA6E4}">
                  <adec:decorative xmlns:adec="http://schemas.microsoft.com/office/drawing/2017/decorative" val="1"/>
                </a:ext>
              </a:extLst>
            </p:cNvPr>
            <p:cNvCxnSpPr>
              <a:cxnSpLocks/>
            </p:cNvCxnSpPr>
            <p:nvPr/>
          </p:nvCxnSpPr>
          <p:spPr>
            <a:xfrm flipV="1">
              <a:off x="5671566" y="3641725"/>
              <a:ext cx="334088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4" name="object 6">
              <a:extLst>
                <a:ext uri="{FF2B5EF4-FFF2-40B4-BE49-F238E27FC236}">
                  <a16:creationId xmlns:a16="http://schemas.microsoft.com/office/drawing/2014/main" id="{8D15654D-C131-4509-B5ED-23CFB04090B4}"/>
                </a:ext>
                <a:ext uri="{C183D7F6-B498-43B3-948B-1728B52AA6E4}">
                  <adec:decorative xmlns:adec="http://schemas.microsoft.com/office/drawing/2017/decorative" val="1"/>
                </a:ext>
              </a:extLst>
            </p:cNvPr>
            <p:cNvGrpSpPr/>
            <p:nvPr userDrawn="1"/>
          </p:nvGrpSpPr>
          <p:grpSpPr>
            <a:xfrm>
              <a:off x="5671566" y="3725679"/>
              <a:ext cx="320040" cy="320040"/>
              <a:chOff x="5184652" y="3271722"/>
              <a:chExt cx="758825" cy="759460"/>
            </a:xfrm>
          </p:grpSpPr>
          <p:pic>
            <p:nvPicPr>
              <p:cNvPr id="55" name="object 32">
                <a:extLst>
                  <a:ext uri="{FF2B5EF4-FFF2-40B4-BE49-F238E27FC236}">
                    <a16:creationId xmlns:a16="http://schemas.microsoft.com/office/drawing/2014/main" id="{1EA95F77-ABED-40F6-83EC-7CF718C7A334}"/>
                  </a:ext>
                </a:extLst>
              </p:cNvPr>
              <p:cNvPicPr/>
              <p:nvPr/>
            </p:nvPicPr>
            <p:blipFill>
              <a:blip r:embed="rId7" cstate="print"/>
              <a:stretch>
                <a:fillRect/>
              </a:stretch>
            </p:blipFill>
            <p:spPr>
              <a:xfrm>
                <a:off x="5194477" y="3281553"/>
                <a:ext cx="739178" cy="739178"/>
              </a:xfrm>
              <a:prstGeom prst="rect">
                <a:avLst/>
              </a:prstGeom>
            </p:spPr>
          </p:pic>
          <p:sp>
            <p:nvSpPr>
              <p:cNvPr id="56" name="object 33">
                <a:extLst>
                  <a:ext uri="{FF2B5EF4-FFF2-40B4-BE49-F238E27FC236}">
                    <a16:creationId xmlns:a16="http://schemas.microsoft.com/office/drawing/2014/main" id="{FB10F4CE-3DAB-49D8-AD87-4C23D9D6B89D}"/>
                  </a:ext>
                </a:extLst>
              </p:cNvPr>
              <p:cNvSpPr/>
              <p:nvPr/>
            </p:nvSpPr>
            <p:spPr>
              <a:xfrm>
                <a:off x="5194482" y="3281551"/>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sp>
        <p:nvSpPr>
          <p:cNvPr id="76" name="Engage">
            <a:extLst>
              <a:ext uri="{FF2B5EF4-FFF2-40B4-BE49-F238E27FC236}">
                <a16:creationId xmlns:a16="http://schemas.microsoft.com/office/drawing/2014/main" id="{0CF0285B-9045-44FE-BC18-F4706E501D85}"/>
              </a:ext>
            </a:extLst>
          </p:cNvPr>
          <p:cNvSpPr txBox="1"/>
          <p:nvPr userDrawn="1"/>
        </p:nvSpPr>
        <p:spPr>
          <a:xfrm>
            <a:off x="711200" y="1362220"/>
            <a:ext cx="2269706" cy="1956882"/>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8"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ENGAGE EVERYONE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0"/>
              </a:spcAft>
              <a:buClrTx/>
              <a:buSzTx/>
              <a:buFont typeface="Calibri" panose="020F0502020204030204" pitchFamily="34" charset="0"/>
              <a:buNone/>
              <a:tabLst/>
              <a:defRPr/>
            </a:pP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Consider participants’ needs (e.g., visual, auditory, sensory, cognitive, physical, and language). Establish meeting norms to encourage participation. Ask participants to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alert the meeting facilitator if they have difficulty seeing the content and/or hearing the presenter. Designate a meeting monitor to address audiovisual issues, monitor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the chat box, and respond to participants as needed.</a:t>
            </a:r>
            <a:endParaRPr lang="en-US" sz="1150"/>
          </a:p>
        </p:txBody>
      </p:sp>
      <p:sp>
        <p:nvSpPr>
          <p:cNvPr id="82" name="Acknowledge">
            <a:extLst>
              <a:ext uri="{FF2B5EF4-FFF2-40B4-BE49-F238E27FC236}">
                <a16:creationId xmlns:a16="http://schemas.microsoft.com/office/drawing/2014/main" id="{5DFDCE3B-C730-44F5-8335-9641824A1AD4}"/>
              </a:ext>
            </a:extLst>
          </p:cNvPr>
          <p:cNvSpPr txBox="1"/>
          <p:nvPr userDrawn="1"/>
        </p:nvSpPr>
        <p:spPr>
          <a:xfrm>
            <a:off x="711199" y="3725679"/>
            <a:ext cx="2269707" cy="180645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a:solidFill>
                  <a:schemeClr val="accent3"/>
                </a:solidFill>
                <a:effectLst/>
                <a:latin typeface="Calibri" panose="020F0502020204030204" pitchFamily="34" charset="0"/>
                <a:ea typeface="Calibri" panose="020F0502020204030204" pitchFamily="34" charset="0"/>
                <a:cs typeface="ITC Franklin Gothic Std MedCd"/>
              </a:rPr>
              <a:t>ACKNOWLEDGE SPEAKER</a:t>
            </a:r>
            <a:endParaRPr lang="en-US" sz="115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Provide an auditory or visual cue before speaking to identify yourself </a:t>
            </a:r>
            <a:b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as the speaker. State your name for those who cannot see you. When asking for questions or comments, meeting facilitators should allow five to seven seconds for participants to use the “raise the hand” tool, unmute their phones, or provide a response in the chat box. Be comfortable with the wait time.</a:t>
            </a:r>
            <a:endParaRPr lang="en-US" sz="1150"/>
          </a:p>
        </p:txBody>
      </p:sp>
      <p:sp>
        <p:nvSpPr>
          <p:cNvPr id="77" name="Minimize">
            <a:extLst>
              <a:ext uri="{FF2B5EF4-FFF2-40B4-BE49-F238E27FC236}">
                <a16:creationId xmlns:a16="http://schemas.microsoft.com/office/drawing/2014/main" id="{B3F700E2-0EA1-4103-AA63-FDEC3E75CEFE}"/>
              </a:ext>
            </a:extLst>
          </p:cNvPr>
          <p:cNvSpPr txBox="1"/>
          <p:nvPr userDrawn="1"/>
        </p:nvSpPr>
        <p:spPr>
          <a:xfrm>
            <a:off x="3346704" y="1362221"/>
            <a:ext cx="2269706" cy="1956882"/>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MINIMIZE NOISE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Avoid moving around or shuffling materials on your desk during the meeting. Eliminate crunching or chewing noises and loud typing, which interfere with sound quality for virtual participants and are amplified by microphones and sensory aids for visual or auditory impairments. Speak from a stationary position to keep the audio clear. Mute your phone or your computer microphone when you are not speaking.</a:t>
            </a:r>
            <a:endParaRPr lang="en-US" sz="1150" baseline="0"/>
          </a:p>
        </p:txBody>
      </p:sp>
      <p:sp>
        <p:nvSpPr>
          <p:cNvPr id="83" name="Be Heard">
            <a:extLst>
              <a:ext uri="{FF2B5EF4-FFF2-40B4-BE49-F238E27FC236}">
                <a16:creationId xmlns:a16="http://schemas.microsoft.com/office/drawing/2014/main" id="{26868467-B70F-4943-922B-675703855C89}"/>
              </a:ext>
            </a:extLst>
          </p:cNvPr>
          <p:cNvSpPr txBox="1"/>
          <p:nvPr userDrawn="1"/>
        </p:nvSpPr>
        <p:spPr>
          <a:xfrm>
            <a:off x="3346704" y="3725680"/>
            <a:ext cx="2343671" cy="180645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ITC Franklin Gothic Std MedCd"/>
              </a:rPr>
              <a:t>BE HEARD AND SEEN</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Project your voice when speaking. </a:t>
            </a:r>
            <a:b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Only one person should speak at a time. Avoid overlapping and sidebar conversations. Position everyone present so that they can be seen on screen. Encourage virtual participants to use their webcams if they feel comfortable doing so. Let people see your facial expressions and body language clearly if you are using your webcam.</a:t>
            </a:r>
            <a:endParaRPr lang="en-US" sz="1150" baseline="0"/>
          </a:p>
        </p:txBody>
      </p:sp>
      <p:sp>
        <p:nvSpPr>
          <p:cNvPr id="78" name="Maximize Microphones">
            <a:extLst>
              <a:ext uri="{FF2B5EF4-FFF2-40B4-BE49-F238E27FC236}">
                <a16:creationId xmlns:a16="http://schemas.microsoft.com/office/drawing/2014/main" id="{A058FBD0-0DA5-4FAA-BB26-469AFD4BE23B}"/>
              </a:ext>
            </a:extLst>
          </p:cNvPr>
          <p:cNvSpPr txBox="1"/>
          <p:nvPr userDrawn="1"/>
        </p:nvSpPr>
        <p:spPr>
          <a:xfrm>
            <a:off x="6035039" y="1362221"/>
            <a:ext cx="2977407" cy="2257734"/>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MAXIMIZE MICROPHONES</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Presenters should use microphones to ensure that their voice is loud enough for all to hear. Microphones are needed for face-to-face and virtual meetings and are critical for engaging remote colleagues as well as persons with hearing loss. During virtual meetings, use headphones with a built-in microphone to make sure that the facilitator and attendees can hear you. During face-to-face meetings, set up microphones for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the facilitator, presenters, and attendees. Make sure that hand-held microphones are available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for meetings that include audience participation. Make sure that speakers are positioned near a microphone.</a:t>
            </a:r>
            <a:endParaRPr lang="en-US" sz="1150" baseline="0"/>
          </a:p>
        </p:txBody>
      </p:sp>
      <p:sp>
        <p:nvSpPr>
          <p:cNvPr id="84" name="Maximize Visual">
            <a:extLst>
              <a:ext uri="{FF2B5EF4-FFF2-40B4-BE49-F238E27FC236}">
                <a16:creationId xmlns:a16="http://schemas.microsoft.com/office/drawing/2014/main" id="{C6D88F22-A7DE-4DD5-8500-6937DC9A37EF}"/>
              </a:ext>
            </a:extLst>
          </p:cNvPr>
          <p:cNvSpPr txBox="1"/>
          <p:nvPr userDrawn="1"/>
        </p:nvSpPr>
        <p:spPr>
          <a:xfrm>
            <a:off x="6035039" y="3725680"/>
            <a:ext cx="2977407" cy="1956882"/>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Calibri" panose="020F0502020204030204" pitchFamily="34" charset="0"/>
              </a:rPr>
              <a:t>MAXIMIZE VISUAL DISPLAYS</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Email materials to participants before the meeting. Display meeting documents on screen and capture the main discussion points verbally and visually by taking notes, restating key concepts, or using the chat box. If a participant asks for clarification, rephrase the content instead of repeating it. Assign a meeting note taker so that the meeting leader and monitor can focus on engaging participants. Notes also ensure access for individuals with executive function-related needs, processing disorders, or visual/auditory impairments.</a:t>
            </a:r>
            <a:endParaRPr lang="en-US" sz="1150" baseline="0"/>
          </a:p>
        </p:txBody>
      </p:sp>
      <p:sp>
        <p:nvSpPr>
          <p:cNvPr id="86" name="Disclaimer">
            <a:extLst>
              <a:ext uri="{FF2B5EF4-FFF2-40B4-BE49-F238E27FC236}">
                <a16:creationId xmlns:a16="http://schemas.microsoft.com/office/drawing/2014/main" id="{C7501976-BF06-4CFE-B1B1-54594181F4C1}"/>
              </a:ext>
            </a:extLst>
          </p:cNvPr>
          <p:cNvSpPr txBox="1"/>
          <p:nvPr userDrawn="1"/>
        </p:nvSpPr>
        <p:spPr>
          <a:xfrm>
            <a:off x="436316" y="5749647"/>
            <a:ext cx="7234484" cy="295209"/>
          </a:xfrm>
          <a:prstGeom prst="rect">
            <a:avLst/>
          </a:prstGeom>
        </p:spPr>
        <p:txBody>
          <a:bodyPr vert="horz" wrap="square" lIns="0" tIns="0" rIns="0" bIns="0" rtlCol="0">
            <a:spAutoFit/>
          </a:bodyPr>
          <a:lstStyle>
            <a:lvl1pPr indent="0">
              <a:lnSpc>
                <a:spcPct val="85000"/>
              </a:lnSpc>
              <a:spcBef>
                <a:spcPts val="0"/>
              </a:spcBef>
              <a:buFont typeface="Arial" panose="020B0604020202020204" pitchFamily="34" charset="0"/>
              <a:buNone/>
              <a:defRPr sz="1000">
                <a:cs typeface="Arial" panose="020B0604020202020204" pitchFamily="34" charset="0"/>
              </a:defRPr>
            </a:lvl1pPr>
            <a:lvl2pPr marL="640080" indent="-320040">
              <a:lnSpc>
                <a:spcPct val="125000"/>
              </a:lnSpc>
              <a:spcBef>
                <a:spcPts val="600"/>
              </a:spcBef>
              <a:buFont typeface="Calibri" panose="020F0502020204030204" pitchFamily="34" charset="0"/>
              <a:buChar char="–"/>
              <a:defRPr sz="2400">
                <a:cs typeface="Arial" panose="020B0604020202020204" pitchFamily="34" charset="0"/>
              </a:defRPr>
            </a:lvl2pPr>
            <a:lvl3pPr marL="960120" indent="-320040">
              <a:lnSpc>
                <a:spcPct val="125000"/>
              </a:lnSpc>
              <a:spcBef>
                <a:spcPts val="600"/>
              </a:spcBef>
              <a:buFont typeface="Calibri" panose="020F0502020204030204" pitchFamily="34" charset="0"/>
              <a:buChar char="»"/>
              <a:defRPr sz="2400">
                <a:cs typeface="Arial" panose="020B0604020202020204" pitchFamily="34" charset="0"/>
              </a:defRPr>
            </a:lvl3pPr>
            <a:lvl4pPr marL="1280160" indent="-320040">
              <a:lnSpc>
                <a:spcPct val="125000"/>
              </a:lnSpc>
              <a:spcBef>
                <a:spcPts val="600"/>
              </a:spcBef>
              <a:buSzPct val="100000"/>
              <a:buFont typeface="Calibri" panose="020F0502020204030204" pitchFamily="34" charset="0"/>
              <a:buChar char="◦"/>
              <a:defRPr sz="2400">
                <a:cs typeface="Arial" panose="020B0604020202020204" pitchFamily="34" charset="0"/>
              </a:defRPr>
            </a:lvl4pPr>
            <a:lvl5pPr marL="1600200" indent="-320040">
              <a:lnSpc>
                <a:spcPct val="125000"/>
              </a:lnSpc>
              <a:spcBef>
                <a:spcPts val="600"/>
              </a:spcBef>
              <a:buFont typeface="Arial" panose="020B0604020202020204" pitchFamily="34" charset="0"/>
              <a:buChar char="•"/>
              <a:defRPr sz="240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750"/>
              <a:t>These guidelines are intended to improve the meeting experience for all participants, including meeting facilitators, monitors, and attendees, as well as people with hearing loss or visual impairment, and those for whom English is an additional language. Some of the guidance presented here may apply only to in-person meetings, or virtual meetings, while other guidance applies to both meeting types. Developed by the Access AIR and AIR CREW Employee Resource Groups With Support From the AIR Diversity, Equity, and Inclusion Office</a:t>
            </a:r>
          </a:p>
        </p:txBody>
      </p:sp>
      <p:sp>
        <p:nvSpPr>
          <p:cNvPr id="3" name="Slide Number Placeholder 2">
            <a:extLst>
              <a:ext uri="{FF2B5EF4-FFF2-40B4-BE49-F238E27FC236}">
                <a16:creationId xmlns:a16="http://schemas.microsoft.com/office/drawing/2014/main" id="{1EF96C77-23AE-49DF-B258-ADE4EF5F3F80}"/>
              </a:ext>
            </a:extLst>
          </p:cNvPr>
          <p:cNvSpPr>
            <a:spLocks noGrp="1"/>
          </p:cNvSpPr>
          <p:nvPr>
            <p:ph type="sldNum" sz="quarter" idx="10"/>
          </p:nvPr>
        </p:nvSpPr>
        <p:spPr>
          <a:xfrm>
            <a:off x="342902" y="6422600"/>
            <a:ext cx="182261" cy="246221"/>
          </a:xfrm>
          <a:prstGeom prst="rect">
            <a:avLst/>
          </a:prstGeom>
        </p:spPr>
        <p:txBody>
          <a:bodyPr/>
          <a:lstStyle/>
          <a:p>
            <a:fld id="{7E1341B0-7904-4148-9082-6535FE1E4D20}" type="slidenum">
              <a:rPr lang="en-US" smtClean="0"/>
              <a:pPr/>
              <a:t>‹#›</a:t>
            </a:fld>
            <a:endParaRPr lang="en-US"/>
          </a:p>
        </p:txBody>
      </p:sp>
      <p:cxnSp>
        <p:nvCxnSpPr>
          <p:cNvPr id="35" name="Straight Connector 34">
            <a:extLst>
              <a:ext uri="{FF2B5EF4-FFF2-40B4-BE49-F238E27FC236}">
                <a16:creationId xmlns:a16="http://schemas.microsoft.com/office/drawing/2014/main" id="{DC1999CB-E69A-4AAD-9C02-6202210A5361}"/>
              </a:ext>
            </a:extLst>
          </p:cNvPr>
          <p:cNvCxnSpPr/>
          <p:nvPr userDrawn="1"/>
        </p:nvCxnSpPr>
        <p:spPr>
          <a:xfrm>
            <a:off x="347570"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317895"/>
      </p:ext>
    </p:extLst>
  </p:cSld>
  <p:clrMapOvr>
    <a:masterClrMapping/>
  </p:clrMapOvr>
  <p:extLst>
    <p:ext uri="{DCECCB84-F9BA-43D5-87BE-67443E8EF086}">
      <p15:sldGuideLst xmlns:p15="http://schemas.microsoft.com/office/powerpoint/2012/main">
        <p15:guide id="1" orient="horz" pos="389">
          <p15:clr>
            <a:srgbClr val="FBAE40"/>
          </p15:clr>
        </p15:guide>
        <p15:guide id="2" pos="5760" userDrawn="1">
          <p15:clr>
            <a:srgbClr val="FBAE40"/>
          </p15:clr>
        </p15:guide>
        <p15:guide id="3" orient="horz" pos="474">
          <p15:clr>
            <a:srgbClr val="FBAE40"/>
          </p15:clr>
        </p15:guide>
        <p15:guide id="4" orient="horz" pos="4320" userDrawn="1">
          <p15:clr>
            <a:srgbClr val="FBAE40"/>
          </p15:clr>
        </p15:guide>
        <p15:guide id="5" orient="horz" pos="362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2901" y="1307592"/>
            <a:ext cx="8455819"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18186423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F410-C2BB-A469-7D80-71C037B28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8153D-A662-1568-5CD5-EA91F7A43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5B38B-97D8-9DDE-89B3-24F41B995708}"/>
              </a:ext>
            </a:extLst>
          </p:cNvPr>
          <p:cNvSpPr>
            <a:spLocks noGrp="1"/>
          </p:cNvSpPr>
          <p:nvPr>
            <p:ph type="dt" sz="half" idx="10"/>
          </p:nvPr>
        </p:nvSpPr>
        <p:spPr/>
        <p:txBody>
          <a:bodyPr/>
          <a:lstStyle/>
          <a:p>
            <a:fld id="{5FD77DDD-391D-4C64-8AC1-2E884E400CB6}" type="datetimeFigureOut">
              <a:rPr lang="en-US" smtClean="0"/>
              <a:t>6/4/2026</a:t>
            </a:fld>
            <a:endParaRPr lang="en-US"/>
          </a:p>
        </p:txBody>
      </p:sp>
      <p:sp>
        <p:nvSpPr>
          <p:cNvPr id="5" name="Footer Placeholder 4">
            <a:extLst>
              <a:ext uri="{FF2B5EF4-FFF2-40B4-BE49-F238E27FC236}">
                <a16:creationId xmlns:a16="http://schemas.microsoft.com/office/drawing/2014/main" id="{F08E8A63-6E02-DD24-3116-BF7D8CD59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8FC27-C091-76F3-4B80-5B7494D4981A}"/>
              </a:ext>
            </a:extLst>
          </p:cNvPr>
          <p:cNvSpPr>
            <a:spLocks noGrp="1"/>
          </p:cNvSpPr>
          <p:nvPr>
            <p:ph type="sldNum" sz="quarter" idx="12"/>
          </p:nvPr>
        </p:nvSpPr>
        <p:spPr/>
        <p:txBody>
          <a:bodyPr/>
          <a:lstStyle/>
          <a:p>
            <a:fld id="{D23BB397-4741-4076-BB9E-5506BAC44348}" type="slidenum">
              <a:rPr lang="en-US" smtClean="0"/>
              <a:t>‹#›</a:t>
            </a:fld>
            <a:endParaRPr lang="en-US"/>
          </a:p>
        </p:txBody>
      </p:sp>
    </p:spTree>
    <p:extLst>
      <p:ext uri="{BB962C8B-B14F-4D97-AF65-F5344CB8AC3E}">
        <p14:creationId xmlns:p14="http://schemas.microsoft.com/office/powerpoint/2010/main" val="378642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342900" y="1307592"/>
            <a:ext cx="8455914" cy="4498848"/>
          </a:xfr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71490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Lead-in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2900" y="1307592"/>
            <a:ext cx="8458200" cy="1143000"/>
          </a:xfrm>
          <a:solidFill>
            <a:schemeClr val="bg2"/>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6"/>
            <a:ext cx="8458200" cy="3171825"/>
          </a:xfr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D3E68E7D-1C63-4CEA-B8CE-6EFBFCDFB6AF}"/>
              </a:ext>
            </a:extLst>
          </p:cNvPr>
          <p:cNvSpPr>
            <a:spLocks noGrp="1"/>
          </p:cNvSpPr>
          <p:nvPr>
            <p:ph type="sldNum" sz="quarter" idx="21"/>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007561542"/>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nd Right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a:t>Left and Right Content</a:t>
            </a:r>
          </a:p>
        </p:txBody>
      </p:sp>
      <p:sp>
        <p:nvSpPr>
          <p:cNvPr id="3" name="Left Content"/>
          <p:cNvSpPr>
            <a:spLocks noGrp="1"/>
          </p:cNvSpPr>
          <p:nvPr>
            <p:ph sz="half" idx="1" hasCustomPrompt="1"/>
          </p:nvPr>
        </p:nvSpPr>
        <p:spPr>
          <a:xfrm>
            <a:off x="342900"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2"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33397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342900"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70298"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a:xfrm>
            <a:off x="342900" y="6422597"/>
            <a:ext cx="171450" cy="246888"/>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39352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Righ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1051560"/>
          </a:xfr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3"/>
            <a:ext cx="4273550"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342900" y="1307592"/>
            <a:ext cx="4229100"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5806443"/>
            <a:ext cx="42290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6" name="Text Placeholder 5">
            <a:extLst>
              <a:ext uri="{FF2B5EF4-FFF2-40B4-BE49-F238E27FC236}">
                <a16:creationId xmlns:a16="http://schemas.microsoft.com/office/drawing/2014/main" id="{775CEB89-812B-40AD-AA17-292B4F06E1FE}"/>
              </a:ext>
            </a:extLst>
          </p:cNvPr>
          <p:cNvSpPr>
            <a:spLocks noGrp="1"/>
          </p:cNvSpPr>
          <p:nvPr>
            <p:ph type="body" sz="quarter" idx="20" hasCustomPrompt="1"/>
          </p:nvPr>
        </p:nvSpPr>
        <p:spPr>
          <a:xfrm>
            <a:off x="342901"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10" name="AIR.org">
            <a:extLst>
              <a:ext uri="{FF2B5EF4-FFF2-40B4-BE49-F238E27FC236}">
                <a16:creationId xmlns:a16="http://schemas.microsoft.com/office/drawing/2014/main" id="{E096489C-1A64-4BDE-B3CE-BF9DF19A0DC3}"/>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
        <p:nvSpPr>
          <p:cNvPr id="3" name="Slide Number Placeholder 2">
            <a:extLst>
              <a:ext uri="{FF2B5EF4-FFF2-40B4-BE49-F238E27FC236}">
                <a16:creationId xmlns:a16="http://schemas.microsoft.com/office/drawing/2014/main" id="{F874B05E-8B06-4847-BE13-EAC640FE7DC5}"/>
              </a:ext>
            </a:extLst>
          </p:cNvPr>
          <p:cNvSpPr>
            <a:spLocks noGrp="1"/>
          </p:cNvSpPr>
          <p:nvPr>
            <p:ph type="sldNum" sz="quarter" idx="21"/>
          </p:nvPr>
        </p:nvSpPr>
        <p:spPr>
          <a:xfrm>
            <a:off x="342900" y="6422597"/>
            <a:ext cx="171450" cy="246888"/>
          </a:xfrm>
          <a:prstGeom prst="rect">
            <a:avLst/>
          </a:prstGeom>
        </p:spPr>
        <p:txBody>
          <a:bodyPr/>
          <a:lstStyle>
            <a:lvl1pPr>
              <a:defRPr sz="1000"/>
            </a:lvl1pPr>
          </a:lstStyle>
          <a:p>
            <a:fld id="{7E1341B0-7904-4148-9082-6535FE1E4D20}" type="slidenum">
              <a:rPr lang="en-US" smtClean="0"/>
              <a:pPr/>
              <a:t>‹#›</a:t>
            </a:fld>
            <a:endParaRPr lang="en-US"/>
          </a:p>
        </p:txBody>
      </p:sp>
      <p:pic>
        <p:nvPicPr>
          <p:cNvPr id="13" name="Picture 12">
            <a:extLst>
              <a:ext uri="{FF2B5EF4-FFF2-40B4-BE49-F238E27FC236}">
                <a16:creationId xmlns:a16="http://schemas.microsoft.com/office/drawing/2014/main" id="{16222F1A-2FEC-4501-B854-27822A3796A9}"/>
              </a:ext>
            </a:extLst>
          </p:cNvPr>
          <p:cNvPicPr>
            <a:picLocks noChangeAspect="1"/>
          </p:cNvPicPr>
          <p:nvPr userDrawn="1"/>
        </p:nvPicPr>
        <p:blipFill>
          <a:blip r:embed="rId2"/>
          <a:stretch>
            <a:fillRect/>
          </a:stretch>
        </p:blipFill>
        <p:spPr>
          <a:xfrm>
            <a:off x="7686151" y="6381749"/>
            <a:ext cx="996315" cy="304800"/>
          </a:xfrm>
          <a:prstGeom prst="rect">
            <a:avLst/>
          </a:prstGeom>
        </p:spPr>
      </p:pic>
    </p:spTree>
    <p:extLst>
      <p:ext uri="{BB962C8B-B14F-4D97-AF65-F5344CB8AC3E}">
        <p14:creationId xmlns:p14="http://schemas.microsoft.com/office/powerpoint/2010/main" val="227568697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9.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344043" y="0"/>
            <a:ext cx="8455914" cy="1051560"/>
          </a:xfrm>
          <a:prstGeom prst="rect">
            <a:avLst/>
          </a:prstGeom>
        </p:spPr>
        <p:txBody>
          <a:bodyPr vert="horz" lIns="0" tIns="0" rIns="0" bIns="0" rtlCol="0" anchor="b" anchorCtr="0">
            <a:normAutofit/>
          </a:bodyPr>
          <a:lstStyle/>
          <a:p>
            <a:r>
              <a:rPr lang="en-US"/>
              <a:t>Click to edit Master title style</a:t>
            </a:r>
          </a:p>
        </p:txBody>
      </p:sp>
      <p:cxnSp>
        <p:nvCxnSpPr>
          <p:cNvPr id="13" name="Straight Connector 12">
            <a:extLst>
              <a:ext uri="{FF2B5EF4-FFF2-40B4-BE49-F238E27FC236}">
                <a16:creationId xmlns:a16="http://schemas.microsoft.com/office/drawing/2014/main" id="{A1E01608-B19C-4C40-87D8-9BC8C88FDBBE}"/>
              </a:ext>
            </a:extLst>
          </p:cNvPr>
          <p:cNvCxnSpPr/>
          <p:nvPr/>
        </p:nvCxnSpPr>
        <p:spPr>
          <a:xfrm>
            <a:off x="347569"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342900" y="1307592"/>
            <a:ext cx="8455914" cy="4498848"/>
          </a:xfrm>
          <a:prstGeom prst="rect">
            <a:avLst/>
          </a:prstGeom>
        </p:spPr>
        <p:txBody>
          <a:bodyPr vert="horz" lIns="0" tIns="0" rIns="0" bIns="0" rtlCol="0">
            <a:normAutofit/>
          </a:bodyPr>
          <a:lstStyle/>
          <a:p>
            <a:pPr marL="240030" lvl="0" indent="-240030" defTabSz="685800">
              <a:spcBef>
                <a:spcPts val="750"/>
              </a:spcBef>
            </a:pPr>
            <a:r>
              <a:rPr lang="en-US"/>
              <a:t>Click to edit Master text styles</a:t>
            </a:r>
          </a:p>
          <a:p>
            <a:pPr marL="240030" lvl="1" indent="-240030" defTabSz="685800">
              <a:spcBef>
                <a:spcPts val="750"/>
              </a:spcBef>
            </a:pPr>
            <a:r>
              <a:rPr lang="en-US"/>
              <a:t>Second level</a:t>
            </a:r>
          </a:p>
          <a:p>
            <a:pPr marL="240030" lvl="2" indent="-240030" defTabSz="685800">
              <a:spcBef>
                <a:spcPts val="750"/>
              </a:spcBef>
            </a:pPr>
            <a:r>
              <a:rPr lang="en-US"/>
              <a:t>Third level</a:t>
            </a:r>
          </a:p>
          <a:p>
            <a:pPr marL="240030" lvl="3" indent="-240030" defTabSz="685800">
              <a:spcBef>
                <a:spcPts val="750"/>
              </a:spcBef>
            </a:pPr>
            <a:r>
              <a:rPr lang="en-US"/>
              <a:t>Fourth level</a:t>
            </a:r>
          </a:p>
          <a:p>
            <a:pPr marL="240030" lvl="4" indent="-240030" defTabSz="685800">
              <a:spcBef>
                <a:spcPts val="750"/>
              </a:spcBef>
            </a:pPr>
            <a:r>
              <a:rPr lang="en-US"/>
              <a:t>Fifth level</a:t>
            </a:r>
          </a:p>
        </p:txBody>
      </p:sp>
      <p:pic>
        <p:nvPicPr>
          <p:cNvPr id="8" name="Picture 7">
            <a:extLst>
              <a:ext uri="{FF2B5EF4-FFF2-40B4-BE49-F238E27FC236}">
                <a16:creationId xmlns:a16="http://schemas.microsoft.com/office/drawing/2014/main" id="{075CF4D8-4915-40CF-BE14-96AA66BA6494}"/>
              </a:ext>
            </a:extLst>
          </p:cNvPr>
          <p:cNvPicPr>
            <a:picLocks noChangeAspect="1"/>
          </p:cNvPicPr>
          <p:nvPr userDrawn="1"/>
        </p:nvPicPr>
        <p:blipFill>
          <a:blip r:embed="rId23"/>
          <a:stretch>
            <a:fillRect/>
          </a:stretch>
        </p:blipFill>
        <p:spPr>
          <a:xfrm>
            <a:off x="7686151" y="6381749"/>
            <a:ext cx="996315" cy="304800"/>
          </a:xfrm>
          <a:prstGeom prst="rect">
            <a:avLst/>
          </a:prstGeom>
        </p:spPr>
      </p:pic>
      <p:sp>
        <p:nvSpPr>
          <p:cNvPr id="9" name="Slide Number Placeholder 6">
            <a:extLst>
              <a:ext uri="{FF2B5EF4-FFF2-40B4-BE49-F238E27FC236}">
                <a16:creationId xmlns:a16="http://schemas.microsoft.com/office/drawing/2014/main" id="{16599831-8C4A-4667-8060-63FF3AE84A51}"/>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bg2"/>
                </a:solidFill>
              </a:defRPr>
            </a:lvl1pPr>
          </a:lstStyle>
          <a:p>
            <a:fld id="{7E1341B0-7904-4148-9082-6535FE1E4D20}" type="slidenum">
              <a:rPr lang="en-US" smtClean="0"/>
              <a:pPr/>
              <a:t>‹#›</a:t>
            </a:fld>
            <a:endParaRPr lang="en-US"/>
          </a:p>
        </p:txBody>
      </p:sp>
      <p:sp>
        <p:nvSpPr>
          <p:cNvPr id="10" name="AIR.org">
            <a:extLst>
              <a:ext uri="{FF2B5EF4-FFF2-40B4-BE49-F238E27FC236}">
                <a16:creationId xmlns:a16="http://schemas.microsoft.com/office/drawing/2014/main" id="{32B172AE-6AD0-4CF2-A774-05411156E196}"/>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Tree>
    <p:extLst>
      <p:ext uri="{BB962C8B-B14F-4D97-AF65-F5344CB8AC3E}">
        <p14:creationId xmlns:p14="http://schemas.microsoft.com/office/powerpoint/2010/main" val="2231922239"/>
      </p:ext>
    </p:extLst>
  </p:cSld>
  <p:clrMap bg1="lt1" tx1="dk1" bg2="lt2" tx2="dk2" accent1="accent1" accent2="accent2" accent3="accent3" accent4="accent4" accent5="accent5" accent6="accent6" hlink="hlink" folHlink="folHlink"/>
  <p:sldLayoutIdLst>
    <p:sldLayoutId id="2147483824" r:id="rId1"/>
    <p:sldLayoutId id="2147483747" r:id="rId2"/>
    <p:sldLayoutId id="2147483829" r:id="rId3"/>
    <p:sldLayoutId id="2147483825" r:id="rId4"/>
    <p:sldLayoutId id="2147484026" r:id="rId5"/>
    <p:sldLayoutId id="2147484007" r:id="rId6"/>
    <p:sldLayoutId id="2147483702" r:id="rId7"/>
    <p:sldLayoutId id="2147483786" r:id="rId8"/>
    <p:sldLayoutId id="2147483837" r:id="rId9"/>
    <p:sldLayoutId id="2147483838" r:id="rId10"/>
    <p:sldLayoutId id="2147484049" r:id="rId11"/>
    <p:sldLayoutId id="2147483803" r:id="rId12"/>
    <p:sldLayoutId id="2147484050" r:id="rId13"/>
    <p:sldLayoutId id="2147483840" r:id="rId14"/>
    <p:sldLayoutId id="2147483725" r:id="rId15"/>
    <p:sldLayoutId id="2147483830" r:id="rId16"/>
    <p:sldLayoutId id="2147483775" r:id="rId17"/>
    <p:sldLayoutId id="2147484051" r:id="rId18"/>
    <p:sldLayoutId id="2147484062" r:id="rId19"/>
    <p:sldLayoutId id="2147484063" r:id="rId20"/>
  </p:sldLayoutIdLst>
  <p:hf hdr="0" ftr="0" dt="0"/>
  <p:txStyles>
    <p:titleStyle>
      <a:lvl1pPr algn="l" defTabSz="514350" rtl="0" eaLnBrk="1" latinLnBrk="0" hangingPunct="1">
        <a:lnSpc>
          <a:spcPct val="90000"/>
        </a:lnSpc>
        <a:spcBef>
          <a:spcPct val="0"/>
        </a:spcBef>
        <a:buNone/>
        <a:defRPr sz="3200" b="1" kern="1200" baseline="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ctr" defTabSz="514350" rtl="0" eaLnBrk="1" latinLnBrk="0" hangingPunct="1">
        <a:defRPr sz="1013" kern="1200">
          <a:solidFill>
            <a:schemeClr val="tx1"/>
          </a:solidFill>
          <a:latin typeface="+mn-lt"/>
          <a:ea typeface="+mn-ea"/>
          <a:cs typeface="+mn-cs"/>
        </a:defRPr>
      </a:lvl1pPr>
      <a:lvl2pPr marL="0" algn="l" defTabSz="514350" rtl="0" eaLnBrk="1" latinLnBrk="0" hangingPunct="1">
        <a:defRPr sz="1013" kern="1200">
          <a:solidFill>
            <a:schemeClr val="tx1"/>
          </a:solidFill>
          <a:latin typeface="+mn-lt"/>
          <a:ea typeface="+mn-ea"/>
          <a:cs typeface="+mn-cs"/>
        </a:defRPr>
      </a:lvl2pPr>
      <a:lvl3pPr marL="257175" algn="l" defTabSz="514350" rtl="0" eaLnBrk="1" latinLnBrk="0" hangingPunct="1">
        <a:defRPr sz="1013" kern="1200">
          <a:solidFill>
            <a:schemeClr val="tx1"/>
          </a:solidFill>
          <a:latin typeface="+mn-lt"/>
          <a:ea typeface="+mn-ea"/>
          <a:cs typeface="+mn-cs"/>
        </a:defRPr>
      </a:lvl3pPr>
      <a:lvl4pPr marL="514350" algn="l" defTabSz="514350" rtl="0" eaLnBrk="1" latinLnBrk="0" hangingPunct="1">
        <a:defRPr sz="1013" kern="1200">
          <a:solidFill>
            <a:schemeClr val="tx1"/>
          </a:solidFill>
          <a:latin typeface="+mn-lt"/>
          <a:ea typeface="+mn-ea"/>
          <a:cs typeface="+mn-cs"/>
        </a:defRPr>
      </a:lvl4pPr>
      <a:lvl5pPr marL="771525" algn="l" defTabSz="514350" rtl="0" eaLnBrk="1" latinLnBrk="0" hangingPunct="1">
        <a:defRPr sz="1013" kern="1200">
          <a:solidFill>
            <a:schemeClr val="tx1"/>
          </a:solidFill>
          <a:latin typeface="+mn-lt"/>
          <a:ea typeface="+mn-ea"/>
          <a:cs typeface="+mn-cs"/>
        </a:defRPr>
      </a:lvl5pPr>
      <a:lvl6pPr marL="1028700" algn="l" defTabSz="514350" rtl="0" eaLnBrk="1" latinLnBrk="0" hangingPunct="1">
        <a:defRPr sz="1013" kern="1200">
          <a:solidFill>
            <a:schemeClr val="tx1"/>
          </a:solidFill>
          <a:latin typeface="+mn-lt"/>
          <a:ea typeface="+mn-ea"/>
          <a:cs typeface="+mn-cs"/>
        </a:defRPr>
      </a:lvl6pPr>
      <a:lvl7pPr marL="1285875" algn="l" defTabSz="514350" rtl="0" eaLnBrk="1" latinLnBrk="0" hangingPunct="1">
        <a:defRPr sz="1013" kern="1200">
          <a:solidFill>
            <a:schemeClr val="tx1"/>
          </a:solidFill>
          <a:latin typeface="+mn-lt"/>
          <a:ea typeface="+mn-ea"/>
          <a:cs typeface="+mn-cs"/>
        </a:defRPr>
      </a:lvl7pPr>
      <a:lvl8pPr marL="1543050" algn="l" defTabSz="514350" rtl="0" eaLnBrk="1" latinLnBrk="0" hangingPunct="1">
        <a:defRPr sz="1013" kern="1200">
          <a:solidFill>
            <a:schemeClr val="tx1"/>
          </a:solidFill>
          <a:latin typeface="+mn-lt"/>
          <a:ea typeface="+mn-ea"/>
          <a:cs typeface="+mn-cs"/>
        </a:defRPr>
      </a:lvl8pPr>
      <a:lvl9pPr marL="1800225"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DB1C3F4-EE25-4DE1-9B0E-EE41E0538B6F}"/>
              </a:ext>
            </a:extLst>
          </p:cNvPr>
          <p:cNvGrpSpPr/>
          <p:nvPr userDrawn="1"/>
        </p:nvGrpSpPr>
        <p:grpSpPr>
          <a:xfrm>
            <a:off x="0" y="1"/>
            <a:ext cx="9144000" cy="6858000"/>
            <a:chOff x="0" y="1"/>
            <a:chExt cx="9144000" cy="6858000"/>
          </a:xfrm>
        </p:grpSpPr>
        <p:sp>
          <p:nvSpPr>
            <p:cNvPr id="14" name="Rectangle 13">
              <a:extLst>
                <a:ext uri="{FF2B5EF4-FFF2-40B4-BE49-F238E27FC236}">
                  <a16:creationId xmlns:a16="http://schemas.microsoft.com/office/drawing/2014/main" id="{AD465B3F-3D3E-4437-AA17-4BAB585658D5}"/>
                </a:ext>
              </a:extLst>
            </p:cNvPr>
            <p:cNvSpPr/>
            <p:nvPr userDrawn="1"/>
          </p:nvSpPr>
          <p:spPr>
            <a:xfrm>
              <a:off x="0" y="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CC83B64-7BA0-4C7A-8B37-2AA209A18108}"/>
                </a:ext>
              </a:extLst>
            </p:cNvPr>
            <p:cNvPicPr>
              <a:picLocks noChangeAspect="1"/>
            </p:cNvPicPr>
            <p:nvPr userDrawn="1"/>
          </p:nvPicPr>
          <p:blipFill rotWithShape="1">
            <a:blip r:embed="rId22"/>
            <a:srcRect l="60323" r="12490" b="15492"/>
            <a:stretch/>
          </p:blipFill>
          <p:spPr>
            <a:xfrm rot="5400000">
              <a:off x="6222180" y="3936181"/>
              <a:ext cx="2122429" cy="3721210"/>
            </a:xfrm>
            <a:prstGeom prst="rect">
              <a:avLst/>
            </a:prstGeom>
          </p:spPr>
        </p:pic>
        <p:pic>
          <p:nvPicPr>
            <p:cNvPr id="19" name="Picture 18" descr="Logo of American Institutes for Research. Advancing Evidence. Improving Lives.">
              <a:extLst>
                <a:ext uri="{FF2B5EF4-FFF2-40B4-BE49-F238E27FC236}">
                  <a16:creationId xmlns:a16="http://schemas.microsoft.com/office/drawing/2014/main" id="{4A150589-B54A-44AB-B492-E647088C3D19}"/>
                </a:ext>
              </a:extLst>
            </p:cNvPr>
            <p:cNvPicPr>
              <a:picLocks noChangeAspect="1"/>
            </p:cNvPicPr>
            <p:nvPr userDrawn="1"/>
          </p:nvPicPr>
          <p:blipFill rotWithShape="1">
            <a:blip r:embed="rId23"/>
            <a:srcRect b="44058"/>
            <a:stretch/>
          </p:blipFill>
          <p:spPr>
            <a:xfrm>
              <a:off x="7743306" y="6369634"/>
              <a:ext cx="1243013" cy="359672"/>
            </a:xfrm>
            <a:prstGeom prst="rect">
              <a:avLst/>
            </a:prstGeom>
          </p:spPr>
        </p:pic>
      </p:grpSp>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344043" y="0"/>
            <a:ext cx="8455914" cy="1051560"/>
          </a:xfrm>
          <a:prstGeom prst="rect">
            <a:avLst/>
          </a:prstGeom>
        </p:spPr>
        <p:txBody>
          <a:bodyPr vert="horz" lIns="0" tIns="0" rIns="0" bIns="0" rtlCol="0" anchor="b" anchorCtr="0">
            <a:normAutofit/>
          </a:bodyPr>
          <a:lstStyle/>
          <a:p>
            <a:r>
              <a:rPr lang="en-US"/>
              <a:t>Click to edit Master title style</a:t>
            </a:r>
          </a:p>
        </p:txBody>
      </p:sp>
      <p:cxnSp>
        <p:nvCxnSpPr>
          <p:cNvPr id="17" name="Straight Connector 16">
            <a:extLst>
              <a:ext uri="{FF2B5EF4-FFF2-40B4-BE49-F238E27FC236}">
                <a16:creationId xmlns:a16="http://schemas.microsoft.com/office/drawing/2014/main" id="{2D6C4672-AF0F-4581-A1F3-CB94E73DD38E}"/>
              </a:ext>
            </a:extLst>
          </p:cNvPr>
          <p:cNvCxnSpPr/>
          <p:nvPr/>
        </p:nvCxnSpPr>
        <p:spPr>
          <a:xfrm>
            <a:off x="347571"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E4C6678-D1D5-284E-9A16-6E03EDFACA48}"/>
              </a:ext>
            </a:extLst>
          </p:cNvPr>
          <p:cNvSpPr>
            <a:spLocks noGrp="1"/>
          </p:cNvSpPr>
          <p:nvPr>
            <p:ph type="body" idx="1"/>
          </p:nvPr>
        </p:nvSpPr>
        <p:spPr>
          <a:xfrm>
            <a:off x="342900" y="1307592"/>
            <a:ext cx="8455914" cy="4498848"/>
          </a:xfrm>
          <a:prstGeom prst="rect">
            <a:avLst/>
          </a:prstGeom>
        </p:spPr>
        <p:txBody>
          <a:bodyPr vert="horz" lIns="0" tIns="0" rIns="0" bIns="0" rtlCol="0">
            <a:normAutofit/>
          </a:bodyPr>
          <a:lstStyle/>
          <a:p>
            <a:pPr marL="240030" lvl="0" indent="-240030" defTabSz="685800">
              <a:spcBef>
                <a:spcPts val="750"/>
              </a:spcBef>
            </a:pPr>
            <a:r>
              <a:rPr lang="en-US"/>
              <a:t>Click to edit Master text styles</a:t>
            </a:r>
          </a:p>
          <a:p>
            <a:pPr marL="480060" lvl="1" indent="-240030" defTabSz="685800">
              <a:spcBef>
                <a:spcPts val="450"/>
              </a:spcBef>
            </a:pPr>
            <a:r>
              <a:rPr lang="en-US"/>
              <a:t>Second level</a:t>
            </a:r>
          </a:p>
          <a:p>
            <a:pPr marL="720090" lvl="2" indent="-240030" defTabSz="685800">
              <a:spcBef>
                <a:spcPts val="450"/>
              </a:spcBef>
            </a:pPr>
            <a:r>
              <a:rPr lang="en-US"/>
              <a:t>Third level</a:t>
            </a:r>
          </a:p>
          <a:p>
            <a:pPr marL="960120" lvl="3" indent="-240030" defTabSz="685800">
              <a:spcBef>
                <a:spcPts val="450"/>
              </a:spcBef>
            </a:pPr>
            <a:r>
              <a:rPr lang="en-US"/>
              <a:t>Fourth level</a:t>
            </a:r>
          </a:p>
          <a:p>
            <a:pPr marL="1200150" lvl="4" indent="-240030" defTabSz="685800">
              <a:spcBef>
                <a:spcPts val="450"/>
              </a:spcBef>
            </a:pPr>
            <a:r>
              <a:rPr lang="en-US"/>
              <a:t>Fifth level</a:t>
            </a:r>
          </a:p>
        </p:txBody>
      </p:sp>
      <p:sp>
        <p:nvSpPr>
          <p:cNvPr id="20" name="Slide Number Placeholder 6">
            <a:extLst>
              <a:ext uri="{FF2B5EF4-FFF2-40B4-BE49-F238E27FC236}">
                <a16:creationId xmlns:a16="http://schemas.microsoft.com/office/drawing/2014/main" id="{730F9B10-2F56-4ECB-9546-DFB45EF0D5F4}"/>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000">
                <a:solidFill>
                  <a:schemeClr val="accent1"/>
                </a:solidFill>
              </a:defRPr>
            </a:lvl1pPr>
          </a:lstStyle>
          <a:p>
            <a:fld id="{7E1341B0-7904-4148-9082-6535FE1E4D20}" type="slidenum">
              <a:rPr lang="en-US" smtClean="0"/>
              <a:pPr/>
              <a:t>‹#›</a:t>
            </a:fld>
            <a:endParaRPr lang="en-US"/>
          </a:p>
        </p:txBody>
      </p:sp>
      <p:sp>
        <p:nvSpPr>
          <p:cNvPr id="21" name="AIR.org">
            <a:extLst>
              <a:ext uri="{FF2B5EF4-FFF2-40B4-BE49-F238E27FC236}">
                <a16:creationId xmlns:a16="http://schemas.microsoft.com/office/drawing/2014/main" id="{A15D7546-56C9-4886-8493-55D96E9CFEB7}"/>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accent1"/>
                </a:solidFill>
              </a:rPr>
              <a:t>| AIR.ORG</a:t>
            </a:r>
          </a:p>
        </p:txBody>
      </p:sp>
    </p:spTree>
    <p:extLst>
      <p:ext uri="{BB962C8B-B14F-4D97-AF65-F5344CB8AC3E}">
        <p14:creationId xmlns:p14="http://schemas.microsoft.com/office/powerpoint/2010/main" val="3959525876"/>
      </p:ext>
    </p:extLst>
  </p:cSld>
  <p:clrMap bg1="lt1" tx1="dk1" bg2="lt2" tx2="dk2" accent1="accent1" accent2="accent2" accent3="accent3" accent4="accent4" accent5="accent5" accent6="accent6" hlink="hlink" folHlink="folHlink"/>
  <p:sldLayoutIdLst>
    <p:sldLayoutId id="2147483912" r:id="rId1"/>
    <p:sldLayoutId id="2147484032" r:id="rId2"/>
    <p:sldLayoutId id="2147483913" r:id="rId3"/>
    <p:sldLayoutId id="2147484036" r:id="rId4"/>
    <p:sldLayoutId id="2147484034" r:id="rId5"/>
    <p:sldLayoutId id="2147484037" r:id="rId6"/>
    <p:sldLayoutId id="2147484035" r:id="rId7"/>
    <p:sldLayoutId id="2147484038" r:id="rId8"/>
    <p:sldLayoutId id="2147484039" r:id="rId9"/>
    <p:sldLayoutId id="2147484040" r:id="rId10"/>
    <p:sldLayoutId id="2147484041" r:id="rId11"/>
    <p:sldLayoutId id="2147484047" r:id="rId12"/>
    <p:sldLayoutId id="2147484042" r:id="rId13"/>
    <p:sldLayoutId id="2147484043" r:id="rId14"/>
    <p:sldLayoutId id="2147484044" r:id="rId15"/>
    <p:sldLayoutId id="2147483941" r:id="rId16"/>
    <p:sldLayoutId id="2147484046" r:id="rId17"/>
    <p:sldLayoutId id="2147484052" r:id="rId18"/>
    <p:sldLayoutId id="2147484055" r:id="rId19"/>
    <p:sldLayoutId id="2147484061" r:id="rId20"/>
  </p:sldLayoutIdLst>
  <p:hf hdr="0" ftr="0" dt="0"/>
  <p:txStyles>
    <p:titleStyle>
      <a:lvl1pPr algn="l" defTabSz="514350" rtl="0" eaLnBrk="1" latinLnBrk="0" hangingPunct="1">
        <a:lnSpc>
          <a:spcPct val="90000"/>
        </a:lnSpc>
        <a:spcBef>
          <a:spcPct val="0"/>
        </a:spcBef>
        <a:buNone/>
        <a:defRPr sz="3200" b="1" kern="1200" baseline="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p:txBody>
          <a:bodyPr/>
          <a:lstStyle/>
          <a:p>
            <a:r>
              <a:rPr lang="en-US"/>
              <a:t>Proposal Development Training Series</a:t>
            </a:r>
          </a:p>
        </p:txBody>
      </p:sp>
      <p:sp>
        <p:nvSpPr>
          <p:cNvPr id="8" name="Text Placeholder 7">
            <a:extLst>
              <a:ext uri="{FF2B5EF4-FFF2-40B4-BE49-F238E27FC236}">
                <a16:creationId xmlns:a16="http://schemas.microsoft.com/office/drawing/2014/main" id="{0F7200B4-F679-48CA-8F6D-3AAF0DEE94A3}"/>
              </a:ext>
            </a:extLst>
          </p:cNvPr>
          <p:cNvSpPr>
            <a:spLocks noGrp="1"/>
          </p:cNvSpPr>
          <p:nvPr>
            <p:ph type="body" sz="quarter" idx="12"/>
          </p:nvPr>
        </p:nvSpPr>
        <p:spPr/>
        <p:txBody>
          <a:bodyPr vert="horz" lIns="0" tIns="0" rIns="0" bIns="0" rtlCol="0" anchor="t">
            <a:normAutofit fontScale="92500" lnSpcReduction="20000"/>
          </a:bodyPr>
          <a:lstStyle/>
          <a:p>
            <a:r>
              <a:rPr lang="en-US">
                <a:cs typeface="Arial"/>
              </a:rPr>
              <a:t>Session 3: More Components of Technical Proposal, Writing and Review Tips</a:t>
            </a:r>
          </a:p>
        </p:txBody>
      </p:sp>
      <p:sp>
        <p:nvSpPr>
          <p:cNvPr id="7" name="Subtitle 6">
            <a:extLst>
              <a:ext uri="{FF2B5EF4-FFF2-40B4-BE49-F238E27FC236}">
                <a16:creationId xmlns:a16="http://schemas.microsoft.com/office/drawing/2014/main" id="{5402CFB2-2EEA-4A88-B003-289161070135}"/>
              </a:ext>
            </a:extLst>
          </p:cNvPr>
          <p:cNvSpPr>
            <a:spLocks noGrp="1"/>
          </p:cNvSpPr>
          <p:nvPr>
            <p:ph type="body" sz="quarter" idx="13"/>
          </p:nvPr>
        </p:nvSpPr>
        <p:spPr/>
        <p:txBody>
          <a:bodyPr/>
          <a:lstStyle/>
          <a:p>
            <a:pPr lvl="0"/>
            <a:r>
              <a:rPr lang="en-US"/>
              <a:t>David Seidenfeld, PhD  | Adria Molotsky, PhD | Marlous de Milliano, PhD</a:t>
            </a:r>
          </a:p>
          <a:p>
            <a:pPr lvl="0"/>
            <a:endParaRPr lang="en-US"/>
          </a:p>
          <a:p>
            <a:pPr lvl="0"/>
            <a:endParaRPr lang="en-US"/>
          </a:p>
        </p:txBody>
      </p:sp>
      <p:sp>
        <p:nvSpPr>
          <p:cNvPr id="9" name="Content Placeholder 8">
            <a:extLst>
              <a:ext uri="{FF2B5EF4-FFF2-40B4-BE49-F238E27FC236}">
                <a16:creationId xmlns:a16="http://schemas.microsoft.com/office/drawing/2014/main" id="{DAFA4748-BCA7-4CBC-8ADF-43C99738FC28}"/>
              </a:ext>
            </a:extLst>
          </p:cNvPr>
          <p:cNvSpPr>
            <a:spLocks noGrp="1"/>
          </p:cNvSpPr>
          <p:nvPr>
            <p:ph type="body" sz="quarter" idx="14"/>
          </p:nvPr>
        </p:nvSpPr>
        <p:spPr/>
        <p:txBody>
          <a:bodyPr/>
          <a:lstStyle/>
          <a:p>
            <a:r>
              <a:rPr lang="en-US"/>
              <a:t>African Evaluation Association &amp; American Institutes for Research</a:t>
            </a:r>
          </a:p>
          <a:p>
            <a:endParaRPr lang="en-US"/>
          </a:p>
        </p:txBody>
      </p:sp>
    </p:spTree>
    <p:extLst>
      <p:ext uri="{BB962C8B-B14F-4D97-AF65-F5344CB8AC3E}">
        <p14:creationId xmlns:p14="http://schemas.microsoft.com/office/powerpoint/2010/main" val="327702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A863-D5FF-991E-03ED-33AE7B20A9EF}"/>
              </a:ext>
            </a:extLst>
          </p:cNvPr>
          <p:cNvSpPr>
            <a:spLocks noGrp="1"/>
          </p:cNvSpPr>
          <p:nvPr>
            <p:ph type="title"/>
          </p:nvPr>
        </p:nvSpPr>
        <p:spPr/>
        <p:txBody>
          <a:bodyPr/>
          <a:lstStyle/>
          <a:p>
            <a:r>
              <a:rPr lang="en-US"/>
              <a:t>Outlining the Work Plan or Timeline </a:t>
            </a:r>
          </a:p>
        </p:txBody>
      </p:sp>
      <p:sp>
        <p:nvSpPr>
          <p:cNvPr id="3" name="Content Placeholder 2">
            <a:extLst>
              <a:ext uri="{FF2B5EF4-FFF2-40B4-BE49-F238E27FC236}">
                <a16:creationId xmlns:a16="http://schemas.microsoft.com/office/drawing/2014/main" id="{6340A5F7-62FD-5533-5A11-ED136444A64B}"/>
              </a:ext>
            </a:extLst>
          </p:cNvPr>
          <p:cNvSpPr>
            <a:spLocks noGrp="1"/>
          </p:cNvSpPr>
          <p:nvPr>
            <p:ph sz="quarter" idx="17"/>
          </p:nvPr>
        </p:nvSpPr>
        <p:spPr/>
        <p:txBody>
          <a:bodyPr>
            <a:normAutofit fontScale="92500"/>
          </a:bodyPr>
          <a:lstStyle/>
          <a:p>
            <a:r>
              <a:rPr lang="en-US"/>
              <a:t>Initially, we must identify in the RFP the period of performance of the project. Is this enough time to conduct the project or service the client wants?</a:t>
            </a:r>
          </a:p>
          <a:p>
            <a:r>
              <a:rPr lang="en-US"/>
              <a:t>If it isn’t enough time, how can we save time to accomplish initial client objectives?</a:t>
            </a:r>
          </a:p>
          <a:p>
            <a:r>
              <a:rPr lang="en-US"/>
              <a:t>If we cannot think of anything to save time, we should include a question to the client asking for more time.</a:t>
            </a:r>
          </a:p>
          <a:p>
            <a:r>
              <a:rPr lang="en-US"/>
              <a:t>It is best to show the work plan graphically either through a basic chart or GANTT chart.</a:t>
            </a:r>
          </a:p>
          <a:p>
            <a:r>
              <a:rPr lang="en-US"/>
              <a:t>The work plan chart should follow the technical section or be placed in the annex, depending on the RFP – this should be noted in the outline. </a:t>
            </a:r>
          </a:p>
        </p:txBody>
      </p:sp>
    </p:spTree>
    <p:extLst>
      <p:ext uri="{BB962C8B-B14F-4D97-AF65-F5344CB8AC3E}">
        <p14:creationId xmlns:p14="http://schemas.microsoft.com/office/powerpoint/2010/main" val="151453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F7B7C0-E353-86E2-C9BB-303A072A54A3}"/>
              </a:ext>
            </a:extLst>
          </p:cNvPr>
          <p:cNvSpPr>
            <a:spLocks noGrp="1"/>
          </p:cNvSpPr>
          <p:nvPr>
            <p:ph type="sldNum" sz="quarter" idx="10"/>
          </p:nvPr>
        </p:nvSpPr>
        <p:spPr/>
        <p:txBody>
          <a:bodyPr/>
          <a:lstStyle/>
          <a:p>
            <a:fld id="{7E1341B0-7904-4148-9082-6535FE1E4D20}" type="slidenum">
              <a:rPr lang="en-US" smtClean="0"/>
              <a:pPr/>
              <a:t>11</a:t>
            </a:fld>
            <a:endParaRPr lang="en-US"/>
          </a:p>
        </p:txBody>
      </p:sp>
      <p:graphicFrame>
        <p:nvGraphicFramePr>
          <p:cNvPr id="6" name="Content Placeholder 5">
            <a:extLst>
              <a:ext uri="{FF2B5EF4-FFF2-40B4-BE49-F238E27FC236}">
                <a16:creationId xmlns:a16="http://schemas.microsoft.com/office/drawing/2014/main" id="{07FFFA03-4B51-43AB-1F95-08F3E4D431E9}"/>
              </a:ext>
            </a:extLst>
          </p:cNvPr>
          <p:cNvGraphicFramePr>
            <a:graphicFrameLocks noGrp="1"/>
          </p:cNvGraphicFramePr>
          <p:nvPr>
            <p:ph sz="quarter" idx="4294967295"/>
          </p:nvPr>
        </p:nvGraphicFramePr>
        <p:xfrm>
          <a:off x="933061" y="93307"/>
          <a:ext cx="7063273" cy="5975739"/>
        </p:xfrm>
        <a:graphic>
          <a:graphicData uri="http://schemas.openxmlformats.org/drawingml/2006/table">
            <a:tbl>
              <a:tblPr firstRow="1" firstCol="1" bandRow="1">
                <a:tableStyleId>{577794B7-0F68-450A-8CF4-2D9CDB5CE098}</a:tableStyleId>
              </a:tblPr>
              <a:tblGrid>
                <a:gridCol w="3728444">
                  <a:extLst>
                    <a:ext uri="{9D8B030D-6E8A-4147-A177-3AD203B41FA5}">
                      <a16:colId xmlns:a16="http://schemas.microsoft.com/office/drawing/2014/main" val="1792716332"/>
                    </a:ext>
                  </a:extLst>
                </a:gridCol>
                <a:gridCol w="634163">
                  <a:extLst>
                    <a:ext uri="{9D8B030D-6E8A-4147-A177-3AD203B41FA5}">
                      <a16:colId xmlns:a16="http://schemas.microsoft.com/office/drawing/2014/main" val="1277869992"/>
                    </a:ext>
                  </a:extLst>
                </a:gridCol>
                <a:gridCol w="349884">
                  <a:extLst>
                    <a:ext uri="{9D8B030D-6E8A-4147-A177-3AD203B41FA5}">
                      <a16:colId xmlns:a16="http://schemas.microsoft.com/office/drawing/2014/main" val="997281275"/>
                    </a:ext>
                  </a:extLst>
                </a:gridCol>
                <a:gridCol w="382684">
                  <a:extLst>
                    <a:ext uri="{9D8B030D-6E8A-4147-A177-3AD203B41FA5}">
                      <a16:colId xmlns:a16="http://schemas.microsoft.com/office/drawing/2014/main" val="1107046002"/>
                    </a:ext>
                  </a:extLst>
                </a:gridCol>
                <a:gridCol w="349884">
                  <a:extLst>
                    <a:ext uri="{9D8B030D-6E8A-4147-A177-3AD203B41FA5}">
                      <a16:colId xmlns:a16="http://schemas.microsoft.com/office/drawing/2014/main" val="2411275514"/>
                    </a:ext>
                  </a:extLst>
                </a:gridCol>
                <a:gridCol w="338950">
                  <a:extLst>
                    <a:ext uri="{9D8B030D-6E8A-4147-A177-3AD203B41FA5}">
                      <a16:colId xmlns:a16="http://schemas.microsoft.com/office/drawing/2014/main" val="3142967119"/>
                    </a:ext>
                  </a:extLst>
                </a:gridCol>
                <a:gridCol w="349883">
                  <a:extLst>
                    <a:ext uri="{9D8B030D-6E8A-4147-A177-3AD203B41FA5}">
                      <a16:colId xmlns:a16="http://schemas.microsoft.com/office/drawing/2014/main" val="1276453797"/>
                    </a:ext>
                  </a:extLst>
                </a:gridCol>
                <a:gridCol w="382685">
                  <a:extLst>
                    <a:ext uri="{9D8B030D-6E8A-4147-A177-3AD203B41FA5}">
                      <a16:colId xmlns:a16="http://schemas.microsoft.com/office/drawing/2014/main" val="2083665022"/>
                    </a:ext>
                  </a:extLst>
                </a:gridCol>
                <a:gridCol w="546696">
                  <a:extLst>
                    <a:ext uri="{9D8B030D-6E8A-4147-A177-3AD203B41FA5}">
                      <a16:colId xmlns:a16="http://schemas.microsoft.com/office/drawing/2014/main" val="3690432654"/>
                    </a:ext>
                  </a:extLst>
                </a:gridCol>
              </a:tblGrid>
              <a:tr h="312226">
                <a:tc gridSpan="9">
                  <a:txBody>
                    <a:bodyPr/>
                    <a:lstStyle/>
                    <a:p>
                      <a:pPr marL="0" marR="0" algn="ctr">
                        <a:spcBef>
                          <a:spcPts val="0"/>
                        </a:spcBef>
                        <a:spcAft>
                          <a:spcPts val="0"/>
                        </a:spcAft>
                      </a:pPr>
                      <a:r>
                        <a:rPr lang="en-US" sz="1400">
                          <a:effectLst/>
                        </a:rPr>
                        <a:t>ZARA MIRA Impact Evaluation</a:t>
                      </a:r>
                      <a:endParaRPr lang="en-US" sz="1600">
                        <a:effectLst/>
                      </a:endParaRPr>
                    </a:p>
                    <a:p>
                      <a:pPr marL="0" marR="0" algn="ctr">
                        <a:spcBef>
                          <a:spcPts val="0"/>
                        </a:spcBef>
                        <a:spcAft>
                          <a:spcPts val="0"/>
                        </a:spcAft>
                      </a:pPr>
                      <a:r>
                        <a:rPr lang="en-US" sz="1400">
                          <a:effectLst/>
                        </a:rPr>
                        <a:t>Work Plan and Timeline</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1577138"/>
                  </a:ext>
                </a:extLst>
              </a:tr>
              <a:tr h="153553">
                <a:tc rowSpan="2">
                  <a:txBody>
                    <a:bodyPr/>
                    <a:lstStyle/>
                    <a:p>
                      <a:pPr marL="0" marR="0" algn="l">
                        <a:spcBef>
                          <a:spcPts val="0"/>
                        </a:spcBef>
                        <a:spcAft>
                          <a:spcPts val="0"/>
                        </a:spcAft>
                      </a:pPr>
                      <a:r>
                        <a:rPr lang="en-US" sz="1400">
                          <a:effectLst/>
                        </a:rPr>
                        <a:t>Activity</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gridSpan="7">
                  <a:txBody>
                    <a:bodyPr/>
                    <a:lstStyle/>
                    <a:p>
                      <a:r>
                        <a:rPr lang="en-US" sz="1400">
                          <a:effectLst/>
                        </a:rPr>
                        <a:t>2023</a:t>
                      </a:r>
                      <a:endParaRPr lang="en-US" sz="1400"/>
                    </a:p>
                  </a:txBody>
                  <a:tcPr marL="41582" marR="4158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marL="41582" marR="41582" marT="0" marB="0" anchor="ctr"/>
                </a:tc>
                <a:tc>
                  <a:txBody>
                    <a:bodyPr/>
                    <a:lstStyle/>
                    <a:p>
                      <a:r>
                        <a:rPr lang="en-US" sz="1400">
                          <a:effectLst/>
                        </a:rPr>
                        <a:t>2024</a:t>
                      </a:r>
                      <a:endParaRPr lang="en-US" sz="1400"/>
                    </a:p>
                  </a:txBody>
                  <a:tcPr marL="41582" marR="41582" marT="0" marB="0"/>
                </a:tc>
                <a:extLst>
                  <a:ext uri="{0D108BD9-81ED-4DB2-BD59-A6C34878D82A}">
                    <a16:rowId xmlns:a16="http://schemas.microsoft.com/office/drawing/2014/main" val="185705799"/>
                  </a:ext>
                </a:extLst>
              </a:tr>
              <a:tr h="367625">
                <a:tc vMerge="1">
                  <a:txBody>
                    <a:bodyPr/>
                    <a:lstStyle/>
                    <a:p>
                      <a:endParaRPr lang="en-US"/>
                    </a:p>
                  </a:txBody>
                  <a:tcPr/>
                </a:tc>
                <a:tc>
                  <a:txBody>
                    <a:bodyPr/>
                    <a:lstStyle/>
                    <a:p>
                      <a:pPr marL="0" marR="0" algn="ctr">
                        <a:spcBef>
                          <a:spcPts val="0"/>
                        </a:spcBef>
                        <a:spcAft>
                          <a:spcPts val="0"/>
                        </a:spcAft>
                      </a:pPr>
                      <a:r>
                        <a:rPr lang="en-US" sz="1400">
                          <a:effectLst/>
                        </a:rPr>
                        <a:t>June</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vert="vert270" anchor="b"/>
                </a:tc>
                <a:tc>
                  <a:txBody>
                    <a:bodyPr/>
                    <a:lstStyle/>
                    <a:p>
                      <a:pPr marL="0" marR="0" algn="ctr">
                        <a:spcBef>
                          <a:spcPts val="0"/>
                        </a:spcBef>
                        <a:spcAft>
                          <a:spcPts val="0"/>
                        </a:spcAft>
                      </a:pPr>
                      <a:r>
                        <a:rPr lang="en-US" sz="1400">
                          <a:effectLst/>
                        </a:rPr>
                        <a:t>July</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vert="vert270" anchor="b"/>
                </a:tc>
                <a:tc>
                  <a:txBody>
                    <a:bodyPr/>
                    <a:lstStyle/>
                    <a:p>
                      <a:pPr marL="0" marR="0" algn="ctr">
                        <a:spcBef>
                          <a:spcPts val="0"/>
                        </a:spcBef>
                        <a:spcAft>
                          <a:spcPts val="0"/>
                        </a:spcAft>
                      </a:pPr>
                      <a:r>
                        <a:rPr lang="en-US" sz="1400">
                          <a:effectLst/>
                        </a:rPr>
                        <a:t>Aug</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vert="vert270" anchor="b"/>
                </a:tc>
                <a:tc>
                  <a:txBody>
                    <a:bodyPr/>
                    <a:lstStyle/>
                    <a:p>
                      <a:pPr marL="0" marR="0" algn="ctr">
                        <a:spcBef>
                          <a:spcPts val="0"/>
                        </a:spcBef>
                        <a:spcAft>
                          <a:spcPts val="0"/>
                        </a:spcAft>
                      </a:pPr>
                      <a:r>
                        <a:rPr lang="en-US" sz="1400">
                          <a:effectLst/>
                        </a:rPr>
                        <a:t>Sep</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vert="vert270" anchor="b"/>
                </a:tc>
                <a:tc>
                  <a:txBody>
                    <a:bodyPr/>
                    <a:lstStyle/>
                    <a:p>
                      <a:pPr marL="0" marR="0" algn="ctr">
                        <a:spcBef>
                          <a:spcPts val="0"/>
                        </a:spcBef>
                        <a:spcAft>
                          <a:spcPts val="0"/>
                        </a:spcAft>
                      </a:pPr>
                      <a:r>
                        <a:rPr lang="en-US" sz="1400">
                          <a:effectLst/>
                        </a:rPr>
                        <a:t>Oct</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vert="vert270" anchor="b"/>
                </a:tc>
                <a:tc>
                  <a:txBody>
                    <a:bodyPr/>
                    <a:lstStyle/>
                    <a:p>
                      <a:pPr marL="0" marR="0" algn="ctr">
                        <a:spcBef>
                          <a:spcPts val="0"/>
                        </a:spcBef>
                        <a:spcAft>
                          <a:spcPts val="0"/>
                        </a:spcAft>
                      </a:pPr>
                      <a:r>
                        <a:rPr lang="en-US" sz="1400">
                          <a:effectLst/>
                        </a:rPr>
                        <a:t>Nov</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vert="vert270" anchor="b"/>
                </a:tc>
                <a:tc>
                  <a:txBody>
                    <a:bodyPr/>
                    <a:lstStyle/>
                    <a:p>
                      <a:pPr marL="0" marR="0" algn="ctr">
                        <a:spcBef>
                          <a:spcPts val="0"/>
                        </a:spcBef>
                        <a:spcAft>
                          <a:spcPts val="0"/>
                        </a:spcAft>
                      </a:pPr>
                      <a:r>
                        <a:rPr lang="en-US" sz="1400">
                          <a:effectLst/>
                        </a:rPr>
                        <a:t>Dec</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vert="vert270" anchor="b"/>
                </a:tc>
                <a:tc>
                  <a:txBody>
                    <a:bodyPr/>
                    <a:lstStyle/>
                    <a:p>
                      <a:pPr marL="0" marR="0" algn="ctr">
                        <a:spcBef>
                          <a:spcPts val="0"/>
                        </a:spcBef>
                        <a:spcAft>
                          <a:spcPts val="0"/>
                        </a:spcAft>
                      </a:pPr>
                      <a:r>
                        <a:rPr lang="en-US" sz="1400">
                          <a:effectLst/>
                        </a:rPr>
                        <a:t>Jan</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vert="vert270"/>
                </a:tc>
                <a:extLst>
                  <a:ext uri="{0D108BD9-81ED-4DB2-BD59-A6C34878D82A}">
                    <a16:rowId xmlns:a16="http://schemas.microsoft.com/office/drawing/2014/main" val="137106165"/>
                  </a:ext>
                </a:extLst>
              </a:tr>
              <a:tr h="153553">
                <a:tc gridSpan="9">
                  <a:txBody>
                    <a:bodyPr/>
                    <a:lstStyle/>
                    <a:p>
                      <a:pPr marL="0" marR="0">
                        <a:spcBef>
                          <a:spcPts val="0"/>
                        </a:spcBef>
                        <a:spcAft>
                          <a:spcPts val="0"/>
                        </a:spcAft>
                      </a:pPr>
                      <a:r>
                        <a:rPr lang="en-US" sz="1400" b="1">
                          <a:effectLst/>
                        </a:rPr>
                        <a:t>Inception</a:t>
                      </a:r>
                      <a:endParaRPr lang="en-US" sz="1600" b="1">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8993528"/>
                  </a:ext>
                </a:extLst>
              </a:tr>
              <a:tr h="245686">
                <a:tc>
                  <a:txBody>
                    <a:bodyPr/>
                    <a:lstStyle/>
                    <a:p>
                      <a:pPr marL="0" marR="0" algn="l">
                        <a:spcBef>
                          <a:spcPts val="0"/>
                        </a:spcBef>
                        <a:spcAft>
                          <a:spcPts val="0"/>
                        </a:spcAft>
                      </a:pPr>
                      <a:r>
                        <a:rPr lang="en-US" sz="1400">
                          <a:effectLst/>
                        </a:rPr>
                        <a:t>Contract Signing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X</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tc>
                <a:extLst>
                  <a:ext uri="{0D108BD9-81ED-4DB2-BD59-A6C34878D82A}">
                    <a16:rowId xmlns:a16="http://schemas.microsoft.com/office/drawing/2014/main" val="1568397501"/>
                  </a:ext>
                </a:extLst>
              </a:tr>
              <a:tr h="245686">
                <a:tc>
                  <a:txBody>
                    <a:bodyPr/>
                    <a:lstStyle/>
                    <a:p>
                      <a:pPr marL="0" marR="0" algn="l">
                        <a:spcBef>
                          <a:spcPts val="0"/>
                        </a:spcBef>
                        <a:spcAft>
                          <a:spcPts val="0"/>
                        </a:spcAft>
                      </a:pPr>
                      <a:r>
                        <a:rPr lang="en-US" sz="1400">
                          <a:effectLst/>
                        </a:rPr>
                        <a:t>Inception Workshop</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X</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tc>
                <a:extLst>
                  <a:ext uri="{0D108BD9-81ED-4DB2-BD59-A6C34878D82A}">
                    <a16:rowId xmlns:a16="http://schemas.microsoft.com/office/drawing/2014/main" val="3975201343"/>
                  </a:ext>
                </a:extLst>
              </a:tr>
              <a:tr h="292313">
                <a:tc>
                  <a:txBody>
                    <a:bodyPr/>
                    <a:lstStyle/>
                    <a:p>
                      <a:pPr marL="0" marR="0" algn="l">
                        <a:spcBef>
                          <a:spcPts val="0"/>
                        </a:spcBef>
                        <a:spcAft>
                          <a:spcPts val="0"/>
                        </a:spcAft>
                      </a:pPr>
                      <a:r>
                        <a:rPr lang="en-US" sz="1400">
                          <a:effectLst/>
                        </a:rPr>
                        <a:t>Finalizing Research Design</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X</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tc>
                <a:extLst>
                  <a:ext uri="{0D108BD9-81ED-4DB2-BD59-A6C34878D82A}">
                    <a16:rowId xmlns:a16="http://schemas.microsoft.com/office/drawing/2014/main" val="814700090"/>
                  </a:ext>
                </a:extLst>
              </a:tr>
              <a:tr h="447869">
                <a:tc>
                  <a:txBody>
                    <a:bodyPr/>
                    <a:lstStyle/>
                    <a:p>
                      <a:pPr marL="0" marR="0" algn="l">
                        <a:spcBef>
                          <a:spcPts val="0"/>
                        </a:spcBef>
                        <a:spcAft>
                          <a:spcPts val="0"/>
                        </a:spcAft>
                      </a:pPr>
                      <a:r>
                        <a:rPr lang="en-US" sz="1400">
                          <a:effectLst/>
                        </a:rPr>
                        <a:t>Developing survey instruments and interview protocols</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X</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X</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tc>
                <a:extLst>
                  <a:ext uri="{0D108BD9-81ED-4DB2-BD59-A6C34878D82A}">
                    <a16:rowId xmlns:a16="http://schemas.microsoft.com/office/drawing/2014/main" val="1411529984"/>
                  </a:ext>
                </a:extLst>
              </a:tr>
              <a:tr h="242596">
                <a:tc>
                  <a:txBody>
                    <a:bodyPr/>
                    <a:lstStyle/>
                    <a:p>
                      <a:pPr marL="0" marR="0" algn="l">
                        <a:spcBef>
                          <a:spcPts val="0"/>
                        </a:spcBef>
                        <a:spcAft>
                          <a:spcPts val="0"/>
                        </a:spcAft>
                      </a:pPr>
                      <a:r>
                        <a:rPr lang="en-US" sz="1400">
                          <a:effectLst/>
                        </a:rPr>
                        <a:t>Discuss instruments with UNICEF</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X</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X</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tc>
                <a:extLst>
                  <a:ext uri="{0D108BD9-81ED-4DB2-BD59-A6C34878D82A}">
                    <a16:rowId xmlns:a16="http://schemas.microsoft.com/office/drawing/2014/main" val="1014978998"/>
                  </a:ext>
                </a:extLst>
              </a:tr>
              <a:tr h="153553">
                <a:tc>
                  <a:txBody>
                    <a:bodyPr/>
                    <a:lstStyle/>
                    <a:p>
                      <a:pPr marL="0" marR="0" algn="l">
                        <a:spcBef>
                          <a:spcPts val="0"/>
                        </a:spcBef>
                        <a:spcAft>
                          <a:spcPts val="0"/>
                        </a:spcAft>
                      </a:pPr>
                      <a:r>
                        <a:rPr lang="en-US" sz="1400">
                          <a:effectLst/>
                        </a:rPr>
                        <a:t>IRB approval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X</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tc>
                <a:extLst>
                  <a:ext uri="{0D108BD9-81ED-4DB2-BD59-A6C34878D82A}">
                    <a16:rowId xmlns:a16="http://schemas.microsoft.com/office/drawing/2014/main" val="3540654181"/>
                  </a:ext>
                </a:extLst>
              </a:tr>
              <a:tr h="153553">
                <a:tc gridSpan="9">
                  <a:txBody>
                    <a:bodyPr/>
                    <a:lstStyle/>
                    <a:p>
                      <a:pPr marL="0" marR="0">
                        <a:spcBef>
                          <a:spcPts val="0"/>
                        </a:spcBef>
                        <a:spcAft>
                          <a:spcPts val="0"/>
                        </a:spcAft>
                      </a:pPr>
                      <a:r>
                        <a:rPr lang="en-US" sz="1400" b="1">
                          <a:effectLst/>
                        </a:rPr>
                        <a:t>Evaluation</a:t>
                      </a:r>
                      <a:endParaRPr lang="en-US" sz="1600" b="1">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0305590"/>
                  </a:ext>
                </a:extLst>
              </a:tr>
              <a:tr h="459688">
                <a:tc>
                  <a:txBody>
                    <a:bodyPr/>
                    <a:lstStyle/>
                    <a:p>
                      <a:pPr marL="0" marR="0" algn="l">
                        <a:spcBef>
                          <a:spcPts val="0"/>
                        </a:spcBef>
                        <a:spcAft>
                          <a:spcPts val="0"/>
                        </a:spcAft>
                      </a:pPr>
                      <a:r>
                        <a:rPr lang="en-US" sz="1400">
                          <a:effectLst/>
                        </a:rPr>
                        <a:t>Complete recruitment of enumerators and data entry clerks</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X</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tc>
                <a:extLst>
                  <a:ext uri="{0D108BD9-81ED-4DB2-BD59-A6C34878D82A}">
                    <a16:rowId xmlns:a16="http://schemas.microsoft.com/office/drawing/2014/main" val="3134061572"/>
                  </a:ext>
                </a:extLst>
              </a:tr>
              <a:tr h="279919">
                <a:tc>
                  <a:txBody>
                    <a:bodyPr/>
                    <a:lstStyle/>
                    <a:p>
                      <a:pPr marL="0" marR="0" algn="l">
                        <a:spcBef>
                          <a:spcPts val="0"/>
                        </a:spcBef>
                        <a:spcAft>
                          <a:spcPts val="0"/>
                        </a:spcAft>
                      </a:pPr>
                      <a:r>
                        <a:rPr lang="en-US" sz="1400">
                          <a:effectLst/>
                        </a:rPr>
                        <a:t>Enumerator and data entry training</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X</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tc>
                <a:extLst>
                  <a:ext uri="{0D108BD9-81ED-4DB2-BD59-A6C34878D82A}">
                    <a16:rowId xmlns:a16="http://schemas.microsoft.com/office/drawing/2014/main" val="1217808964"/>
                  </a:ext>
                </a:extLst>
              </a:tr>
              <a:tr h="245686">
                <a:tc>
                  <a:txBody>
                    <a:bodyPr/>
                    <a:lstStyle/>
                    <a:p>
                      <a:pPr marL="0" marR="0" algn="l">
                        <a:spcBef>
                          <a:spcPts val="0"/>
                        </a:spcBef>
                        <a:spcAft>
                          <a:spcPts val="0"/>
                        </a:spcAft>
                      </a:pPr>
                      <a:r>
                        <a:rPr lang="en-US" sz="1400">
                          <a:effectLst/>
                        </a:rPr>
                        <a:t>Piloting instruments</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X</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tc>
                <a:extLst>
                  <a:ext uri="{0D108BD9-81ED-4DB2-BD59-A6C34878D82A}">
                    <a16:rowId xmlns:a16="http://schemas.microsoft.com/office/drawing/2014/main" val="3311003794"/>
                  </a:ext>
                </a:extLst>
              </a:tr>
              <a:tr h="245686">
                <a:tc>
                  <a:txBody>
                    <a:bodyPr/>
                    <a:lstStyle/>
                    <a:p>
                      <a:pPr marL="0" marR="0" algn="l">
                        <a:spcBef>
                          <a:spcPts val="0"/>
                        </a:spcBef>
                        <a:spcAft>
                          <a:spcPts val="0"/>
                        </a:spcAft>
                      </a:pPr>
                      <a:r>
                        <a:rPr lang="en-US" sz="1400">
                          <a:effectLst/>
                        </a:rPr>
                        <a:t>Quantitative surveys</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X</a:t>
                      </a:r>
                      <a:endParaRPr lang="en-US" sz="1400"/>
                    </a:p>
                  </a:txBody>
                  <a:tcPr marL="41582" marR="41582" marT="0" marB="0" anchor="ctr"/>
                </a:tc>
                <a:tc>
                  <a:txBody>
                    <a:bodyPr/>
                    <a:lstStyle/>
                    <a:p>
                      <a:r>
                        <a:rPr lang="en-US" sz="1400">
                          <a:effectLst/>
                        </a:rPr>
                        <a:t>X</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tc>
                <a:extLst>
                  <a:ext uri="{0D108BD9-81ED-4DB2-BD59-A6C34878D82A}">
                    <a16:rowId xmlns:a16="http://schemas.microsoft.com/office/drawing/2014/main" val="2022901785"/>
                  </a:ext>
                </a:extLst>
              </a:tr>
              <a:tr h="245686">
                <a:tc>
                  <a:txBody>
                    <a:bodyPr/>
                    <a:lstStyle/>
                    <a:p>
                      <a:pPr marL="0" marR="0" algn="l">
                        <a:spcBef>
                          <a:spcPts val="0"/>
                        </a:spcBef>
                        <a:spcAft>
                          <a:spcPts val="0"/>
                        </a:spcAft>
                      </a:pPr>
                      <a:r>
                        <a:rPr lang="en-US" sz="1400">
                          <a:effectLst/>
                        </a:rPr>
                        <a:t>Qualitative interviews</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X</a:t>
                      </a:r>
                      <a:endParaRPr lang="en-US" sz="1400"/>
                    </a:p>
                  </a:txBody>
                  <a:tcPr marL="41582" marR="41582" marT="0" marB="0" anchor="ctr"/>
                </a:tc>
                <a:tc>
                  <a:txBody>
                    <a:bodyPr/>
                    <a:lstStyle/>
                    <a:p>
                      <a:r>
                        <a:rPr lang="en-US" sz="1400">
                          <a:effectLst/>
                        </a:rPr>
                        <a:t>X</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tc>
                <a:extLst>
                  <a:ext uri="{0D108BD9-81ED-4DB2-BD59-A6C34878D82A}">
                    <a16:rowId xmlns:a16="http://schemas.microsoft.com/office/drawing/2014/main" val="3341224968"/>
                  </a:ext>
                </a:extLst>
              </a:tr>
              <a:tr h="245686">
                <a:tc>
                  <a:txBody>
                    <a:bodyPr/>
                    <a:lstStyle/>
                    <a:p>
                      <a:pPr marL="0" marR="0" algn="l">
                        <a:spcBef>
                          <a:spcPts val="0"/>
                        </a:spcBef>
                        <a:spcAft>
                          <a:spcPts val="0"/>
                        </a:spcAft>
                      </a:pPr>
                      <a:r>
                        <a:rPr lang="en-US" sz="1400">
                          <a:effectLst/>
                        </a:rPr>
                        <a:t>Data entry and cleaning</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X</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tc>
                <a:extLst>
                  <a:ext uri="{0D108BD9-81ED-4DB2-BD59-A6C34878D82A}">
                    <a16:rowId xmlns:a16="http://schemas.microsoft.com/office/drawing/2014/main" val="3111008511"/>
                  </a:ext>
                </a:extLst>
              </a:tr>
              <a:tr h="153553">
                <a:tc>
                  <a:txBody>
                    <a:bodyPr/>
                    <a:lstStyle/>
                    <a:p>
                      <a:pPr marL="0" marR="0" algn="l">
                        <a:spcBef>
                          <a:spcPts val="0"/>
                        </a:spcBef>
                        <a:spcAft>
                          <a:spcPts val="0"/>
                        </a:spcAft>
                      </a:pPr>
                      <a:r>
                        <a:rPr lang="en-US" sz="1400">
                          <a:effectLst/>
                        </a:rPr>
                        <a:t>Data analysis</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X</a:t>
                      </a:r>
                      <a:endParaRPr lang="en-US" sz="1400"/>
                    </a:p>
                  </a:txBody>
                  <a:tcPr marL="41582" marR="41582" marT="0" marB="0" anchor="ctr"/>
                </a:tc>
                <a:tc>
                  <a:txBody>
                    <a:bodyPr/>
                    <a:lstStyle/>
                    <a:p>
                      <a:pPr marL="0" marR="0" algn="ctr">
                        <a:spcBef>
                          <a:spcPts val="0"/>
                        </a:spcBef>
                        <a:spcAft>
                          <a:spcPts val="0"/>
                        </a:spcAft>
                      </a:pPr>
                      <a:r>
                        <a:rPr lang="en-US" sz="1400">
                          <a:effectLst/>
                        </a:rPr>
                        <a:t>X</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tc>
                <a:extLst>
                  <a:ext uri="{0D108BD9-81ED-4DB2-BD59-A6C34878D82A}">
                    <a16:rowId xmlns:a16="http://schemas.microsoft.com/office/drawing/2014/main" val="827459482"/>
                  </a:ext>
                </a:extLst>
              </a:tr>
              <a:tr h="153553">
                <a:tc>
                  <a:txBody>
                    <a:bodyPr/>
                    <a:lstStyle/>
                    <a:p>
                      <a:pPr marL="0" marR="0" algn="l">
                        <a:spcBef>
                          <a:spcPts val="0"/>
                        </a:spcBef>
                        <a:spcAft>
                          <a:spcPts val="0"/>
                        </a:spcAft>
                      </a:pPr>
                      <a:r>
                        <a:rPr lang="en-US" sz="1400">
                          <a:effectLst/>
                        </a:rPr>
                        <a:t>Report writing</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X</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tc>
                <a:extLst>
                  <a:ext uri="{0D108BD9-81ED-4DB2-BD59-A6C34878D82A}">
                    <a16:rowId xmlns:a16="http://schemas.microsoft.com/office/drawing/2014/main" val="1624353445"/>
                  </a:ext>
                </a:extLst>
              </a:tr>
              <a:tr h="153553">
                <a:tc>
                  <a:txBody>
                    <a:bodyPr/>
                    <a:lstStyle/>
                    <a:p>
                      <a:pPr marL="0" marR="0" algn="l">
                        <a:spcBef>
                          <a:spcPts val="0"/>
                        </a:spcBef>
                        <a:spcAft>
                          <a:spcPts val="0"/>
                        </a:spcAft>
                      </a:pPr>
                      <a:r>
                        <a:rPr lang="en-US" sz="1400">
                          <a:effectLst/>
                        </a:rPr>
                        <a:t>Deliver draft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X</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tc>
                <a:extLst>
                  <a:ext uri="{0D108BD9-81ED-4DB2-BD59-A6C34878D82A}">
                    <a16:rowId xmlns:a16="http://schemas.microsoft.com/office/drawing/2014/main" val="2790777983"/>
                  </a:ext>
                </a:extLst>
              </a:tr>
              <a:tr h="491373">
                <a:tc>
                  <a:txBody>
                    <a:bodyPr/>
                    <a:lstStyle/>
                    <a:p>
                      <a:pPr marL="0" marR="0" algn="l">
                        <a:spcBef>
                          <a:spcPts val="0"/>
                        </a:spcBef>
                        <a:spcAft>
                          <a:spcPts val="0"/>
                        </a:spcAft>
                      </a:pPr>
                      <a:r>
                        <a:rPr lang="en-US" sz="1400">
                          <a:effectLst/>
                        </a:rPr>
                        <a:t>Deliver final report, survey instruments, and raw data</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b"/>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 </a:t>
                      </a:r>
                      <a:endParaRPr lang="en-US" sz="1400"/>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pPr marL="0" marR="0" algn="ctr">
                        <a:spcBef>
                          <a:spcPts val="0"/>
                        </a:spcBef>
                        <a:spcAft>
                          <a:spcPts val="0"/>
                        </a:spcAft>
                      </a:pPr>
                      <a:r>
                        <a:rPr lang="en-US" sz="1400">
                          <a:effectLst/>
                        </a:rPr>
                        <a:t> </a:t>
                      </a:r>
                      <a:endParaRPr lang="en-US" sz="16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82" marR="41582" marT="0" marB="0" anchor="ctr"/>
                </a:tc>
                <a:tc>
                  <a:txBody>
                    <a:bodyPr/>
                    <a:lstStyle/>
                    <a:p>
                      <a:r>
                        <a:rPr lang="en-US" sz="1400">
                          <a:effectLst/>
                        </a:rPr>
                        <a:t>X</a:t>
                      </a:r>
                      <a:r>
                        <a:rPr lang="en-US" sz="1200">
                          <a:effectLst/>
                        </a:rPr>
                        <a:t> </a:t>
                      </a:r>
                      <a:endParaRPr lang="en-US" sz="1400"/>
                    </a:p>
                  </a:txBody>
                  <a:tcPr marL="41582" marR="41582" marT="0" marB="0"/>
                </a:tc>
                <a:extLst>
                  <a:ext uri="{0D108BD9-81ED-4DB2-BD59-A6C34878D82A}">
                    <a16:rowId xmlns:a16="http://schemas.microsoft.com/office/drawing/2014/main" val="3827778500"/>
                  </a:ext>
                </a:extLst>
              </a:tr>
            </a:tbl>
          </a:graphicData>
        </a:graphic>
      </p:graphicFrame>
    </p:spTree>
    <p:extLst>
      <p:ext uri="{BB962C8B-B14F-4D97-AF65-F5344CB8AC3E}">
        <p14:creationId xmlns:p14="http://schemas.microsoft.com/office/powerpoint/2010/main" val="288666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214B-1B93-87DF-47F0-19DD17289267}"/>
              </a:ext>
            </a:extLst>
          </p:cNvPr>
          <p:cNvSpPr>
            <a:spLocks noGrp="1"/>
          </p:cNvSpPr>
          <p:nvPr>
            <p:ph type="title"/>
          </p:nvPr>
        </p:nvSpPr>
        <p:spPr/>
        <p:txBody>
          <a:bodyPr/>
          <a:lstStyle/>
          <a:p>
            <a:r>
              <a:rPr lang="en-US"/>
              <a:t>Deliverable Schedule</a:t>
            </a:r>
          </a:p>
        </p:txBody>
      </p:sp>
      <p:graphicFrame>
        <p:nvGraphicFramePr>
          <p:cNvPr id="6" name="Content Placeholder 5">
            <a:extLst>
              <a:ext uri="{FF2B5EF4-FFF2-40B4-BE49-F238E27FC236}">
                <a16:creationId xmlns:a16="http://schemas.microsoft.com/office/drawing/2014/main" id="{9DA199D6-815F-C589-76EE-E2297633715B}"/>
              </a:ext>
            </a:extLst>
          </p:cNvPr>
          <p:cNvGraphicFramePr>
            <a:graphicFrameLocks noGrp="1"/>
          </p:cNvGraphicFramePr>
          <p:nvPr>
            <p:ph sz="quarter" idx="17"/>
          </p:nvPr>
        </p:nvGraphicFramePr>
        <p:xfrm>
          <a:off x="2066669" y="2923119"/>
          <a:ext cx="5010662" cy="2883157"/>
        </p:xfrm>
        <a:graphic>
          <a:graphicData uri="http://schemas.openxmlformats.org/drawingml/2006/table">
            <a:tbl>
              <a:tblPr firstRow="1" bandRow="1">
                <a:tableStyleId>{577794B7-0F68-450A-8CF4-2D9CDB5CE098}</a:tableStyleId>
              </a:tblPr>
              <a:tblGrid>
                <a:gridCol w="3167338">
                  <a:extLst>
                    <a:ext uri="{9D8B030D-6E8A-4147-A177-3AD203B41FA5}">
                      <a16:colId xmlns:a16="http://schemas.microsoft.com/office/drawing/2014/main" val="1394349193"/>
                    </a:ext>
                  </a:extLst>
                </a:gridCol>
                <a:gridCol w="1843324">
                  <a:extLst>
                    <a:ext uri="{9D8B030D-6E8A-4147-A177-3AD203B41FA5}">
                      <a16:colId xmlns:a16="http://schemas.microsoft.com/office/drawing/2014/main" val="2536748181"/>
                    </a:ext>
                  </a:extLst>
                </a:gridCol>
              </a:tblGrid>
              <a:tr h="260502">
                <a:tc>
                  <a:txBody>
                    <a:bodyPr/>
                    <a:lstStyle/>
                    <a:p>
                      <a:pPr marL="0" marR="0" algn="ctr">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Deliverable</a:t>
                      </a:r>
                      <a:endParaRPr lang="en-US"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Due date</a:t>
                      </a:r>
                      <a:r>
                        <a:rPr lang="en-GB" sz="1200" strike="sngStrike">
                          <a:effectLst/>
                          <a:latin typeface="Times New Roman" panose="02020603050405020304" pitchFamily="18" charset="0"/>
                          <a:cs typeface="Times New Roman" panose="02020603050405020304" pitchFamily="18" charset="0"/>
                        </a:rPr>
                        <a:t> –</a:t>
                      </a:r>
                      <a:r>
                        <a:rPr lang="en-GB" sz="1200">
                          <a:effectLst/>
                          <a:latin typeface="Times New Roman" panose="02020603050405020304" pitchFamily="18" charset="0"/>
                          <a:cs typeface="Times New Roman" panose="02020603050405020304" pitchFamily="18" charset="0"/>
                        </a:rPr>
                        <a:t>18 months</a:t>
                      </a:r>
                      <a:endParaRPr lang="en-US"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033701056"/>
                  </a:ext>
                </a:extLst>
              </a:tr>
              <a:tr h="260502">
                <a:tc>
                  <a:txBody>
                    <a:bodyPr/>
                    <a:lstStyle/>
                    <a:p>
                      <a:pPr marL="0" marR="0">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Contract signing</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Jan 2022</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1028588576"/>
                  </a:ext>
                </a:extLst>
              </a:tr>
              <a:tr h="260502">
                <a:tc>
                  <a:txBody>
                    <a:bodyPr/>
                    <a:lstStyle/>
                    <a:p>
                      <a:pPr marL="0" marR="0">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Finalizing design and draft inception report</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Feb 2022</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670354771"/>
                  </a:ext>
                </a:extLst>
              </a:tr>
              <a:tr h="260502">
                <a:tc>
                  <a:txBody>
                    <a:bodyPr/>
                    <a:lstStyle/>
                    <a:p>
                      <a:pPr marL="0" marR="0">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Baseline data collection</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Mar-Apr 2022</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863146041"/>
                  </a:ext>
                </a:extLst>
              </a:tr>
              <a:tr h="260502">
                <a:tc>
                  <a:txBody>
                    <a:bodyPr/>
                    <a:lstStyle/>
                    <a:p>
                      <a:pPr marL="0" marR="0">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Baseline analysis</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May</a:t>
                      </a:r>
                      <a:r>
                        <a:rPr lang="en-GB" sz="1200" strike="sngStrike">
                          <a:effectLst/>
                          <a:latin typeface="Times New Roman" panose="02020603050405020304" pitchFamily="18" charset="0"/>
                          <a:cs typeface="Times New Roman" panose="02020603050405020304" pitchFamily="18" charset="0"/>
                        </a:rPr>
                        <a:t>-</a:t>
                      </a:r>
                      <a:r>
                        <a:rPr lang="en-GB" sz="1200">
                          <a:effectLst/>
                          <a:latin typeface="Times New Roman" panose="02020603050405020304" pitchFamily="18" charset="0"/>
                          <a:cs typeface="Times New Roman" panose="02020603050405020304" pitchFamily="18" charset="0"/>
                        </a:rPr>
                        <a:t>Jun 2022</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652483085"/>
                  </a:ext>
                </a:extLst>
              </a:tr>
              <a:tr h="260502">
                <a:tc>
                  <a:txBody>
                    <a:bodyPr/>
                    <a:lstStyle/>
                    <a:p>
                      <a:pPr marL="0" marR="0">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Baseline report</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Jul 2022</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578913056"/>
                  </a:ext>
                </a:extLst>
              </a:tr>
              <a:tr h="260502">
                <a:tc>
                  <a:txBody>
                    <a:bodyPr/>
                    <a:lstStyle/>
                    <a:p>
                      <a:pPr marL="0" marR="0">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Mid-term data collection</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Dec</a:t>
                      </a:r>
                      <a:r>
                        <a:rPr lang="en-GB" sz="1200" strike="sngStrike">
                          <a:effectLst/>
                          <a:latin typeface="Times New Roman" panose="02020603050405020304" pitchFamily="18" charset="0"/>
                          <a:cs typeface="Times New Roman" panose="02020603050405020304" pitchFamily="18" charset="0"/>
                        </a:rPr>
                        <a:t>-</a:t>
                      </a:r>
                      <a:r>
                        <a:rPr lang="en-GB" sz="1200">
                          <a:effectLst/>
                          <a:latin typeface="Times New Roman" panose="02020603050405020304" pitchFamily="18" charset="0"/>
                          <a:cs typeface="Times New Roman" panose="02020603050405020304" pitchFamily="18" charset="0"/>
                        </a:rPr>
                        <a:t>Jan 2023</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1637563347"/>
                  </a:ext>
                </a:extLst>
              </a:tr>
              <a:tr h="260502">
                <a:tc>
                  <a:txBody>
                    <a:bodyPr/>
                    <a:lstStyle/>
                    <a:p>
                      <a:pPr marL="0" marR="0">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Mid-term analysis</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Feb</a:t>
                      </a:r>
                      <a:r>
                        <a:rPr lang="en-GB" sz="1200" strike="sngStrike">
                          <a:effectLst/>
                          <a:latin typeface="Times New Roman" panose="02020603050405020304" pitchFamily="18" charset="0"/>
                          <a:cs typeface="Times New Roman" panose="02020603050405020304" pitchFamily="18" charset="0"/>
                        </a:rPr>
                        <a:t>-</a:t>
                      </a:r>
                      <a:r>
                        <a:rPr lang="en-GB" sz="1200">
                          <a:effectLst/>
                          <a:latin typeface="Times New Roman" panose="02020603050405020304" pitchFamily="18" charset="0"/>
                          <a:cs typeface="Times New Roman" panose="02020603050405020304" pitchFamily="18" charset="0"/>
                        </a:rPr>
                        <a:t>Mar 2023</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1965728253"/>
                  </a:ext>
                </a:extLst>
              </a:tr>
              <a:tr h="260502">
                <a:tc>
                  <a:txBody>
                    <a:bodyPr/>
                    <a:lstStyle/>
                    <a:p>
                      <a:pPr marL="0" marR="0">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Mid-term report</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May 2023</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641535381"/>
                  </a:ext>
                </a:extLst>
              </a:tr>
              <a:tr h="538639">
                <a:tc>
                  <a:txBody>
                    <a:bodyPr/>
                    <a:lstStyle/>
                    <a:p>
                      <a:pPr marL="0" marR="0">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Dissemination (</a:t>
                      </a:r>
                      <a:r>
                        <a:rPr lang="en-GB" sz="1200" u="none">
                          <a:effectLst/>
                          <a:latin typeface="Times New Roman" panose="02020603050405020304" pitchFamily="18" charset="0"/>
                          <a:cs typeface="Times New Roman" panose="02020603050405020304" pitchFamily="18" charset="0"/>
                        </a:rPr>
                        <a:t>including</a:t>
                      </a:r>
                      <a:r>
                        <a:rPr lang="en-GB" sz="1200" u="sng">
                          <a:effectLst/>
                          <a:latin typeface="Times New Roman" panose="02020603050405020304" pitchFamily="18" charset="0"/>
                          <a:cs typeface="Times New Roman" panose="02020603050405020304" pitchFamily="18" charset="0"/>
                        </a:rPr>
                        <a:t> </a:t>
                      </a:r>
                      <a:r>
                        <a:rPr lang="en-GB" sz="1200">
                          <a:effectLst/>
                          <a:latin typeface="Times New Roman" panose="02020603050405020304" pitchFamily="18" charset="0"/>
                          <a:cs typeface="Times New Roman" panose="02020603050405020304" pitchFamily="18" charset="0"/>
                        </a:rPr>
                        <a:t>additional products e.g.</a:t>
                      </a:r>
                      <a:r>
                        <a:rPr lang="en-GB" sz="1200" u="sng">
                          <a:effectLst/>
                          <a:latin typeface="Times New Roman" panose="02020603050405020304" pitchFamily="18" charset="0"/>
                          <a:cs typeface="Times New Roman" panose="02020603050405020304" pitchFamily="18" charset="0"/>
                        </a:rPr>
                        <a:t>,</a:t>
                      </a:r>
                      <a:r>
                        <a:rPr lang="en-GB" sz="1200">
                          <a:effectLst/>
                          <a:latin typeface="Times New Roman" panose="02020603050405020304" pitchFamily="18" charset="0"/>
                          <a:cs typeface="Times New Roman" panose="02020603050405020304" pitchFamily="18" charset="0"/>
                        </a:rPr>
                        <a:t> presentation, blogs)</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15000"/>
                        </a:lnSpc>
                        <a:spcBef>
                          <a:spcPts val="300"/>
                        </a:spcBef>
                        <a:spcAft>
                          <a:spcPts val="300"/>
                        </a:spcAft>
                      </a:pPr>
                      <a:r>
                        <a:rPr lang="en-GB" sz="1200">
                          <a:effectLst/>
                          <a:latin typeface="Times New Roman" panose="02020603050405020304" pitchFamily="18" charset="0"/>
                          <a:cs typeface="Times New Roman" panose="02020603050405020304" pitchFamily="18" charset="0"/>
                        </a:rPr>
                        <a:t>Jun 2023</a:t>
                      </a:r>
                      <a:endParaRPr lang="en-US" sz="1200">
                        <a:solidFill>
                          <a:srgbClr val="1C252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247553077"/>
                  </a:ext>
                </a:extLst>
              </a:tr>
            </a:tbl>
          </a:graphicData>
        </a:graphic>
      </p:graphicFrame>
      <p:sp>
        <p:nvSpPr>
          <p:cNvPr id="5" name="Slide Number Placeholder 4">
            <a:extLst>
              <a:ext uri="{FF2B5EF4-FFF2-40B4-BE49-F238E27FC236}">
                <a16:creationId xmlns:a16="http://schemas.microsoft.com/office/drawing/2014/main" id="{C52D2C4E-8652-D200-E3CA-5EE431E78592}"/>
              </a:ext>
            </a:extLst>
          </p:cNvPr>
          <p:cNvSpPr>
            <a:spLocks noGrp="1"/>
          </p:cNvSpPr>
          <p:nvPr>
            <p:ph type="sldNum" sz="quarter" idx="18"/>
          </p:nvPr>
        </p:nvSpPr>
        <p:spPr/>
        <p:txBody>
          <a:bodyPr/>
          <a:lstStyle/>
          <a:p>
            <a:fld id="{7E1341B0-7904-4148-9082-6535FE1E4D20}" type="slidenum">
              <a:rPr lang="en-US" smtClean="0"/>
              <a:pPr/>
              <a:t>12</a:t>
            </a:fld>
            <a:endParaRPr lang="en-US"/>
          </a:p>
        </p:txBody>
      </p:sp>
      <p:sp>
        <p:nvSpPr>
          <p:cNvPr id="7" name="TextBox 6">
            <a:extLst>
              <a:ext uri="{FF2B5EF4-FFF2-40B4-BE49-F238E27FC236}">
                <a16:creationId xmlns:a16="http://schemas.microsoft.com/office/drawing/2014/main" id="{F3DE42C7-3D45-B12A-1AAB-835A457B406E}"/>
              </a:ext>
            </a:extLst>
          </p:cNvPr>
          <p:cNvSpPr txBox="1"/>
          <p:nvPr/>
        </p:nvSpPr>
        <p:spPr>
          <a:xfrm>
            <a:off x="342900" y="1390261"/>
            <a:ext cx="8381222" cy="170816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t>Another type of timeline funders often request is a deliverable schedule or timeline</a:t>
            </a:r>
          </a:p>
          <a:p>
            <a:pPr marL="742950" lvl="1" indent="-285750">
              <a:spcAft>
                <a:spcPts val="600"/>
              </a:spcAft>
              <a:buFont typeface="Arial" panose="020B0604020202020204" pitchFamily="34" charset="0"/>
              <a:buChar char="•"/>
            </a:pPr>
            <a:r>
              <a:rPr lang="en-US"/>
              <a:t>This plan shows the proposed deadlines for all key deliverables over the life of the project</a:t>
            </a:r>
          </a:p>
          <a:p>
            <a:pPr marL="742950" lvl="1" indent="-285750">
              <a:spcAft>
                <a:spcPts val="600"/>
              </a:spcAft>
              <a:buFont typeface="Arial" panose="020B0604020202020204" pitchFamily="34" charset="0"/>
              <a:buChar char="•"/>
            </a:pPr>
            <a:r>
              <a:rPr lang="en-US"/>
              <a:t>Often this ties back to the budget and payment dates</a:t>
            </a:r>
          </a:p>
          <a:p>
            <a:pPr>
              <a:spcAft>
                <a:spcPts val="600"/>
              </a:spcAft>
            </a:pPr>
            <a:endParaRPr lang="en-US"/>
          </a:p>
        </p:txBody>
      </p:sp>
    </p:spTree>
    <p:extLst>
      <p:ext uri="{BB962C8B-B14F-4D97-AF65-F5344CB8AC3E}">
        <p14:creationId xmlns:p14="http://schemas.microsoft.com/office/powerpoint/2010/main" val="86630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EA65-A837-DD7D-056A-85E52E63575C}"/>
              </a:ext>
            </a:extLst>
          </p:cNvPr>
          <p:cNvSpPr>
            <a:spLocks noGrp="1"/>
          </p:cNvSpPr>
          <p:nvPr>
            <p:ph type="ctrTitle"/>
          </p:nvPr>
        </p:nvSpPr>
        <p:spPr/>
        <p:txBody>
          <a:bodyPr/>
          <a:lstStyle/>
          <a:p>
            <a:r>
              <a:rPr lang="en-US"/>
              <a:t>Other Technical Proposal Sections</a:t>
            </a:r>
          </a:p>
        </p:txBody>
      </p:sp>
      <p:sp>
        <p:nvSpPr>
          <p:cNvPr id="3" name="Subtitle 2">
            <a:extLst>
              <a:ext uri="{FF2B5EF4-FFF2-40B4-BE49-F238E27FC236}">
                <a16:creationId xmlns:a16="http://schemas.microsoft.com/office/drawing/2014/main" id="{01959297-F99E-C0C1-F12E-2A34BCAAC8B2}"/>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C4E1021-FB3E-3204-6CE5-C52A83486784}"/>
              </a:ext>
            </a:extLst>
          </p:cNvPr>
          <p:cNvSpPr>
            <a:spLocks noGrp="1"/>
          </p:cNvSpPr>
          <p:nvPr>
            <p:ph type="sldNum" sz="quarter" idx="10"/>
          </p:nvPr>
        </p:nvSpPr>
        <p:spPr/>
        <p:txBody>
          <a:bodyPr/>
          <a:lstStyle/>
          <a:p>
            <a:fld id="{7E1341B0-7904-4148-9082-6535FE1E4D20}" type="slidenum">
              <a:rPr lang="en-US" smtClean="0"/>
              <a:pPr/>
              <a:t>13</a:t>
            </a:fld>
            <a:endParaRPr lang="en-US"/>
          </a:p>
        </p:txBody>
      </p:sp>
    </p:spTree>
    <p:extLst>
      <p:ext uri="{BB962C8B-B14F-4D97-AF65-F5344CB8AC3E}">
        <p14:creationId xmlns:p14="http://schemas.microsoft.com/office/powerpoint/2010/main" val="91309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D52E1-8113-B292-2EE2-B3838AE675E0}"/>
              </a:ext>
            </a:extLst>
          </p:cNvPr>
          <p:cNvSpPr>
            <a:spLocks noGrp="1"/>
          </p:cNvSpPr>
          <p:nvPr>
            <p:ph type="title"/>
          </p:nvPr>
        </p:nvSpPr>
        <p:spPr/>
        <p:txBody>
          <a:bodyPr/>
          <a:lstStyle/>
          <a:p>
            <a:r>
              <a:rPr lang="en-US"/>
              <a:t>Cover letter</a:t>
            </a:r>
          </a:p>
        </p:txBody>
      </p:sp>
      <p:sp>
        <p:nvSpPr>
          <p:cNvPr id="3" name="Content Placeholder 2">
            <a:extLst>
              <a:ext uri="{FF2B5EF4-FFF2-40B4-BE49-F238E27FC236}">
                <a16:creationId xmlns:a16="http://schemas.microsoft.com/office/drawing/2014/main" id="{B1ACBF14-C6EE-8547-83B7-16B6E42CABDB}"/>
              </a:ext>
            </a:extLst>
          </p:cNvPr>
          <p:cNvSpPr>
            <a:spLocks noGrp="1"/>
          </p:cNvSpPr>
          <p:nvPr>
            <p:ph sz="quarter" idx="17"/>
          </p:nvPr>
        </p:nvSpPr>
        <p:spPr/>
        <p:txBody>
          <a:bodyPr>
            <a:normAutofit/>
          </a:bodyPr>
          <a:lstStyle/>
          <a:p>
            <a:r>
              <a:rPr lang="en-US"/>
              <a:t>Grants requesting a cover page usually want a no more than 1 page, showing the project title, grant number, PI and his/her contact, lead institution and partners</a:t>
            </a:r>
          </a:p>
          <a:p>
            <a:r>
              <a:rPr lang="en-US"/>
              <a:t>Fill up the space with text that shows why the funder should choose you!</a:t>
            </a:r>
          </a:p>
          <a:p>
            <a:pPr lvl="1"/>
            <a:r>
              <a:rPr lang="en-US"/>
              <a:t>Win themes</a:t>
            </a:r>
          </a:p>
          <a:p>
            <a:pPr lvl="1"/>
            <a:r>
              <a:rPr lang="en-US"/>
              <a:t>Brief introduction to the team</a:t>
            </a:r>
          </a:p>
          <a:p>
            <a:endParaRPr lang="en-US"/>
          </a:p>
        </p:txBody>
      </p:sp>
      <p:sp>
        <p:nvSpPr>
          <p:cNvPr id="5" name="Slide Number Placeholder 4">
            <a:extLst>
              <a:ext uri="{FF2B5EF4-FFF2-40B4-BE49-F238E27FC236}">
                <a16:creationId xmlns:a16="http://schemas.microsoft.com/office/drawing/2014/main" id="{4037C757-1E96-18E5-C75F-1975093B31F3}"/>
              </a:ext>
            </a:extLst>
          </p:cNvPr>
          <p:cNvSpPr>
            <a:spLocks noGrp="1"/>
          </p:cNvSpPr>
          <p:nvPr>
            <p:ph type="sldNum" sz="quarter" idx="18"/>
          </p:nvPr>
        </p:nvSpPr>
        <p:spPr/>
        <p:txBody>
          <a:bodyPr/>
          <a:lstStyle/>
          <a:p>
            <a:fld id="{7E1341B0-7904-4148-9082-6535FE1E4D20}" type="slidenum">
              <a:rPr lang="en-US" smtClean="0"/>
              <a:pPr/>
              <a:t>14</a:t>
            </a:fld>
            <a:endParaRPr lang="en-US"/>
          </a:p>
        </p:txBody>
      </p:sp>
    </p:spTree>
    <p:extLst>
      <p:ext uri="{BB962C8B-B14F-4D97-AF65-F5344CB8AC3E}">
        <p14:creationId xmlns:p14="http://schemas.microsoft.com/office/powerpoint/2010/main" val="82614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6756E8-2C05-92BB-C926-84EFAEDFD86B}"/>
              </a:ext>
            </a:extLst>
          </p:cNvPr>
          <p:cNvSpPr>
            <a:spLocks noGrp="1"/>
          </p:cNvSpPr>
          <p:nvPr>
            <p:ph type="title"/>
          </p:nvPr>
        </p:nvSpPr>
        <p:spPr/>
        <p:txBody>
          <a:bodyPr/>
          <a:lstStyle/>
          <a:p>
            <a:r>
              <a:rPr lang="en-US"/>
              <a:t>Ethical Considerations</a:t>
            </a:r>
          </a:p>
        </p:txBody>
      </p:sp>
      <p:sp>
        <p:nvSpPr>
          <p:cNvPr id="7" name="Content Placeholder 6">
            <a:extLst>
              <a:ext uri="{FF2B5EF4-FFF2-40B4-BE49-F238E27FC236}">
                <a16:creationId xmlns:a16="http://schemas.microsoft.com/office/drawing/2014/main" id="{3FCB5836-1F17-AD66-18AA-359E621F8A29}"/>
              </a:ext>
            </a:extLst>
          </p:cNvPr>
          <p:cNvSpPr>
            <a:spLocks noGrp="1"/>
          </p:cNvSpPr>
          <p:nvPr>
            <p:ph sz="quarter" idx="17"/>
          </p:nvPr>
        </p:nvSpPr>
        <p:spPr/>
        <p:txBody>
          <a:bodyPr/>
          <a:lstStyle/>
          <a:p>
            <a:r>
              <a:rPr lang="en-US"/>
              <a:t>Many funders have specific ethical guidance they require researchers to use – ensure you are aware of these guidelines and your design meets these standards</a:t>
            </a:r>
          </a:p>
          <a:p>
            <a:r>
              <a:rPr lang="en-US"/>
              <a:t>Describe how you will ensure duty of care and the do no harm principle</a:t>
            </a:r>
          </a:p>
          <a:p>
            <a:pPr lvl="1"/>
            <a:r>
              <a:rPr lang="en-US"/>
              <a:t>How will you obtain assent/consent?</a:t>
            </a:r>
          </a:p>
          <a:p>
            <a:pPr lvl="1"/>
            <a:r>
              <a:rPr lang="en-US"/>
              <a:t>How will you ensure confidentiality and privacy?</a:t>
            </a:r>
          </a:p>
          <a:p>
            <a:pPr lvl="1"/>
            <a:r>
              <a:rPr lang="en-US"/>
              <a:t>How will you ensure data security?</a:t>
            </a:r>
          </a:p>
          <a:p>
            <a:pPr lvl="1"/>
            <a:r>
              <a:rPr lang="en-US"/>
              <a:t>Will there be any special protections or considerations for vulnerable populations?</a:t>
            </a:r>
          </a:p>
        </p:txBody>
      </p:sp>
      <p:sp>
        <p:nvSpPr>
          <p:cNvPr id="4" name="Slide Number Placeholder 3">
            <a:extLst>
              <a:ext uri="{FF2B5EF4-FFF2-40B4-BE49-F238E27FC236}">
                <a16:creationId xmlns:a16="http://schemas.microsoft.com/office/drawing/2014/main" id="{187444E8-D120-D762-384A-42567F9FD670}"/>
              </a:ext>
            </a:extLst>
          </p:cNvPr>
          <p:cNvSpPr>
            <a:spLocks noGrp="1"/>
          </p:cNvSpPr>
          <p:nvPr>
            <p:ph type="sldNum" sz="quarter" idx="18"/>
          </p:nvPr>
        </p:nvSpPr>
        <p:spPr/>
        <p:txBody>
          <a:bodyPr/>
          <a:lstStyle/>
          <a:p>
            <a:fld id="{7E1341B0-7904-4148-9082-6535FE1E4D20}" type="slidenum">
              <a:rPr lang="en-US" smtClean="0"/>
              <a:pPr/>
              <a:t>15</a:t>
            </a:fld>
            <a:endParaRPr lang="en-US"/>
          </a:p>
        </p:txBody>
      </p:sp>
    </p:spTree>
    <p:extLst>
      <p:ext uri="{BB962C8B-B14F-4D97-AF65-F5344CB8AC3E}">
        <p14:creationId xmlns:p14="http://schemas.microsoft.com/office/powerpoint/2010/main" val="3395057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7159-0396-CB9A-9179-FE3D68AB72D1}"/>
              </a:ext>
            </a:extLst>
          </p:cNvPr>
          <p:cNvSpPr>
            <a:spLocks noGrp="1"/>
          </p:cNvSpPr>
          <p:nvPr>
            <p:ph type="title"/>
          </p:nvPr>
        </p:nvSpPr>
        <p:spPr/>
        <p:txBody>
          <a:bodyPr/>
          <a:lstStyle/>
          <a:p>
            <a:r>
              <a:rPr lang="en-US"/>
              <a:t>Quality Assurance</a:t>
            </a:r>
          </a:p>
        </p:txBody>
      </p:sp>
      <p:sp>
        <p:nvSpPr>
          <p:cNvPr id="3" name="Content Placeholder 2">
            <a:extLst>
              <a:ext uri="{FF2B5EF4-FFF2-40B4-BE49-F238E27FC236}">
                <a16:creationId xmlns:a16="http://schemas.microsoft.com/office/drawing/2014/main" id="{9AD3B759-A30C-CA92-0FEB-3B2B00DE54D4}"/>
              </a:ext>
            </a:extLst>
          </p:cNvPr>
          <p:cNvSpPr>
            <a:spLocks noGrp="1"/>
          </p:cNvSpPr>
          <p:nvPr>
            <p:ph sz="quarter" idx="17"/>
          </p:nvPr>
        </p:nvSpPr>
        <p:spPr/>
        <p:txBody>
          <a:bodyPr/>
          <a:lstStyle/>
          <a:p>
            <a:r>
              <a:rPr lang="en-US"/>
              <a:t>This section is sometime requested by the client and enables you to show that you thought through how you would provide the highest quality work to the client.</a:t>
            </a:r>
          </a:p>
          <a:p>
            <a:pPr lvl="1"/>
            <a:r>
              <a:rPr lang="en-US"/>
              <a:t>Discuss systems and processes in place to guarantee smooth implementation, high quality work.</a:t>
            </a:r>
          </a:p>
          <a:p>
            <a:pPr lvl="1"/>
            <a:r>
              <a:rPr lang="en-US"/>
              <a:t>If the client has a certain QA or review system in place, it allows you to show that you are familiar with their standards and that you incorporated them in your approach.</a:t>
            </a:r>
          </a:p>
          <a:p>
            <a:pPr lvl="1"/>
            <a:endParaRPr lang="en-US"/>
          </a:p>
          <a:p>
            <a:endParaRPr lang="en-US"/>
          </a:p>
        </p:txBody>
      </p:sp>
      <p:sp>
        <p:nvSpPr>
          <p:cNvPr id="5" name="Slide Number Placeholder 4">
            <a:extLst>
              <a:ext uri="{FF2B5EF4-FFF2-40B4-BE49-F238E27FC236}">
                <a16:creationId xmlns:a16="http://schemas.microsoft.com/office/drawing/2014/main" id="{BECE2202-0EB5-0E64-A7AB-7F2448614529}"/>
              </a:ext>
            </a:extLst>
          </p:cNvPr>
          <p:cNvSpPr>
            <a:spLocks noGrp="1"/>
          </p:cNvSpPr>
          <p:nvPr>
            <p:ph type="sldNum" sz="quarter" idx="18"/>
          </p:nvPr>
        </p:nvSpPr>
        <p:spPr/>
        <p:txBody>
          <a:bodyPr/>
          <a:lstStyle/>
          <a:p>
            <a:fld id="{7E1341B0-7904-4148-9082-6535FE1E4D20}" type="slidenum">
              <a:rPr lang="en-US" smtClean="0"/>
              <a:pPr/>
              <a:t>16</a:t>
            </a:fld>
            <a:endParaRPr lang="en-US"/>
          </a:p>
        </p:txBody>
      </p:sp>
    </p:spTree>
    <p:extLst>
      <p:ext uri="{BB962C8B-B14F-4D97-AF65-F5344CB8AC3E}">
        <p14:creationId xmlns:p14="http://schemas.microsoft.com/office/powerpoint/2010/main" val="320612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1666-ECA3-9B72-AAAE-63D18298541C}"/>
              </a:ext>
            </a:extLst>
          </p:cNvPr>
          <p:cNvSpPr>
            <a:spLocks noGrp="1"/>
          </p:cNvSpPr>
          <p:nvPr>
            <p:ph type="title"/>
          </p:nvPr>
        </p:nvSpPr>
        <p:spPr/>
        <p:txBody>
          <a:bodyPr/>
          <a:lstStyle/>
          <a:p>
            <a:r>
              <a:rPr lang="en-US"/>
              <a:t>Risks and Mitigation Strategies</a:t>
            </a:r>
          </a:p>
        </p:txBody>
      </p:sp>
      <p:sp>
        <p:nvSpPr>
          <p:cNvPr id="3" name="Content Placeholder 2">
            <a:extLst>
              <a:ext uri="{FF2B5EF4-FFF2-40B4-BE49-F238E27FC236}">
                <a16:creationId xmlns:a16="http://schemas.microsoft.com/office/drawing/2014/main" id="{79B3F129-A234-8228-4124-ABF357D97C55}"/>
              </a:ext>
            </a:extLst>
          </p:cNvPr>
          <p:cNvSpPr>
            <a:spLocks noGrp="1"/>
          </p:cNvSpPr>
          <p:nvPr>
            <p:ph sz="quarter" idx="17"/>
          </p:nvPr>
        </p:nvSpPr>
        <p:spPr/>
        <p:txBody>
          <a:bodyPr/>
          <a:lstStyle/>
          <a:p>
            <a:r>
              <a:rPr lang="en-US"/>
              <a:t>Sometimes required by the funder</a:t>
            </a:r>
          </a:p>
          <a:p>
            <a:r>
              <a:rPr lang="en-US"/>
              <a:t>Demonstrate you have thought about potential risks to the study and how you can potentially mitigate these risks </a:t>
            </a:r>
          </a:p>
          <a:p>
            <a:pPr lvl="1"/>
            <a:r>
              <a:rPr lang="en-US"/>
              <a:t>Some risks to consider:</a:t>
            </a:r>
          </a:p>
          <a:p>
            <a:pPr lvl="2"/>
            <a:r>
              <a:rPr lang="en-US"/>
              <a:t>Data collection (e.g., accessing certain areas due to rainy season)</a:t>
            </a:r>
          </a:p>
          <a:p>
            <a:pPr lvl="2"/>
            <a:r>
              <a:rPr lang="en-US"/>
              <a:t>Sample size and power (e.g., not enough students at schools to meet sample quota)</a:t>
            </a:r>
          </a:p>
          <a:p>
            <a:pPr lvl="2"/>
            <a:r>
              <a:rPr lang="en-US"/>
              <a:t>Political pushback or refusal to participate by local authorities</a:t>
            </a:r>
          </a:p>
          <a:p>
            <a:pPr lvl="2"/>
            <a:r>
              <a:rPr lang="en-US"/>
              <a:t>Response bias (e.g., Hawthorne effect, social desirability bias)</a:t>
            </a:r>
          </a:p>
        </p:txBody>
      </p:sp>
      <p:sp>
        <p:nvSpPr>
          <p:cNvPr id="4" name="Text Placeholder 3">
            <a:extLst>
              <a:ext uri="{FF2B5EF4-FFF2-40B4-BE49-F238E27FC236}">
                <a16:creationId xmlns:a16="http://schemas.microsoft.com/office/drawing/2014/main" id="{33D0B682-85A3-B5E2-C4BF-91185E8BB05C}"/>
              </a:ext>
            </a:extLst>
          </p:cNvPr>
          <p:cNvSpPr>
            <a:spLocks noGrp="1"/>
          </p:cNvSpPr>
          <p:nvPr>
            <p:ph type="body" sz="quarter" idx="14"/>
          </p:nvPr>
        </p:nvSpPr>
        <p:spPr/>
        <p:txBody>
          <a:bodyPr/>
          <a:lstStyle/>
          <a:p>
            <a:pPr algn="ctr"/>
            <a:endParaRPr lang="en-US" sz="2000" b="1">
              <a:solidFill>
                <a:schemeClr val="accent2"/>
              </a:solidFill>
            </a:endParaRPr>
          </a:p>
          <a:p>
            <a:pPr algn="ctr"/>
            <a:endParaRPr lang="en-US" sz="2000" b="1">
              <a:solidFill>
                <a:schemeClr val="accent2"/>
              </a:solidFill>
            </a:endParaRPr>
          </a:p>
        </p:txBody>
      </p:sp>
      <p:sp>
        <p:nvSpPr>
          <p:cNvPr id="5" name="Slide Number Placeholder 4">
            <a:extLst>
              <a:ext uri="{FF2B5EF4-FFF2-40B4-BE49-F238E27FC236}">
                <a16:creationId xmlns:a16="http://schemas.microsoft.com/office/drawing/2014/main" id="{A9B7B7FF-467D-A898-2ED6-353A78339F29}"/>
              </a:ext>
            </a:extLst>
          </p:cNvPr>
          <p:cNvSpPr>
            <a:spLocks noGrp="1"/>
          </p:cNvSpPr>
          <p:nvPr>
            <p:ph type="sldNum" sz="quarter" idx="18"/>
          </p:nvPr>
        </p:nvSpPr>
        <p:spPr/>
        <p:txBody>
          <a:bodyPr/>
          <a:lstStyle/>
          <a:p>
            <a:fld id="{7E1341B0-7904-4148-9082-6535FE1E4D20}" type="slidenum">
              <a:rPr lang="en-US" smtClean="0"/>
              <a:pPr/>
              <a:t>17</a:t>
            </a:fld>
            <a:endParaRPr lang="en-US"/>
          </a:p>
        </p:txBody>
      </p:sp>
    </p:spTree>
    <p:extLst>
      <p:ext uri="{BB962C8B-B14F-4D97-AF65-F5344CB8AC3E}">
        <p14:creationId xmlns:p14="http://schemas.microsoft.com/office/powerpoint/2010/main" val="206545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EA6E-2919-3CB6-D2B9-AC6537B2A3CC}"/>
              </a:ext>
            </a:extLst>
          </p:cNvPr>
          <p:cNvSpPr>
            <a:spLocks noGrp="1"/>
          </p:cNvSpPr>
          <p:nvPr>
            <p:ph type="ctrTitle"/>
          </p:nvPr>
        </p:nvSpPr>
        <p:spPr/>
        <p:txBody>
          <a:bodyPr/>
          <a:lstStyle/>
          <a:p>
            <a:r>
              <a:rPr lang="en-US">
                <a:ea typeface="Calibri"/>
                <a:cs typeface="Arial"/>
              </a:rPr>
              <a:t>Review Process</a:t>
            </a:r>
            <a:endParaRPr lang="en-US"/>
          </a:p>
        </p:txBody>
      </p:sp>
      <p:sp>
        <p:nvSpPr>
          <p:cNvPr id="4" name="Slide Number Placeholder 3">
            <a:extLst>
              <a:ext uri="{FF2B5EF4-FFF2-40B4-BE49-F238E27FC236}">
                <a16:creationId xmlns:a16="http://schemas.microsoft.com/office/drawing/2014/main" id="{F99F8B9C-E50B-019E-280A-B4CBA541160E}"/>
              </a:ext>
            </a:extLst>
          </p:cNvPr>
          <p:cNvSpPr>
            <a:spLocks noGrp="1"/>
          </p:cNvSpPr>
          <p:nvPr>
            <p:ph type="sldNum" sz="quarter" idx="10"/>
          </p:nvPr>
        </p:nvSpPr>
        <p:spPr/>
        <p:txBody>
          <a:bodyPr/>
          <a:lstStyle/>
          <a:p>
            <a:fld id="{7E1341B0-7904-4148-9082-6535FE1E4D20}" type="slidenum">
              <a:rPr lang="en-US" smtClean="0"/>
              <a:pPr/>
              <a:t>18</a:t>
            </a:fld>
            <a:endParaRPr lang="en-US"/>
          </a:p>
        </p:txBody>
      </p:sp>
    </p:spTree>
    <p:extLst>
      <p:ext uri="{BB962C8B-B14F-4D97-AF65-F5344CB8AC3E}">
        <p14:creationId xmlns:p14="http://schemas.microsoft.com/office/powerpoint/2010/main" val="2458651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3CB6-6910-2382-DB5D-9AB49555F863}"/>
              </a:ext>
            </a:extLst>
          </p:cNvPr>
          <p:cNvSpPr>
            <a:spLocks noGrp="1"/>
          </p:cNvSpPr>
          <p:nvPr>
            <p:ph type="title"/>
          </p:nvPr>
        </p:nvSpPr>
        <p:spPr/>
        <p:txBody>
          <a:bodyPr/>
          <a:lstStyle/>
          <a:p>
            <a:r>
              <a:rPr lang="en-US">
                <a:ea typeface="Calibri"/>
                <a:cs typeface="Arial"/>
              </a:rPr>
              <a:t>Proposal Review Process</a:t>
            </a:r>
            <a:endParaRPr lang="en-US"/>
          </a:p>
        </p:txBody>
      </p:sp>
      <p:sp>
        <p:nvSpPr>
          <p:cNvPr id="3" name="Content Placeholder 2">
            <a:extLst>
              <a:ext uri="{FF2B5EF4-FFF2-40B4-BE49-F238E27FC236}">
                <a16:creationId xmlns:a16="http://schemas.microsoft.com/office/drawing/2014/main" id="{1062357B-DB82-FB3C-48C6-4A74B6C9D180}"/>
              </a:ext>
            </a:extLst>
          </p:cNvPr>
          <p:cNvSpPr>
            <a:spLocks noGrp="1"/>
          </p:cNvSpPr>
          <p:nvPr>
            <p:ph sz="quarter" idx="17"/>
          </p:nvPr>
        </p:nvSpPr>
        <p:spPr/>
        <p:txBody>
          <a:bodyPr vert="horz" lIns="0" tIns="0" rIns="0" bIns="0" rtlCol="0" anchor="t">
            <a:normAutofit/>
          </a:bodyPr>
          <a:lstStyle/>
          <a:p>
            <a:pPr marL="179705" indent="-179705"/>
            <a:r>
              <a:rPr lang="en-US">
                <a:ea typeface="Calibri"/>
                <a:cs typeface="Arial"/>
              </a:rPr>
              <a:t>Reviewing your proposal throughout its development with people outside the writing team is critical to submitting a high quality competitive bid.  We tend to follow an adaptation of the Shipley review process.</a:t>
            </a:r>
            <a:endParaRPr lang="en-US"/>
          </a:p>
          <a:p>
            <a:pPr marL="0" indent="0">
              <a:buNone/>
            </a:pPr>
            <a:endParaRPr lang="en-US">
              <a:ea typeface="Calibri"/>
              <a:cs typeface="Arial"/>
            </a:endParaRPr>
          </a:p>
          <a:p>
            <a:pPr marL="179705" indent="-179705"/>
            <a:r>
              <a:rPr lang="en-US">
                <a:ea typeface="Calibri"/>
                <a:cs typeface="Arial"/>
              </a:rPr>
              <a:t>The Shipley review process is a structured business development and proposal framework consisting of sequential "Color Team" reviews designed to increase the probability of winning (</a:t>
            </a:r>
            <a:r>
              <a:rPr lang="en-US" err="1">
                <a:ea typeface="Calibri"/>
                <a:cs typeface="Arial"/>
              </a:rPr>
              <a:t>Pwin</a:t>
            </a:r>
            <a:r>
              <a:rPr lang="en-US">
                <a:ea typeface="Calibri"/>
                <a:cs typeface="Arial"/>
              </a:rPr>
              <a:t>) bids. It guides teams from early market strategy through strict compliance checks, competitive positioning, and final proposal readiness.</a:t>
            </a:r>
            <a:endParaRPr lang="en-US"/>
          </a:p>
        </p:txBody>
      </p:sp>
      <p:sp>
        <p:nvSpPr>
          <p:cNvPr id="4" name="Text Placeholder 3">
            <a:extLst>
              <a:ext uri="{FF2B5EF4-FFF2-40B4-BE49-F238E27FC236}">
                <a16:creationId xmlns:a16="http://schemas.microsoft.com/office/drawing/2014/main" id="{AE634B26-5FCC-AA9C-52AE-8B7964F122C5}"/>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D822FADC-74EA-3731-5EFB-2265FD64E52C}"/>
              </a:ext>
            </a:extLst>
          </p:cNvPr>
          <p:cNvSpPr>
            <a:spLocks noGrp="1"/>
          </p:cNvSpPr>
          <p:nvPr>
            <p:ph type="sldNum" sz="quarter" idx="18"/>
          </p:nvPr>
        </p:nvSpPr>
        <p:spPr/>
        <p:txBody>
          <a:bodyPr/>
          <a:lstStyle/>
          <a:p>
            <a:fld id="{7E1341B0-7904-4148-9082-6535FE1E4D20}" type="slidenum">
              <a:rPr lang="en-US" smtClean="0"/>
              <a:pPr/>
              <a:t>19</a:t>
            </a:fld>
            <a:endParaRPr lang="en-US"/>
          </a:p>
        </p:txBody>
      </p:sp>
    </p:spTree>
    <p:extLst>
      <p:ext uri="{BB962C8B-B14F-4D97-AF65-F5344CB8AC3E}">
        <p14:creationId xmlns:p14="http://schemas.microsoft.com/office/powerpoint/2010/main" val="353139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9D1A-3CE9-0753-35F6-65ECD8FAF936}"/>
              </a:ext>
            </a:extLst>
          </p:cNvPr>
          <p:cNvSpPr>
            <a:spLocks noGrp="1"/>
          </p:cNvSpPr>
          <p:nvPr>
            <p:ph type="title"/>
          </p:nvPr>
        </p:nvSpPr>
        <p:spPr/>
        <p:txBody>
          <a:bodyPr/>
          <a:lstStyle/>
          <a:p>
            <a:r>
              <a:rPr lang="en-US"/>
              <a:t>Meet the Presenters</a:t>
            </a:r>
          </a:p>
        </p:txBody>
      </p:sp>
      <p:pic>
        <p:nvPicPr>
          <p:cNvPr id="6" name="Picture Placeholder 5" descr="A person in a suit&#10;&#10;AI-generated content may be incorrect.">
            <a:extLst>
              <a:ext uri="{FF2B5EF4-FFF2-40B4-BE49-F238E27FC236}">
                <a16:creationId xmlns:a16="http://schemas.microsoft.com/office/drawing/2014/main" id="{FD292282-40B4-5DA0-427D-67C7065C06B2}"/>
              </a:ext>
            </a:extLst>
          </p:cNvPr>
          <p:cNvPicPr>
            <a:picLocks noGrp="1" noChangeAspect="1"/>
          </p:cNvPicPr>
          <p:nvPr>
            <p:ph type="pic" sz="quarter" idx="15"/>
          </p:nvPr>
        </p:nvPicPr>
        <p:blipFill>
          <a:blip r:embed="rId3"/>
          <a:srcRect l="106" r="106"/>
          <a:stretch/>
        </p:blipFill>
        <p:spPr>
          <a:xfrm>
            <a:off x="1624013" y="1928813"/>
            <a:ext cx="1497012" cy="1500187"/>
          </a:xfrm>
          <a:prstGeom prst="ellipse">
            <a:avLst/>
          </a:prstGeom>
          <a:solidFill>
            <a:srgbClr val="D1EEFC"/>
          </a:solidFill>
        </p:spPr>
      </p:pic>
      <p:sp>
        <p:nvSpPr>
          <p:cNvPr id="4" name="Text Placeholder 3">
            <a:extLst>
              <a:ext uri="{FF2B5EF4-FFF2-40B4-BE49-F238E27FC236}">
                <a16:creationId xmlns:a16="http://schemas.microsoft.com/office/drawing/2014/main" id="{2FE0093F-1664-D40D-CDD3-77820939D2E2}"/>
              </a:ext>
            </a:extLst>
          </p:cNvPr>
          <p:cNvSpPr>
            <a:spLocks noGrp="1"/>
          </p:cNvSpPr>
          <p:nvPr>
            <p:ph type="body" sz="quarter" idx="23"/>
          </p:nvPr>
        </p:nvSpPr>
        <p:spPr>
          <a:xfrm>
            <a:off x="1622940" y="4065373"/>
            <a:ext cx="1499616" cy="1142655"/>
          </a:xfrm>
        </p:spPr>
        <p:txBody>
          <a:bodyPr vert="horz" lIns="0" tIns="0" rIns="0" bIns="0" rtlCol="0" anchor="t">
            <a:normAutofit/>
          </a:bodyPr>
          <a:lstStyle/>
          <a:p>
            <a:r>
              <a:rPr lang="en-US">
                <a:ea typeface="Calibri"/>
                <a:cs typeface="Arial"/>
              </a:rPr>
              <a:t>Vice President at AIR</a:t>
            </a:r>
            <a:endParaRPr lang="en-US">
              <a:ea typeface="Calibri"/>
            </a:endParaRPr>
          </a:p>
        </p:txBody>
      </p:sp>
      <p:sp>
        <p:nvSpPr>
          <p:cNvPr id="5" name="Text Placeholder 4">
            <a:extLst>
              <a:ext uri="{FF2B5EF4-FFF2-40B4-BE49-F238E27FC236}">
                <a16:creationId xmlns:a16="http://schemas.microsoft.com/office/drawing/2014/main" id="{D3E2BEDF-529F-6D4E-40DA-504B76F503BE}"/>
              </a:ext>
            </a:extLst>
          </p:cNvPr>
          <p:cNvSpPr>
            <a:spLocks noGrp="1"/>
          </p:cNvSpPr>
          <p:nvPr>
            <p:ph type="body" sz="quarter" idx="19"/>
          </p:nvPr>
        </p:nvSpPr>
        <p:spPr>
          <a:xfrm>
            <a:off x="1622940" y="3546125"/>
            <a:ext cx="1499616" cy="369887"/>
          </a:xfrm>
        </p:spPr>
        <p:txBody>
          <a:bodyPr/>
          <a:lstStyle/>
          <a:p>
            <a:r>
              <a:rPr lang="en-US"/>
              <a:t>Dr. David Seidenfeld</a:t>
            </a:r>
          </a:p>
        </p:txBody>
      </p:sp>
      <p:sp>
        <p:nvSpPr>
          <p:cNvPr id="7" name="Text Placeholder 6">
            <a:extLst>
              <a:ext uri="{FF2B5EF4-FFF2-40B4-BE49-F238E27FC236}">
                <a16:creationId xmlns:a16="http://schemas.microsoft.com/office/drawing/2014/main" id="{5063F727-5F0C-9F35-6D8F-30B0D735C90D}"/>
              </a:ext>
            </a:extLst>
          </p:cNvPr>
          <p:cNvSpPr>
            <a:spLocks noGrp="1"/>
          </p:cNvSpPr>
          <p:nvPr>
            <p:ph type="body" sz="quarter" idx="26"/>
          </p:nvPr>
        </p:nvSpPr>
        <p:spPr>
          <a:xfrm>
            <a:off x="3874397" y="4065376"/>
            <a:ext cx="1499616" cy="1142655"/>
          </a:xfrm>
        </p:spPr>
        <p:txBody>
          <a:bodyPr/>
          <a:lstStyle/>
          <a:p>
            <a:r>
              <a:rPr lang="en-US"/>
              <a:t>Sr. Economist at AIR</a:t>
            </a:r>
          </a:p>
          <a:p>
            <a:endParaRPr lang="en-US"/>
          </a:p>
        </p:txBody>
      </p:sp>
      <p:sp>
        <p:nvSpPr>
          <p:cNvPr id="8" name="Text Placeholder 7">
            <a:extLst>
              <a:ext uri="{FF2B5EF4-FFF2-40B4-BE49-F238E27FC236}">
                <a16:creationId xmlns:a16="http://schemas.microsoft.com/office/drawing/2014/main" id="{F0B416FC-304E-623A-5778-9127C611FA2C}"/>
              </a:ext>
            </a:extLst>
          </p:cNvPr>
          <p:cNvSpPr>
            <a:spLocks noGrp="1"/>
          </p:cNvSpPr>
          <p:nvPr>
            <p:ph type="body" sz="quarter" idx="25"/>
          </p:nvPr>
        </p:nvSpPr>
        <p:spPr>
          <a:xfrm>
            <a:off x="3874397" y="3546127"/>
            <a:ext cx="1499616" cy="369887"/>
          </a:xfrm>
        </p:spPr>
        <p:txBody>
          <a:bodyPr/>
          <a:lstStyle/>
          <a:p>
            <a:r>
              <a:rPr lang="en-US"/>
              <a:t>Dr. Adria Molotsky</a:t>
            </a:r>
          </a:p>
        </p:txBody>
      </p:sp>
      <p:sp>
        <p:nvSpPr>
          <p:cNvPr id="10" name="Text Placeholder 9">
            <a:extLst>
              <a:ext uri="{FF2B5EF4-FFF2-40B4-BE49-F238E27FC236}">
                <a16:creationId xmlns:a16="http://schemas.microsoft.com/office/drawing/2014/main" id="{61F4B36A-44E3-0EDB-5C57-CD985511BEAF}"/>
              </a:ext>
            </a:extLst>
          </p:cNvPr>
          <p:cNvSpPr>
            <a:spLocks noGrp="1"/>
          </p:cNvSpPr>
          <p:nvPr>
            <p:ph type="body" sz="quarter" idx="29"/>
          </p:nvPr>
        </p:nvSpPr>
        <p:spPr>
          <a:xfrm>
            <a:off x="6193544" y="4065376"/>
            <a:ext cx="1499616" cy="1142655"/>
          </a:xfrm>
        </p:spPr>
        <p:txBody>
          <a:bodyPr/>
          <a:lstStyle/>
          <a:p>
            <a:r>
              <a:rPr lang="en-US"/>
              <a:t>Sr. Economist at AIR</a:t>
            </a:r>
          </a:p>
        </p:txBody>
      </p:sp>
      <p:sp>
        <p:nvSpPr>
          <p:cNvPr id="11" name="Text Placeholder 10">
            <a:extLst>
              <a:ext uri="{FF2B5EF4-FFF2-40B4-BE49-F238E27FC236}">
                <a16:creationId xmlns:a16="http://schemas.microsoft.com/office/drawing/2014/main" id="{99DA9381-341E-3E7B-5CAB-16031D278991}"/>
              </a:ext>
            </a:extLst>
          </p:cNvPr>
          <p:cNvSpPr>
            <a:spLocks noGrp="1"/>
          </p:cNvSpPr>
          <p:nvPr>
            <p:ph type="body" sz="quarter" idx="28"/>
          </p:nvPr>
        </p:nvSpPr>
        <p:spPr>
          <a:xfrm>
            <a:off x="6193544" y="3546128"/>
            <a:ext cx="1499616" cy="369887"/>
          </a:xfrm>
        </p:spPr>
        <p:txBody>
          <a:bodyPr>
            <a:normAutofit fontScale="92500" lnSpcReduction="10000"/>
          </a:bodyPr>
          <a:lstStyle/>
          <a:p>
            <a:r>
              <a:rPr lang="en-US"/>
              <a:t>Dr. Marlous de Milliano</a:t>
            </a:r>
          </a:p>
        </p:txBody>
      </p:sp>
      <p:sp>
        <p:nvSpPr>
          <p:cNvPr id="15" name="Text Placeholder 14">
            <a:extLst>
              <a:ext uri="{FF2B5EF4-FFF2-40B4-BE49-F238E27FC236}">
                <a16:creationId xmlns:a16="http://schemas.microsoft.com/office/drawing/2014/main" id="{A0071C31-F4DF-38E8-9AC1-184CE97A2EB2}"/>
              </a:ext>
            </a:extLst>
          </p:cNvPr>
          <p:cNvSpPr>
            <a:spLocks noGrp="1"/>
          </p:cNvSpPr>
          <p:nvPr>
            <p:ph type="body" sz="quarter" idx="20"/>
          </p:nvPr>
        </p:nvSpPr>
        <p:spPr>
          <a:xfrm>
            <a:off x="1954410" y="3943262"/>
            <a:ext cx="836676" cy="27432"/>
          </a:xfrm>
        </p:spPr>
        <p:txBody>
          <a:bodyPr/>
          <a:lstStyle/>
          <a:p>
            <a:endParaRPr lang="en-US"/>
          </a:p>
        </p:txBody>
      </p:sp>
      <p:sp>
        <p:nvSpPr>
          <p:cNvPr id="16" name="Text Placeholder 15">
            <a:extLst>
              <a:ext uri="{FF2B5EF4-FFF2-40B4-BE49-F238E27FC236}">
                <a16:creationId xmlns:a16="http://schemas.microsoft.com/office/drawing/2014/main" id="{1A82A1BF-A11F-0490-6970-E880F6B76104}"/>
              </a:ext>
            </a:extLst>
          </p:cNvPr>
          <p:cNvSpPr>
            <a:spLocks noGrp="1"/>
          </p:cNvSpPr>
          <p:nvPr>
            <p:ph type="body" sz="quarter" idx="53"/>
          </p:nvPr>
        </p:nvSpPr>
        <p:spPr>
          <a:xfrm>
            <a:off x="4204361" y="3943262"/>
            <a:ext cx="836676" cy="27432"/>
          </a:xfrm>
        </p:spPr>
        <p:txBody>
          <a:bodyPr/>
          <a:lstStyle/>
          <a:p>
            <a:endParaRPr lang="en-US"/>
          </a:p>
        </p:txBody>
      </p:sp>
      <p:sp>
        <p:nvSpPr>
          <p:cNvPr id="17" name="Text Placeholder 16">
            <a:extLst>
              <a:ext uri="{FF2B5EF4-FFF2-40B4-BE49-F238E27FC236}">
                <a16:creationId xmlns:a16="http://schemas.microsoft.com/office/drawing/2014/main" id="{6C143CE6-E931-93A9-A82D-5EBCC9F256A6}"/>
              </a:ext>
            </a:extLst>
          </p:cNvPr>
          <p:cNvSpPr>
            <a:spLocks noGrp="1"/>
          </p:cNvSpPr>
          <p:nvPr>
            <p:ph type="body" sz="quarter" idx="54"/>
          </p:nvPr>
        </p:nvSpPr>
        <p:spPr>
          <a:xfrm>
            <a:off x="6522002" y="3943262"/>
            <a:ext cx="836676" cy="27432"/>
          </a:xfrm>
        </p:spPr>
        <p:txBody>
          <a:bodyPr/>
          <a:lstStyle/>
          <a:p>
            <a:endParaRPr lang="en-US"/>
          </a:p>
        </p:txBody>
      </p:sp>
      <p:sp>
        <p:nvSpPr>
          <p:cNvPr id="19" name="Slide Number Placeholder 18">
            <a:extLst>
              <a:ext uri="{FF2B5EF4-FFF2-40B4-BE49-F238E27FC236}">
                <a16:creationId xmlns:a16="http://schemas.microsoft.com/office/drawing/2014/main" id="{F5630BAC-4042-EC96-033B-F875A68A91BC}"/>
              </a:ext>
            </a:extLst>
          </p:cNvPr>
          <p:cNvSpPr>
            <a:spLocks noGrp="1"/>
          </p:cNvSpPr>
          <p:nvPr>
            <p:ph type="sldNum" sz="quarter" idx="58"/>
          </p:nvPr>
        </p:nvSpPr>
        <p:spPr/>
        <p:txBody>
          <a:bodyPr/>
          <a:lstStyle/>
          <a:p>
            <a:fld id="{7E1341B0-7904-4148-9082-6535FE1E4D20}" type="slidenum">
              <a:rPr lang="en-US" smtClean="0"/>
              <a:pPr/>
              <a:t>2</a:t>
            </a:fld>
            <a:endParaRPr lang="en-US"/>
          </a:p>
        </p:txBody>
      </p:sp>
      <p:pic>
        <p:nvPicPr>
          <p:cNvPr id="20" name="Picture Placeholder 37">
            <a:extLst>
              <a:ext uri="{FF2B5EF4-FFF2-40B4-BE49-F238E27FC236}">
                <a16:creationId xmlns:a16="http://schemas.microsoft.com/office/drawing/2014/main" id="{E12FA5F7-C312-C162-59FB-B51DA5E02BED}"/>
              </a:ext>
            </a:extLst>
          </p:cNvPr>
          <p:cNvPicPr>
            <a:picLocks noGrp="1" noChangeAspect="1"/>
          </p:cNvPicPr>
          <p:nvPr>
            <p:ph type="pic" sz="quarter" idx="24"/>
          </p:nvPr>
        </p:nvPicPr>
        <p:blipFill>
          <a:blip r:embed="rId4"/>
          <a:srcRect l="106" r="106"/>
          <a:stretch/>
        </p:blipFill>
        <p:spPr>
          <a:xfrm>
            <a:off x="3952875" y="1928813"/>
            <a:ext cx="1497013" cy="1500187"/>
          </a:xfrm>
          <a:ln w="19050">
            <a:solidFill>
              <a:schemeClr val="accent2"/>
            </a:solidFill>
          </a:ln>
        </p:spPr>
      </p:pic>
      <p:pic>
        <p:nvPicPr>
          <p:cNvPr id="21" name="Picture Placeholder 34" descr="Marlous de Milliano headshot">
            <a:extLst>
              <a:ext uri="{FF2B5EF4-FFF2-40B4-BE49-F238E27FC236}">
                <a16:creationId xmlns:a16="http://schemas.microsoft.com/office/drawing/2014/main" id="{0ADE2A0A-006E-C125-1FBA-CFF6FA3C7273}"/>
              </a:ext>
            </a:extLst>
          </p:cNvPr>
          <p:cNvPicPr>
            <a:picLocks noGrp="1" noChangeAspect="1"/>
          </p:cNvPicPr>
          <p:nvPr>
            <p:ph type="pic" sz="quarter" idx="27"/>
          </p:nvPr>
        </p:nvPicPr>
        <p:blipFill>
          <a:blip r:embed="rId5"/>
          <a:srcRect l="106" r="106"/>
          <a:stretch/>
        </p:blipFill>
        <p:spPr>
          <a:xfrm>
            <a:off x="6234113" y="1928813"/>
            <a:ext cx="1497012" cy="1500187"/>
          </a:xfrm>
          <a:ln w="19050">
            <a:solidFill>
              <a:schemeClr val="accent2"/>
            </a:solidFill>
          </a:ln>
        </p:spPr>
      </p:pic>
    </p:spTree>
    <p:extLst>
      <p:ext uri="{BB962C8B-B14F-4D97-AF65-F5344CB8AC3E}">
        <p14:creationId xmlns:p14="http://schemas.microsoft.com/office/powerpoint/2010/main" val="102874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FC17-CAE0-5AB9-3386-BE3EB80772F3}"/>
              </a:ext>
            </a:extLst>
          </p:cNvPr>
          <p:cNvSpPr>
            <a:spLocks noGrp="1"/>
          </p:cNvSpPr>
          <p:nvPr>
            <p:ph type="title"/>
          </p:nvPr>
        </p:nvSpPr>
        <p:spPr/>
        <p:txBody>
          <a:bodyPr/>
          <a:lstStyle/>
          <a:p>
            <a:r>
              <a:rPr lang="en-US">
                <a:ea typeface="Calibri"/>
                <a:cs typeface="Arial"/>
              </a:rPr>
              <a:t>Modified Shipley Color Review Process</a:t>
            </a:r>
            <a:endParaRPr lang="en-US"/>
          </a:p>
        </p:txBody>
      </p:sp>
      <p:sp>
        <p:nvSpPr>
          <p:cNvPr id="3" name="Content Placeholder 2">
            <a:extLst>
              <a:ext uri="{FF2B5EF4-FFF2-40B4-BE49-F238E27FC236}">
                <a16:creationId xmlns:a16="http://schemas.microsoft.com/office/drawing/2014/main" id="{DF18C73E-E6BA-B1F4-3DD4-AD3FC2C03407}"/>
              </a:ext>
            </a:extLst>
          </p:cNvPr>
          <p:cNvSpPr>
            <a:spLocks noGrp="1"/>
          </p:cNvSpPr>
          <p:nvPr>
            <p:ph sz="quarter" idx="17"/>
          </p:nvPr>
        </p:nvSpPr>
        <p:spPr>
          <a:xfrm>
            <a:off x="241151" y="1307592"/>
            <a:ext cx="8557569" cy="4498848"/>
          </a:xfrm>
        </p:spPr>
        <p:txBody>
          <a:bodyPr vert="horz" lIns="0" tIns="0" rIns="0" bIns="0" rtlCol="0" anchor="t">
            <a:normAutofit fontScale="92500" lnSpcReduction="10000"/>
          </a:bodyPr>
          <a:lstStyle/>
          <a:p>
            <a:pPr marL="179705" indent="-179705"/>
            <a:r>
              <a:rPr lang="en-US" sz="1700" b="1">
                <a:solidFill>
                  <a:srgbClr val="0A0A0A"/>
                </a:solidFill>
                <a:ea typeface="+mn-lt"/>
                <a:cs typeface="+mn-lt"/>
              </a:rPr>
              <a:t>Blue Team (Win Strategy Review):</a:t>
            </a:r>
            <a:r>
              <a:rPr lang="en-US" sz="1700">
                <a:solidFill>
                  <a:srgbClr val="0A0A0A"/>
                </a:solidFill>
                <a:ea typeface="+mn-lt"/>
                <a:cs typeface="+mn-lt"/>
              </a:rPr>
              <a:t> Conducted early, often before the final Request for Proposal (RFP) drops. It evaluates the capture plan, discriminators, win themes, and overall solution strategy.</a:t>
            </a:r>
            <a:endParaRPr lang="en-US" sz="1700">
              <a:ea typeface="Calibri"/>
            </a:endParaRPr>
          </a:p>
          <a:p>
            <a:pPr marL="179705" indent="-179705"/>
            <a:r>
              <a:rPr lang="en-US" sz="1700" b="1">
                <a:solidFill>
                  <a:srgbClr val="0A0A0A"/>
                </a:solidFill>
                <a:ea typeface="+mn-lt"/>
                <a:cs typeface="+mn-lt"/>
              </a:rPr>
              <a:t>Pink Team (Compliance Check):</a:t>
            </a:r>
            <a:r>
              <a:rPr lang="en-US" sz="1700">
                <a:solidFill>
                  <a:srgbClr val="0A0A0A"/>
                </a:solidFill>
                <a:ea typeface="+mn-lt"/>
                <a:cs typeface="+mn-lt"/>
              </a:rPr>
              <a:t> Conducted early in proposal development, typically when outlines and initial drafts are ready. It verifies that all sections meet RFP compliance requirements and logical flow.</a:t>
            </a:r>
            <a:endParaRPr lang="en-US" sz="1700">
              <a:ea typeface="Calibri"/>
            </a:endParaRPr>
          </a:p>
          <a:p>
            <a:pPr marL="179705" indent="-179705"/>
            <a:r>
              <a:rPr lang="en-US" sz="1700" b="1">
                <a:solidFill>
                  <a:srgbClr val="0A0A0A"/>
                </a:solidFill>
                <a:ea typeface="+mn-lt"/>
                <a:cs typeface="+mn-lt"/>
              </a:rPr>
              <a:t>Red Team (Proposal Evaluation):</a:t>
            </a:r>
            <a:r>
              <a:rPr lang="en-US" sz="1700">
                <a:solidFill>
                  <a:srgbClr val="0A0A0A"/>
                </a:solidFill>
                <a:ea typeface="+mn-lt"/>
                <a:cs typeface="+mn-lt"/>
              </a:rPr>
              <a:t> The most critical review, occurring when the draft proposal is mostly complete. An independent group reviews the document through the lens of the customer's evaluation criteria to score it and identify weaknesses.</a:t>
            </a:r>
            <a:endParaRPr lang="en-US" sz="1700">
              <a:ea typeface="Calibri"/>
            </a:endParaRPr>
          </a:p>
          <a:p>
            <a:pPr marL="179705" indent="-179705"/>
            <a:r>
              <a:rPr lang="en-US" sz="1700" b="1">
                <a:solidFill>
                  <a:srgbClr val="0A0A0A"/>
                </a:solidFill>
                <a:ea typeface="+mn-lt"/>
                <a:cs typeface="+mn-lt"/>
              </a:rPr>
              <a:t>Green Team (Pricing Review):</a:t>
            </a:r>
            <a:r>
              <a:rPr lang="en-US" sz="1700">
                <a:solidFill>
                  <a:srgbClr val="0A0A0A"/>
                </a:solidFill>
                <a:ea typeface="+mn-lt"/>
                <a:cs typeface="+mn-lt"/>
              </a:rPr>
              <a:t> Conducted parallel to the late proposal stages to review and approve the final pricing and business model.</a:t>
            </a:r>
            <a:endParaRPr lang="en-US" sz="1700">
              <a:solidFill>
                <a:srgbClr val="0A0A0A"/>
              </a:solidFill>
              <a:ea typeface="Calibri"/>
              <a:cs typeface="Calibri"/>
            </a:endParaRPr>
          </a:p>
          <a:p>
            <a:pPr marL="179705" indent="-179705"/>
            <a:r>
              <a:rPr lang="en-US" sz="1700" b="1">
                <a:solidFill>
                  <a:srgbClr val="0A0A0A"/>
                </a:solidFill>
                <a:ea typeface="+mn-lt"/>
                <a:cs typeface="+mn-lt"/>
              </a:rPr>
              <a:t>Gold Team (Final Approval):</a:t>
            </a:r>
            <a:r>
              <a:rPr lang="en-US" sz="1700">
                <a:solidFill>
                  <a:srgbClr val="0A0A0A"/>
                </a:solidFill>
                <a:ea typeface="+mn-lt"/>
                <a:cs typeface="+mn-lt"/>
              </a:rPr>
              <a:t> The final step before submission. Leadership reviews the completed proposal—incorporating all Red/Green team changes—to approve it for submittal. </a:t>
            </a:r>
            <a:endParaRPr lang="en-US" sz="1700">
              <a:ea typeface="Calibri"/>
            </a:endParaRPr>
          </a:p>
          <a:p>
            <a:pPr marL="0" indent="0">
              <a:buNone/>
            </a:pPr>
            <a:br>
              <a:rPr lang="en-US"/>
            </a:br>
            <a:endParaRPr lang="en-US">
              <a:ea typeface="Calibri"/>
            </a:endParaRPr>
          </a:p>
        </p:txBody>
      </p:sp>
      <p:sp>
        <p:nvSpPr>
          <p:cNvPr id="4" name="Text Placeholder 3">
            <a:extLst>
              <a:ext uri="{FF2B5EF4-FFF2-40B4-BE49-F238E27FC236}">
                <a16:creationId xmlns:a16="http://schemas.microsoft.com/office/drawing/2014/main" id="{14C27549-342B-72BE-F0A4-FF7FBE2ADBB1}"/>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BD805BE4-F072-0BD2-BA7D-65538437FDDA}"/>
              </a:ext>
            </a:extLst>
          </p:cNvPr>
          <p:cNvSpPr>
            <a:spLocks noGrp="1"/>
          </p:cNvSpPr>
          <p:nvPr>
            <p:ph type="sldNum" sz="quarter" idx="18"/>
          </p:nvPr>
        </p:nvSpPr>
        <p:spPr/>
        <p:txBody>
          <a:bodyPr/>
          <a:lstStyle/>
          <a:p>
            <a:fld id="{7E1341B0-7904-4148-9082-6535FE1E4D20}" type="slidenum">
              <a:rPr lang="en-US" smtClean="0"/>
              <a:pPr/>
              <a:t>20</a:t>
            </a:fld>
            <a:endParaRPr lang="en-US"/>
          </a:p>
        </p:txBody>
      </p:sp>
    </p:spTree>
    <p:extLst>
      <p:ext uri="{BB962C8B-B14F-4D97-AF65-F5344CB8AC3E}">
        <p14:creationId xmlns:p14="http://schemas.microsoft.com/office/powerpoint/2010/main" val="351033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3504-23E7-9AC1-48AE-DE03DA400CD6}"/>
              </a:ext>
            </a:extLst>
          </p:cNvPr>
          <p:cNvSpPr>
            <a:spLocks noGrp="1"/>
          </p:cNvSpPr>
          <p:nvPr>
            <p:ph type="title"/>
          </p:nvPr>
        </p:nvSpPr>
        <p:spPr/>
        <p:txBody>
          <a:bodyPr/>
          <a:lstStyle/>
          <a:p>
            <a:r>
              <a:rPr lang="en-US">
                <a:ea typeface="Calibri"/>
                <a:cs typeface="Arial"/>
              </a:rPr>
              <a:t>Proposal </a:t>
            </a:r>
            <a:r>
              <a:rPr lang="en-US" err="1">
                <a:ea typeface="Calibri"/>
                <a:cs typeface="Arial"/>
              </a:rPr>
              <a:t>Developmen</a:t>
            </a:r>
            <a:r>
              <a:rPr lang="en-US">
                <a:ea typeface="Calibri"/>
                <a:cs typeface="Arial"/>
              </a:rPr>
              <a:t>t Calendar</a:t>
            </a:r>
            <a:endParaRPr lang="en-US"/>
          </a:p>
        </p:txBody>
      </p:sp>
      <p:sp>
        <p:nvSpPr>
          <p:cNvPr id="3" name="Content Placeholder 2">
            <a:extLst>
              <a:ext uri="{FF2B5EF4-FFF2-40B4-BE49-F238E27FC236}">
                <a16:creationId xmlns:a16="http://schemas.microsoft.com/office/drawing/2014/main" id="{677F8AF8-D949-FC59-B3FD-A7E361169A98}"/>
              </a:ext>
            </a:extLst>
          </p:cNvPr>
          <p:cNvSpPr>
            <a:spLocks noGrp="1"/>
          </p:cNvSpPr>
          <p:nvPr>
            <p:ph sz="quarter" idx="17"/>
          </p:nvPr>
        </p:nvSpPr>
        <p:spPr/>
        <p:txBody>
          <a:bodyPr vert="horz" lIns="0" tIns="0" rIns="0" bIns="0" rtlCol="0" anchor="t">
            <a:normAutofit/>
          </a:bodyPr>
          <a:lstStyle/>
          <a:p>
            <a:pPr marL="179705" indent="-179705"/>
            <a:r>
              <a:rPr lang="en-US">
                <a:ea typeface="Calibri"/>
                <a:cs typeface="Arial"/>
              </a:rPr>
              <a:t>We recommend creating a calendar with deadlines for completing and submitting the proposal</a:t>
            </a:r>
          </a:p>
          <a:p>
            <a:pPr marL="179705" indent="-179705"/>
            <a:r>
              <a:rPr lang="en-US">
                <a:ea typeface="Calibri"/>
                <a:cs typeface="Arial"/>
              </a:rPr>
              <a:t>Work backwards from when it needs to be submitted, paying attention to the date, time, and </a:t>
            </a:r>
            <a:r>
              <a:rPr lang="en-US" err="1">
                <a:ea typeface="Calibri"/>
                <a:cs typeface="Arial"/>
              </a:rPr>
              <a:t>timezone</a:t>
            </a:r>
            <a:r>
              <a:rPr lang="en-US">
                <a:ea typeface="Calibri"/>
                <a:cs typeface="Arial"/>
              </a:rPr>
              <a:t> for submission</a:t>
            </a:r>
          </a:p>
          <a:p>
            <a:pPr marL="179705" indent="-179705"/>
            <a:r>
              <a:rPr lang="en-US">
                <a:ea typeface="Calibri"/>
                <a:cs typeface="Arial"/>
              </a:rPr>
              <a:t>Then enter the color reviews, allowing sufficient time for reviewers to do their work and the writing team to make the necessary edits</a:t>
            </a:r>
            <a:endParaRPr lang="en-US">
              <a:ea typeface="Calibri"/>
            </a:endParaRPr>
          </a:p>
          <a:p>
            <a:pPr marL="179705" indent="-179705"/>
            <a:r>
              <a:rPr lang="en-US">
                <a:ea typeface="Calibri"/>
                <a:cs typeface="Arial"/>
              </a:rPr>
              <a:t>The proposal team should strictly follow the calendar and communicate closely with the reviewers if they are off schedule. </a:t>
            </a:r>
          </a:p>
          <a:p>
            <a:pPr marL="179705" indent="-179705"/>
            <a:r>
              <a:rPr lang="en-US">
                <a:ea typeface="Calibri"/>
                <a:cs typeface="Arial"/>
              </a:rPr>
              <a:t>A rush at the end of the process often leads to mistakes, poorer quality, and sometimes missed submissions – you want to avoid this problem!</a:t>
            </a:r>
          </a:p>
        </p:txBody>
      </p:sp>
      <p:sp>
        <p:nvSpPr>
          <p:cNvPr id="4" name="Text Placeholder 3">
            <a:extLst>
              <a:ext uri="{FF2B5EF4-FFF2-40B4-BE49-F238E27FC236}">
                <a16:creationId xmlns:a16="http://schemas.microsoft.com/office/drawing/2014/main" id="{3F60CC14-C589-E53F-1F5B-0548B07FC2CE}"/>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D74FB943-9B99-BFCD-AB7D-CE76543100A9}"/>
              </a:ext>
            </a:extLst>
          </p:cNvPr>
          <p:cNvSpPr>
            <a:spLocks noGrp="1"/>
          </p:cNvSpPr>
          <p:nvPr>
            <p:ph type="sldNum" sz="quarter" idx="18"/>
          </p:nvPr>
        </p:nvSpPr>
        <p:spPr/>
        <p:txBody>
          <a:bodyPr/>
          <a:lstStyle/>
          <a:p>
            <a:fld id="{7E1341B0-7904-4148-9082-6535FE1E4D20}" type="slidenum">
              <a:rPr lang="en-US" smtClean="0"/>
              <a:pPr/>
              <a:t>21</a:t>
            </a:fld>
            <a:endParaRPr lang="en-US"/>
          </a:p>
        </p:txBody>
      </p:sp>
    </p:spTree>
    <p:extLst>
      <p:ext uri="{BB962C8B-B14F-4D97-AF65-F5344CB8AC3E}">
        <p14:creationId xmlns:p14="http://schemas.microsoft.com/office/powerpoint/2010/main" val="391499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50AF-6358-080D-0C18-5F913098CC0D}"/>
              </a:ext>
            </a:extLst>
          </p:cNvPr>
          <p:cNvSpPr>
            <a:spLocks noGrp="1"/>
          </p:cNvSpPr>
          <p:nvPr>
            <p:ph type="ctrTitle"/>
          </p:nvPr>
        </p:nvSpPr>
        <p:spPr/>
        <p:txBody>
          <a:bodyPr/>
          <a:lstStyle/>
          <a:p>
            <a:r>
              <a:rPr lang="en-US">
                <a:ea typeface="Calibri"/>
                <a:cs typeface="Arial"/>
              </a:rPr>
              <a:t>Writing Tips</a:t>
            </a:r>
            <a:endParaRPr lang="en-US"/>
          </a:p>
        </p:txBody>
      </p:sp>
      <p:sp>
        <p:nvSpPr>
          <p:cNvPr id="3" name="Subtitle 2">
            <a:extLst>
              <a:ext uri="{FF2B5EF4-FFF2-40B4-BE49-F238E27FC236}">
                <a16:creationId xmlns:a16="http://schemas.microsoft.com/office/drawing/2014/main" id="{BACE392E-7019-6D96-7CAF-C9007FBEC1F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11411A1-2314-1FCD-8978-1E27249BCEA0}"/>
              </a:ext>
            </a:extLst>
          </p:cNvPr>
          <p:cNvSpPr>
            <a:spLocks noGrp="1"/>
          </p:cNvSpPr>
          <p:nvPr>
            <p:ph type="sldNum" sz="quarter" idx="10"/>
          </p:nvPr>
        </p:nvSpPr>
        <p:spPr/>
        <p:txBody>
          <a:bodyPr/>
          <a:lstStyle/>
          <a:p>
            <a:fld id="{7E1341B0-7904-4148-9082-6535FE1E4D20}" type="slidenum">
              <a:rPr lang="en-US" smtClean="0"/>
              <a:pPr/>
              <a:t>22</a:t>
            </a:fld>
            <a:endParaRPr lang="en-US"/>
          </a:p>
        </p:txBody>
      </p:sp>
    </p:spTree>
    <p:extLst>
      <p:ext uri="{BB962C8B-B14F-4D97-AF65-F5344CB8AC3E}">
        <p14:creationId xmlns:p14="http://schemas.microsoft.com/office/powerpoint/2010/main" val="396142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46AA-96A0-EF02-7654-F8DB89B1D73A}"/>
              </a:ext>
            </a:extLst>
          </p:cNvPr>
          <p:cNvSpPr>
            <a:spLocks noGrp="1"/>
          </p:cNvSpPr>
          <p:nvPr>
            <p:ph type="title"/>
          </p:nvPr>
        </p:nvSpPr>
        <p:spPr/>
        <p:txBody>
          <a:bodyPr/>
          <a:lstStyle/>
          <a:p>
            <a:r>
              <a:rPr lang="en-US">
                <a:ea typeface="Calibri"/>
                <a:cs typeface="Arial"/>
              </a:rPr>
              <a:t>Conveying Your Message Clearly</a:t>
            </a:r>
            <a:endParaRPr lang="en-US"/>
          </a:p>
        </p:txBody>
      </p:sp>
      <p:sp>
        <p:nvSpPr>
          <p:cNvPr id="3" name="Content Placeholder 2">
            <a:extLst>
              <a:ext uri="{FF2B5EF4-FFF2-40B4-BE49-F238E27FC236}">
                <a16:creationId xmlns:a16="http://schemas.microsoft.com/office/drawing/2014/main" id="{209F3E88-FA12-5D40-A6BF-9089F045DBD6}"/>
              </a:ext>
            </a:extLst>
          </p:cNvPr>
          <p:cNvSpPr>
            <a:spLocks noGrp="1"/>
          </p:cNvSpPr>
          <p:nvPr>
            <p:ph sz="quarter" idx="17"/>
          </p:nvPr>
        </p:nvSpPr>
        <p:spPr/>
        <p:txBody>
          <a:bodyPr vert="horz" lIns="0" tIns="0" rIns="0" bIns="0" rtlCol="0" anchor="t">
            <a:normAutofit/>
          </a:bodyPr>
          <a:lstStyle/>
          <a:p>
            <a:pPr marL="179705" indent="-179705"/>
            <a:r>
              <a:rPr lang="en-US">
                <a:ea typeface="Calibri"/>
                <a:cs typeface="Arial"/>
              </a:rPr>
              <a:t>Good writing is fundamental to a successful proposal</a:t>
            </a:r>
          </a:p>
          <a:p>
            <a:pPr marL="179705" indent="-179705"/>
            <a:r>
              <a:rPr lang="en-US">
                <a:ea typeface="Calibri"/>
                <a:cs typeface="Calibri"/>
              </a:rPr>
              <a:t>You want your proposal to be engaging and easy to understand. </a:t>
            </a:r>
            <a:r>
              <a:rPr lang="en-US">
                <a:ea typeface="Calibri"/>
                <a:cs typeface="Arial"/>
              </a:rPr>
              <a:t>Reviewers have a lot of proposals to read.  </a:t>
            </a:r>
            <a:r>
              <a:rPr lang="en-US">
                <a:ea typeface="Calibri"/>
                <a:cs typeface="Calibri"/>
              </a:rPr>
              <a:t>You do not want to make your reader work to understand your proposal. </a:t>
            </a:r>
            <a:endParaRPr lang="en-US">
              <a:ea typeface="Calibri"/>
            </a:endParaRPr>
          </a:p>
          <a:p>
            <a:pPr marL="179705" indent="-179705"/>
            <a:r>
              <a:rPr lang="en-US">
                <a:ea typeface="Calibri"/>
                <a:cs typeface="Calibri"/>
              </a:rPr>
              <a:t>You want to be as succinct as possible; less is more.  </a:t>
            </a:r>
          </a:p>
          <a:p>
            <a:pPr marL="179705" indent="-179705"/>
            <a:r>
              <a:rPr lang="en-US">
                <a:ea typeface="Calibri"/>
                <a:cs typeface="Calibri"/>
              </a:rPr>
              <a:t>State main points up front and repeat them throughout proposal. Pay attention to topic paragraphs at the beginning of sections and topic sentences at the beginning of paragraphs.</a:t>
            </a:r>
            <a:endParaRPr lang="en-US">
              <a:ea typeface="Calibri"/>
            </a:endParaRPr>
          </a:p>
          <a:p>
            <a:pPr marL="179705" indent="-179705"/>
            <a:r>
              <a:rPr lang="en-US">
                <a:ea typeface="Calibri"/>
                <a:cs typeface="Calibri"/>
              </a:rPr>
              <a:t>Avoid burying your main points.  </a:t>
            </a:r>
          </a:p>
          <a:p>
            <a:pPr marL="179705" indent="-179705"/>
            <a:endParaRPr lang="en-US">
              <a:ea typeface="Calibri"/>
              <a:cs typeface="Calibri"/>
            </a:endParaRPr>
          </a:p>
          <a:p>
            <a:pPr marL="179705" indent="-179705"/>
            <a:endParaRPr lang="en-US">
              <a:ea typeface="Calibri"/>
            </a:endParaRPr>
          </a:p>
        </p:txBody>
      </p:sp>
      <p:sp>
        <p:nvSpPr>
          <p:cNvPr id="5" name="Slide Number Placeholder 4">
            <a:extLst>
              <a:ext uri="{FF2B5EF4-FFF2-40B4-BE49-F238E27FC236}">
                <a16:creationId xmlns:a16="http://schemas.microsoft.com/office/drawing/2014/main" id="{4836F866-5068-F768-29A5-74D72D11FF6C}"/>
              </a:ext>
            </a:extLst>
          </p:cNvPr>
          <p:cNvSpPr>
            <a:spLocks noGrp="1"/>
          </p:cNvSpPr>
          <p:nvPr>
            <p:ph type="sldNum" sz="quarter" idx="18"/>
          </p:nvPr>
        </p:nvSpPr>
        <p:spPr/>
        <p:txBody>
          <a:bodyPr/>
          <a:lstStyle/>
          <a:p>
            <a:fld id="{7E1341B0-7904-4148-9082-6535FE1E4D20}" type="slidenum">
              <a:rPr lang="en-US" smtClean="0"/>
              <a:pPr/>
              <a:t>23</a:t>
            </a:fld>
            <a:endParaRPr lang="en-US"/>
          </a:p>
        </p:txBody>
      </p:sp>
    </p:spTree>
    <p:extLst>
      <p:ext uri="{BB962C8B-B14F-4D97-AF65-F5344CB8AC3E}">
        <p14:creationId xmlns:p14="http://schemas.microsoft.com/office/powerpoint/2010/main" val="26582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3A5A7-F63E-7085-3D17-AFD0CCD89491}"/>
              </a:ext>
            </a:extLst>
          </p:cNvPr>
          <p:cNvSpPr>
            <a:spLocks noGrp="1"/>
          </p:cNvSpPr>
          <p:nvPr>
            <p:ph type="title"/>
          </p:nvPr>
        </p:nvSpPr>
        <p:spPr/>
        <p:txBody>
          <a:bodyPr/>
          <a:lstStyle/>
          <a:p>
            <a:r>
              <a:rPr lang="en-US">
                <a:ea typeface="Calibri"/>
                <a:cs typeface="Arial"/>
              </a:rPr>
              <a:t>Some Writing Tips to Engage Your Reader</a:t>
            </a:r>
            <a:endParaRPr lang="en-US">
              <a:ea typeface="Calibri"/>
            </a:endParaRPr>
          </a:p>
        </p:txBody>
      </p:sp>
      <p:sp>
        <p:nvSpPr>
          <p:cNvPr id="3" name="Content Placeholder 2">
            <a:extLst>
              <a:ext uri="{FF2B5EF4-FFF2-40B4-BE49-F238E27FC236}">
                <a16:creationId xmlns:a16="http://schemas.microsoft.com/office/drawing/2014/main" id="{395BD100-2E08-BE1B-CE59-0A5399977B98}"/>
              </a:ext>
            </a:extLst>
          </p:cNvPr>
          <p:cNvSpPr>
            <a:spLocks noGrp="1"/>
          </p:cNvSpPr>
          <p:nvPr>
            <p:ph sz="quarter" idx="17"/>
          </p:nvPr>
        </p:nvSpPr>
        <p:spPr/>
        <p:txBody>
          <a:bodyPr vert="horz" lIns="0" tIns="0" rIns="0" bIns="0" rtlCol="0" anchor="t">
            <a:normAutofit/>
          </a:bodyPr>
          <a:lstStyle/>
          <a:p>
            <a:pPr marL="179705" indent="-179705"/>
            <a:r>
              <a:rPr lang="en-US">
                <a:ea typeface="Calibri"/>
                <a:cs typeface="Arial"/>
              </a:rPr>
              <a:t>Be direct, use active tense, avoid passive voice.  </a:t>
            </a:r>
          </a:p>
          <a:p>
            <a:pPr marL="179705" indent="-179705"/>
            <a:r>
              <a:rPr lang="en-US">
                <a:ea typeface="Calibri"/>
                <a:cs typeface="Arial"/>
              </a:rPr>
              <a:t>Eliminate unnecessary clauses like: "as previously mentioned", "it is usually the case", "it should be noted", "finally" </a:t>
            </a:r>
          </a:p>
          <a:p>
            <a:pPr marL="179705" indent="-179705"/>
            <a:r>
              <a:rPr lang="en-US">
                <a:ea typeface="Calibri"/>
                <a:cs typeface="Arial"/>
              </a:rPr>
              <a:t>Try to eliminate the naked "this".  Example "This makes . . ."  This what? Follow the word "this" should always have something following it that is being referred to.  "This result makes …"  </a:t>
            </a:r>
            <a:endParaRPr lang="en-US">
              <a:ea typeface="Calibri"/>
            </a:endParaRPr>
          </a:p>
          <a:p>
            <a:pPr marL="179705" indent="-179705"/>
            <a:r>
              <a:rPr lang="en-US">
                <a:ea typeface="Calibri"/>
                <a:cs typeface="Calibri"/>
              </a:rPr>
              <a:t>Avoid technical jargon</a:t>
            </a:r>
            <a:endParaRPr lang="en-US">
              <a:ea typeface="Calibri"/>
            </a:endParaRPr>
          </a:p>
          <a:p>
            <a:pPr marL="179705" indent="-179705"/>
            <a:endParaRPr lang="en-US">
              <a:ea typeface="Calibri"/>
            </a:endParaRPr>
          </a:p>
          <a:p>
            <a:pPr marL="179705" indent="-179705"/>
            <a:endParaRPr lang="en-US">
              <a:ea typeface="Calibri"/>
            </a:endParaRPr>
          </a:p>
          <a:p>
            <a:pPr marL="179705" indent="-179705"/>
            <a:endParaRPr lang="en-US">
              <a:ea typeface="Calibri"/>
            </a:endParaRPr>
          </a:p>
        </p:txBody>
      </p:sp>
      <p:sp>
        <p:nvSpPr>
          <p:cNvPr id="4" name="Text Placeholder 3">
            <a:extLst>
              <a:ext uri="{FF2B5EF4-FFF2-40B4-BE49-F238E27FC236}">
                <a16:creationId xmlns:a16="http://schemas.microsoft.com/office/drawing/2014/main" id="{17A53EE7-D9A6-F9F8-0C99-F25367CFD5EF}"/>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8E1029A6-E7B1-C1AD-8BC6-7272A7EF7852}"/>
              </a:ext>
            </a:extLst>
          </p:cNvPr>
          <p:cNvSpPr>
            <a:spLocks noGrp="1"/>
          </p:cNvSpPr>
          <p:nvPr>
            <p:ph type="sldNum" sz="quarter" idx="18"/>
          </p:nvPr>
        </p:nvSpPr>
        <p:spPr/>
        <p:txBody>
          <a:bodyPr/>
          <a:lstStyle/>
          <a:p>
            <a:fld id="{7E1341B0-7904-4148-9082-6535FE1E4D20}" type="slidenum">
              <a:rPr lang="en-US" smtClean="0"/>
              <a:pPr/>
              <a:t>24</a:t>
            </a:fld>
            <a:endParaRPr lang="en-US"/>
          </a:p>
        </p:txBody>
      </p:sp>
    </p:spTree>
    <p:extLst>
      <p:ext uri="{BB962C8B-B14F-4D97-AF65-F5344CB8AC3E}">
        <p14:creationId xmlns:p14="http://schemas.microsoft.com/office/powerpoint/2010/main" val="2369083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4066-6D9B-FFA5-9621-1A14BBDACCC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171C187-6DFC-FFDA-7FAD-187F76CEB4AB}"/>
              </a:ext>
            </a:extLst>
          </p:cNvPr>
          <p:cNvSpPr>
            <a:spLocks noGrp="1"/>
          </p:cNvSpPr>
          <p:nvPr>
            <p:ph type="ctrTitle"/>
          </p:nvPr>
        </p:nvSpPr>
        <p:spPr/>
        <p:txBody>
          <a:bodyPr/>
          <a:lstStyle/>
          <a:p>
            <a:r>
              <a:rPr lang="en-US"/>
              <a:t>Thank you!</a:t>
            </a:r>
          </a:p>
        </p:txBody>
      </p:sp>
      <p:sp>
        <p:nvSpPr>
          <p:cNvPr id="8" name="Text Placeholder 7">
            <a:extLst>
              <a:ext uri="{FF2B5EF4-FFF2-40B4-BE49-F238E27FC236}">
                <a16:creationId xmlns:a16="http://schemas.microsoft.com/office/drawing/2014/main" id="{C4431BF1-FECC-95D6-FB6C-77298309D7BB}"/>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1455D89A-162D-31D2-AB8C-C9C07C735062}"/>
              </a:ext>
            </a:extLst>
          </p:cNvPr>
          <p:cNvSpPr>
            <a:spLocks noGrp="1"/>
          </p:cNvSpPr>
          <p:nvPr>
            <p:ph type="sldNum" sz="quarter" idx="4294967295"/>
          </p:nvPr>
        </p:nvSpPr>
        <p:spPr>
          <a:xfrm>
            <a:off x="0" y="6423025"/>
            <a:ext cx="171450" cy="246063"/>
          </a:xfrm>
        </p:spPr>
        <p:txBody>
          <a:bodyPr/>
          <a:lstStyle/>
          <a:p>
            <a:fld id="{7E1341B0-7904-4148-9082-6535FE1E4D20}" type="slidenum">
              <a:rPr lang="en-US" smtClean="0"/>
              <a:pPr/>
              <a:t>25</a:t>
            </a:fld>
            <a:endParaRPr lang="en-US"/>
          </a:p>
        </p:txBody>
      </p:sp>
    </p:spTree>
    <p:extLst>
      <p:ext uri="{BB962C8B-B14F-4D97-AF65-F5344CB8AC3E}">
        <p14:creationId xmlns:p14="http://schemas.microsoft.com/office/powerpoint/2010/main" val="152972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solidFill>
            <a:srgbClr val="FFFFFF"/>
          </a:solidFill>
          <a:ln/>
        </p:spPr>
        <p:txBody>
          <a:bodyPr>
            <a:normAutofit/>
          </a:bodyPr>
          <a:lstStyle/>
          <a:p>
            <a:r>
              <a:rPr lang="en-US"/>
              <a:t>Proposal Development Training Series</a:t>
            </a:r>
          </a:p>
        </p:txBody>
      </p:sp>
      <p:sp>
        <p:nvSpPr>
          <p:cNvPr id="2" name="Text Placeholder 1"/>
          <p:cNvSpPr>
            <a:spLocks noGrp="1"/>
          </p:cNvSpPr>
          <p:nvPr>
            <p:ph type="body" sz="quarter" idx="10"/>
          </p:nvPr>
        </p:nvSpPr>
        <p:spPr/>
        <p:txBody>
          <a:bodyPr>
            <a:noAutofit/>
          </a:bodyPr>
          <a:lstStyle/>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747F22C8-7CAC-4516-852C-A1A01913023F}"/>
              </a:ext>
            </a:extLst>
          </p:cNvPr>
          <p:cNvSpPr>
            <a:spLocks noGrp="1"/>
          </p:cNvSpPr>
          <p:nvPr>
            <p:ph type="sldNum" sz="quarter" idx="11"/>
          </p:nvPr>
        </p:nvSpPr>
        <p:spPr/>
        <p:txBody>
          <a:bodyPr/>
          <a:lstStyle/>
          <a:p>
            <a:fld id="{7E1341B0-7904-4148-9082-6535FE1E4D20}" type="slidenum">
              <a:rPr lang="en-US" smtClean="0"/>
              <a:pPr/>
              <a:t>3</a:t>
            </a:fld>
            <a:endParaRPr lang="en-US"/>
          </a:p>
        </p:txBody>
      </p:sp>
      <p:graphicFrame>
        <p:nvGraphicFramePr>
          <p:cNvPr id="3" name="Table 2">
            <a:extLst>
              <a:ext uri="{FF2B5EF4-FFF2-40B4-BE49-F238E27FC236}">
                <a16:creationId xmlns:a16="http://schemas.microsoft.com/office/drawing/2014/main" id="{ADD77BAA-16E6-4014-4A76-907EB22D9B03}"/>
              </a:ext>
            </a:extLst>
          </p:cNvPr>
          <p:cNvGraphicFramePr>
            <a:graphicFrameLocks noGrp="1"/>
          </p:cNvGraphicFramePr>
          <p:nvPr>
            <p:extLst>
              <p:ext uri="{D42A27DB-BD31-4B8C-83A1-F6EECF244321}">
                <p14:modId xmlns:p14="http://schemas.microsoft.com/office/powerpoint/2010/main" val="478840507"/>
              </p:ext>
            </p:extLst>
          </p:nvPr>
        </p:nvGraphicFramePr>
        <p:xfrm>
          <a:off x="514350" y="1448816"/>
          <a:ext cx="6998278" cy="2479040"/>
        </p:xfrm>
        <a:graphic>
          <a:graphicData uri="http://schemas.openxmlformats.org/drawingml/2006/table">
            <a:tbl>
              <a:tblPr firstRow="1" bandRow="1">
                <a:tableStyleId>{577794B7-0F68-450A-8CF4-2D9CDB5CE098}</a:tableStyleId>
              </a:tblPr>
              <a:tblGrid>
                <a:gridCol w="2234678">
                  <a:extLst>
                    <a:ext uri="{9D8B030D-6E8A-4147-A177-3AD203B41FA5}">
                      <a16:colId xmlns:a16="http://schemas.microsoft.com/office/drawing/2014/main" val="893723317"/>
                    </a:ext>
                  </a:extLst>
                </a:gridCol>
                <a:gridCol w="4763600">
                  <a:extLst>
                    <a:ext uri="{9D8B030D-6E8A-4147-A177-3AD203B41FA5}">
                      <a16:colId xmlns:a16="http://schemas.microsoft.com/office/drawing/2014/main" val="2053823429"/>
                    </a:ext>
                  </a:extLst>
                </a:gridCol>
              </a:tblGrid>
              <a:tr h="370840">
                <a:tc>
                  <a:txBody>
                    <a:bodyPr/>
                    <a:lstStyle/>
                    <a:p>
                      <a:r>
                        <a:rPr lang="en-US" sz="1600"/>
                        <a:t>Date</a:t>
                      </a:r>
                    </a:p>
                  </a:txBody>
                  <a:tcPr/>
                </a:tc>
                <a:tc>
                  <a:txBody>
                    <a:bodyPr/>
                    <a:lstStyle/>
                    <a:p>
                      <a:r>
                        <a:rPr lang="en-US" sz="1600"/>
                        <a:t>Topic</a:t>
                      </a:r>
                    </a:p>
                  </a:txBody>
                  <a:tcPr/>
                </a:tc>
                <a:extLst>
                  <a:ext uri="{0D108BD9-81ED-4DB2-BD59-A6C34878D82A}">
                    <a16:rowId xmlns:a16="http://schemas.microsoft.com/office/drawing/2014/main" val="3680099570"/>
                  </a:ext>
                </a:extLst>
              </a:tr>
              <a:tr h="370840">
                <a:tc>
                  <a:txBody>
                    <a:bodyPr/>
                    <a:lstStyle/>
                    <a:p>
                      <a:r>
                        <a:rPr lang="en-US" sz="1600"/>
                        <a:t>May 14</a:t>
                      </a:r>
                      <a:r>
                        <a:rPr lang="en-US" sz="1600" baseline="30000"/>
                        <a:t>th</a:t>
                      </a:r>
                      <a:r>
                        <a:rPr lang="en-US" sz="1600"/>
                        <a:t>, 2026: </a:t>
                      </a:r>
                    </a:p>
                    <a:p>
                      <a:r>
                        <a:rPr lang="en-US" sz="1600"/>
                        <a:t>1pm-2pm GMT</a:t>
                      </a:r>
                    </a:p>
                  </a:txBody>
                  <a:tcPr>
                    <a:solidFill>
                      <a:schemeClr val="tx1">
                        <a:lumMod val="50000"/>
                        <a:lumOff val="50000"/>
                      </a:schemeClr>
                    </a:solidFill>
                  </a:tcPr>
                </a:tc>
                <a:tc>
                  <a:txBody>
                    <a:bodyPr/>
                    <a:lstStyle/>
                    <a:p>
                      <a:r>
                        <a:rPr lang="en-US" sz="1600"/>
                        <a:t>Session 1: Reviewing RFPs and Win Themes</a:t>
                      </a:r>
                    </a:p>
                  </a:txBody>
                  <a:tcPr>
                    <a:solidFill>
                      <a:schemeClr val="tx1">
                        <a:lumMod val="50000"/>
                        <a:lumOff val="50000"/>
                      </a:schemeClr>
                    </a:solidFill>
                  </a:tcPr>
                </a:tc>
                <a:extLst>
                  <a:ext uri="{0D108BD9-81ED-4DB2-BD59-A6C34878D82A}">
                    <a16:rowId xmlns:a16="http://schemas.microsoft.com/office/drawing/2014/main" val="2184972253"/>
                  </a:ext>
                </a:extLst>
              </a:tr>
              <a:tr h="37084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a:t>May 21</a:t>
                      </a:r>
                      <a:r>
                        <a:rPr lang="en-US" sz="1600" baseline="30000"/>
                        <a:t>st</a:t>
                      </a:r>
                      <a:r>
                        <a:rPr lang="en-US" sz="1600"/>
                        <a:t>, 2026:</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a:t> 1pm-2pm GMT</a:t>
                      </a:r>
                    </a:p>
                  </a:txBody>
                  <a:tcPr>
                    <a:solidFill>
                      <a:schemeClr val="tx1">
                        <a:lumMod val="50000"/>
                        <a:lumOff val="50000"/>
                      </a:schemeClr>
                    </a:solidFill>
                  </a:tcPr>
                </a:tc>
                <a:tc>
                  <a:txBody>
                    <a:bodyPr/>
                    <a:lstStyle/>
                    <a:p>
                      <a:r>
                        <a:rPr lang="en-US" sz="1600"/>
                        <a:t>Session 2</a:t>
                      </a:r>
                      <a:r>
                        <a:rPr lang="en-US" sz="1600" kern="1200">
                          <a:solidFill>
                            <a:schemeClr val="tx2"/>
                          </a:solidFill>
                          <a:latin typeface="+mn-lt"/>
                          <a:ea typeface="+mn-ea"/>
                          <a:cs typeface="+mn-cs"/>
                        </a:rPr>
                        <a:t>: Components of the Proposal</a:t>
                      </a:r>
                    </a:p>
                  </a:txBody>
                  <a:tcPr>
                    <a:solidFill>
                      <a:schemeClr val="tx1">
                        <a:lumMod val="50000"/>
                        <a:lumOff val="50000"/>
                      </a:schemeClr>
                    </a:solidFill>
                  </a:tcPr>
                </a:tc>
                <a:extLst>
                  <a:ext uri="{0D108BD9-81ED-4DB2-BD59-A6C34878D82A}">
                    <a16:rowId xmlns:a16="http://schemas.microsoft.com/office/drawing/2014/main" val="1176305569"/>
                  </a:ext>
                </a:extLst>
              </a:tr>
              <a:tr h="37084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i="1"/>
                        <a:t>May 28</a:t>
                      </a:r>
                      <a:r>
                        <a:rPr lang="en-US" sz="1600" i="1" baseline="30000"/>
                        <a:t>th</a:t>
                      </a:r>
                      <a:endParaRPr lang="en-US" sz="1600" i="1"/>
                    </a:p>
                  </a:txBody>
                  <a:tcPr>
                    <a:solidFill>
                      <a:schemeClr val="tx1">
                        <a:lumMod val="50000"/>
                        <a:lumOff val="50000"/>
                      </a:schemeClr>
                    </a:solidFill>
                  </a:tcPr>
                </a:tc>
                <a:tc>
                  <a:txBody>
                    <a:bodyPr/>
                    <a:lstStyle/>
                    <a:p>
                      <a:r>
                        <a:rPr lang="en-US" sz="1600" i="1" kern="1200">
                          <a:solidFill>
                            <a:schemeClr val="tx2"/>
                          </a:solidFill>
                          <a:latin typeface="+mn-lt"/>
                          <a:ea typeface="+mn-ea"/>
                          <a:cs typeface="+mn-cs"/>
                        </a:rPr>
                        <a:t>-- No session -- </a:t>
                      </a:r>
                    </a:p>
                  </a:txBody>
                  <a:tcPr>
                    <a:solidFill>
                      <a:schemeClr val="tx1">
                        <a:lumMod val="50000"/>
                        <a:lumOff val="50000"/>
                      </a:schemeClr>
                    </a:solidFill>
                  </a:tcPr>
                </a:tc>
                <a:extLst>
                  <a:ext uri="{0D108BD9-81ED-4DB2-BD59-A6C34878D82A}">
                    <a16:rowId xmlns:a16="http://schemas.microsoft.com/office/drawing/2014/main" val="447610012"/>
                  </a:ext>
                </a:extLst>
              </a:tr>
              <a:tr h="37084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a:t>Jun 5</a:t>
                      </a:r>
                      <a:r>
                        <a:rPr lang="en-US" sz="1600" baseline="30000"/>
                        <a:t>th</a:t>
                      </a:r>
                      <a:r>
                        <a:rPr lang="en-US" sz="1600"/>
                        <a:t>, 2026: </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a:t>1pm-2pm GMT</a:t>
                      </a:r>
                    </a:p>
                  </a:txBody>
                  <a:tcPr/>
                </a:tc>
                <a:tc>
                  <a:txBody>
                    <a:bodyPr/>
                    <a:lstStyle/>
                    <a:p>
                      <a:r>
                        <a:rPr lang="en-US" sz="1600"/>
                        <a:t>Session </a:t>
                      </a:r>
                      <a:r>
                        <a:rPr lang="en-US" sz="1600" kern="1200">
                          <a:solidFill>
                            <a:schemeClr val="tx2"/>
                          </a:solidFill>
                          <a:latin typeface="+mn-lt"/>
                          <a:ea typeface="+mn-ea"/>
                          <a:cs typeface="+mn-cs"/>
                        </a:rPr>
                        <a:t>3: Components of Proposal Continued, Reviews and Writing tips</a:t>
                      </a:r>
                    </a:p>
                  </a:txBody>
                  <a:tcPr/>
                </a:tc>
                <a:extLst>
                  <a:ext uri="{0D108BD9-81ED-4DB2-BD59-A6C34878D82A}">
                    <a16:rowId xmlns:a16="http://schemas.microsoft.com/office/drawing/2014/main" val="1558454815"/>
                  </a:ext>
                </a:extLst>
              </a:tr>
            </a:tbl>
          </a:graphicData>
        </a:graphic>
      </p:graphicFrame>
    </p:spTree>
    <p:extLst>
      <p:ext uri="{BB962C8B-B14F-4D97-AF65-F5344CB8AC3E}">
        <p14:creationId xmlns:p14="http://schemas.microsoft.com/office/powerpoint/2010/main" val="346722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6B87-C484-6599-0CAE-6590B987A5AA}"/>
              </a:ext>
            </a:extLst>
          </p:cNvPr>
          <p:cNvSpPr>
            <a:spLocks noGrp="1"/>
          </p:cNvSpPr>
          <p:nvPr>
            <p:ph type="ctrTitle"/>
          </p:nvPr>
        </p:nvSpPr>
        <p:spPr/>
        <p:txBody>
          <a:bodyPr/>
          <a:lstStyle/>
          <a:p>
            <a:r>
              <a:rPr lang="en-US"/>
              <a:t>Brief Review of Last Session</a:t>
            </a:r>
          </a:p>
        </p:txBody>
      </p:sp>
      <p:sp>
        <p:nvSpPr>
          <p:cNvPr id="3" name="Subtitle 2">
            <a:extLst>
              <a:ext uri="{FF2B5EF4-FFF2-40B4-BE49-F238E27FC236}">
                <a16:creationId xmlns:a16="http://schemas.microsoft.com/office/drawing/2014/main" id="{110528EF-FD68-9F18-3C05-26222D33BB7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CABC1BE-CC13-7B8D-5715-0CCA53908F04}"/>
              </a:ext>
            </a:extLst>
          </p:cNvPr>
          <p:cNvSpPr>
            <a:spLocks noGrp="1"/>
          </p:cNvSpPr>
          <p:nvPr>
            <p:ph type="sldNum" sz="quarter" idx="10"/>
          </p:nvPr>
        </p:nvSpPr>
        <p:spPr/>
        <p:txBody>
          <a:bodyPr/>
          <a:lstStyle/>
          <a:p>
            <a:fld id="{7E1341B0-7904-4148-9082-6535FE1E4D20}" type="slidenum">
              <a:rPr lang="en-US" smtClean="0"/>
              <a:pPr/>
              <a:t>4</a:t>
            </a:fld>
            <a:endParaRPr lang="en-US"/>
          </a:p>
        </p:txBody>
      </p:sp>
    </p:spTree>
    <p:extLst>
      <p:ext uri="{BB962C8B-B14F-4D97-AF65-F5344CB8AC3E}">
        <p14:creationId xmlns:p14="http://schemas.microsoft.com/office/powerpoint/2010/main" val="365570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192F33-44AF-83D9-0072-62C31847E444}"/>
              </a:ext>
            </a:extLst>
          </p:cNvPr>
          <p:cNvSpPr>
            <a:spLocks noGrp="1"/>
          </p:cNvSpPr>
          <p:nvPr>
            <p:ph type="title"/>
          </p:nvPr>
        </p:nvSpPr>
        <p:spPr/>
        <p:txBody>
          <a:bodyPr/>
          <a:lstStyle/>
          <a:p>
            <a:r>
              <a:rPr lang="en-US"/>
              <a:t>Outline of Technical Proposal</a:t>
            </a:r>
          </a:p>
        </p:txBody>
      </p:sp>
      <p:sp>
        <p:nvSpPr>
          <p:cNvPr id="9" name="Content Placeholder 8">
            <a:extLst>
              <a:ext uri="{FF2B5EF4-FFF2-40B4-BE49-F238E27FC236}">
                <a16:creationId xmlns:a16="http://schemas.microsoft.com/office/drawing/2014/main" id="{3D9D4F03-7DD6-9BEF-A4CA-82945FEEB698}"/>
              </a:ext>
            </a:extLst>
          </p:cNvPr>
          <p:cNvSpPr>
            <a:spLocks noGrp="1"/>
          </p:cNvSpPr>
          <p:nvPr>
            <p:ph sz="quarter" idx="17"/>
          </p:nvPr>
        </p:nvSpPr>
        <p:spPr/>
        <p:txBody>
          <a:bodyPr/>
          <a:lstStyle/>
          <a:p>
            <a:r>
              <a:rPr lang="en-US"/>
              <a:t>The titles of sections and the order may vary based on RFP requirements. </a:t>
            </a:r>
            <a:r>
              <a:rPr lang="en-US">
                <a:sym typeface="Wingdings" panose="05000000000000000000" pitchFamily="2" charset="2"/>
              </a:rPr>
              <a:t> </a:t>
            </a:r>
            <a:r>
              <a:rPr lang="en-US" b="1">
                <a:sym typeface="Wingdings" panose="05000000000000000000" pitchFamily="2" charset="2"/>
              </a:rPr>
              <a:t>Make it easy for the reviewers to find information!</a:t>
            </a:r>
          </a:p>
          <a:p>
            <a:r>
              <a:rPr lang="en-US">
                <a:sym typeface="Wingdings" panose="05000000000000000000" pitchFamily="2" charset="2"/>
              </a:rPr>
              <a:t>But it can look like: </a:t>
            </a:r>
          </a:p>
          <a:p>
            <a:pPr lvl="1"/>
            <a:r>
              <a:rPr lang="en-US">
                <a:sym typeface="Wingdings" panose="05000000000000000000" pitchFamily="2" charset="2"/>
              </a:rPr>
              <a:t>Cover page</a:t>
            </a:r>
          </a:p>
          <a:p>
            <a:pPr lvl="1"/>
            <a:r>
              <a:rPr lang="en-US">
                <a:sym typeface="Wingdings" panose="05000000000000000000" pitchFamily="2" charset="2"/>
              </a:rPr>
              <a:t>Introduction with win themes</a:t>
            </a:r>
          </a:p>
          <a:p>
            <a:pPr lvl="1"/>
            <a:r>
              <a:rPr lang="en-US">
                <a:sym typeface="Wingdings" panose="05000000000000000000" pitchFamily="2" charset="2"/>
              </a:rPr>
              <a:t>Capabilities statement</a:t>
            </a:r>
          </a:p>
          <a:p>
            <a:pPr lvl="1"/>
            <a:r>
              <a:rPr lang="en-US">
                <a:sym typeface="Wingdings" panose="05000000000000000000" pitchFamily="2" charset="2"/>
              </a:rPr>
              <a:t>Technical approach/research design</a:t>
            </a:r>
          </a:p>
          <a:p>
            <a:pPr lvl="1"/>
            <a:r>
              <a:rPr lang="en-US">
                <a:sym typeface="Wingdings" panose="05000000000000000000" pitchFamily="2" charset="2"/>
              </a:rPr>
              <a:t>Management plan and staffing</a:t>
            </a:r>
          </a:p>
          <a:p>
            <a:pPr lvl="1"/>
            <a:r>
              <a:rPr lang="en-US">
                <a:sym typeface="Wingdings" panose="05000000000000000000" pitchFamily="2" charset="2"/>
              </a:rPr>
              <a:t>Workplan and timeline</a:t>
            </a:r>
          </a:p>
          <a:p>
            <a:pPr lvl="1"/>
            <a:endParaRPr lang="en-US"/>
          </a:p>
        </p:txBody>
      </p:sp>
      <p:sp>
        <p:nvSpPr>
          <p:cNvPr id="6" name="Slide Number Placeholder 5">
            <a:extLst>
              <a:ext uri="{FF2B5EF4-FFF2-40B4-BE49-F238E27FC236}">
                <a16:creationId xmlns:a16="http://schemas.microsoft.com/office/drawing/2014/main" id="{20C5EF2E-3FE4-35FB-FAD6-6B099902FFEA}"/>
              </a:ext>
            </a:extLst>
          </p:cNvPr>
          <p:cNvSpPr>
            <a:spLocks noGrp="1"/>
          </p:cNvSpPr>
          <p:nvPr>
            <p:ph type="sldNum" sz="quarter" idx="18"/>
          </p:nvPr>
        </p:nvSpPr>
        <p:spPr/>
        <p:txBody>
          <a:bodyPr/>
          <a:lstStyle/>
          <a:p>
            <a:fld id="{7E1341B0-7904-4148-9082-6535FE1E4D20}" type="slidenum">
              <a:rPr lang="en-US" smtClean="0"/>
              <a:pPr/>
              <a:t>5</a:t>
            </a:fld>
            <a:endParaRPr lang="en-US"/>
          </a:p>
        </p:txBody>
      </p:sp>
    </p:spTree>
    <p:extLst>
      <p:ext uri="{BB962C8B-B14F-4D97-AF65-F5344CB8AC3E}">
        <p14:creationId xmlns:p14="http://schemas.microsoft.com/office/powerpoint/2010/main" val="131423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0CF9-C616-FA88-B67C-6F039E9F9010}"/>
              </a:ext>
            </a:extLst>
          </p:cNvPr>
          <p:cNvSpPr>
            <a:spLocks noGrp="1"/>
          </p:cNvSpPr>
          <p:nvPr>
            <p:ph type="title"/>
          </p:nvPr>
        </p:nvSpPr>
        <p:spPr/>
        <p:txBody>
          <a:bodyPr/>
          <a:lstStyle/>
          <a:p>
            <a:r>
              <a:rPr lang="en-US">
                <a:cs typeface="Arial"/>
              </a:rPr>
              <a:t>What does a Technical Approach Include?</a:t>
            </a:r>
          </a:p>
        </p:txBody>
      </p:sp>
      <p:sp>
        <p:nvSpPr>
          <p:cNvPr id="3" name="Content Placeholder 2">
            <a:extLst>
              <a:ext uri="{FF2B5EF4-FFF2-40B4-BE49-F238E27FC236}">
                <a16:creationId xmlns:a16="http://schemas.microsoft.com/office/drawing/2014/main" id="{3B961B8F-8C81-3311-3E0A-73A9289A168E}"/>
              </a:ext>
            </a:extLst>
          </p:cNvPr>
          <p:cNvSpPr>
            <a:spLocks noGrp="1"/>
          </p:cNvSpPr>
          <p:nvPr>
            <p:ph sz="quarter" idx="17"/>
          </p:nvPr>
        </p:nvSpPr>
        <p:spPr/>
        <p:txBody>
          <a:bodyPr>
            <a:normAutofit/>
          </a:bodyPr>
          <a:lstStyle/>
          <a:p>
            <a:r>
              <a:rPr lang="en-US"/>
              <a:t>Background (on issues, project) or Statement of Need</a:t>
            </a:r>
          </a:p>
          <a:p>
            <a:r>
              <a:rPr lang="en-US"/>
              <a:t>A general approach to the work that includes: </a:t>
            </a:r>
          </a:p>
          <a:p>
            <a:pPr lvl="1"/>
            <a:r>
              <a:rPr lang="en-US" i="1"/>
              <a:t>Theory of Change/Conceptual Framework</a:t>
            </a:r>
          </a:p>
          <a:p>
            <a:pPr lvl="1"/>
            <a:r>
              <a:rPr lang="en-US" i="1"/>
              <a:t>Research Questions</a:t>
            </a:r>
          </a:p>
          <a:p>
            <a:pPr lvl="1"/>
            <a:r>
              <a:rPr lang="en-US" i="1"/>
              <a:t>Research Design (d</a:t>
            </a:r>
            <a:r>
              <a:rPr lang="en-US"/>
              <a:t>etailed technical approach to the work)</a:t>
            </a:r>
          </a:p>
          <a:p>
            <a:pPr marL="0" indent="0">
              <a:buNone/>
            </a:pPr>
            <a:r>
              <a:rPr lang="en-US" sz="1950" b="1" i="1"/>
              <a:t>In addition, the RFP may require other technical section elements (e.g. data collection procedures, ethics, quality assurance etc.) in the text or as annexes</a:t>
            </a:r>
            <a:r>
              <a:rPr lang="en-US" b="1"/>
              <a:t>.</a:t>
            </a:r>
          </a:p>
        </p:txBody>
      </p:sp>
    </p:spTree>
    <p:extLst>
      <p:ext uri="{BB962C8B-B14F-4D97-AF65-F5344CB8AC3E}">
        <p14:creationId xmlns:p14="http://schemas.microsoft.com/office/powerpoint/2010/main" val="323732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F104A-883A-450C-9D26-02645CB1DFFF}"/>
              </a:ext>
            </a:extLst>
          </p:cNvPr>
          <p:cNvSpPr>
            <a:spLocks noGrp="1"/>
          </p:cNvSpPr>
          <p:nvPr>
            <p:ph type="title"/>
          </p:nvPr>
        </p:nvSpPr>
        <p:spPr/>
        <p:txBody>
          <a:bodyPr/>
          <a:lstStyle/>
          <a:p>
            <a:r>
              <a:rPr lang="en-US"/>
              <a:t>Example Theory of Change</a:t>
            </a:r>
          </a:p>
        </p:txBody>
      </p:sp>
      <p:sp>
        <p:nvSpPr>
          <p:cNvPr id="4" name="Slide Number Placeholder 3">
            <a:extLst>
              <a:ext uri="{FF2B5EF4-FFF2-40B4-BE49-F238E27FC236}">
                <a16:creationId xmlns:a16="http://schemas.microsoft.com/office/drawing/2014/main" id="{164942E2-59FA-483A-ACC4-C1738BEBF345}"/>
              </a:ext>
            </a:extLst>
          </p:cNvPr>
          <p:cNvSpPr>
            <a:spLocks noGrp="1"/>
          </p:cNvSpPr>
          <p:nvPr>
            <p:ph type="sldNum" sz="quarter" idx="14"/>
          </p:nvPr>
        </p:nvSpPr>
        <p:spPr/>
        <p:txBody>
          <a:bodyPr/>
          <a:lstStyle/>
          <a:p>
            <a:fld id="{99A20822-4A49-4D36-86E3-300BA48D3F00}" type="slidenum">
              <a:rPr lang="en-US" smtClean="0"/>
              <a:pPr/>
              <a:t>7</a:t>
            </a:fld>
            <a:endParaRPr lang="en-US"/>
          </a:p>
        </p:txBody>
      </p:sp>
      <p:sp>
        <p:nvSpPr>
          <p:cNvPr id="6" name="Rectangle: Rounded Corners 5">
            <a:extLst>
              <a:ext uri="{FF2B5EF4-FFF2-40B4-BE49-F238E27FC236}">
                <a16:creationId xmlns:a16="http://schemas.microsoft.com/office/drawing/2014/main" id="{F1E24536-3991-486C-9DAD-3C95EF3DBA90}"/>
              </a:ext>
            </a:extLst>
          </p:cNvPr>
          <p:cNvSpPr/>
          <p:nvPr/>
        </p:nvSpPr>
        <p:spPr>
          <a:xfrm>
            <a:off x="2684318" y="2176313"/>
            <a:ext cx="1474819" cy="221557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u="sng">
                <a:solidFill>
                  <a:schemeClr val="tx2"/>
                </a:solidFill>
              </a:rPr>
              <a:t>Activities</a:t>
            </a:r>
          </a:p>
          <a:p>
            <a:pPr>
              <a:spcAft>
                <a:spcPts val="300"/>
              </a:spcAft>
              <a:buFont typeface="Arial" panose="020B0604020202020204" pitchFamily="34" charset="0"/>
              <a:buChar char="•"/>
            </a:pPr>
            <a:r>
              <a:rPr lang="en-US" sz="1200">
                <a:solidFill>
                  <a:schemeClr val="tx2"/>
                </a:solidFill>
              </a:rPr>
              <a:t>Provide school meals</a:t>
            </a:r>
          </a:p>
          <a:p>
            <a:pPr>
              <a:buFont typeface="Arial" panose="020B0604020202020204" pitchFamily="34" charset="0"/>
              <a:buChar char="•"/>
            </a:pPr>
            <a:r>
              <a:rPr lang="en-US" sz="1200">
                <a:solidFill>
                  <a:schemeClr val="tx2"/>
                </a:solidFill>
              </a:rPr>
              <a:t>Train school meal providers in safe food preparation and storage</a:t>
            </a:r>
          </a:p>
        </p:txBody>
      </p:sp>
      <p:sp>
        <p:nvSpPr>
          <p:cNvPr id="9" name="Rectangle: Rounded Corners 8">
            <a:extLst>
              <a:ext uri="{FF2B5EF4-FFF2-40B4-BE49-F238E27FC236}">
                <a16:creationId xmlns:a16="http://schemas.microsoft.com/office/drawing/2014/main" id="{20C3DC42-6F5A-466E-82D9-80AA67EAEABC}"/>
              </a:ext>
            </a:extLst>
          </p:cNvPr>
          <p:cNvSpPr/>
          <p:nvPr/>
        </p:nvSpPr>
        <p:spPr>
          <a:xfrm>
            <a:off x="138545" y="2176313"/>
            <a:ext cx="1836981" cy="221557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u="sng">
                <a:solidFill>
                  <a:schemeClr val="tx2"/>
                </a:solidFill>
              </a:rPr>
              <a:t>Initial Conditions</a:t>
            </a:r>
          </a:p>
          <a:p>
            <a:pPr defTabSz="1081088">
              <a:buFont typeface="Arial" panose="020B0604020202020204" pitchFamily="34" charset="0"/>
              <a:buChar char="•"/>
            </a:pPr>
            <a:r>
              <a:rPr kumimoji="0" lang="en-US" sz="1200" b="0" i="0" u="none" strike="noStrike" kern="1200" cap="none" spc="0" normalizeH="0" baseline="0" noProof="0">
                <a:ln>
                  <a:noFill/>
                </a:ln>
                <a:solidFill>
                  <a:srgbClr val="000000"/>
                </a:solidFill>
                <a:effectLst/>
                <a:uLnTx/>
                <a:uFillTx/>
                <a:latin typeface="Calibri"/>
                <a:ea typeface="+mn-ea"/>
                <a:cs typeface="+mn-cs"/>
              </a:rPr>
              <a:t>Malnutrition in Sri Lanka affects nearly 1/3 of children: 13% of all children under 5 stunted, 25% underweight, and 15% wasted</a:t>
            </a:r>
            <a:endParaRPr lang="en-US" sz="1400">
              <a:solidFill>
                <a:schemeClr val="tx2"/>
              </a:solidFill>
            </a:endParaRPr>
          </a:p>
        </p:txBody>
      </p:sp>
      <p:cxnSp>
        <p:nvCxnSpPr>
          <p:cNvPr id="10" name="Straight Arrow Connector 9">
            <a:extLst>
              <a:ext uri="{FF2B5EF4-FFF2-40B4-BE49-F238E27FC236}">
                <a16:creationId xmlns:a16="http://schemas.microsoft.com/office/drawing/2014/main" id="{3CC5CE56-6BD8-4625-A5F6-D9A288EEB8B5}"/>
              </a:ext>
            </a:extLst>
          </p:cNvPr>
          <p:cNvCxnSpPr>
            <a:cxnSpLocks/>
            <a:stCxn id="9" idx="3"/>
            <a:endCxn id="6" idx="1"/>
          </p:cNvCxnSpPr>
          <p:nvPr/>
        </p:nvCxnSpPr>
        <p:spPr>
          <a:xfrm>
            <a:off x="1975526" y="3284102"/>
            <a:ext cx="70879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9D2AAD22-53F9-48D2-8B6E-746652D8CDED}"/>
              </a:ext>
            </a:extLst>
          </p:cNvPr>
          <p:cNvSpPr/>
          <p:nvPr/>
        </p:nvSpPr>
        <p:spPr>
          <a:xfrm>
            <a:off x="4867929" y="2101825"/>
            <a:ext cx="1474819" cy="236455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u="sng">
                <a:solidFill>
                  <a:schemeClr val="tx2"/>
                </a:solidFill>
              </a:rPr>
              <a:t>Outcomes</a:t>
            </a:r>
          </a:p>
          <a:p>
            <a:pPr>
              <a:spcAft>
                <a:spcPts val="300"/>
              </a:spcAft>
              <a:buFont typeface="Arial" panose="020B0604020202020204" pitchFamily="34" charset="0"/>
              <a:buChar char="•"/>
            </a:pPr>
            <a:r>
              <a:rPr lang="en-US" sz="1200">
                <a:solidFill>
                  <a:schemeClr val="tx2"/>
                </a:solidFill>
              </a:rPr>
              <a:t>Reduced student hunger and increased attentiveness</a:t>
            </a:r>
          </a:p>
          <a:p>
            <a:pPr>
              <a:buFont typeface="Arial" panose="020B0604020202020204" pitchFamily="34" charset="0"/>
              <a:buChar char="•"/>
            </a:pPr>
            <a:r>
              <a:rPr lang="en-US" sz="1200">
                <a:solidFill>
                  <a:schemeClr val="tx2"/>
                </a:solidFill>
              </a:rPr>
              <a:t>Increased use of safe food preparation and storage practices</a:t>
            </a:r>
          </a:p>
          <a:p>
            <a:pPr>
              <a:buFont typeface="Arial" panose="020B0604020202020204" pitchFamily="34" charset="0"/>
              <a:buChar char="•"/>
            </a:pPr>
            <a:endParaRPr lang="en-US" sz="1200">
              <a:solidFill>
                <a:schemeClr val="tx2"/>
              </a:solidFill>
            </a:endParaRPr>
          </a:p>
        </p:txBody>
      </p:sp>
      <p:cxnSp>
        <p:nvCxnSpPr>
          <p:cNvPr id="12" name="Straight Arrow Connector 11">
            <a:extLst>
              <a:ext uri="{FF2B5EF4-FFF2-40B4-BE49-F238E27FC236}">
                <a16:creationId xmlns:a16="http://schemas.microsoft.com/office/drawing/2014/main" id="{3290202C-9658-49B6-AD7D-F7B67C96E783}"/>
              </a:ext>
            </a:extLst>
          </p:cNvPr>
          <p:cNvCxnSpPr>
            <a:cxnSpLocks/>
            <a:endCxn id="11" idx="1"/>
          </p:cNvCxnSpPr>
          <p:nvPr/>
        </p:nvCxnSpPr>
        <p:spPr>
          <a:xfrm>
            <a:off x="4151653" y="3284102"/>
            <a:ext cx="7162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099A720F-D227-4146-B7A6-20FCEED9605E}"/>
              </a:ext>
            </a:extLst>
          </p:cNvPr>
          <p:cNvSpPr/>
          <p:nvPr/>
        </p:nvSpPr>
        <p:spPr>
          <a:xfrm>
            <a:off x="7066508" y="2047149"/>
            <a:ext cx="1474819" cy="236455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u="sng">
                <a:solidFill>
                  <a:schemeClr val="tx2"/>
                </a:solidFill>
              </a:rPr>
              <a:t>Impact</a:t>
            </a:r>
          </a:p>
          <a:p>
            <a:pPr>
              <a:buFont typeface="Arial" panose="020B0604020202020204" pitchFamily="34" charset="0"/>
              <a:buChar char="•"/>
            </a:pPr>
            <a:r>
              <a:rPr lang="en-US" sz="1200">
                <a:solidFill>
                  <a:schemeClr val="tx2"/>
                </a:solidFill>
              </a:rPr>
              <a:t>Improved student health and nutrition</a:t>
            </a:r>
            <a:endParaRPr lang="en-US" sz="1100">
              <a:solidFill>
                <a:schemeClr val="tx2"/>
              </a:solidFill>
            </a:endParaRPr>
          </a:p>
        </p:txBody>
      </p:sp>
      <p:cxnSp>
        <p:nvCxnSpPr>
          <p:cNvPr id="17" name="Straight Arrow Connector 16">
            <a:extLst>
              <a:ext uri="{FF2B5EF4-FFF2-40B4-BE49-F238E27FC236}">
                <a16:creationId xmlns:a16="http://schemas.microsoft.com/office/drawing/2014/main" id="{9BA70618-920C-40C4-B60A-03E558FDF83B}"/>
              </a:ext>
            </a:extLst>
          </p:cNvPr>
          <p:cNvCxnSpPr>
            <a:cxnSpLocks/>
            <a:endCxn id="15" idx="1"/>
          </p:cNvCxnSpPr>
          <p:nvPr/>
        </p:nvCxnSpPr>
        <p:spPr>
          <a:xfrm>
            <a:off x="6328064" y="3200816"/>
            <a:ext cx="738444" cy="286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DBD1CB46-A5D4-4C24-92CC-459CDB34B0E8}"/>
              </a:ext>
            </a:extLst>
          </p:cNvPr>
          <p:cNvSpPr/>
          <p:nvPr/>
        </p:nvSpPr>
        <p:spPr>
          <a:xfrm>
            <a:off x="2244436" y="4879569"/>
            <a:ext cx="4541167" cy="79095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u="sng">
                <a:solidFill>
                  <a:schemeClr val="tx2"/>
                </a:solidFill>
              </a:rPr>
              <a:t>Potential Influencing Factors / Characteristics</a:t>
            </a:r>
          </a:p>
          <a:p>
            <a:r>
              <a:rPr lang="en-US" sz="1400">
                <a:solidFill>
                  <a:schemeClr val="tx2"/>
                </a:solidFill>
              </a:rPr>
              <a:t>Age		Gender</a:t>
            </a:r>
          </a:p>
          <a:p>
            <a:r>
              <a:rPr lang="en-US" sz="1400">
                <a:solidFill>
                  <a:schemeClr val="tx2"/>
                </a:solidFill>
              </a:rPr>
              <a:t>Cultural norms	School infrastructure</a:t>
            </a:r>
          </a:p>
          <a:p>
            <a:r>
              <a:rPr lang="en-US" sz="1400">
                <a:solidFill>
                  <a:schemeClr val="tx2"/>
                </a:solidFill>
              </a:rPr>
              <a:t>Availability of ingredients</a:t>
            </a:r>
          </a:p>
        </p:txBody>
      </p:sp>
      <p:cxnSp>
        <p:nvCxnSpPr>
          <p:cNvPr id="8" name="Straight Arrow Connector 7">
            <a:extLst>
              <a:ext uri="{FF2B5EF4-FFF2-40B4-BE49-F238E27FC236}">
                <a16:creationId xmlns:a16="http://schemas.microsoft.com/office/drawing/2014/main" id="{06FCA496-DE1E-49D4-A11D-A525D45F94E7}"/>
              </a:ext>
            </a:extLst>
          </p:cNvPr>
          <p:cNvCxnSpPr>
            <a:cxnSpLocks/>
          </p:cNvCxnSpPr>
          <p:nvPr/>
        </p:nvCxnSpPr>
        <p:spPr>
          <a:xfrm flipH="1" flipV="1">
            <a:off x="1496292" y="4354484"/>
            <a:ext cx="758535" cy="57080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5A201F1-1E44-46C8-8E0D-17CD727E9327}"/>
              </a:ext>
            </a:extLst>
          </p:cNvPr>
          <p:cNvCxnSpPr>
            <a:cxnSpLocks/>
          </p:cNvCxnSpPr>
          <p:nvPr/>
        </p:nvCxnSpPr>
        <p:spPr>
          <a:xfrm flipV="1">
            <a:off x="3338597" y="4279389"/>
            <a:ext cx="0" cy="606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A13A459-4497-46AA-91CB-96B08ED05B8C}"/>
              </a:ext>
            </a:extLst>
          </p:cNvPr>
          <p:cNvCxnSpPr>
            <a:cxnSpLocks/>
          </p:cNvCxnSpPr>
          <p:nvPr/>
        </p:nvCxnSpPr>
        <p:spPr>
          <a:xfrm flipV="1">
            <a:off x="5472198" y="4270997"/>
            <a:ext cx="0" cy="606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C272D8E-2CE1-4EF7-8614-4D57FBCB73F5}"/>
              </a:ext>
            </a:extLst>
          </p:cNvPr>
          <p:cNvCxnSpPr>
            <a:cxnSpLocks/>
          </p:cNvCxnSpPr>
          <p:nvPr/>
        </p:nvCxnSpPr>
        <p:spPr>
          <a:xfrm flipV="1">
            <a:off x="6670964" y="4391892"/>
            <a:ext cx="675060" cy="51261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0C746AF-10DC-42F3-AB8F-862624365616}"/>
              </a:ext>
            </a:extLst>
          </p:cNvPr>
          <p:cNvSpPr txBox="1"/>
          <p:nvPr/>
        </p:nvSpPr>
        <p:spPr>
          <a:xfrm>
            <a:off x="1272886" y="1319747"/>
            <a:ext cx="6598228" cy="646331"/>
          </a:xfrm>
          <a:prstGeom prst="rect">
            <a:avLst/>
          </a:prstGeom>
          <a:noFill/>
          <a:ln w="28575">
            <a:solidFill>
              <a:srgbClr val="C00000"/>
            </a:solidFill>
          </a:ln>
        </p:spPr>
        <p:txBody>
          <a:bodyPr wrap="square" rtlCol="0">
            <a:spAutoFit/>
          </a:bodyPr>
          <a:lstStyle/>
          <a:p>
            <a:pPr marL="285750" indent="-285750">
              <a:buFont typeface="Arial" panose="020B0604020202020204" pitchFamily="34" charset="0"/>
              <a:buChar char="•"/>
            </a:pPr>
            <a:r>
              <a:rPr lang="en-US"/>
              <a:t>Maps the expected relationships and assumptions</a:t>
            </a:r>
          </a:p>
          <a:p>
            <a:pPr marL="285750" indent="-285750">
              <a:buFont typeface="Arial" panose="020B0604020202020204" pitchFamily="34" charset="0"/>
              <a:buChar char="•"/>
            </a:pPr>
            <a:r>
              <a:rPr lang="en-US"/>
              <a:t>Helps to define relevant variables to include in your study</a:t>
            </a:r>
          </a:p>
        </p:txBody>
      </p:sp>
      <p:cxnSp>
        <p:nvCxnSpPr>
          <p:cNvPr id="43" name="Straight Arrow Connector 42">
            <a:extLst>
              <a:ext uri="{FF2B5EF4-FFF2-40B4-BE49-F238E27FC236}">
                <a16:creationId xmlns:a16="http://schemas.microsoft.com/office/drawing/2014/main" id="{45A201F1-1E44-46C8-8E0D-17CD727E9327}"/>
              </a:ext>
            </a:extLst>
          </p:cNvPr>
          <p:cNvCxnSpPr>
            <a:cxnSpLocks/>
          </p:cNvCxnSpPr>
          <p:nvPr/>
        </p:nvCxnSpPr>
        <p:spPr>
          <a:xfrm flipV="1">
            <a:off x="3338597" y="4279389"/>
            <a:ext cx="3115" cy="62512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48634ED-6047-7D4C-DAF8-A74F4AFD88E7}"/>
              </a:ext>
            </a:extLst>
          </p:cNvPr>
          <p:cNvCxnSpPr>
            <a:cxnSpLocks/>
          </p:cNvCxnSpPr>
          <p:nvPr/>
        </p:nvCxnSpPr>
        <p:spPr>
          <a:xfrm flipV="1">
            <a:off x="5472198" y="4270996"/>
            <a:ext cx="3115" cy="62512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7E88F0-B66C-7AAC-059A-9FD0AEAC17AE}"/>
              </a:ext>
            </a:extLst>
          </p:cNvPr>
          <p:cNvSpPr>
            <a:spLocks noGrp="1"/>
          </p:cNvSpPr>
          <p:nvPr>
            <p:ph type="title"/>
          </p:nvPr>
        </p:nvSpPr>
        <p:spPr>
          <a:xfrm>
            <a:off x="344043" y="0"/>
            <a:ext cx="8455914" cy="1051560"/>
          </a:xfrm>
        </p:spPr>
        <p:txBody>
          <a:bodyPr/>
          <a:lstStyle/>
          <a:p>
            <a:r>
              <a:rPr lang="en-US"/>
              <a:t>Example: Cash Transfer</a:t>
            </a:r>
          </a:p>
        </p:txBody>
      </p:sp>
      <p:pic>
        <p:nvPicPr>
          <p:cNvPr id="7" name="Content Placeholder 6">
            <a:extLst>
              <a:ext uri="{FF2B5EF4-FFF2-40B4-BE49-F238E27FC236}">
                <a16:creationId xmlns:a16="http://schemas.microsoft.com/office/drawing/2014/main" id="{B0080C0B-5538-1DBE-8A20-1FCB251BCE0E}"/>
              </a:ext>
            </a:extLst>
          </p:cNvPr>
          <p:cNvPicPr>
            <a:picLocks noGrp="1" noChangeAspect="1"/>
          </p:cNvPicPr>
          <p:nvPr>
            <p:ph idx="1"/>
          </p:nvPr>
        </p:nvPicPr>
        <p:blipFill>
          <a:blip r:embed="rId2"/>
          <a:stretch>
            <a:fillRect/>
          </a:stretch>
        </p:blipFill>
        <p:spPr>
          <a:xfrm>
            <a:off x="852801" y="1307592"/>
            <a:ext cx="7436111" cy="4498848"/>
          </a:xfrm>
          <a:noFill/>
        </p:spPr>
      </p:pic>
      <p:sp>
        <p:nvSpPr>
          <p:cNvPr id="5" name="Slide Number Placeholder 4">
            <a:extLst>
              <a:ext uri="{FF2B5EF4-FFF2-40B4-BE49-F238E27FC236}">
                <a16:creationId xmlns:a16="http://schemas.microsoft.com/office/drawing/2014/main" id="{8F9A1C1B-F94E-16A3-2D4E-110585B82606}"/>
              </a:ext>
            </a:extLst>
          </p:cNvPr>
          <p:cNvSpPr>
            <a:spLocks noGrp="1"/>
          </p:cNvSpPr>
          <p:nvPr>
            <p:ph type="sldNum" sz="quarter" idx="12"/>
          </p:nvPr>
        </p:nvSpPr>
        <p:spPr>
          <a:xfrm>
            <a:off x="342902" y="6422600"/>
            <a:ext cx="182261" cy="246221"/>
          </a:xfrm>
        </p:spPr>
        <p:txBody>
          <a:bodyPr wrap="none" anchor="ctr">
            <a:normAutofit/>
          </a:bodyPr>
          <a:lstStyle/>
          <a:p>
            <a:pPr>
              <a:spcAft>
                <a:spcPts val="600"/>
              </a:spcAft>
            </a:pPr>
            <a:fld id="{7E1341B0-7904-4148-9082-6535FE1E4D20}" type="slidenum">
              <a:rPr lang="en-US" smtClean="0"/>
              <a:pPr>
                <a:spcAft>
                  <a:spcPts val="600"/>
                </a:spcAft>
              </a:pPr>
              <a:t>8</a:t>
            </a:fld>
            <a:endParaRPr lang="en-US"/>
          </a:p>
        </p:txBody>
      </p:sp>
    </p:spTree>
    <p:extLst>
      <p:ext uri="{BB962C8B-B14F-4D97-AF65-F5344CB8AC3E}">
        <p14:creationId xmlns:p14="http://schemas.microsoft.com/office/powerpoint/2010/main" val="348372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2D1E-51E1-40DC-FD85-BB311C5A624D}"/>
              </a:ext>
            </a:extLst>
          </p:cNvPr>
          <p:cNvSpPr>
            <a:spLocks noGrp="1"/>
          </p:cNvSpPr>
          <p:nvPr>
            <p:ph type="ctrTitle"/>
          </p:nvPr>
        </p:nvSpPr>
        <p:spPr/>
        <p:txBody>
          <a:bodyPr/>
          <a:lstStyle/>
          <a:p>
            <a:r>
              <a:rPr lang="en-US">
                <a:cs typeface="Arial"/>
              </a:rPr>
              <a:t>Work Plan and Timeline</a:t>
            </a:r>
            <a:endParaRPr lang="en-US">
              <a:ea typeface="Calibri"/>
            </a:endParaRPr>
          </a:p>
        </p:txBody>
      </p:sp>
      <p:sp>
        <p:nvSpPr>
          <p:cNvPr id="3" name="Subtitle 2">
            <a:extLst>
              <a:ext uri="{FF2B5EF4-FFF2-40B4-BE49-F238E27FC236}">
                <a16:creationId xmlns:a16="http://schemas.microsoft.com/office/drawing/2014/main" id="{DB178EDA-4B23-FE05-1E85-D9AAF9425E6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EC430C8-6A3B-F44A-507B-C646C65BEEB9}"/>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1341B0-7904-4148-9082-6535FE1E4D20}" type="slidenum">
              <a:rPr lang="en-US" smtClean="0"/>
              <a:pPr/>
              <a:t>9</a:t>
            </a:fld>
            <a:endParaRPr lang="en-US"/>
          </a:p>
        </p:txBody>
      </p:sp>
    </p:spTree>
    <p:extLst>
      <p:ext uri="{BB962C8B-B14F-4D97-AF65-F5344CB8AC3E}">
        <p14:creationId xmlns:p14="http://schemas.microsoft.com/office/powerpoint/2010/main" val="731562075"/>
      </p:ext>
    </p:extLst>
  </p:cSld>
  <p:clrMapOvr>
    <a:masterClrMapping/>
  </p:clrMapOvr>
</p:sld>
</file>

<file path=ppt/theme/theme1.xml><?xml version="1.0" encoding="utf-8"?>
<a:theme xmlns:a="http://schemas.openxmlformats.org/drawingml/2006/main" name="AIR_2023_Dark">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5D400BFA-97E5-4FA6-BB20-D504B6E21028}" vid="{0BBF3A94-4FA8-4E77-89B7-A29F2C7DCBD6}"/>
    </a:ext>
  </a:extLst>
</a:theme>
</file>

<file path=ppt/theme/theme2.xml><?xml version="1.0" encoding="utf-8"?>
<a:theme xmlns:a="http://schemas.openxmlformats.org/drawingml/2006/main" name="AIR_2023_Light_PPT">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5D400BFA-97E5-4FA6-BB20-D504B6E21028}" vid="{575CDA21-818E-4AC2-8149-5AFA9A9E4800}"/>
    </a:ext>
  </a:extLst>
</a:theme>
</file>

<file path=ppt/theme/theme3.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a:srgbClr val="063C5C"/>
    </a:custClr>
    <a:custClr name="Classic Blue">
      <a:srgbClr val="00507F"/>
    </a:custClr>
    <a:custClr name="Ocean">
      <a:srgbClr val="006E9F"/>
    </a:custClr>
    <a:custClr name="Wedgewood">
      <a:srgbClr val="5393BD"/>
    </a:custClr>
    <a:custClr name="Hydrangea">
      <a:srgbClr val="98C7E9"/>
    </a:custClr>
    <a:custClr name="Ice">
      <a:srgbClr val="D1EEFC"/>
    </a:custClr>
    <a:custClr name="Blank">
      <a:srgbClr val="FFFFFF"/>
    </a:custClr>
    <a:custClr name="Classic Blue">
      <a:srgbClr val="00507F"/>
    </a:custClr>
    <a:custClr name="Pool">
      <a:srgbClr val="009DD7"/>
    </a:custClr>
    <a:custClr name="50 pct. Ice">
      <a:srgbClr val="E8F6FD"/>
    </a:custClr>
    <a:custClr name="Leaf">
      <a:srgbClr val="056233"/>
    </a:custClr>
    <a:custClr name="Grass">
      <a:srgbClr val="008341"/>
    </a:custClr>
    <a:custClr name="Lime">
      <a:srgbClr val="06A94F"/>
    </a:custClr>
    <a:custClr name="Mint">
      <a:srgbClr val="7AC79B"/>
    </a:custClr>
    <a:custClr name="Sage">
      <a:srgbClr val="B4D8BE"/>
    </a:custClr>
    <a:custClr name="Light Sage">
      <a:srgbClr val="D8ECDB"/>
    </a:custClr>
    <a:custClr name="Blank">
      <a:srgbClr val="FFFFFF"/>
    </a:custClr>
    <a:custClr name="Blank">
      <a:srgbClr val="FFFFFF"/>
    </a:custClr>
    <a:custClr name="Blank">
      <a:srgbClr val="FFFFFF"/>
    </a:custClr>
    <a:custClr name="Blank">
      <a:srgbClr val="FFFFFF"/>
    </a:custClr>
    <a:custClr name="Charcoal">
      <a:srgbClr val="1C252D"/>
    </a:custClr>
    <a:custClr name="Slate">
      <a:srgbClr val="333F48"/>
    </a:custClr>
    <a:custClr name="Stone">
      <a:srgbClr val="72808A"/>
    </a:custClr>
    <a:custClr name="Pewter">
      <a:srgbClr val="A3AAAD"/>
    </a:custClr>
    <a:custClr name="Fog">
      <a:srgbClr val="C6CDD1"/>
    </a:custClr>
    <a:custClr name="Cement">
      <a:srgbClr val="E2E6E8"/>
    </a:custClr>
    <a:custClr name="Blank">
      <a:srgbClr val="FFFFFF"/>
    </a:custClr>
    <a:custClr name="Blank">
      <a:srgbClr val="FFFFFF"/>
    </a:custClr>
    <a:custClr name="Blank">
      <a:srgbClr val="FFFFFF"/>
    </a:custClr>
    <a:custClr name="Blank">
      <a:srgbClr val="FFFFFF"/>
    </a:custClr>
    <a:custClr name="Amber">
      <a:srgbClr val="882E0A"/>
    </a:custClr>
    <a:custClr name="Pumpkin">
      <a:srgbClr val="BC4A26"/>
    </a:custClr>
    <a:custClr name="Tangerine">
      <a:srgbClr val="EA6A20"/>
    </a:custClr>
    <a:custClr name="Creamsicle">
      <a:srgbClr val="F9A872"/>
    </a:custClr>
    <a:custClr name="Peach">
      <a:srgbClr val="FDD1B0"/>
    </a:custClr>
    <a:custClr name="Pale Peach">
      <a:srgbClr val="FAECE7"/>
    </a:custClr>
    <a:custClr name="Blank">
      <a:srgbClr val="FFFFFF"/>
    </a:custClr>
    <a:custClr name="Bark">
      <a:srgbClr val="6A5204"/>
    </a:custClr>
    <a:custClr name="Caramel">
      <a:srgbClr val="946E29"/>
    </a:custClr>
    <a:custClr name="Gold">
      <a:srgbClr val="C6892B"/>
    </a:custClr>
    <a:custClr name="Eggplant">
      <a:srgbClr val="49124C"/>
    </a:custClr>
    <a:custClr name="Plum">
      <a:srgbClr val="602468"/>
    </a:custClr>
    <a:custClr name="Orchid">
      <a:srgbClr val="9A5EA6"/>
    </a:custClr>
    <a:custClr name="Heather">
      <a:srgbClr val="B888BD"/>
    </a:custClr>
    <a:custClr name="Lilac">
      <a:srgbClr val="E2C9E1"/>
    </a:custClr>
    <a:custClr name="Soft Lilac">
      <a:srgbClr val="F5E8F2"/>
    </a:custClr>
    <a:custClr name="Blank">
      <a:srgbClr val="FFFFFF"/>
    </a:custClr>
    <a:custClr name="Marigold">
      <a:srgbClr val="FEC553"/>
    </a:custClr>
    <a:custClr name="Flax">
      <a:srgbClr val="F7D880"/>
    </a:custClr>
    <a:custClr name="Cream">
      <a:srgbClr val="FFF6DC"/>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4.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a:srgbClr val="063C5C"/>
    </a:custClr>
    <a:custClr name="Classic Blue">
      <a:srgbClr val="00507F"/>
    </a:custClr>
    <a:custClr name="Ocean">
      <a:srgbClr val="006E9F"/>
    </a:custClr>
    <a:custClr name="Wedgewood">
      <a:srgbClr val="5393BD"/>
    </a:custClr>
    <a:custClr name="Hydrangea">
      <a:srgbClr val="98C7E9"/>
    </a:custClr>
    <a:custClr name="Ice">
      <a:srgbClr val="D1EEFC"/>
    </a:custClr>
    <a:custClr name="Blank">
      <a:srgbClr val="FFFFFF"/>
    </a:custClr>
    <a:custClr name="Classic Blue">
      <a:srgbClr val="00507F"/>
    </a:custClr>
    <a:custClr name="Pool">
      <a:srgbClr val="009DD7"/>
    </a:custClr>
    <a:custClr name="50 pct. Ice">
      <a:srgbClr val="E8F6FD"/>
    </a:custClr>
    <a:custClr name="Leaf">
      <a:srgbClr val="056233"/>
    </a:custClr>
    <a:custClr name="Grass">
      <a:srgbClr val="008341"/>
    </a:custClr>
    <a:custClr name="Lime">
      <a:srgbClr val="06A94F"/>
    </a:custClr>
    <a:custClr name="Mint">
      <a:srgbClr val="7AC79B"/>
    </a:custClr>
    <a:custClr name="Sage">
      <a:srgbClr val="B4D8BE"/>
    </a:custClr>
    <a:custClr name="Light Sage">
      <a:srgbClr val="D8ECDB"/>
    </a:custClr>
    <a:custClr name="Blank">
      <a:srgbClr val="FFFFFF"/>
    </a:custClr>
    <a:custClr name="Blank">
      <a:srgbClr val="FFFFFF"/>
    </a:custClr>
    <a:custClr name="Blank">
      <a:srgbClr val="FFFFFF"/>
    </a:custClr>
    <a:custClr name="Blank">
      <a:srgbClr val="FFFFFF"/>
    </a:custClr>
    <a:custClr name="Charcoal">
      <a:srgbClr val="1C252D"/>
    </a:custClr>
    <a:custClr name="Slate">
      <a:srgbClr val="333F48"/>
    </a:custClr>
    <a:custClr name="Stone">
      <a:srgbClr val="72808A"/>
    </a:custClr>
    <a:custClr name="Pewter">
      <a:srgbClr val="A3AAAD"/>
    </a:custClr>
    <a:custClr name="Fog">
      <a:srgbClr val="C6CDD1"/>
    </a:custClr>
    <a:custClr name="Cement">
      <a:srgbClr val="E2E6E8"/>
    </a:custClr>
    <a:custClr name="Blank">
      <a:srgbClr val="FFFFFF"/>
    </a:custClr>
    <a:custClr name="Blank">
      <a:srgbClr val="FFFFFF"/>
    </a:custClr>
    <a:custClr name="Blank">
      <a:srgbClr val="FFFFFF"/>
    </a:custClr>
    <a:custClr name="Blank">
      <a:srgbClr val="FFFFFF"/>
    </a:custClr>
    <a:custClr name="Amber">
      <a:srgbClr val="882E0A"/>
    </a:custClr>
    <a:custClr name="Pumpkin">
      <a:srgbClr val="BC4A26"/>
    </a:custClr>
    <a:custClr name="Tangerine">
      <a:srgbClr val="EA6A20"/>
    </a:custClr>
    <a:custClr name="Creamsicle">
      <a:srgbClr val="F9A872"/>
    </a:custClr>
    <a:custClr name="Peach">
      <a:srgbClr val="FDD1B0"/>
    </a:custClr>
    <a:custClr name="Pale Peach">
      <a:srgbClr val="FAECE7"/>
    </a:custClr>
    <a:custClr name="Blank">
      <a:srgbClr val="FFFFFF"/>
    </a:custClr>
    <a:custClr name="Bark">
      <a:srgbClr val="6A5204"/>
    </a:custClr>
    <a:custClr name="Caramel">
      <a:srgbClr val="946E29"/>
    </a:custClr>
    <a:custClr name="Gold">
      <a:srgbClr val="C6892B"/>
    </a:custClr>
    <a:custClr name="Eggplant">
      <a:srgbClr val="49124C"/>
    </a:custClr>
    <a:custClr name="Plum">
      <a:srgbClr val="602468"/>
    </a:custClr>
    <a:custClr name="Orchid">
      <a:srgbClr val="9A5EA6"/>
    </a:custClr>
    <a:custClr name="Heather">
      <a:srgbClr val="B888BD"/>
    </a:custClr>
    <a:custClr name="Lilac">
      <a:srgbClr val="E2C9E1"/>
    </a:custClr>
    <a:custClr name="Soft Lilac">
      <a:srgbClr val="F5E8F2"/>
    </a:custClr>
    <a:custClr name="Blank">
      <a:srgbClr val="FFFFFF"/>
    </a:custClr>
    <a:custClr name="Marigold">
      <a:srgbClr val="FEC553"/>
    </a:custClr>
    <a:custClr name="Flax">
      <a:srgbClr val="F7D880"/>
    </a:custClr>
    <a:custClr name="Cream">
      <a:srgbClr val="FFF6DC"/>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C81E5FF9B20C47A0187C39C7F2E661" ma:contentTypeVersion="4" ma:contentTypeDescription="Create a new document." ma:contentTypeScope="" ma:versionID="74143b60f0475f700b2f4a668491160a">
  <xsd:schema xmlns:xsd="http://www.w3.org/2001/XMLSchema" xmlns:xs="http://www.w3.org/2001/XMLSchema" xmlns:p="http://schemas.microsoft.com/office/2006/metadata/properties" xmlns:ns2="9dac52f7-9928-46cc-8c1d-f77f2fc6266e" targetNamespace="http://schemas.microsoft.com/office/2006/metadata/properties" ma:root="true" ma:fieldsID="dd7a5ab4e329a7e975fc9ebf1db59955" ns2:_="">
    <xsd:import namespace="9dac52f7-9928-46cc-8c1d-f77f2fc626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c52f7-9928-46cc-8c1d-f77f2fc62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7C32CD-1D56-42DC-87A6-A8A706201FB6}">
  <ds:schemaRefs>
    <ds:schemaRef ds:uri="9dac52f7-9928-46cc-8c1d-f77f2fc626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9dac52f7-9928-46cc-8c1d-f77f2fc626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AIR-PPT-Standard-(10-in-wide)-120623</Template>
  <TotalTime>1</TotalTime>
  <Words>1738</Words>
  <Application>Microsoft Office PowerPoint</Application>
  <PresentationFormat>On-screen Show (4:3)</PresentationFormat>
  <Paragraphs>337</Paragraphs>
  <Slides>25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Arial Narrow</vt:lpstr>
      <vt:lpstr>Calibri</vt:lpstr>
      <vt:lpstr>Times New Roman</vt:lpstr>
      <vt:lpstr>Wingdings</vt:lpstr>
      <vt:lpstr>AIR_2023_Dark</vt:lpstr>
      <vt:lpstr>AIR_2023_Light_PPT</vt:lpstr>
      <vt:lpstr>Proposal Development Training Series</vt:lpstr>
      <vt:lpstr>Meet the Presenters</vt:lpstr>
      <vt:lpstr>Proposal Development Training Series</vt:lpstr>
      <vt:lpstr>Brief Review of Last Session</vt:lpstr>
      <vt:lpstr>Outline of Technical Proposal</vt:lpstr>
      <vt:lpstr>What does a Technical Approach Include?</vt:lpstr>
      <vt:lpstr>Example Theory of Change</vt:lpstr>
      <vt:lpstr>Example: Cash Transfer</vt:lpstr>
      <vt:lpstr>Work Plan and Timeline</vt:lpstr>
      <vt:lpstr>Outlining the Work Plan or Timeline </vt:lpstr>
      <vt:lpstr>PowerPoint Presentation</vt:lpstr>
      <vt:lpstr>Deliverable Schedule</vt:lpstr>
      <vt:lpstr>Other Technical Proposal Sections</vt:lpstr>
      <vt:lpstr>Cover letter</vt:lpstr>
      <vt:lpstr>Ethical Considerations</vt:lpstr>
      <vt:lpstr>Quality Assurance</vt:lpstr>
      <vt:lpstr>Risks and Mitigation Strategies</vt:lpstr>
      <vt:lpstr>Review Process</vt:lpstr>
      <vt:lpstr>Proposal Review Process</vt:lpstr>
      <vt:lpstr>Modified Shipley Color Review Process</vt:lpstr>
      <vt:lpstr>Proposal Development Calendar</vt:lpstr>
      <vt:lpstr>Writing Tips</vt:lpstr>
      <vt:lpstr>Conveying Your Message Clearly</vt:lpstr>
      <vt:lpstr>Some Writing Tips to Engage Your Reader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subject>AIR Presentation</dc:subject>
  <dc:creator>Molotsky, Adria</dc:creator>
  <cp:keywords>Add appropriate tags for accessibility</cp:keywords>
  <cp:lastModifiedBy>Suziedelis, Lara</cp:lastModifiedBy>
  <cp:revision>3</cp:revision>
  <cp:lastPrinted>2017-10-19T00:36:21Z</cp:lastPrinted>
  <dcterms:created xsi:type="dcterms:W3CDTF">2024-08-12T20:47:07Z</dcterms:created>
  <dcterms:modified xsi:type="dcterms:W3CDTF">2026-06-04T18:24:58Z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0x0101000DC81E5FF9B20C47A0187C39C7F2E661</vt:lpwstr>
  </property>
  <property fmtid="{D5CDD505-2E9C-101B-9397-08002B2CF9AE}" pid="4" name="TaxKeyword">
    <vt:lpwstr>403;#Add appropriate tags for accessibility|eab204ad-ef36-4d01-a7c0-674086fd960c</vt:lpwstr>
  </property>
</Properties>
</file>