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4"/>
    <p:sldMasterId id="2147484321" r:id="rId5"/>
    <p:sldMasterId id="2147483674" r:id="rId6"/>
    <p:sldMasterId id="2147484042" r:id="rId7"/>
    <p:sldMasterId id="2147484319" r:id="rId8"/>
  </p:sldMasterIdLst>
  <p:notesMasterIdLst>
    <p:notesMasterId r:id="rId41"/>
  </p:notesMasterIdLst>
  <p:handoutMasterIdLst>
    <p:handoutMasterId r:id="rId42"/>
  </p:handoutMasterIdLst>
  <p:sldIdLst>
    <p:sldId id="425" r:id="rId9"/>
    <p:sldId id="332" r:id="rId10"/>
    <p:sldId id="545" r:id="rId11"/>
    <p:sldId id="544" r:id="rId12"/>
    <p:sldId id="618" r:id="rId13"/>
    <p:sldId id="558" r:id="rId14"/>
    <p:sldId id="577" r:id="rId15"/>
    <p:sldId id="549" r:id="rId16"/>
    <p:sldId id="576" r:id="rId17"/>
    <p:sldId id="560" r:id="rId18"/>
    <p:sldId id="592" r:id="rId19"/>
    <p:sldId id="613" r:id="rId20"/>
    <p:sldId id="562" r:id="rId21"/>
    <p:sldId id="611" r:id="rId22"/>
    <p:sldId id="612" r:id="rId23"/>
    <p:sldId id="578" r:id="rId24"/>
    <p:sldId id="550" r:id="rId25"/>
    <p:sldId id="427" r:id="rId26"/>
    <p:sldId id="599" r:id="rId27"/>
    <p:sldId id="552" r:id="rId28"/>
    <p:sldId id="579" r:id="rId29"/>
    <p:sldId id="431" r:id="rId30"/>
    <p:sldId id="603" r:id="rId31"/>
    <p:sldId id="615" r:id="rId32"/>
    <p:sldId id="617" r:id="rId33"/>
    <p:sldId id="581" r:id="rId34"/>
    <p:sldId id="582" r:id="rId35"/>
    <p:sldId id="432" r:id="rId36"/>
    <p:sldId id="607" r:id="rId37"/>
    <p:sldId id="616" r:id="rId38"/>
    <p:sldId id="424" r:id="rId39"/>
    <p:sldId id="584" r:id="rId40"/>
  </p:sldIdLst>
  <p:sldSz cx="9144000" cy="6858000" type="screen4x3"/>
  <p:notesSz cx="7010400" cy="9236075"/>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den, Andrea" initials="GA" lastIdx="29" clrIdx="0">
    <p:extLst>
      <p:ext uri="{19B8F6BF-5375-455C-9EA6-DF929625EA0E}">
        <p15:presenceInfo xmlns:p15="http://schemas.microsoft.com/office/powerpoint/2012/main" userId="S-1-5-21-1472932569-214068005-926709054-60044" providerId="AD"/>
      </p:ext>
    </p:extLst>
  </p:cmAuthor>
  <p:cmAuthor id="2" name="Mackeviciene, Asta" initials="MA" lastIdx="12" clrIdx="1">
    <p:extLst>
      <p:ext uri="{19B8F6BF-5375-455C-9EA6-DF929625EA0E}">
        <p15:presenceInfo xmlns:p15="http://schemas.microsoft.com/office/powerpoint/2012/main" userId="S-1-5-21-1472932569-214068005-926709054-44580" providerId="AD"/>
      </p:ext>
    </p:extLst>
  </p:cmAuthor>
  <p:cmAuthor id="3" name="Bailey, Bersheril" initials="BB" lastIdx="3" clrIdx="2">
    <p:extLst>
      <p:ext uri="{19B8F6BF-5375-455C-9EA6-DF929625EA0E}">
        <p15:presenceInfo xmlns:p15="http://schemas.microsoft.com/office/powerpoint/2012/main" userId="S-1-5-21-1472932569-214068005-926709054-44694" providerId="AD"/>
      </p:ext>
    </p:extLst>
  </p:cmAuthor>
  <p:cmAuthor id="4" name="Wallace, Sharon" initials="WS" lastIdx="1" clrIdx="3">
    <p:extLst>
      <p:ext uri="{19B8F6BF-5375-455C-9EA6-DF929625EA0E}">
        <p15:presenceInfo xmlns:p15="http://schemas.microsoft.com/office/powerpoint/2012/main" userId="S-1-5-21-1472932569-214068005-926709054-18150" providerId="AD"/>
      </p:ext>
    </p:extLst>
  </p:cmAuthor>
  <p:cmAuthor id="5" name="Sacco, Helen" initials="SH" lastIdx="6" clrIdx="4">
    <p:extLst>
      <p:ext uri="{19B8F6BF-5375-455C-9EA6-DF929625EA0E}">
        <p15:presenceInfo xmlns:p15="http://schemas.microsoft.com/office/powerpoint/2012/main" userId="S-1-5-21-1472932569-214068005-926709054-60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B91"/>
    <a:srgbClr val="018FB5"/>
    <a:srgbClr val="2E4488"/>
    <a:srgbClr val="000000"/>
    <a:srgbClr val="FDB813"/>
    <a:srgbClr val="FFC425"/>
    <a:srgbClr val="008080"/>
    <a:srgbClr val="E1E1E1"/>
    <a:srgbClr val="4E6128"/>
    <a:srgbClr val="FF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80000" autoAdjust="0"/>
  </p:normalViewPr>
  <p:slideViewPr>
    <p:cSldViewPr snapToGrid="0">
      <p:cViewPr varScale="1">
        <p:scale>
          <a:sx n="91" d="100"/>
          <a:sy n="91" d="100"/>
        </p:scale>
        <p:origin x="2244" y="66"/>
      </p:cViewPr>
      <p:guideLst>
        <p:guide orient="horz"/>
        <p:guide/>
      </p:guideLst>
    </p:cSldViewPr>
  </p:slideViewPr>
  <p:outlineViewPr>
    <p:cViewPr>
      <p:scale>
        <a:sx n="33" d="100"/>
        <a:sy n="33" d="100"/>
      </p:scale>
      <p:origin x="0" y="-1824"/>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88" d="100"/>
          <a:sy n="88" d="100"/>
        </p:scale>
        <p:origin x="-3786" y="-11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2" y="1"/>
            <a:ext cx="3038475" cy="324452"/>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3" name="Rectangle 3"/>
          <p:cNvSpPr>
            <a:spLocks noGrp="1" noChangeArrowheads="1"/>
          </p:cNvSpPr>
          <p:nvPr>
            <p:ph type="dt" sz="quarter" idx="1"/>
          </p:nvPr>
        </p:nvSpPr>
        <p:spPr bwMode="auto">
          <a:xfrm>
            <a:off x="3971926" y="1"/>
            <a:ext cx="3038475" cy="324452"/>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20484" name="Rectangle 4"/>
          <p:cNvSpPr>
            <a:spLocks noGrp="1" noChangeArrowheads="1"/>
          </p:cNvSpPr>
          <p:nvPr>
            <p:ph type="ftr" sz="quarter" idx="2"/>
          </p:nvPr>
        </p:nvSpPr>
        <p:spPr bwMode="auto">
          <a:xfrm>
            <a:off x="2" y="8965698"/>
            <a:ext cx="3038475" cy="270378"/>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5" name="Rectangle 5"/>
          <p:cNvSpPr>
            <a:spLocks noGrp="1" noChangeArrowheads="1"/>
          </p:cNvSpPr>
          <p:nvPr>
            <p:ph type="sldNum" sz="quarter" idx="3"/>
          </p:nvPr>
        </p:nvSpPr>
        <p:spPr bwMode="auto">
          <a:xfrm>
            <a:off x="3971926" y="8965698"/>
            <a:ext cx="3038475" cy="270378"/>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3038475" cy="462120"/>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71926" y="0"/>
            <a:ext cx="3038475" cy="462120"/>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96975" y="692150"/>
            <a:ext cx="4618038"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9" y="4387769"/>
            <a:ext cx="5140325" cy="4155919"/>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2" y="8773959"/>
            <a:ext cx="3038475" cy="462119"/>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1926" y="8773959"/>
            <a:ext cx="3038475" cy="462119"/>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You will need chart paper, markers, and sticky dots (</a:t>
            </a:r>
            <a:r>
              <a:rPr lang="en-US" b="0" dirty="0">
                <a:solidFill>
                  <a:srgbClr val="FF0000"/>
                </a:solidFill>
              </a:rPr>
              <a:t>red</a:t>
            </a:r>
            <a:r>
              <a:rPr lang="en-US" b="0" dirty="0"/>
              <a:t>, yellow, and green) for this activity.</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30227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Compare the various ideas. Lead the group in the consensus-building process.</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12</a:t>
            </a:fld>
            <a:endParaRPr lang="en-US" dirty="0"/>
          </a:p>
        </p:txBody>
      </p:sp>
    </p:spTree>
    <p:extLst>
      <p:ext uri="{BB962C8B-B14F-4D97-AF65-F5344CB8AC3E}">
        <p14:creationId xmlns:p14="http://schemas.microsoft.com/office/powerpoint/2010/main" val="563300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NOTE: The groups will place their answers on the group chart paper. Then they will post the chart paper.</a:t>
            </a:r>
          </a:p>
          <a:p>
            <a:endParaRPr lang="en-US" dirty="0"/>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13</a:t>
            </a:fld>
            <a:endParaRPr lang="en-US" dirty="0"/>
          </a:p>
        </p:txBody>
      </p:sp>
    </p:spTree>
    <p:extLst>
      <p:ext uri="{BB962C8B-B14F-4D97-AF65-F5344CB8AC3E}">
        <p14:creationId xmlns:p14="http://schemas.microsoft.com/office/powerpoint/2010/main" val="21472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Compare the various ideas. Lead the group in consensus building.</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15</a:t>
            </a:fld>
            <a:endParaRPr lang="en-US" dirty="0"/>
          </a:p>
        </p:txBody>
      </p:sp>
    </p:spTree>
    <p:extLst>
      <p:ext uri="{BB962C8B-B14F-4D97-AF65-F5344CB8AC3E}">
        <p14:creationId xmlns:p14="http://schemas.microsoft.com/office/powerpoint/2010/main" val="397349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This slide is included again to recap the consensus-built decision.</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16</a:t>
            </a:fld>
            <a:endParaRPr lang="en-US" dirty="0"/>
          </a:p>
        </p:txBody>
      </p:sp>
    </p:spTree>
    <p:extLst>
      <p:ext uri="{BB962C8B-B14F-4D97-AF65-F5344CB8AC3E}">
        <p14:creationId xmlns:p14="http://schemas.microsoft.com/office/powerpoint/2010/main" val="318927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This activity is designed to be a whole-group discussion, providing variety from the small-group format. Facilitators will lead the back and forth, beginning with the various perspectives.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18</a:t>
            </a:fld>
            <a:endParaRPr lang="en-US" dirty="0"/>
          </a:p>
        </p:txBody>
      </p:sp>
    </p:spTree>
    <p:extLst>
      <p:ext uri="{BB962C8B-B14F-4D97-AF65-F5344CB8AC3E}">
        <p14:creationId xmlns:p14="http://schemas.microsoft.com/office/powerpoint/2010/main" val="1769094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Develop consensus.</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19</a:t>
            </a:fld>
            <a:endParaRPr lang="en-US" dirty="0"/>
          </a:p>
        </p:txBody>
      </p:sp>
    </p:spTree>
    <p:extLst>
      <p:ext uri="{BB962C8B-B14F-4D97-AF65-F5344CB8AC3E}">
        <p14:creationId xmlns:p14="http://schemas.microsoft.com/office/powerpoint/2010/main" val="1264258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This is the second scenario.</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The groups will place their answers on the group chart paper. Then they will post the chart paper.</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21</a:t>
            </a:fld>
            <a:endParaRPr lang="en-US" dirty="0"/>
          </a:p>
        </p:txBody>
      </p:sp>
    </p:spTree>
    <p:extLst>
      <p:ext uri="{BB962C8B-B14F-4D97-AF65-F5344CB8AC3E}">
        <p14:creationId xmlns:p14="http://schemas.microsoft.com/office/powerpoint/2010/main" val="3789324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22</a:t>
            </a:fld>
            <a:endParaRPr lang="en-US" dirty="0"/>
          </a:p>
        </p:txBody>
      </p:sp>
    </p:spTree>
    <p:extLst>
      <p:ext uri="{BB962C8B-B14F-4D97-AF65-F5344CB8AC3E}">
        <p14:creationId xmlns:p14="http://schemas.microsoft.com/office/powerpoint/2010/main" val="2574763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This slide is placed here again to recap the decisions made by group consensus.</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25</a:t>
            </a:fld>
            <a:endParaRPr lang="en-US" dirty="0"/>
          </a:p>
        </p:txBody>
      </p:sp>
    </p:spTree>
    <p:extLst>
      <p:ext uri="{BB962C8B-B14F-4D97-AF65-F5344CB8AC3E}">
        <p14:creationId xmlns:p14="http://schemas.microsoft.com/office/powerpoint/2010/main" val="437281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28</a:t>
            </a:fld>
            <a:endParaRPr lang="en-US" dirty="0"/>
          </a:p>
        </p:txBody>
      </p:sp>
    </p:spTree>
    <p:extLst>
      <p:ext uri="{BB962C8B-B14F-4D97-AF65-F5344CB8AC3E}">
        <p14:creationId xmlns:p14="http://schemas.microsoft.com/office/powerpoint/2010/main" val="57675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Facilitators will lead the introductions. Participants will go around the room and introduce themselves.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402347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ITC Franklin Gothic Std Bk Cd"/>
              <a:ea typeface="ＭＳ Ｐゴシック" pitchFamily="-48" charset="-128"/>
              <a:cs typeface="ＭＳ Ｐゴシック"/>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31</a:t>
            </a:fld>
            <a:endParaRPr lang="en-US" dirty="0"/>
          </a:p>
        </p:txBody>
      </p:sp>
    </p:spTree>
    <p:extLst>
      <p:ext uri="{BB962C8B-B14F-4D97-AF65-F5344CB8AC3E}">
        <p14:creationId xmlns:p14="http://schemas.microsoft.com/office/powerpoint/2010/main" val="407069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Share the meeting goals—what we hope to accomplish during the meeting. Ask if there are any questions.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81096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Review the agenda. Explain what participants might expect throughout the day. The full presentation/meeting is designed to take approximately 3 hours.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a:t>
            </a:fld>
            <a:endParaRPr lang="en-US" dirty="0"/>
          </a:p>
        </p:txBody>
      </p:sp>
    </p:spTree>
    <p:extLst>
      <p:ext uri="{BB962C8B-B14F-4D97-AF65-F5344CB8AC3E}">
        <p14:creationId xmlns:p14="http://schemas.microsoft.com/office/powerpoint/2010/main" val="158519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This slide is designed to be a segue into discussions about the current state of technical assistance at the state education agency (SEA). State that your goal is to support the SEA in rectifying structural issues related to technical assistance and build greater cohesion and coherence within the SEA.</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61822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solidFill>
                  <a:srgbClr val="FF0000"/>
                </a:solidFill>
              </a:rPr>
              <a:t>NOTE: Prior to the meeting, you might determine three (for example) categories in which to divide the decision-making process. Examples include the categories listed in the slide: leadership, request/approval, and oversight.</a:t>
            </a:r>
            <a:endParaRPr lang="en-US" b="0" dirty="0"/>
          </a:p>
          <a:p>
            <a:endParaRPr lang="en-US" dirty="0"/>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4242052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You might begin by asking two volunteers to tell about an approval process that they undergo on a consistent basis at the department. </a:t>
            </a:r>
            <a:r>
              <a:rPr lang="en-US" dirty="0"/>
              <a:t>Look for key components or variables. Explain that Question 1 provides an opportunity for their group to find common ground about processes related to the </a:t>
            </a:r>
            <a:r>
              <a:rPr lang="en-US" b="0" dirty="0"/>
              <a:t>request and approval </a:t>
            </a:r>
            <a:r>
              <a:rPr lang="en-US" dirty="0"/>
              <a:t>of technical assistance.</a:t>
            </a:r>
          </a:p>
          <a:p>
            <a:endParaRPr lang="en-US" dirty="0"/>
          </a:p>
          <a:p>
            <a:r>
              <a:rPr lang="en-US" b="0" dirty="0"/>
              <a:t>Although this presentation serves as a guide, you also must be willing to allow the conversation and process to take an organic path that may differ from the one outlined here.</a:t>
            </a:r>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1220268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The “scenario” format provides context for which decisions can be suggested, debated, and determined. Three scenarios are included in this presentation. </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1650204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 Depending on the configuration of your group, it is expected that participants will discuss the questions in small groups before sharing with the entire group. Be prepared for groups to generate additional questions and include details not asked for here. Such additional details are a good thing and can help tailor the processes to the unique needs of the SEA.</a:t>
            </a:r>
          </a:p>
          <a:p>
            <a:endParaRPr lang="en-US" b="0" dirty="0"/>
          </a:p>
          <a:p>
            <a:r>
              <a:rPr lang="en-US" b="0" dirty="0"/>
              <a:t>The groups will place their answers on the group chart paper. Then they will post the chart paper.</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2669764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905710"/>
            <a:ext cx="8228413" cy="1785104"/>
          </a:xfrm>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2"/>
          </p:nvPr>
        </p:nvSpPr>
        <p:spPr>
          <a:xfrm>
            <a:off x="687388" y="2938998"/>
            <a:ext cx="8224837" cy="2486835"/>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dirty="0"/>
              <a:t>Click to edit Master text styles</a:t>
            </a:r>
          </a:p>
          <a:p>
            <a:pPr lvl="1"/>
            <a:endParaRPr lang="en-US" dirty="0"/>
          </a:p>
          <a:p>
            <a:pPr lvl="1"/>
            <a:endParaRPr lang="en-US" dirty="0"/>
          </a:p>
          <a:p>
            <a:pPr lvl="1"/>
            <a:r>
              <a:rPr lang="en-US" dirty="0"/>
              <a:t>Second level</a:t>
            </a:r>
          </a:p>
          <a:p>
            <a:pPr lvl="2"/>
            <a:r>
              <a:rPr lang="en-US" dirty="0"/>
              <a:t>Third level</a:t>
            </a:r>
          </a:p>
          <a:p>
            <a:pPr lvl="3"/>
            <a:r>
              <a:rPr lang="en-US" dirty="0"/>
              <a:t>Month 20XX</a:t>
            </a:r>
          </a:p>
        </p:txBody>
      </p:sp>
    </p:spTree>
    <p:extLst>
      <p:ext uri="{BB962C8B-B14F-4D97-AF65-F5344CB8AC3E}">
        <p14:creationId xmlns:p14="http://schemas.microsoft.com/office/powerpoint/2010/main" val="385237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22785" y="747422"/>
            <a:ext cx="8905460"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
        <p:nvSpPr>
          <p:cNvPr id="3" name="Title 2"/>
          <p:cNvSpPr>
            <a:spLocks noGrp="1"/>
          </p:cNvSpPr>
          <p:nvPr>
            <p:ph type="title"/>
          </p:nvPr>
        </p:nvSpPr>
        <p:spPr>
          <a:xfrm>
            <a:off x="122387" y="314394"/>
            <a:ext cx="8906256" cy="361468"/>
          </a:xfrm>
        </p:spPr>
        <p:txBody>
          <a:bodyPr>
            <a:normAutofit/>
          </a:bodyPr>
          <a:lstStyle>
            <a:lvl1pPr algn="ctr">
              <a:defRPr sz="2200" b="1"/>
            </a:lvl1pPr>
          </a:lstStyle>
          <a:p>
            <a:r>
              <a:rPr lang="en-US" dirty="0"/>
              <a:t>Click to edit Master title style</a:t>
            </a:r>
          </a:p>
        </p:txBody>
      </p:sp>
    </p:spTree>
    <p:extLst>
      <p:ext uri="{BB962C8B-B14F-4D97-AF65-F5344CB8AC3E}">
        <p14:creationId xmlns:p14="http://schemas.microsoft.com/office/powerpoint/2010/main" val="128024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91959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09743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3465779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2051" name="Title Placeholder 1"/>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t>Click to edit Master title style</a:t>
            </a:r>
            <a:endParaRPr lang="en-US" dirty="0"/>
          </a:p>
        </p:txBody>
      </p:sp>
      <p:sp>
        <p:nvSpPr>
          <p:cNvPr id="2052" name="Text Placeholder 2"/>
          <p:cNvSpPr>
            <a:spLocks noGrp="1"/>
          </p:cNvSpPr>
          <p:nvPr>
            <p:ph type="body" idx="1"/>
          </p:nvPr>
        </p:nvSpPr>
        <p:spPr bwMode="gray">
          <a:xfrm>
            <a:off x="683893" y="2935823"/>
            <a:ext cx="8228331" cy="256070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text styles</a:t>
            </a:r>
          </a:p>
          <a:p>
            <a:pPr lvl="1"/>
            <a:endParaRPr lang="en-US" dirty="0"/>
          </a:p>
          <a:p>
            <a:pPr lvl="1"/>
            <a:endParaRPr lang="en-US" dirty="0"/>
          </a:p>
          <a:p>
            <a:pPr lvl="1"/>
            <a:r>
              <a:rPr lang="en-US" dirty="0"/>
              <a:t>Second level</a:t>
            </a:r>
          </a:p>
          <a:p>
            <a:pPr lvl="2"/>
            <a:r>
              <a:rPr lang="en-US" dirty="0"/>
              <a:t>Third level</a:t>
            </a:r>
          </a:p>
          <a:p>
            <a:pPr lvl="3"/>
            <a:r>
              <a:rPr lang="en-US" dirty="0"/>
              <a:t>Month 20XX</a:t>
            </a:r>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 id="2147484325" r:id="rId2"/>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ct val="200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360"/>
            <a:ext cx="9235440" cy="6926580"/>
          </a:xfrm>
          <a:prstGeom prst="rect">
            <a:avLst/>
          </a:prstGeom>
        </p:spPr>
      </p:pic>
      <p:sp>
        <p:nvSpPr>
          <p:cNvPr id="2" name="Title Placeholder 1"/>
          <p:cNvSpPr>
            <a:spLocks noGrp="1"/>
          </p:cNvSpPr>
          <p:nvPr>
            <p:ph type="title"/>
          </p:nvPr>
        </p:nvSpPr>
        <p:spPr bwMode="gray">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a:t>Click to edit Master title style</a:t>
            </a:r>
          </a:p>
        </p:txBody>
      </p:sp>
      <p:sp>
        <p:nvSpPr>
          <p:cNvPr id="3" name="Text Placeholder 2"/>
          <p:cNvSpPr>
            <a:spLocks noGrp="1"/>
          </p:cNvSpPr>
          <p:nvPr>
            <p:ph type="body" idx="1"/>
          </p:nvPr>
        </p:nvSpPr>
        <p:spPr bwMode="gray">
          <a:xfrm>
            <a:off x="687388" y="4529139"/>
            <a:ext cx="8229600" cy="1389062"/>
          </a:xfrm>
          <a:prstGeom prst="rect">
            <a:avLst/>
          </a:prstGeom>
        </p:spPr>
        <p:txBody>
          <a:bodyPr lIns="0" rIns="0"/>
          <a:lstStyle/>
          <a:p>
            <a:pPr marL="0" lvl="0" indent="0" eaLnBrk="0" fontAlgn="base" hangingPunct="0">
              <a:spcAft>
                <a:spcPct val="0"/>
              </a:spcAft>
            </a:pPr>
            <a:r>
              <a:rPr lang="en-US" dirty="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 id="2147484327" r:id="rId2"/>
  </p:sldLayoutIdLst>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gray">
          <a:xfrm>
            <a:off x="0" y="0"/>
            <a:ext cx="9181140" cy="6885855"/>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01" r:id="rId4"/>
    <p:sldLayoutId id="2147484324" r:id="rId5"/>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235092" cy="6926319"/>
          </a:xfrm>
          <a:prstGeom prst="rect">
            <a:avLst/>
          </a:prstGeom>
        </p:spPr>
      </p:pic>
      <p:sp>
        <p:nvSpPr>
          <p:cNvPr id="2" name="Text Placeholder 1"/>
          <p:cNvSpPr>
            <a:spLocks noGrp="1"/>
          </p:cNvSpPr>
          <p:nvPr>
            <p:ph type="body" idx="1"/>
          </p:nvPr>
        </p:nvSpPr>
        <p:spPr bwMode="gray">
          <a:xfrm>
            <a:off x="687387" y="2055814"/>
            <a:ext cx="8224837" cy="347034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1"/>
          <p:cNvSpPr>
            <a:spLocks noGrp="1"/>
          </p:cNvSpPr>
          <p:nvPr>
            <p:ph type="sldNum" sz="quarter" idx="4"/>
          </p:nvPr>
        </p:nvSpPr>
        <p:spPr bwMode="gray">
          <a:xfrm>
            <a:off x="8755131" y="6110288"/>
            <a:ext cx="157094" cy="153888"/>
          </a:xfrm>
          <a:prstGeom prst="rect">
            <a:avLst/>
          </a:prstGeom>
          <a:noFill/>
        </p:spPr>
        <p:txBody>
          <a:bodyPr wrap="none" lIns="0" tIns="0" rIns="0" bIns="0" anchor="b" anchorCtr="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hf hdr="0" ftr="0" dt="0"/>
  <p:txStyles>
    <p:titleStyle>
      <a:lvl1pPr algn="l" rtl="0" eaLnBrk="0" fontAlgn="base" hangingPunct="0">
        <a:spcBef>
          <a:spcPct val="0"/>
        </a:spcBef>
        <a:spcAft>
          <a:spcPct val="0"/>
        </a:spcAft>
        <a:defRPr sz="3200" kern="1200">
          <a:solidFill>
            <a:schemeClr val="bg1"/>
          </a:solidFill>
          <a:latin typeface="Franklin Gothic Demi" pitchFamily="34" charset="0"/>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217352" cy="6913014"/>
          </a:xfrm>
          <a:prstGeom prst="rect">
            <a:avLst/>
          </a:prstGeom>
        </p:spPr>
      </p:pic>
      <p:sp>
        <p:nvSpPr>
          <p:cNvPr id="8" name="Rectangle 7"/>
          <p:cNvSpPr/>
          <p:nvPr/>
        </p:nvSpPr>
        <p:spPr bwMode="gray">
          <a:xfrm>
            <a:off x="0" y="1701579"/>
            <a:ext cx="9235440" cy="2623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prstClr val="white"/>
              </a:solidFill>
            </a:endParaRPr>
          </a:p>
        </p:txBody>
      </p:sp>
      <p:sp>
        <p:nvSpPr>
          <p:cNvPr id="2" name="Title Placeholder 1"/>
          <p:cNvSpPr>
            <a:spLocks noGrp="1"/>
          </p:cNvSpPr>
          <p:nvPr>
            <p:ph type="title"/>
          </p:nvPr>
        </p:nvSpPr>
        <p:spPr bwMode="ltGray">
          <a:xfrm>
            <a:off x="118872" y="314394"/>
            <a:ext cx="8906256" cy="36146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lgn="l" eaLnBrk="0" fontAlgn="base" hangingPunct="0">
              <a:spcAft>
                <a:spcPct val="0"/>
              </a:spcAft>
            </a:pPr>
            <a:r>
              <a:rPr lang="en-US" dirty="0"/>
              <a:t>Click to edit Master title style</a:t>
            </a:r>
          </a:p>
        </p:txBody>
      </p:sp>
      <p:sp>
        <p:nvSpPr>
          <p:cNvPr id="3" name="Text Placeholder 2"/>
          <p:cNvSpPr>
            <a:spLocks noGrp="1"/>
          </p:cNvSpPr>
          <p:nvPr>
            <p:ph type="body" idx="1"/>
          </p:nvPr>
        </p:nvSpPr>
        <p:spPr bwMode="ltGray">
          <a:xfrm>
            <a:off x="118872" y="747423"/>
            <a:ext cx="8906256" cy="517077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6550775"/>
      </p:ext>
    </p:extLst>
  </p:cSld>
  <p:clrMap bg1="lt1" tx1="dk1" bg2="lt2" tx2="dk2" accent1="accent1" accent2="accent2" accent3="accent3" accent4="accent4" accent5="accent5" accent6="accent6" hlink="hlink" folHlink="folHlink"/>
  <p:sldLayoutIdLst>
    <p:sldLayoutId id="2147484320" r:id="rId1"/>
  </p:sldLayoutIdLst>
  <p:hf hdr="0" ftr="0" dt="0"/>
  <p:txStyles>
    <p:titleStyle>
      <a:lvl1pPr algn="ctr" defTabSz="914400" rtl="0" eaLnBrk="1" latinLnBrk="0" hangingPunct="1">
        <a:spcBef>
          <a:spcPct val="0"/>
        </a:spcBef>
        <a:buNone/>
        <a:defRPr lang="en-US" sz="2200" b="1" kern="1200" dirty="0">
          <a:solidFill>
            <a:schemeClr val="bg1">
              <a:lumMod val="65000"/>
            </a:schemeClr>
          </a:solidFill>
          <a:latin typeface="+mj-lt"/>
          <a:ea typeface="ＭＳ Ｐゴシック" charset="0"/>
          <a:cs typeface="+mj-cs"/>
        </a:defRPr>
      </a:lvl1pPr>
    </p:titleStyle>
    <p:bodyStyle>
      <a:lvl1pPr marL="342900" indent="-342900" algn="l" defTabSz="914400" rtl="0" eaLnBrk="1" latinLnBrk="0" hangingPunct="1">
        <a:spcBef>
          <a:spcPct val="20000"/>
        </a:spcBef>
        <a:buClr>
          <a:schemeClr val="bg1">
            <a:lumMod val="65000"/>
          </a:schemeClr>
        </a:buClr>
        <a:buFont typeface="Arial" pitchFamily="34" charset="0"/>
        <a:buChar char="•"/>
        <a:defRPr sz="20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Clr>
          <a:schemeClr val="bg1">
            <a:lumMod val="65000"/>
          </a:schemeClr>
        </a:buClr>
        <a:buFont typeface="Arial" pitchFamily="34" charset="0"/>
        <a:buChar char="–"/>
        <a:defRPr sz="1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Clr>
          <a:schemeClr val="bg1">
            <a:lumMod val="65000"/>
          </a:schemeClr>
        </a:buClr>
        <a:buFont typeface="Arial" pitchFamily="34" charset="0"/>
        <a:buChar char="–"/>
        <a:defRPr sz="16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76E9-F726-41C3-9AF7-4690B9BE1C43}"/>
              </a:ext>
            </a:extLst>
          </p:cNvPr>
          <p:cNvSpPr>
            <a:spLocks noGrp="1"/>
          </p:cNvSpPr>
          <p:nvPr>
            <p:ph type="title"/>
          </p:nvPr>
        </p:nvSpPr>
        <p:spPr>
          <a:xfrm>
            <a:off x="680236" y="2183522"/>
            <a:ext cx="8228413" cy="1908215"/>
          </a:xfrm>
        </p:spPr>
        <p:txBody>
          <a:bodyPr/>
          <a:lstStyle/>
          <a:p>
            <a:r>
              <a:rPr lang="en-US" dirty="0"/>
              <a:t>Strategic Technical Assistance Partnerships</a:t>
            </a:r>
            <a:br>
              <a:rPr lang="en-US" dirty="0"/>
            </a:br>
            <a:endParaRPr lang="en-US" sz="2400" dirty="0"/>
          </a:p>
        </p:txBody>
      </p:sp>
      <p:sp>
        <p:nvSpPr>
          <p:cNvPr id="3" name="Text Placeholder 2">
            <a:extLst>
              <a:ext uri="{FF2B5EF4-FFF2-40B4-BE49-F238E27FC236}">
                <a16:creationId xmlns:a16="http://schemas.microsoft.com/office/drawing/2014/main" id="{F668BE79-E265-4B31-8680-C53513E2921B}"/>
              </a:ext>
            </a:extLst>
          </p:cNvPr>
          <p:cNvSpPr>
            <a:spLocks noGrp="1"/>
          </p:cNvSpPr>
          <p:nvPr>
            <p:ph type="body" sz="quarter" idx="12"/>
          </p:nvPr>
        </p:nvSpPr>
        <p:spPr>
          <a:xfrm>
            <a:off x="683812" y="4535978"/>
            <a:ext cx="7434171" cy="738664"/>
          </a:xfrm>
        </p:spPr>
        <p:txBody>
          <a:bodyPr/>
          <a:lstStyle/>
          <a:p>
            <a:r>
              <a:rPr lang="en-US" sz="2400" dirty="0"/>
              <a:t>Developing a Process for Selecting Technical Assistance Services</a:t>
            </a:r>
          </a:p>
        </p:txBody>
      </p:sp>
    </p:spTree>
    <p:extLst>
      <p:ext uri="{BB962C8B-B14F-4D97-AF65-F5344CB8AC3E}">
        <p14:creationId xmlns:p14="http://schemas.microsoft.com/office/powerpoint/2010/main" val="227424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A359F7-4B37-42B7-9538-53F1C550A1A9}"/>
              </a:ext>
            </a:extLst>
          </p:cNvPr>
          <p:cNvSpPr>
            <a:spLocks noGrp="1"/>
          </p:cNvSpPr>
          <p:nvPr>
            <p:ph idx="1"/>
          </p:nvPr>
        </p:nvSpPr>
        <p:spPr>
          <a:xfrm>
            <a:off x="687526" y="2055813"/>
            <a:ext cx="8100159" cy="3852006"/>
          </a:xfrm>
        </p:spPr>
        <p:txBody>
          <a:bodyPr/>
          <a:lstStyle/>
          <a:p>
            <a:pPr marL="0" indent="0">
              <a:buNone/>
            </a:pPr>
            <a:r>
              <a:rPr lang="en-US" dirty="0"/>
              <a:t>Be sure to include the following:</a:t>
            </a:r>
          </a:p>
          <a:p>
            <a:r>
              <a:rPr lang="en-US" b="1" dirty="0"/>
              <a:t>Who</a:t>
            </a:r>
            <a:r>
              <a:rPr lang="en-US" dirty="0"/>
              <a:t> may request technical assistance?</a:t>
            </a:r>
          </a:p>
          <a:p>
            <a:r>
              <a:rPr lang="en-US" b="1" dirty="0"/>
              <a:t>To whom </a:t>
            </a:r>
            <a:r>
              <a:rPr lang="en-US" dirty="0"/>
              <a:t>at the [SEA] should the request to seek technical assistance be submitted? </a:t>
            </a:r>
          </a:p>
          <a:p>
            <a:r>
              <a:rPr lang="en-US" b="1" dirty="0"/>
              <a:t>What information</a:t>
            </a:r>
            <a:r>
              <a:rPr lang="en-US" dirty="0"/>
              <a:t> should be included when submitting the request?</a:t>
            </a:r>
          </a:p>
          <a:p>
            <a:r>
              <a:rPr lang="en-US" b="1" dirty="0"/>
              <a:t>How</a:t>
            </a:r>
            <a:r>
              <a:rPr lang="en-US" dirty="0"/>
              <a:t> (e.g., hardcopy, electronically) should the request be submitted?</a:t>
            </a:r>
          </a:p>
          <a:p>
            <a:pPr marL="230187" lvl="1" indent="0">
              <a:buNone/>
            </a:pPr>
            <a:endParaRPr lang="en-US" dirty="0"/>
          </a:p>
        </p:txBody>
      </p:sp>
      <p:sp>
        <p:nvSpPr>
          <p:cNvPr id="7" name="Title 6">
            <a:extLst>
              <a:ext uri="{FF2B5EF4-FFF2-40B4-BE49-F238E27FC236}">
                <a16:creationId xmlns:a16="http://schemas.microsoft.com/office/drawing/2014/main" id="{F22D0151-1D55-45C7-9B6D-659C9F1E7235}"/>
              </a:ext>
            </a:extLst>
          </p:cNvPr>
          <p:cNvSpPr>
            <a:spLocks noGrp="1"/>
          </p:cNvSpPr>
          <p:nvPr>
            <p:ph type="title"/>
          </p:nvPr>
        </p:nvSpPr>
        <p:spPr/>
        <p:txBody>
          <a:bodyPr>
            <a:normAutofit fontScale="90000"/>
          </a:bodyPr>
          <a:lstStyle/>
          <a:p>
            <a:br>
              <a:rPr lang="en-US" sz="4000" dirty="0"/>
            </a:br>
            <a:br>
              <a:rPr lang="en-US" sz="4000" dirty="0"/>
            </a:br>
            <a:br>
              <a:rPr lang="en-US" sz="4000" dirty="0"/>
            </a:br>
            <a:r>
              <a:rPr lang="en-US" sz="4000" dirty="0"/>
              <a:t>QUESTION 1: What steps might be taken to request external technical assistance?</a:t>
            </a:r>
            <a:endParaRPr lang="en-US" dirty="0"/>
          </a:p>
        </p:txBody>
      </p:sp>
      <p:sp>
        <p:nvSpPr>
          <p:cNvPr id="4" name="Slide Number Placeholder 3">
            <a:extLst>
              <a:ext uri="{FF2B5EF4-FFF2-40B4-BE49-F238E27FC236}">
                <a16:creationId xmlns:a16="http://schemas.microsoft.com/office/drawing/2014/main" id="{14923ABE-7093-4B61-9A81-57C5DECEF984}"/>
              </a:ext>
            </a:extLst>
          </p:cNvPr>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370418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CF9BF9-4B5C-4317-8213-0CB7BAA26FF1}"/>
              </a:ext>
            </a:extLst>
          </p:cNvPr>
          <p:cNvSpPr>
            <a:spLocks noGrp="1"/>
          </p:cNvSpPr>
          <p:nvPr>
            <p:ph idx="1"/>
          </p:nvPr>
        </p:nvSpPr>
        <p:spPr>
          <a:xfrm>
            <a:off x="687526" y="2055813"/>
            <a:ext cx="8138795" cy="3852006"/>
          </a:xfrm>
        </p:spPr>
        <p:txBody>
          <a:bodyPr/>
          <a:lstStyle/>
          <a:p>
            <a:r>
              <a:rPr lang="en-US" b="1" dirty="0"/>
              <a:t>Who</a:t>
            </a:r>
            <a:r>
              <a:rPr lang="en-US" dirty="0"/>
              <a:t> may request technical assistance?</a:t>
            </a:r>
          </a:p>
          <a:p>
            <a:r>
              <a:rPr lang="en-US" b="1" dirty="0"/>
              <a:t>To whom </a:t>
            </a:r>
            <a:r>
              <a:rPr lang="en-US" dirty="0"/>
              <a:t>at the [SEA] should the request to seek technical assistance be submitted?</a:t>
            </a:r>
          </a:p>
          <a:p>
            <a:r>
              <a:rPr lang="en-US" b="1" dirty="0"/>
              <a:t>What information</a:t>
            </a:r>
            <a:r>
              <a:rPr lang="en-US" dirty="0"/>
              <a:t> should be included when submitting the request?</a:t>
            </a:r>
          </a:p>
          <a:p>
            <a:r>
              <a:rPr lang="en-US" b="1" dirty="0"/>
              <a:t>How</a:t>
            </a:r>
            <a:r>
              <a:rPr lang="en-US" dirty="0"/>
              <a:t> (e.g., hardcopy, electronically) should the request be submitted?</a:t>
            </a:r>
          </a:p>
          <a:p>
            <a:endParaRPr lang="en-US" dirty="0"/>
          </a:p>
        </p:txBody>
      </p:sp>
      <p:sp>
        <p:nvSpPr>
          <p:cNvPr id="3" name="Title 2">
            <a:extLst>
              <a:ext uri="{FF2B5EF4-FFF2-40B4-BE49-F238E27FC236}">
                <a16:creationId xmlns:a16="http://schemas.microsoft.com/office/drawing/2014/main" id="{67E2C2EE-E176-4073-8BC1-205EE9E264F8}"/>
              </a:ext>
            </a:extLst>
          </p:cNvPr>
          <p:cNvSpPr>
            <a:spLocks noGrp="1"/>
          </p:cNvSpPr>
          <p:nvPr>
            <p:ph type="title"/>
          </p:nvPr>
        </p:nvSpPr>
        <p:spPr/>
        <p:txBody>
          <a:bodyPr/>
          <a:lstStyle/>
          <a:p>
            <a:r>
              <a:rPr lang="en-US" dirty="0"/>
              <a:t>Share Out</a:t>
            </a:r>
          </a:p>
        </p:txBody>
      </p:sp>
      <p:sp>
        <p:nvSpPr>
          <p:cNvPr id="4" name="Slide Number Placeholder 3">
            <a:extLst>
              <a:ext uri="{FF2B5EF4-FFF2-40B4-BE49-F238E27FC236}">
                <a16:creationId xmlns:a16="http://schemas.microsoft.com/office/drawing/2014/main" id="{2BD105C0-0785-4177-9EE0-275C6B1772DD}"/>
              </a:ext>
            </a:extLst>
          </p:cNvPr>
          <p:cNvSpPr>
            <a:spLocks noGrp="1"/>
          </p:cNvSpPr>
          <p:nvPr>
            <p:ph type="sldNum" sz="quarter" idx="10"/>
          </p:nvPr>
        </p:nvSpPr>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203443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30A98B-CD36-484F-8FFD-B45B839AD310}"/>
              </a:ext>
            </a:extLst>
          </p:cNvPr>
          <p:cNvSpPr>
            <a:spLocks noGrp="1"/>
          </p:cNvSpPr>
          <p:nvPr>
            <p:ph idx="1"/>
          </p:nvPr>
        </p:nvSpPr>
        <p:spPr/>
        <p:txBody>
          <a:bodyPr/>
          <a:lstStyle/>
          <a:p>
            <a:pPr marL="457200" indent="-457200">
              <a:buFont typeface="+mj-lt"/>
              <a:buAutoNum type="arabicPeriod"/>
            </a:pPr>
            <a:r>
              <a:rPr lang="en-US" dirty="0"/>
              <a:t>Place a dot on your first choice.</a:t>
            </a:r>
          </a:p>
          <a:p>
            <a:pPr marL="457200" indent="-457200">
              <a:buFont typeface="+mj-lt"/>
              <a:buAutoNum type="arabicPeriod"/>
            </a:pPr>
            <a:r>
              <a:rPr lang="en-US" dirty="0"/>
              <a:t>Determine whether you can live with the top choices.</a:t>
            </a:r>
          </a:p>
          <a:p>
            <a:pPr marL="457200" indent="-457200">
              <a:buFont typeface="+mj-lt"/>
              <a:buAutoNum type="arabicPeriod"/>
            </a:pPr>
            <a:r>
              <a:rPr lang="en-US" dirty="0"/>
              <a:t>If not, provide a rationale.</a:t>
            </a:r>
          </a:p>
          <a:p>
            <a:pPr marL="457200" indent="-457200">
              <a:buFont typeface="+mj-lt"/>
              <a:buAutoNum type="arabicPeriod"/>
            </a:pPr>
            <a:r>
              <a:rPr lang="en-US" dirty="0"/>
              <a:t>Recommend revisions.</a:t>
            </a:r>
          </a:p>
          <a:p>
            <a:pPr marL="0" indent="0">
              <a:buNone/>
            </a:pPr>
            <a:endParaRPr lang="en-US" dirty="0"/>
          </a:p>
          <a:p>
            <a:endParaRPr lang="en-US" dirty="0"/>
          </a:p>
        </p:txBody>
      </p:sp>
      <p:sp>
        <p:nvSpPr>
          <p:cNvPr id="3" name="Title 2">
            <a:extLst>
              <a:ext uri="{FF2B5EF4-FFF2-40B4-BE49-F238E27FC236}">
                <a16:creationId xmlns:a16="http://schemas.microsoft.com/office/drawing/2014/main" id="{DC1C22C2-9D77-4761-8164-74BF05F1035C}"/>
              </a:ext>
            </a:extLst>
          </p:cNvPr>
          <p:cNvSpPr>
            <a:spLocks noGrp="1"/>
          </p:cNvSpPr>
          <p:nvPr>
            <p:ph type="title"/>
          </p:nvPr>
        </p:nvSpPr>
        <p:spPr/>
        <p:txBody>
          <a:bodyPr/>
          <a:lstStyle/>
          <a:p>
            <a:r>
              <a:rPr lang="en-US" dirty="0"/>
              <a:t>Consensus Building</a:t>
            </a:r>
          </a:p>
        </p:txBody>
      </p:sp>
      <p:sp>
        <p:nvSpPr>
          <p:cNvPr id="4" name="Slide Number Placeholder 3">
            <a:extLst>
              <a:ext uri="{FF2B5EF4-FFF2-40B4-BE49-F238E27FC236}">
                <a16:creationId xmlns:a16="http://schemas.microsoft.com/office/drawing/2014/main" id="{7CC8CE1A-7B7B-4560-A0D0-C22362C5B131}"/>
              </a:ext>
            </a:extLst>
          </p:cNvPr>
          <p:cNvSpPr>
            <a:spLocks noGrp="1"/>
          </p:cNvSpPr>
          <p:nvPr>
            <p:ph type="sldNum" sz="quarter" idx="10"/>
          </p:nvPr>
        </p:nvSpPr>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366694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83A49-F90F-40D9-94B7-0C0867652E50}"/>
              </a:ext>
            </a:extLst>
          </p:cNvPr>
          <p:cNvSpPr>
            <a:spLocks noGrp="1"/>
          </p:cNvSpPr>
          <p:nvPr>
            <p:ph idx="1"/>
          </p:nvPr>
        </p:nvSpPr>
        <p:spPr/>
        <p:txBody>
          <a:bodyPr/>
          <a:lstStyle/>
          <a:p>
            <a:pPr marL="0" indent="0">
              <a:buNone/>
            </a:pPr>
            <a:r>
              <a:rPr lang="en-US" dirty="0"/>
              <a:t>Be sure to include the following:</a:t>
            </a:r>
          </a:p>
          <a:p>
            <a:r>
              <a:rPr lang="en-US" b="1" dirty="0"/>
              <a:t>What</a:t>
            </a:r>
            <a:r>
              <a:rPr lang="en-US" dirty="0"/>
              <a:t> criteria might be considered when approving the request?</a:t>
            </a:r>
          </a:p>
          <a:p>
            <a:r>
              <a:rPr lang="en-US" b="1" dirty="0"/>
              <a:t>When</a:t>
            </a:r>
            <a:r>
              <a:rPr lang="en-US" dirty="0"/>
              <a:t> might one expect approval of the request?</a:t>
            </a:r>
          </a:p>
          <a:p>
            <a:r>
              <a:rPr lang="en-US" b="1" dirty="0"/>
              <a:t>How</a:t>
            </a:r>
            <a:r>
              <a:rPr lang="en-US" dirty="0"/>
              <a:t> (e.g., hardcopy, electronically) will one receive notice of approval or denial?</a:t>
            </a:r>
          </a:p>
          <a:p>
            <a:pPr lvl="1"/>
            <a:endParaRPr lang="en-US" dirty="0"/>
          </a:p>
          <a:p>
            <a:endParaRPr lang="en-US" dirty="0"/>
          </a:p>
        </p:txBody>
      </p:sp>
      <p:sp>
        <p:nvSpPr>
          <p:cNvPr id="3" name="Title 2">
            <a:extLst>
              <a:ext uri="{FF2B5EF4-FFF2-40B4-BE49-F238E27FC236}">
                <a16:creationId xmlns:a16="http://schemas.microsoft.com/office/drawing/2014/main" id="{2EAC4CB0-9236-41EB-B239-7E1A93C22935}"/>
              </a:ext>
            </a:extLst>
          </p:cNvPr>
          <p:cNvSpPr>
            <a:spLocks noGrp="1"/>
          </p:cNvSpPr>
          <p:nvPr>
            <p:ph type="title"/>
          </p:nvPr>
        </p:nvSpPr>
        <p:spPr/>
        <p:txBody>
          <a:bodyPr>
            <a:normAutofit/>
          </a:bodyPr>
          <a:lstStyle/>
          <a:p>
            <a:r>
              <a:rPr lang="en-US" sz="3600" dirty="0"/>
              <a:t>QUESTION 2: What steps should be taken to approve external technical assistance?</a:t>
            </a:r>
          </a:p>
        </p:txBody>
      </p:sp>
      <p:sp>
        <p:nvSpPr>
          <p:cNvPr id="4" name="Slide Number Placeholder 3">
            <a:extLst>
              <a:ext uri="{FF2B5EF4-FFF2-40B4-BE49-F238E27FC236}">
                <a16:creationId xmlns:a16="http://schemas.microsoft.com/office/drawing/2014/main" id="{43D0AF4B-BAEE-4651-8527-7C1A6FDD4BFD}"/>
              </a:ext>
            </a:extLst>
          </p:cNvPr>
          <p:cNvSpPr>
            <a:spLocks noGrp="1"/>
          </p:cNvSpPr>
          <p:nvPr>
            <p:ph type="sldNum" sz="quarter" idx="10"/>
          </p:nvPr>
        </p:nvSpPr>
        <p:spPr/>
        <p:txBody>
          <a:bodyPr/>
          <a:lstStyle/>
          <a:p>
            <a:fld id="{F3477EC8-074D-41C4-94AE-E9EA7CEEA348}" type="slidenum">
              <a:rPr lang="en-US" smtClean="0"/>
              <a:pPr/>
              <a:t>13</a:t>
            </a:fld>
            <a:endParaRPr lang="en-US" dirty="0"/>
          </a:p>
        </p:txBody>
      </p:sp>
    </p:spTree>
    <p:extLst>
      <p:ext uri="{BB962C8B-B14F-4D97-AF65-F5344CB8AC3E}">
        <p14:creationId xmlns:p14="http://schemas.microsoft.com/office/powerpoint/2010/main" val="2121452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CF9BF9-4B5C-4317-8213-0CB7BAA26FF1}"/>
              </a:ext>
            </a:extLst>
          </p:cNvPr>
          <p:cNvSpPr>
            <a:spLocks noGrp="1"/>
          </p:cNvSpPr>
          <p:nvPr>
            <p:ph idx="1"/>
          </p:nvPr>
        </p:nvSpPr>
        <p:spPr/>
        <p:txBody>
          <a:bodyPr/>
          <a:lstStyle/>
          <a:p>
            <a:r>
              <a:rPr lang="en-US" b="1" dirty="0"/>
              <a:t>What </a:t>
            </a:r>
            <a:r>
              <a:rPr lang="en-US" dirty="0"/>
              <a:t>criteria might be considered when approving the request?</a:t>
            </a:r>
          </a:p>
          <a:p>
            <a:r>
              <a:rPr lang="en-US" b="1" dirty="0"/>
              <a:t>When</a:t>
            </a:r>
            <a:r>
              <a:rPr lang="en-US" dirty="0"/>
              <a:t> might one expect approval of the request?</a:t>
            </a:r>
          </a:p>
          <a:p>
            <a:r>
              <a:rPr lang="en-US" b="1" dirty="0"/>
              <a:t>How</a:t>
            </a:r>
            <a:r>
              <a:rPr lang="en-US" dirty="0"/>
              <a:t> (e.g., hardcopy, electronically) will one receive notice of approval or denial?</a:t>
            </a:r>
          </a:p>
          <a:p>
            <a:pPr lvl="1"/>
            <a:endParaRPr lang="en-US" dirty="0"/>
          </a:p>
        </p:txBody>
      </p:sp>
      <p:sp>
        <p:nvSpPr>
          <p:cNvPr id="3" name="Title 2">
            <a:extLst>
              <a:ext uri="{FF2B5EF4-FFF2-40B4-BE49-F238E27FC236}">
                <a16:creationId xmlns:a16="http://schemas.microsoft.com/office/drawing/2014/main" id="{67E2C2EE-E176-4073-8BC1-205EE9E264F8}"/>
              </a:ext>
            </a:extLst>
          </p:cNvPr>
          <p:cNvSpPr>
            <a:spLocks noGrp="1"/>
          </p:cNvSpPr>
          <p:nvPr>
            <p:ph type="title"/>
          </p:nvPr>
        </p:nvSpPr>
        <p:spPr/>
        <p:txBody>
          <a:bodyPr/>
          <a:lstStyle/>
          <a:p>
            <a:r>
              <a:rPr lang="en-US" dirty="0"/>
              <a:t>Share Out</a:t>
            </a:r>
          </a:p>
        </p:txBody>
      </p:sp>
      <p:sp>
        <p:nvSpPr>
          <p:cNvPr id="4" name="Slide Number Placeholder 3">
            <a:extLst>
              <a:ext uri="{FF2B5EF4-FFF2-40B4-BE49-F238E27FC236}">
                <a16:creationId xmlns:a16="http://schemas.microsoft.com/office/drawing/2014/main" id="{2BD105C0-0785-4177-9EE0-275C6B1772DD}"/>
              </a:ext>
            </a:extLst>
          </p:cNvPr>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extLst>
      <p:ext uri="{BB962C8B-B14F-4D97-AF65-F5344CB8AC3E}">
        <p14:creationId xmlns:p14="http://schemas.microsoft.com/office/powerpoint/2010/main" val="2476791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30A98B-CD36-484F-8FFD-B45B839AD310}"/>
              </a:ext>
            </a:extLst>
          </p:cNvPr>
          <p:cNvSpPr>
            <a:spLocks noGrp="1"/>
          </p:cNvSpPr>
          <p:nvPr>
            <p:ph idx="1"/>
          </p:nvPr>
        </p:nvSpPr>
        <p:spPr/>
        <p:txBody>
          <a:bodyPr/>
          <a:lstStyle/>
          <a:p>
            <a:pPr marL="457200" indent="-457200">
              <a:buFont typeface="+mj-lt"/>
              <a:buAutoNum type="arabicPeriod"/>
            </a:pPr>
            <a:r>
              <a:rPr lang="en-US" dirty="0"/>
              <a:t>Place a dot on your first choice.</a:t>
            </a:r>
          </a:p>
          <a:p>
            <a:pPr marL="457200" indent="-457200">
              <a:buFont typeface="+mj-lt"/>
              <a:buAutoNum type="arabicPeriod"/>
            </a:pPr>
            <a:r>
              <a:rPr lang="en-US" dirty="0"/>
              <a:t>Determine whether you can live with the top choices.</a:t>
            </a:r>
          </a:p>
          <a:p>
            <a:pPr marL="457200" indent="-457200">
              <a:buFont typeface="+mj-lt"/>
              <a:buAutoNum type="arabicPeriod"/>
            </a:pPr>
            <a:r>
              <a:rPr lang="en-US" dirty="0"/>
              <a:t>If not, provide a rationale.</a:t>
            </a:r>
          </a:p>
          <a:p>
            <a:pPr marL="457200" indent="-457200">
              <a:buFont typeface="+mj-lt"/>
              <a:buAutoNum type="arabicPeriod"/>
            </a:pPr>
            <a:r>
              <a:rPr lang="en-US" dirty="0"/>
              <a:t>Recommend revisions.</a:t>
            </a:r>
          </a:p>
          <a:p>
            <a:pPr marL="0" indent="0">
              <a:buNone/>
            </a:pPr>
            <a:endParaRPr lang="en-US" dirty="0"/>
          </a:p>
          <a:p>
            <a:pPr marL="0" indent="0" algn="ctr">
              <a:buNone/>
            </a:pPr>
            <a:endParaRPr lang="en-US" dirty="0"/>
          </a:p>
          <a:p>
            <a:endParaRPr lang="en-US" dirty="0"/>
          </a:p>
        </p:txBody>
      </p:sp>
      <p:sp>
        <p:nvSpPr>
          <p:cNvPr id="3" name="Title 2">
            <a:extLst>
              <a:ext uri="{FF2B5EF4-FFF2-40B4-BE49-F238E27FC236}">
                <a16:creationId xmlns:a16="http://schemas.microsoft.com/office/drawing/2014/main" id="{DC1C22C2-9D77-4761-8164-74BF05F1035C}"/>
              </a:ext>
            </a:extLst>
          </p:cNvPr>
          <p:cNvSpPr>
            <a:spLocks noGrp="1"/>
          </p:cNvSpPr>
          <p:nvPr>
            <p:ph type="title"/>
          </p:nvPr>
        </p:nvSpPr>
        <p:spPr/>
        <p:txBody>
          <a:bodyPr/>
          <a:lstStyle/>
          <a:p>
            <a:r>
              <a:rPr lang="en-US" dirty="0"/>
              <a:t>Consensus Building</a:t>
            </a:r>
          </a:p>
        </p:txBody>
      </p:sp>
      <p:sp>
        <p:nvSpPr>
          <p:cNvPr id="4" name="Slide Number Placeholder 3">
            <a:extLst>
              <a:ext uri="{FF2B5EF4-FFF2-40B4-BE49-F238E27FC236}">
                <a16:creationId xmlns:a16="http://schemas.microsoft.com/office/drawing/2014/main" id="{7CC8CE1A-7B7B-4560-A0D0-C22362C5B131}"/>
              </a:ext>
            </a:extLst>
          </p:cNvPr>
          <p:cNvSpPr>
            <a:spLocks noGrp="1"/>
          </p:cNvSpPr>
          <p:nvPr>
            <p:ph type="sldNum" sz="quarter" idx="10"/>
          </p:nvPr>
        </p:nvSpPr>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395388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4AA3C-CD26-44F2-ABB4-E8C0D9F2742D}"/>
              </a:ext>
            </a:extLst>
          </p:cNvPr>
          <p:cNvSpPr>
            <a:spLocks noGrp="1"/>
          </p:cNvSpPr>
          <p:nvPr>
            <p:ph idx="1"/>
          </p:nvPr>
        </p:nvSpPr>
        <p:spPr/>
        <p:txBody>
          <a:bodyPr/>
          <a:lstStyle/>
          <a:p>
            <a:r>
              <a:rPr lang="en-US" sz="2000" i="1" dirty="0"/>
              <a:t>Jane Doe’s director, Ms. Adams, asks Jane to work with a cross-office workgroup to create a plan for diversifying the educator workforce. Research indicates that a diverse workforce will improve education outcomes for all students, especially students of color. </a:t>
            </a:r>
            <a:endParaRPr lang="en-US" sz="2000" dirty="0"/>
          </a:p>
          <a:p>
            <a:pPr>
              <a:spcBef>
                <a:spcPts val="1200"/>
              </a:spcBef>
            </a:pPr>
            <a:r>
              <a:rPr lang="en-US" sz="2000" i="1" dirty="0"/>
              <a:t>At the first meeting, the group consensus is that they might benefit from expert technical assistance to support their work. </a:t>
            </a:r>
          </a:p>
          <a:p>
            <a:endParaRPr lang="en-US" sz="2000" dirty="0"/>
          </a:p>
          <a:p>
            <a:pPr lvl="0" algn="ctr"/>
            <a:r>
              <a:rPr lang="en-US" b="1" dirty="0"/>
              <a:t>What is the first thing that Jane </a:t>
            </a:r>
            <a:br>
              <a:rPr lang="en-US" b="1" dirty="0"/>
            </a:br>
            <a:r>
              <a:rPr lang="en-US" b="1" dirty="0"/>
              <a:t>and the group should do? </a:t>
            </a:r>
          </a:p>
          <a:p>
            <a:endParaRPr lang="en-US" dirty="0"/>
          </a:p>
        </p:txBody>
      </p:sp>
      <p:sp>
        <p:nvSpPr>
          <p:cNvPr id="5" name="Title 4">
            <a:extLst>
              <a:ext uri="{FF2B5EF4-FFF2-40B4-BE49-F238E27FC236}">
                <a16:creationId xmlns:a16="http://schemas.microsoft.com/office/drawing/2014/main" id="{11FF5729-D0AD-4019-9467-1073590EC4CB}"/>
              </a:ext>
            </a:extLst>
          </p:cNvPr>
          <p:cNvSpPr>
            <a:spLocks noGrp="1"/>
          </p:cNvSpPr>
          <p:nvPr>
            <p:ph type="title"/>
          </p:nvPr>
        </p:nvSpPr>
        <p:spPr/>
        <p:txBody>
          <a:bodyPr/>
          <a:lstStyle/>
          <a:p>
            <a:r>
              <a:rPr lang="en-US" dirty="0"/>
              <a:t>Scenario A</a:t>
            </a:r>
          </a:p>
        </p:txBody>
      </p:sp>
      <p:sp>
        <p:nvSpPr>
          <p:cNvPr id="4" name="Slide Number Placeholder 3">
            <a:extLst>
              <a:ext uri="{FF2B5EF4-FFF2-40B4-BE49-F238E27FC236}">
                <a16:creationId xmlns:a16="http://schemas.microsoft.com/office/drawing/2014/main" id="{521187EE-D9F4-40D6-8C8C-21E69B153F8E}"/>
              </a:ext>
            </a:extLst>
          </p:cNvPr>
          <p:cNvSpPr>
            <a:spLocks noGrp="1"/>
          </p:cNvSpPr>
          <p:nvPr>
            <p:ph type="sldNum" sz="quarter" idx="10"/>
          </p:nvPr>
        </p:nvSpPr>
        <p:spPr/>
        <p:txBody>
          <a:bodyPr/>
          <a:lstStyle/>
          <a:p>
            <a:fld id="{A1A8B8B9-B651-4439-A868-E8F04EF81465}" type="slidenum">
              <a:rPr lang="en-US" smtClean="0"/>
              <a:pPr/>
              <a:t>16</a:t>
            </a:fld>
            <a:endParaRPr lang="en-US" dirty="0"/>
          </a:p>
        </p:txBody>
      </p:sp>
    </p:spTree>
    <p:extLst>
      <p:ext uri="{BB962C8B-B14F-4D97-AF65-F5344CB8AC3E}">
        <p14:creationId xmlns:p14="http://schemas.microsoft.com/office/powerpoint/2010/main" val="1107377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1F160-F004-4122-8273-89F5FCB858F3}"/>
              </a:ext>
            </a:extLst>
          </p:cNvPr>
          <p:cNvSpPr>
            <a:spLocks noGrp="1"/>
          </p:cNvSpPr>
          <p:nvPr>
            <p:ph type="title"/>
          </p:nvPr>
        </p:nvSpPr>
        <p:spPr>
          <a:xfrm>
            <a:off x="687388" y="3032879"/>
            <a:ext cx="8067742" cy="1446550"/>
          </a:xfrm>
        </p:spPr>
        <p:txBody>
          <a:bodyPr/>
          <a:lstStyle/>
          <a:p>
            <a:r>
              <a:rPr lang="en-US" dirty="0"/>
              <a:t>Technical Assistance Decision Making</a:t>
            </a:r>
          </a:p>
        </p:txBody>
      </p:sp>
      <p:sp>
        <p:nvSpPr>
          <p:cNvPr id="3" name="Content Placeholder 2">
            <a:extLst>
              <a:ext uri="{FF2B5EF4-FFF2-40B4-BE49-F238E27FC236}">
                <a16:creationId xmlns:a16="http://schemas.microsoft.com/office/drawing/2014/main" id="{1532494B-8D7F-46BB-82C0-DB9C38FE31D2}"/>
              </a:ext>
            </a:extLst>
          </p:cNvPr>
          <p:cNvSpPr>
            <a:spLocks noGrp="1"/>
          </p:cNvSpPr>
          <p:nvPr>
            <p:ph idx="1"/>
          </p:nvPr>
        </p:nvSpPr>
        <p:spPr/>
        <p:txBody>
          <a:bodyPr/>
          <a:lstStyle/>
          <a:p>
            <a:r>
              <a:rPr lang="en-US" sz="2400" dirty="0">
                <a:solidFill>
                  <a:schemeClr val="bg1"/>
                </a:solidFill>
              </a:rPr>
              <a:t>[NAME OF CATEGORY]</a:t>
            </a:r>
          </a:p>
        </p:txBody>
      </p:sp>
      <p:sp>
        <p:nvSpPr>
          <p:cNvPr id="4" name="Slide Number Placeholder 3">
            <a:extLst>
              <a:ext uri="{FF2B5EF4-FFF2-40B4-BE49-F238E27FC236}">
                <a16:creationId xmlns:a16="http://schemas.microsoft.com/office/drawing/2014/main" id="{EBCBB99C-4560-49E7-A180-0A2D4459A6FB}"/>
              </a:ext>
            </a:extLst>
          </p:cNvPr>
          <p:cNvSpPr>
            <a:spLocks noGrp="1"/>
          </p:cNvSpPr>
          <p:nvPr>
            <p:ph type="sldNum" sz="quarter" idx="12"/>
          </p:nvPr>
        </p:nvSpPr>
        <p:spPr/>
        <p:txBody>
          <a:bodyPr/>
          <a:lstStyle/>
          <a:p>
            <a:fld id="{A1A8B8B9-B651-4439-A868-E8F04EF81465}" type="slidenum">
              <a:rPr lang="en-US" smtClean="0"/>
              <a:pPr/>
              <a:t>17</a:t>
            </a:fld>
            <a:endParaRPr lang="en-US" dirty="0"/>
          </a:p>
        </p:txBody>
      </p:sp>
    </p:spTree>
    <p:extLst>
      <p:ext uri="{BB962C8B-B14F-4D97-AF65-F5344CB8AC3E}">
        <p14:creationId xmlns:p14="http://schemas.microsoft.com/office/powerpoint/2010/main" val="135953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BF640B8-09D9-4A30-8217-9E32DB227250}"/>
              </a:ext>
            </a:extLst>
          </p:cNvPr>
          <p:cNvSpPr>
            <a:spLocks noGrp="1"/>
          </p:cNvSpPr>
          <p:nvPr>
            <p:ph idx="1"/>
          </p:nvPr>
        </p:nvSpPr>
        <p:spPr/>
        <p:txBody>
          <a:bodyPr/>
          <a:lstStyle/>
          <a:p>
            <a:r>
              <a:rPr lang="en-US" b="1" dirty="0">
                <a:solidFill>
                  <a:srgbClr val="00B050"/>
                </a:solidFill>
              </a:rPr>
              <a:t>YES</a:t>
            </a:r>
          </a:p>
          <a:p>
            <a:pPr lvl="1"/>
            <a:r>
              <a:rPr lang="en-US" dirty="0"/>
              <a:t>There would be a clear point of contact for all technical assistance providers.</a:t>
            </a:r>
          </a:p>
          <a:p>
            <a:pPr lvl="1"/>
            <a:r>
              <a:rPr lang="en-US" dirty="0"/>
              <a:t>There would be a clear point of contact for all technical assistance requests.</a:t>
            </a:r>
          </a:p>
          <a:p>
            <a:pPr lvl="1"/>
            <a:r>
              <a:rPr lang="en-US" dirty="0"/>
              <a:t>A point person might streamline the technical assistance request and approval processes.</a:t>
            </a:r>
          </a:p>
        </p:txBody>
      </p:sp>
      <p:sp>
        <p:nvSpPr>
          <p:cNvPr id="6" name="Content Placeholder 5">
            <a:extLst>
              <a:ext uri="{FF2B5EF4-FFF2-40B4-BE49-F238E27FC236}">
                <a16:creationId xmlns:a16="http://schemas.microsoft.com/office/drawing/2014/main" id="{68976096-2B21-4BDF-AF5E-9349D80D671E}"/>
              </a:ext>
            </a:extLst>
          </p:cNvPr>
          <p:cNvSpPr>
            <a:spLocks noGrp="1"/>
          </p:cNvSpPr>
          <p:nvPr>
            <p:ph idx="10"/>
          </p:nvPr>
        </p:nvSpPr>
        <p:spPr/>
        <p:txBody>
          <a:bodyPr/>
          <a:lstStyle/>
          <a:p>
            <a:r>
              <a:rPr lang="en-US" b="1" dirty="0">
                <a:solidFill>
                  <a:srgbClr val="FF0000"/>
                </a:solidFill>
              </a:rPr>
              <a:t>NO</a:t>
            </a:r>
          </a:p>
          <a:p>
            <a:pPr lvl="1"/>
            <a:r>
              <a:rPr lang="en-US" dirty="0"/>
              <a:t>The role would likely be in addition to existing work duties.</a:t>
            </a:r>
          </a:p>
          <a:p>
            <a:pPr lvl="1"/>
            <a:r>
              <a:rPr lang="en-US" dirty="0"/>
              <a:t>One person should not make all  the decisions regarding technical assistance.</a:t>
            </a:r>
          </a:p>
          <a:p>
            <a:pPr lvl="1"/>
            <a:r>
              <a:rPr lang="en-US" dirty="0"/>
              <a:t>Each office should be able to handle technical assistance in its own way.</a:t>
            </a:r>
          </a:p>
        </p:txBody>
      </p:sp>
      <p:sp>
        <p:nvSpPr>
          <p:cNvPr id="3" name="Title 2">
            <a:extLst>
              <a:ext uri="{FF2B5EF4-FFF2-40B4-BE49-F238E27FC236}">
                <a16:creationId xmlns:a16="http://schemas.microsoft.com/office/drawing/2014/main" id="{4EEC4719-D9DC-45D8-9020-A8905F5B75AF}"/>
              </a:ext>
            </a:extLst>
          </p:cNvPr>
          <p:cNvSpPr>
            <a:spLocks noGrp="1"/>
          </p:cNvSpPr>
          <p:nvPr>
            <p:ph type="title"/>
          </p:nvPr>
        </p:nvSpPr>
        <p:spPr/>
        <p:txBody>
          <a:bodyPr>
            <a:normAutofit fontScale="90000"/>
          </a:bodyPr>
          <a:lstStyle/>
          <a:p>
            <a:br>
              <a:rPr lang="en-US" sz="4000" dirty="0"/>
            </a:br>
            <a:br>
              <a:rPr lang="en-US" sz="4000" dirty="0"/>
            </a:br>
            <a:r>
              <a:rPr lang="en-US" sz="4000" dirty="0"/>
              <a:t>QUESTION 3: Should the [SEA] have a technical assistance point person?</a:t>
            </a:r>
            <a:endParaRPr lang="en-US" dirty="0"/>
          </a:p>
        </p:txBody>
      </p:sp>
      <p:sp>
        <p:nvSpPr>
          <p:cNvPr id="4" name="Slide Number Placeholder 3">
            <a:extLst>
              <a:ext uri="{FF2B5EF4-FFF2-40B4-BE49-F238E27FC236}">
                <a16:creationId xmlns:a16="http://schemas.microsoft.com/office/drawing/2014/main" id="{4749DDEA-07D9-421C-AAEA-B7D63197F54D}"/>
              </a:ext>
            </a:extLst>
          </p:cNvPr>
          <p:cNvSpPr>
            <a:spLocks noGrp="1"/>
          </p:cNvSpPr>
          <p:nvPr>
            <p:ph type="sldNum" sz="quarter" idx="11"/>
          </p:nvPr>
        </p:nvSpPr>
        <p:spPr/>
        <p:txBody>
          <a:bodyPr/>
          <a:lstStyle/>
          <a:p>
            <a:pPr algn="r"/>
            <a:fld id="{F3477EC8-074D-41C4-94AE-E9EA7CEEA348}" type="slidenum">
              <a:rPr lang="en-US" smtClean="0"/>
              <a:pPr algn="r"/>
              <a:t>18</a:t>
            </a:fld>
            <a:endParaRPr lang="en-US" dirty="0"/>
          </a:p>
        </p:txBody>
      </p:sp>
    </p:spTree>
    <p:extLst>
      <p:ext uri="{BB962C8B-B14F-4D97-AF65-F5344CB8AC3E}">
        <p14:creationId xmlns:p14="http://schemas.microsoft.com/office/powerpoint/2010/main" val="324350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9D97F5-5602-433F-8A43-A329D52C26DF}"/>
              </a:ext>
            </a:extLst>
          </p:cNvPr>
          <p:cNvSpPr>
            <a:spLocks noGrp="1"/>
          </p:cNvSpPr>
          <p:nvPr>
            <p:ph idx="1"/>
          </p:nvPr>
        </p:nvSpPr>
        <p:spPr/>
        <p:txBody>
          <a:bodyPr/>
          <a:lstStyle/>
          <a:p>
            <a:r>
              <a:rPr lang="en-US" dirty="0"/>
              <a:t>Should the [SEA] have a technical assistance point person?</a:t>
            </a:r>
          </a:p>
        </p:txBody>
      </p:sp>
      <p:sp>
        <p:nvSpPr>
          <p:cNvPr id="3" name="Title 2">
            <a:extLst>
              <a:ext uri="{FF2B5EF4-FFF2-40B4-BE49-F238E27FC236}">
                <a16:creationId xmlns:a16="http://schemas.microsoft.com/office/drawing/2014/main" id="{67E2C2EE-E176-4073-8BC1-205EE9E264F8}"/>
              </a:ext>
            </a:extLst>
          </p:cNvPr>
          <p:cNvSpPr>
            <a:spLocks noGrp="1"/>
          </p:cNvSpPr>
          <p:nvPr>
            <p:ph type="title"/>
          </p:nvPr>
        </p:nvSpPr>
        <p:spPr/>
        <p:txBody>
          <a:bodyPr/>
          <a:lstStyle/>
          <a:p>
            <a:r>
              <a:rPr lang="en-US" dirty="0"/>
              <a:t>Share Out</a:t>
            </a:r>
          </a:p>
        </p:txBody>
      </p:sp>
      <p:sp>
        <p:nvSpPr>
          <p:cNvPr id="4" name="Slide Number Placeholder 3">
            <a:extLst>
              <a:ext uri="{FF2B5EF4-FFF2-40B4-BE49-F238E27FC236}">
                <a16:creationId xmlns:a16="http://schemas.microsoft.com/office/drawing/2014/main" id="{2BD105C0-0785-4177-9EE0-275C6B1772DD}"/>
              </a:ext>
            </a:extLst>
          </p:cNvPr>
          <p:cNvSpPr>
            <a:spLocks noGrp="1"/>
          </p:cNvSpPr>
          <p:nvPr>
            <p:ph type="sldNum" sz="quarter" idx="10"/>
          </p:nvPr>
        </p:nvSpPr>
        <p:spPr/>
        <p:txBody>
          <a:bodyPr/>
          <a:lstStyle/>
          <a:p>
            <a:fld id="{F3477EC8-074D-41C4-94AE-E9EA7CEEA348}" type="slidenum">
              <a:rPr lang="en-US" smtClean="0"/>
              <a:pPr/>
              <a:t>19</a:t>
            </a:fld>
            <a:endParaRPr lang="en-US" dirty="0"/>
          </a:p>
        </p:txBody>
      </p:sp>
    </p:spTree>
    <p:extLst>
      <p:ext uri="{BB962C8B-B14F-4D97-AF65-F5344CB8AC3E}">
        <p14:creationId xmlns:p14="http://schemas.microsoft.com/office/powerpoint/2010/main" val="69972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marL="0" indent="0">
              <a:buNone/>
            </a:pPr>
            <a:r>
              <a:rPr lang="en-US" dirty="0"/>
              <a:t>Please include the following information in your introduction:</a:t>
            </a:r>
          </a:p>
          <a:p>
            <a:r>
              <a:rPr lang="en-US" dirty="0"/>
              <a:t>Name</a:t>
            </a:r>
          </a:p>
          <a:p>
            <a:r>
              <a:rPr lang="en-US" dirty="0"/>
              <a:t>Title</a:t>
            </a:r>
          </a:p>
          <a:p>
            <a:r>
              <a:rPr lang="en-US" dirty="0"/>
              <a:t>Organization and office </a:t>
            </a:r>
          </a:p>
          <a:p>
            <a:r>
              <a:rPr lang="en-US" dirty="0"/>
              <a:t>A technical assistance center with which you have worked</a:t>
            </a:r>
          </a:p>
        </p:txBody>
      </p:sp>
      <p:sp>
        <p:nvSpPr>
          <p:cNvPr id="9219" name="Title 1"/>
          <p:cNvSpPr>
            <a:spLocks noGrp="1"/>
          </p:cNvSpPr>
          <p:nvPr>
            <p:ph type="title"/>
          </p:nvPr>
        </p:nvSpPr>
        <p:spPr/>
        <p:txBody>
          <a:bodyPr/>
          <a:lstStyle/>
          <a:p>
            <a:r>
              <a:rPr lang="en-US" dirty="0"/>
              <a:t>Welcome and Introductions</a:t>
            </a:r>
          </a:p>
        </p:txBody>
      </p:sp>
      <p:sp>
        <p:nvSpPr>
          <p:cNvPr id="3" name="Slide Number Placeholder 2"/>
          <p:cNvSpPr>
            <a:spLocks noGrp="1"/>
          </p:cNvSpPr>
          <p:nvPr>
            <p:ph type="sldNum" sz="quarter" idx="10"/>
          </p:nvPr>
        </p:nvSpPr>
        <p:spPr>
          <a:xfrm>
            <a:off x="8841693" y="6507316"/>
            <a:ext cx="70532" cy="153888"/>
          </a:xfrm>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2141687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37EA-EA7D-4B96-9CED-26708E296E19}"/>
              </a:ext>
            </a:extLst>
          </p:cNvPr>
          <p:cNvSpPr>
            <a:spLocks noGrp="1"/>
          </p:cNvSpPr>
          <p:nvPr>
            <p:ph type="title"/>
          </p:nvPr>
        </p:nvSpPr>
        <p:spPr>
          <a:xfrm>
            <a:off x="687388" y="3032879"/>
            <a:ext cx="8031609" cy="1446550"/>
          </a:xfrm>
        </p:spPr>
        <p:txBody>
          <a:bodyPr/>
          <a:lstStyle/>
          <a:p>
            <a:r>
              <a:rPr lang="en-US" dirty="0"/>
              <a:t>Technical Assistance Decision Making</a:t>
            </a:r>
          </a:p>
        </p:txBody>
      </p:sp>
      <p:sp>
        <p:nvSpPr>
          <p:cNvPr id="3" name="Content Placeholder 2">
            <a:extLst>
              <a:ext uri="{FF2B5EF4-FFF2-40B4-BE49-F238E27FC236}">
                <a16:creationId xmlns:a16="http://schemas.microsoft.com/office/drawing/2014/main" id="{0AE3E414-0178-4D38-B6A2-040E883714E3}"/>
              </a:ext>
            </a:extLst>
          </p:cNvPr>
          <p:cNvSpPr>
            <a:spLocks noGrp="1"/>
          </p:cNvSpPr>
          <p:nvPr>
            <p:ph idx="1"/>
          </p:nvPr>
        </p:nvSpPr>
        <p:spPr/>
        <p:txBody>
          <a:bodyPr/>
          <a:lstStyle/>
          <a:p>
            <a:r>
              <a:rPr lang="en-US" sz="2400" dirty="0">
                <a:solidFill>
                  <a:schemeClr val="bg1"/>
                </a:solidFill>
              </a:rPr>
              <a:t>[NAME OF CATEGORY]</a:t>
            </a:r>
          </a:p>
        </p:txBody>
      </p:sp>
      <p:sp>
        <p:nvSpPr>
          <p:cNvPr id="4" name="Slide Number Placeholder 3">
            <a:extLst>
              <a:ext uri="{FF2B5EF4-FFF2-40B4-BE49-F238E27FC236}">
                <a16:creationId xmlns:a16="http://schemas.microsoft.com/office/drawing/2014/main" id="{DCB56890-75F8-4B8C-B03D-0E8E31037580}"/>
              </a:ext>
            </a:extLst>
          </p:cNvPr>
          <p:cNvSpPr>
            <a:spLocks noGrp="1"/>
          </p:cNvSpPr>
          <p:nvPr>
            <p:ph type="sldNum" sz="quarter" idx="12"/>
          </p:nvPr>
        </p:nvSpPr>
        <p:spPr/>
        <p:txBody>
          <a:bodyPr/>
          <a:lstStyle/>
          <a:p>
            <a:fld id="{A1A8B8B9-B651-4439-A868-E8F04EF81465}" type="slidenum">
              <a:rPr lang="en-US" smtClean="0"/>
              <a:pPr/>
              <a:t>20</a:t>
            </a:fld>
            <a:endParaRPr lang="en-US" dirty="0"/>
          </a:p>
        </p:txBody>
      </p:sp>
    </p:spTree>
    <p:extLst>
      <p:ext uri="{BB962C8B-B14F-4D97-AF65-F5344CB8AC3E}">
        <p14:creationId xmlns:p14="http://schemas.microsoft.com/office/powerpoint/2010/main" val="1080169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2F196F3-9C52-4F1D-B42A-53B84205FFD7}"/>
              </a:ext>
            </a:extLst>
          </p:cNvPr>
          <p:cNvSpPr>
            <a:spLocks noGrp="1"/>
          </p:cNvSpPr>
          <p:nvPr>
            <p:ph idx="1"/>
          </p:nvPr>
        </p:nvSpPr>
        <p:spPr/>
        <p:txBody>
          <a:bodyPr/>
          <a:lstStyle/>
          <a:p>
            <a:r>
              <a:rPr lang="en-US" i="1" dirty="0"/>
              <a:t>The Excellent Educators Technical Assistance Center has been commissioned to provide technical assistance services for states that seek to diversify their educator workforce with skilled and qualified personnel. The agency is interested is working with the [SEA].</a:t>
            </a:r>
          </a:p>
          <a:p>
            <a:endParaRPr lang="en-US" dirty="0"/>
          </a:p>
          <a:p>
            <a:pPr algn="ctr"/>
            <a:r>
              <a:rPr lang="en-US" b="1" dirty="0"/>
              <a:t>How should the center proceed in its efforts to work with the [SEA]?</a:t>
            </a:r>
          </a:p>
        </p:txBody>
      </p:sp>
      <p:sp>
        <p:nvSpPr>
          <p:cNvPr id="3" name="Title 2">
            <a:extLst>
              <a:ext uri="{FF2B5EF4-FFF2-40B4-BE49-F238E27FC236}">
                <a16:creationId xmlns:a16="http://schemas.microsoft.com/office/drawing/2014/main" id="{4114E6C3-2355-423D-9561-7A20D0F9913B}"/>
              </a:ext>
            </a:extLst>
          </p:cNvPr>
          <p:cNvSpPr>
            <a:spLocks noGrp="1"/>
          </p:cNvSpPr>
          <p:nvPr>
            <p:ph type="title"/>
          </p:nvPr>
        </p:nvSpPr>
        <p:spPr/>
        <p:txBody>
          <a:bodyPr/>
          <a:lstStyle/>
          <a:p>
            <a:r>
              <a:rPr lang="en-US" dirty="0"/>
              <a:t>Scenario B</a:t>
            </a:r>
          </a:p>
        </p:txBody>
      </p:sp>
      <p:sp>
        <p:nvSpPr>
          <p:cNvPr id="4" name="Slide Number Placeholder 3">
            <a:extLst>
              <a:ext uri="{FF2B5EF4-FFF2-40B4-BE49-F238E27FC236}">
                <a16:creationId xmlns:a16="http://schemas.microsoft.com/office/drawing/2014/main" id="{715FE5E9-DD5C-4BDE-B768-5DFAB01FBF36}"/>
              </a:ext>
            </a:extLst>
          </p:cNvPr>
          <p:cNvSpPr>
            <a:spLocks noGrp="1"/>
          </p:cNvSpPr>
          <p:nvPr>
            <p:ph type="sldNum" sz="quarter" idx="10"/>
          </p:nvPr>
        </p:nvSpPr>
        <p:spPr/>
        <p:txBody>
          <a:bodyPr/>
          <a:lstStyle/>
          <a:p>
            <a:pPr algn="r"/>
            <a:fld id="{F3477EC8-074D-41C4-94AE-E9EA7CEEA348}" type="slidenum">
              <a:rPr lang="en-US" smtClean="0"/>
              <a:pPr algn="r"/>
              <a:t>21</a:t>
            </a:fld>
            <a:endParaRPr lang="en-US" dirty="0"/>
          </a:p>
        </p:txBody>
      </p:sp>
    </p:spTree>
    <p:extLst>
      <p:ext uri="{BB962C8B-B14F-4D97-AF65-F5344CB8AC3E}">
        <p14:creationId xmlns:p14="http://schemas.microsoft.com/office/powerpoint/2010/main" val="48392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AD32AF-3441-4E68-A9F7-6CE822715A7D}"/>
              </a:ext>
            </a:extLst>
          </p:cNvPr>
          <p:cNvSpPr>
            <a:spLocks noGrp="1"/>
          </p:cNvSpPr>
          <p:nvPr>
            <p:ph idx="1"/>
          </p:nvPr>
        </p:nvSpPr>
        <p:spPr/>
        <p:txBody>
          <a:bodyPr/>
          <a:lstStyle/>
          <a:p>
            <a:pPr marL="0" indent="0">
              <a:buNone/>
            </a:pPr>
            <a:r>
              <a:rPr lang="en-US" dirty="0"/>
              <a:t>Be sure to include the following:</a:t>
            </a:r>
          </a:p>
          <a:p>
            <a:r>
              <a:rPr lang="en-US" b="1" dirty="0"/>
              <a:t>Whom</a:t>
            </a:r>
            <a:r>
              <a:rPr lang="en-US" dirty="0"/>
              <a:t> should the center contact?</a:t>
            </a:r>
          </a:p>
          <a:p>
            <a:r>
              <a:rPr lang="en-US" b="1" dirty="0"/>
              <a:t>What</a:t>
            </a:r>
            <a:r>
              <a:rPr lang="en-US" dirty="0"/>
              <a:t> information might be included when submitting the request?</a:t>
            </a:r>
          </a:p>
          <a:p>
            <a:r>
              <a:rPr lang="en-US" b="1" dirty="0"/>
              <a:t>How</a:t>
            </a:r>
            <a:r>
              <a:rPr lang="en-US" dirty="0"/>
              <a:t> (e.g., hardcopy, electronically) should the request be submitted?</a:t>
            </a:r>
          </a:p>
          <a:p>
            <a:endParaRPr lang="en-US" dirty="0"/>
          </a:p>
        </p:txBody>
      </p:sp>
      <p:sp>
        <p:nvSpPr>
          <p:cNvPr id="3" name="Title 2">
            <a:extLst>
              <a:ext uri="{FF2B5EF4-FFF2-40B4-BE49-F238E27FC236}">
                <a16:creationId xmlns:a16="http://schemas.microsoft.com/office/drawing/2014/main" id="{F37FCBA5-A219-4D81-9F07-6AEC3043D7ED}"/>
              </a:ext>
            </a:extLst>
          </p:cNvPr>
          <p:cNvSpPr>
            <a:spLocks noGrp="1"/>
          </p:cNvSpPr>
          <p:nvPr>
            <p:ph type="title"/>
          </p:nvPr>
        </p:nvSpPr>
        <p:spPr>
          <a:xfrm>
            <a:off x="687388" y="318053"/>
            <a:ext cx="8224837" cy="1486894"/>
          </a:xfrm>
        </p:spPr>
        <p:txBody>
          <a:bodyPr>
            <a:noAutofit/>
          </a:bodyPr>
          <a:lstStyle/>
          <a:p>
            <a:r>
              <a:rPr lang="en-US" sz="3400" dirty="0"/>
              <a:t>QUESTION 4: What steps should technical assistance providers take to offer services to the [SEA]?</a:t>
            </a:r>
          </a:p>
        </p:txBody>
      </p:sp>
      <p:sp>
        <p:nvSpPr>
          <p:cNvPr id="4" name="Slide Number Placeholder 3">
            <a:extLst>
              <a:ext uri="{FF2B5EF4-FFF2-40B4-BE49-F238E27FC236}">
                <a16:creationId xmlns:a16="http://schemas.microsoft.com/office/drawing/2014/main" id="{E95B9359-467E-411E-8EC6-E6801FF1A4C6}"/>
              </a:ext>
            </a:extLst>
          </p:cNvPr>
          <p:cNvSpPr>
            <a:spLocks noGrp="1"/>
          </p:cNvSpPr>
          <p:nvPr>
            <p:ph type="sldNum" sz="quarter" idx="10"/>
          </p:nvPr>
        </p:nvSpPr>
        <p:spPr/>
        <p:txBody>
          <a:bodyPr/>
          <a:lstStyle/>
          <a:p>
            <a:fld id="{F3477EC8-074D-41C4-94AE-E9EA7CEEA348}" type="slidenum">
              <a:rPr lang="en-US" smtClean="0"/>
              <a:pPr/>
              <a:t>22</a:t>
            </a:fld>
            <a:endParaRPr lang="en-US" dirty="0"/>
          </a:p>
        </p:txBody>
      </p:sp>
    </p:spTree>
    <p:extLst>
      <p:ext uri="{BB962C8B-B14F-4D97-AF65-F5344CB8AC3E}">
        <p14:creationId xmlns:p14="http://schemas.microsoft.com/office/powerpoint/2010/main" val="2088420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CF9BF9-4B5C-4317-8213-0CB7BAA26FF1}"/>
              </a:ext>
            </a:extLst>
          </p:cNvPr>
          <p:cNvSpPr>
            <a:spLocks noGrp="1"/>
          </p:cNvSpPr>
          <p:nvPr>
            <p:ph idx="1"/>
          </p:nvPr>
        </p:nvSpPr>
        <p:spPr>
          <a:xfrm>
            <a:off x="687526" y="2055813"/>
            <a:ext cx="8224699" cy="3852006"/>
          </a:xfrm>
        </p:spPr>
        <p:txBody>
          <a:bodyPr/>
          <a:lstStyle/>
          <a:p>
            <a:r>
              <a:rPr lang="en-US" b="1" dirty="0"/>
              <a:t>Whom</a:t>
            </a:r>
            <a:r>
              <a:rPr lang="en-US" dirty="0"/>
              <a:t> should the center contact?</a:t>
            </a:r>
          </a:p>
          <a:p>
            <a:r>
              <a:rPr lang="en-US" b="1" dirty="0"/>
              <a:t>What</a:t>
            </a:r>
            <a:r>
              <a:rPr lang="en-US" dirty="0"/>
              <a:t> information might be included when submitting the request?</a:t>
            </a:r>
          </a:p>
          <a:p>
            <a:r>
              <a:rPr lang="en-US" b="1" dirty="0"/>
              <a:t>How</a:t>
            </a:r>
            <a:r>
              <a:rPr lang="en-US" dirty="0"/>
              <a:t> (e.g., hardcopy, electronically) should the request be submitted?</a:t>
            </a:r>
          </a:p>
        </p:txBody>
      </p:sp>
      <p:sp>
        <p:nvSpPr>
          <p:cNvPr id="3" name="Title 2">
            <a:extLst>
              <a:ext uri="{FF2B5EF4-FFF2-40B4-BE49-F238E27FC236}">
                <a16:creationId xmlns:a16="http://schemas.microsoft.com/office/drawing/2014/main" id="{67E2C2EE-E176-4073-8BC1-205EE9E264F8}"/>
              </a:ext>
            </a:extLst>
          </p:cNvPr>
          <p:cNvSpPr>
            <a:spLocks noGrp="1"/>
          </p:cNvSpPr>
          <p:nvPr>
            <p:ph type="title"/>
          </p:nvPr>
        </p:nvSpPr>
        <p:spPr/>
        <p:txBody>
          <a:bodyPr/>
          <a:lstStyle/>
          <a:p>
            <a:r>
              <a:rPr lang="en-US" dirty="0"/>
              <a:t>Share Out</a:t>
            </a:r>
          </a:p>
        </p:txBody>
      </p:sp>
      <p:sp>
        <p:nvSpPr>
          <p:cNvPr id="4" name="Slide Number Placeholder 3">
            <a:extLst>
              <a:ext uri="{FF2B5EF4-FFF2-40B4-BE49-F238E27FC236}">
                <a16:creationId xmlns:a16="http://schemas.microsoft.com/office/drawing/2014/main" id="{2BD105C0-0785-4177-9EE0-275C6B1772DD}"/>
              </a:ext>
            </a:extLst>
          </p:cNvPr>
          <p:cNvSpPr>
            <a:spLocks noGrp="1"/>
          </p:cNvSpPr>
          <p:nvPr>
            <p:ph type="sldNum" sz="quarter" idx="10"/>
          </p:nvPr>
        </p:nvSpPr>
        <p:spPr/>
        <p:txBody>
          <a:bodyPr/>
          <a:lstStyle/>
          <a:p>
            <a:pPr algn="r"/>
            <a:fld id="{F3477EC8-074D-41C4-94AE-E9EA7CEEA348}" type="slidenum">
              <a:rPr lang="en-US" smtClean="0"/>
              <a:pPr algn="r"/>
              <a:t>23</a:t>
            </a:fld>
            <a:endParaRPr lang="en-US" dirty="0"/>
          </a:p>
        </p:txBody>
      </p:sp>
    </p:spTree>
    <p:extLst>
      <p:ext uri="{BB962C8B-B14F-4D97-AF65-F5344CB8AC3E}">
        <p14:creationId xmlns:p14="http://schemas.microsoft.com/office/powerpoint/2010/main" val="1178386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30A98B-CD36-484F-8FFD-B45B839AD310}"/>
              </a:ext>
            </a:extLst>
          </p:cNvPr>
          <p:cNvSpPr>
            <a:spLocks noGrp="1"/>
          </p:cNvSpPr>
          <p:nvPr>
            <p:ph idx="1"/>
          </p:nvPr>
        </p:nvSpPr>
        <p:spPr/>
        <p:txBody>
          <a:bodyPr/>
          <a:lstStyle/>
          <a:p>
            <a:pPr marL="457200" indent="-457200">
              <a:buFont typeface="+mj-lt"/>
              <a:buAutoNum type="arabicPeriod"/>
            </a:pPr>
            <a:r>
              <a:rPr lang="en-US" dirty="0"/>
              <a:t>Place a dot on your first choice.</a:t>
            </a:r>
          </a:p>
          <a:p>
            <a:pPr marL="457200" indent="-457200">
              <a:buFont typeface="+mj-lt"/>
              <a:buAutoNum type="arabicPeriod"/>
            </a:pPr>
            <a:r>
              <a:rPr lang="en-US" dirty="0"/>
              <a:t>Determine whether you can live with the top choice.</a:t>
            </a:r>
          </a:p>
          <a:p>
            <a:pPr marL="457200" indent="-457200">
              <a:buFont typeface="+mj-lt"/>
              <a:buAutoNum type="arabicPeriod"/>
            </a:pPr>
            <a:r>
              <a:rPr lang="en-US" dirty="0"/>
              <a:t>If not, provide a rationale.</a:t>
            </a:r>
          </a:p>
          <a:p>
            <a:pPr marL="457200" indent="-457200">
              <a:buFont typeface="+mj-lt"/>
              <a:buAutoNum type="arabicPeriod"/>
            </a:pPr>
            <a:r>
              <a:rPr lang="en-US" dirty="0"/>
              <a:t>Recommend revisions.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DC1C22C2-9D77-4761-8164-74BF05F1035C}"/>
              </a:ext>
            </a:extLst>
          </p:cNvPr>
          <p:cNvSpPr>
            <a:spLocks noGrp="1"/>
          </p:cNvSpPr>
          <p:nvPr>
            <p:ph type="title"/>
          </p:nvPr>
        </p:nvSpPr>
        <p:spPr/>
        <p:txBody>
          <a:bodyPr/>
          <a:lstStyle/>
          <a:p>
            <a:r>
              <a:rPr lang="en-US" dirty="0"/>
              <a:t>Consensus Building</a:t>
            </a:r>
          </a:p>
        </p:txBody>
      </p:sp>
      <p:sp>
        <p:nvSpPr>
          <p:cNvPr id="4" name="Slide Number Placeholder 3">
            <a:extLst>
              <a:ext uri="{FF2B5EF4-FFF2-40B4-BE49-F238E27FC236}">
                <a16:creationId xmlns:a16="http://schemas.microsoft.com/office/drawing/2014/main" id="{7CC8CE1A-7B7B-4560-A0D0-C22362C5B131}"/>
              </a:ext>
            </a:extLst>
          </p:cNvPr>
          <p:cNvSpPr>
            <a:spLocks noGrp="1"/>
          </p:cNvSpPr>
          <p:nvPr>
            <p:ph type="sldNum" sz="quarter" idx="10"/>
          </p:nvPr>
        </p:nvSpPr>
        <p:spPr/>
        <p:txBody>
          <a:bodyPr/>
          <a:lstStyle/>
          <a:p>
            <a:pPr algn="r"/>
            <a:fld id="{F3477EC8-074D-41C4-94AE-E9EA7CEEA348}" type="slidenum">
              <a:rPr lang="en-US" smtClean="0"/>
              <a:pPr algn="r"/>
              <a:t>24</a:t>
            </a:fld>
            <a:endParaRPr lang="en-US" dirty="0"/>
          </a:p>
        </p:txBody>
      </p:sp>
    </p:spTree>
    <p:extLst>
      <p:ext uri="{BB962C8B-B14F-4D97-AF65-F5344CB8AC3E}">
        <p14:creationId xmlns:p14="http://schemas.microsoft.com/office/powerpoint/2010/main" val="3830797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2F196F3-9C52-4F1D-B42A-53B84205FFD7}"/>
              </a:ext>
            </a:extLst>
          </p:cNvPr>
          <p:cNvSpPr>
            <a:spLocks noGrp="1"/>
          </p:cNvSpPr>
          <p:nvPr>
            <p:ph idx="1"/>
          </p:nvPr>
        </p:nvSpPr>
        <p:spPr/>
        <p:txBody>
          <a:bodyPr/>
          <a:lstStyle/>
          <a:p>
            <a:r>
              <a:rPr lang="en-US" i="1" dirty="0"/>
              <a:t>The Excellent Educators Technical Assistance Center has been commissioned to provide technical assistance services for states that seek to diversify their educator workforce with skilled and qualified personnel. The agency is interested is working with the [SEA].</a:t>
            </a:r>
          </a:p>
          <a:p>
            <a:endParaRPr lang="en-US" dirty="0"/>
          </a:p>
          <a:p>
            <a:pPr algn="ctr"/>
            <a:r>
              <a:rPr lang="en-US" b="1" dirty="0"/>
              <a:t>How should the center proceed in its efforts to work with the [SEA]?</a:t>
            </a:r>
          </a:p>
        </p:txBody>
      </p:sp>
      <p:sp>
        <p:nvSpPr>
          <p:cNvPr id="3" name="Title 2">
            <a:extLst>
              <a:ext uri="{FF2B5EF4-FFF2-40B4-BE49-F238E27FC236}">
                <a16:creationId xmlns:a16="http://schemas.microsoft.com/office/drawing/2014/main" id="{4114E6C3-2355-423D-9561-7A20D0F9913B}"/>
              </a:ext>
            </a:extLst>
          </p:cNvPr>
          <p:cNvSpPr>
            <a:spLocks noGrp="1"/>
          </p:cNvSpPr>
          <p:nvPr>
            <p:ph type="title"/>
          </p:nvPr>
        </p:nvSpPr>
        <p:spPr/>
        <p:txBody>
          <a:bodyPr/>
          <a:lstStyle/>
          <a:p>
            <a:r>
              <a:rPr lang="en-US" dirty="0"/>
              <a:t>Scenario B</a:t>
            </a:r>
          </a:p>
        </p:txBody>
      </p:sp>
      <p:sp>
        <p:nvSpPr>
          <p:cNvPr id="4" name="Slide Number Placeholder 3">
            <a:extLst>
              <a:ext uri="{FF2B5EF4-FFF2-40B4-BE49-F238E27FC236}">
                <a16:creationId xmlns:a16="http://schemas.microsoft.com/office/drawing/2014/main" id="{715FE5E9-DD5C-4BDE-B768-5DFAB01FBF36}"/>
              </a:ext>
            </a:extLst>
          </p:cNvPr>
          <p:cNvSpPr>
            <a:spLocks noGrp="1"/>
          </p:cNvSpPr>
          <p:nvPr>
            <p:ph type="sldNum" sz="quarter" idx="10"/>
          </p:nvPr>
        </p:nvSpPr>
        <p:spPr/>
        <p:txBody>
          <a:bodyPr/>
          <a:lstStyle/>
          <a:p>
            <a:pPr algn="r"/>
            <a:fld id="{F3477EC8-074D-41C4-94AE-E9EA7CEEA348}" type="slidenum">
              <a:rPr lang="en-US" smtClean="0"/>
              <a:pPr algn="r"/>
              <a:t>25</a:t>
            </a:fld>
            <a:endParaRPr lang="en-US" dirty="0"/>
          </a:p>
        </p:txBody>
      </p:sp>
    </p:spTree>
    <p:extLst>
      <p:ext uri="{BB962C8B-B14F-4D97-AF65-F5344CB8AC3E}">
        <p14:creationId xmlns:p14="http://schemas.microsoft.com/office/powerpoint/2010/main" val="528966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3D3DF5-8D78-485D-AA59-1A2AA8DA1216}"/>
              </a:ext>
            </a:extLst>
          </p:cNvPr>
          <p:cNvSpPr>
            <a:spLocks noGrp="1"/>
          </p:cNvSpPr>
          <p:nvPr>
            <p:ph type="title"/>
          </p:nvPr>
        </p:nvSpPr>
        <p:spPr/>
        <p:txBody>
          <a:bodyPr/>
          <a:lstStyle/>
          <a:p>
            <a:r>
              <a:rPr lang="en-US" dirty="0"/>
              <a:t>Final Scenario</a:t>
            </a:r>
          </a:p>
        </p:txBody>
      </p:sp>
      <p:sp>
        <p:nvSpPr>
          <p:cNvPr id="7" name="Content Placeholder 6">
            <a:extLst>
              <a:ext uri="{FF2B5EF4-FFF2-40B4-BE49-F238E27FC236}">
                <a16:creationId xmlns:a16="http://schemas.microsoft.com/office/drawing/2014/main" id="{780CDD51-1FD1-461D-A8AC-84E1F139741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2DAB9D0-F156-4A74-8D57-24A52CF6C070}"/>
              </a:ext>
            </a:extLst>
          </p:cNvPr>
          <p:cNvSpPr>
            <a:spLocks noGrp="1"/>
          </p:cNvSpPr>
          <p:nvPr>
            <p:ph type="sldNum" sz="quarter" idx="12"/>
          </p:nvPr>
        </p:nvSpPr>
        <p:spPr/>
        <p:txBody>
          <a:bodyPr/>
          <a:lstStyle/>
          <a:p>
            <a:pPr algn="r"/>
            <a:fld id="{F3477EC8-074D-41C4-94AE-E9EA7CEEA348}" type="slidenum">
              <a:rPr lang="en-US" smtClean="0"/>
              <a:pPr algn="r"/>
              <a:t>26</a:t>
            </a:fld>
            <a:endParaRPr lang="en-US" dirty="0"/>
          </a:p>
        </p:txBody>
      </p:sp>
    </p:spTree>
    <p:extLst>
      <p:ext uri="{BB962C8B-B14F-4D97-AF65-F5344CB8AC3E}">
        <p14:creationId xmlns:p14="http://schemas.microsoft.com/office/powerpoint/2010/main" val="92412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0DF5EF4-3407-42A7-96E3-58A7CB6EE758}"/>
              </a:ext>
            </a:extLst>
          </p:cNvPr>
          <p:cNvSpPr>
            <a:spLocks noGrp="1"/>
          </p:cNvSpPr>
          <p:nvPr>
            <p:ph idx="1"/>
          </p:nvPr>
        </p:nvSpPr>
        <p:spPr/>
        <p:txBody>
          <a:bodyPr/>
          <a:lstStyle/>
          <a:p>
            <a:r>
              <a:rPr lang="en-US" i="1" dirty="0"/>
              <a:t>The Excellent Educators Technical Assistance Center has been approved to work with the [SEA]. They are eager to begin!</a:t>
            </a:r>
          </a:p>
          <a:p>
            <a:endParaRPr lang="en-US" dirty="0"/>
          </a:p>
          <a:p>
            <a:pPr algn="ctr"/>
            <a:r>
              <a:rPr lang="en-US" b="1" dirty="0"/>
              <a:t>What steps should the center take when beginning their work with the [SEA]?</a:t>
            </a:r>
          </a:p>
        </p:txBody>
      </p:sp>
      <p:sp>
        <p:nvSpPr>
          <p:cNvPr id="5" name="Title 4">
            <a:extLst>
              <a:ext uri="{FF2B5EF4-FFF2-40B4-BE49-F238E27FC236}">
                <a16:creationId xmlns:a16="http://schemas.microsoft.com/office/drawing/2014/main" id="{81DFEA2D-A063-4C2E-9870-8D08EF80FA2B}"/>
              </a:ext>
            </a:extLst>
          </p:cNvPr>
          <p:cNvSpPr>
            <a:spLocks noGrp="1"/>
          </p:cNvSpPr>
          <p:nvPr>
            <p:ph type="title"/>
          </p:nvPr>
        </p:nvSpPr>
        <p:spPr/>
        <p:txBody>
          <a:bodyPr/>
          <a:lstStyle/>
          <a:p>
            <a:r>
              <a:rPr lang="en-US" dirty="0"/>
              <a:t>Scenario C</a:t>
            </a:r>
          </a:p>
        </p:txBody>
      </p:sp>
      <p:sp>
        <p:nvSpPr>
          <p:cNvPr id="4" name="Slide Number Placeholder 3">
            <a:extLst>
              <a:ext uri="{FF2B5EF4-FFF2-40B4-BE49-F238E27FC236}">
                <a16:creationId xmlns:a16="http://schemas.microsoft.com/office/drawing/2014/main" id="{271B8C19-5045-4D67-A46A-F2A3A00D7C1E}"/>
              </a:ext>
            </a:extLst>
          </p:cNvPr>
          <p:cNvSpPr>
            <a:spLocks noGrp="1"/>
          </p:cNvSpPr>
          <p:nvPr>
            <p:ph type="sldNum" sz="quarter" idx="10"/>
          </p:nvPr>
        </p:nvSpPr>
        <p:spPr/>
        <p:txBody>
          <a:bodyPr/>
          <a:lstStyle/>
          <a:p>
            <a:pPr algn="r"/>
            <a:fld id="{F3477EC8-074D-41C4-94AE-E9EA7CEEA348}" type="slidenum">
              <a:rPr lang="en-US" smtClean="0"/>
              <a:pPr algn="r"/>
              <a:t>27</a:t>
            </a:fld>
            <a:endParaRPr lang="en-US" dirty="0"/>
          </a:p>
        </p:txBody>
      </p:sp>
    </p:spTree>
    <p:extLst>
      <p:ext uri="{BB962C8B-B14F-4D97-AF65-F5344CB8AC3E}">
        <p14:creationId xmlns:p14="http://schemas.microsoft.com/office/powerpoint/2010/main" val="3588898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485BAB9-57B9-4A58-8D09-12A7F0D9D6C2}"/>
              </a:ext>
            </a:extLst>
          </p:cNvPr>
          <p:cNvSpPr>
            <a:spLocks noGrp="1"/>
          </p:cNvSpPr>
          <p:nvPr>
            <p:ph idx="1"/>
          </p:nvPr>
        </p:nvSpPr>
        <p:spPr>
          <a:xfrm>
            <a:off x="687526" y="2055813"/>
            <a:ext cx="7885511" cy="3852006"/>
          </a:xfrm>
        </p:spPr>
        <p:txBody>
          <a:bodyPr/>
          <a:lstStyle/>
          <a:p>
            <a:pPr marL="0" indent="0">
              <a:buNone/>
            </a:pPr>
            <a:r>
              <a:rPr lang="en-US" dirty="0"/>
              <a:t>Be sure to include the following:</a:t>
            </a:r>
          </a:p>
          <a:p>
            <a:r>
              <a:rPr lang="en-US" b="1" dirty="0"/>
              <a:t>With whom </a:t>
            </a:r>
            <a:r>
              <a:rPr lang="en-US" dirty="0"/>
              <a:t>should the center correspond before </a:t>
            </a:r>
            <a:br>
              <a:rPr lang="en-US" dirty="0"/>
            </a:br>
            <a:r>
              <a:rPr lang="en-US" dirty="0"/>
              <a:t>beginning work?</a:t>
            </a:r>
          </a:p>
          <a:p>
            <a:r>
              <a:rPr lang="en-US" b="1" dirty="0"/>
              <a:t>Where and how </a:t>
            </a:r>
            <a:r>
              <a:rPr lang="en-US" dirty="0"/>
              <a:t>will the work be documented?</a:t>
            </a:r>
          </a:p>
          <a:p>
            <a:r>
              <a:rPr lang="en-US" b="1" dirty="0"/>
              <a:t>What type </a:t>
            </a:r>
            <a:r>
              <a:rPr lang="en-US" dirty="0"/>
              <a:t>of meeting, training, or onboarding (if any) should take place before the work begins?</a:t>
            </a:r>
          </a:p>
          <a:p>
            <a:r>
              <a:rPr lang="en-US" b="1" dirty="0"/>
              <a:t>What materials </a:t>
            </a:r>
            <a:r>
              <a:rPr lang="en-US" dirty="0"/>
              <a:t>should the technical assistance providers receive when beginning their work with the [SEA]?</a:t>
            </a:r>
          </a:p>
        </p:txBody>
      </p:sp>
      <p:sp>
        <p:nvSpPr>
          <p:cNvPr id="3" name="Title 2">
            <a:extLst>
              <a:ext uri="{FF2B5EF4-FFF2-40B4-BE49-F238E27FC236}">
                <a16:creationId xmlns:a16="http://schemas.microsoft.com/office/drawing/2014/main" id="{7A75AD2B-98F8-4930-9761-14F2254EEA39}"/>
              </a:ext>
            </a:extLst>
          </p:cNvPr>
          <p:cNvSpPr>
            <a:spLocks noGrp="1"/>
          </p:cNvSpPr>
          <p:nvPr>
            <p:ph type="title"/>
          </p:nvPr>
        </p:nvSpPr>
        <p:spPr/>
        <p:txBody>
          <a:bodyPr>
            <a:normAutofit/>
          </a:bodyPr>
          <a:lstStyle/>
          <a:p>
            <a:r>
              <a:rPr lang="en-US" sz="3600" dirty="0"/>
              <a:t>Question 5: What steps should a provider take when approved to work with the [SEA]?</a:t>
            </a:r>
          </a:p>
        </p:txBody>
      </p:sp>
      <p:sp>
        <p:nvSpPr>
          <p:cNvPr id="4" name="Slide Number Placeholder 3">
            <a:extLst>
              <a:ext uri="{FF2B5EF4-FFF2-40B4-BE49-F238E27FC236}">
                <a16:creationId xmlns:a16="http://schemas.microsoft.com/office/drawing/2014/main" id="{B6AABCBA-F9F6-499C-8673-0E5CDEDC5A79}"/>
              </a:ext>
            </a:extLst>
          </p:cNvPr>
          <p:cNvSpPr>
            <a:spLocks noGrp="1"/>
          </p:cNvSpPr>
          <p:nvPr>
            <p:ph type="sldNum" sz="quarter" idx="10"/>
          </p:nvPr>
        </p:nvSpPr>
        <p:spPr/>
        <p:txBody>
          <a:bodyPr/>
          <a:lstStyle/>
          <a:p>
            <a:fld id="{F3477EC8-074D-41C4-94AE-E9EA7CEEA348}" type="slidenum">
              <a:rPr lang="en-US" smtClean="0"/>
              <a:pPr/>
              <a:t>28</a:t>
            </a:fld>
            <a:endParaRPr lang="en-US" dirty="0"/>
          </a:p>
        </p:txBody>
      </p:sp>
    </p:spTree>
    <p:extLst>
      <p:ext uri="{BB962C8B-B14F-4D97-AF65-F5344CB8AC3E}">
        <p14:creationId xmlns:p14="http://schemas.microsoft.com/office/powerpoint/2010/main" val="499135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CF9BF9-4B5C-4317-8213-0CB7BAA26FF1}"/>
              </a:ext>
            </a:extLst>
          </p:cNvPr>
          <p:cNvSpPr>
            <a:spLocks noGrp="1"/>
          </p:cNvSpPr>
          <p:nvPr>
            <p:ph idx="1"/>
          </p:nvPr>
        </p:nvSpPr>
        <p:spPr>
          <a:xfrm>
            <a:off x="687526" y="2055813"/>
            <a:ext cx="8067605" cy="3852006"/>
          </a:xfrm>
        </p:spPr>
        <p:txBody>
          <a:bodyPr/>
          <a:lstStyle/>
          <a:p>
            <a:r>
              <a:rPr lang="en-US" b="1" dirty="0"/>
              <a:t>With whom </a:t>
            </a:r>
            <a:r>
              <a:rPr lang="en-US" dirty="0"/>
              <a:t>should the center correspond before </a:t>
            </a:r>
            <a:br>
              <a:rPr lang="en-US" dirty="0"/>
            </a:br>
            <a:r>
              <a:rPr lang="en-US" dirty="0"/>
              <a:t>beginning work?</a:t>
            </a:r>
          </a:p>
          <a:p>
            <a:r>
              <a:rPr lang="en-US" b="1" dirty="0"/>
              <a:t>Where and how </a:t>
            </a:r>
            <a:r>
              <a:rPr lang="en-US" dirty="0"/>
              <a:t>will the work be documented?</a:t>
            </a:r>
          </a:p>
          <a:p>
            <a:r>
              <a:rPr lang="en-US" b="1" dirty="0"/>
              <a:t>What type </a:t>
            </a:r>
            <a:r>
              <a:rPr lang="en-US" dirty="0"/>
              <a:t>of meeting, training, or onboarding (if any) should take place before the work begins?</a:t>
            </a:r>
          </a:p>
          <a:p>
            <a:r>
              <a:rPr lang="en-US" b="1" dirty="0"/>
              <a:t>What materials </a:t>
            </a:r>
            <a:r>
              <a:rPr lang="en-US" dirty="0"/>
              <a:t>should the technical assistance providers receive when beginning their work with the [SEA]?</a:t>
            </a:r>
          </a:p>
          <a:p>
            <a:endParaRPr lang="en-US" dirty="0"/>
          </a:p>
        </p:txBody>
      </p:sp>
      <p:sp>
        <p:nvSpPr>
          <p:cNvPr id="3" name="Title 2">
            <a:extLst>
              <a:ext uri="{FF2B5EF4-FFF2-40B4-BE49-F238E27FC236}">
                <a16:creationId xmlns:a16="http://schemas.microsoft.com/office/drawing/2014/main" id="{67E2C2EE-E176-4073-8BC1-205EE9E264F8}"/>
              </a:ext>
            </a:extLst>
          </p:cNvPr>
          <p:cNvSpPr>
            <a:spLocks noGrp="1"/>
          </p:cNvSpPr>
          <p:nvPr>
            <p:ph type="title"/>
          </p:nvPr>
        </p:nvSpPr>
        <p:spPr/>
        <p:txBody>
          <a:bodyPr/>
          <a:lstStyle/>
          <a:p>
            <a:r>
              <a:rPr lang="en-US" dirty="0"/>
              <a:t>Share Out</a:t>
            </a:r>
          </a:p>
        </p:txBody>
      </p:sp>
      <p:sp>
        <p:nvSpPr>
          <p:cNvPr id="4" name="Slide Number Placeholder 3">
            <a:extLst>
              <a:ext uri="{FF2B5EF4-FFF2-40B4-BE49-F238E27FC236}">
                <a16:creationId xmlns:a16="http://schemas.microsoft.com/office/drawing/2014/main" id="{2BD105C0-0785-4177-9EE0-275C6B1772DD}"/>
              </a:ext>
            </a:extLst>
          </p:cNvPr>
          <p:cNvSpPr>
            <a:spLocks noGrp="1"/>
          </p:cNvSpPr>
          <p:nvPr>
            <p:ph type="sldNum" sz="quarter" idx="10"/>
          </p:nvPr>
        </p:nvSpPr>
        <p:spPr/>
        <p:txBody>
          <a:bodyPr/>
          <a:lstStyle/>
          <a:p>
            <a:pPr algn="r"/>
            <a:fld id="{F3477EC8-074D-41C4-94AE-E9EA7CEEA348}" type="slidenum">
              <a:rPr lang="en-US" smtClean="0"/>
              <a:pPr algn="r"/>
              <a:t>29</a:t>
            </a:fld>
            <a:endParaRPr lang="en-US" dirty="0"/>
          </a:p>
        </p:txBody>
      </p:sp>
    </p:spTree>
    <p:extLst>
      <p:ext uri="{BB962C8B-B14F-4D97-AF65-F5344CB8AC3E}">
        <p14:creationId xmlns:p14="http://schemas.microsoft.com/office/powerpoint/2010/main" val="334927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C0590F-8A0A-4A78-801B-FBF7F2BABD4D}"/>
              </a:ext>
            </a:extLst>
          </p:cNvPr>
          <p:cNvSpPr>
            <a:spLocks noGrp="1"/>
          </p:cNvSpPr>
          <p:nvPr>
            <p:ph idx="1"/>
          </p:nvPr>
        </p:nvSpPr>
        <p:spPr>
          <a:xfrm>
            <a:off x="687527" y="2055813"/>
            <a:ext cx="7567832" cy="3852006"/>
          </a:xfrm>
        </p:spPr>
        <p:txBody>
          <a:bodyPr/>
          <a:lstStyle/>
          <a:p>
            <a:pPr lvl="0"/>
            <a:r>
              <a:rPr lang="en-US" dirty="0"/>
              <a:t>Provide an overview of the importance of strategic technical assistance partnerships.</a:t>
            </a:r>
          </a:p>
          <a:p>
            <a:pPr lvl="0"/>
            <a:r>
              <a:rPr lang="en-US" dirty="0"/>
              <a:t>Brainstorm processes for soliciting technical assistance services. </a:t>
            </a:r>
          </a:p>
          <a:p>
            <a:endParaRPr lang="en-US" dirty="0"/>
          </a:p>
        </p:txBody>
      </p:sp>
      <p:sp>
        <p:nvSpPr>
          <p:cNvPr id="3" name="Title 2">
            <a:extLst>
              <a:ext uri="{FF2B5EF4-FFF2-40B4-BE49-F238E27FC236}">
                <a16:creationId xmlns:a16="http://schemas.microsoft.com/office/drawing/2014/main" id="{4940A642-DCB6-40B1-BAFC-492CD73B3DA5}"/>
              </a:ext>
            </a:extLst>
          </p:cNvPr>
          <p:cNvSpPr>
            <a:spLocks noGrp="1"/>
          </p:cNvSpPr>
          <p:nvPr>
            <p:ph type="title"/>
          </p:nvPr>
        </p:nvSpPr>
        <p:spPr/>
        <p:txBody>
          <a:bodyPr/>
          <a:lstStyle/>
          <a:p>
            <a:r>
              <a:rPr lang="en-US" dirty="0"/>
              <a:t>Meeting Goals</a:t>
            </a:r>
          </a:p>
        </p:txBody>
      </p:sp>
      <p:sp>
        <p:nvSpPr>
          <p:cNvPr id="4" name="Slide Number Placeholder 3">
            <a:extLst>
              <a:ext uri="{FF2B5EF4-FFF2-40B4-BE49-F238E27FC236}">
                <a16:creationId xmlns:a16="http://schemas.microsoft.com/office/drawing/2014/main" id="{5E5C9B85-EF22-4A01-81D7-CBBB2A293E84}"/>
              </a:ext>
            </a:extLst>
          </p:cNvPr>
          <p:cNvSpPr>
            <a:spLocks noGrp="1"/>
          </p:cNvSpPr>
          <p:nvPr>
            <p:ph type="sldNum" sz="quarter" idx="10"/>
          </p:nvPr>
        </p:nvSpPr>
        <p:spPr>
          <a:xfrm>
            <a:off x="8841693" y="6507316"/>
            <a:ext cx="70532" cy="153888"/>
          </a:xfrm>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1360401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30A98B-CD36-484F-8FFD-B45B839AD310}"/>
              </a:ext>
            </a:extLst>
          </p:cNvPr>
          <p:cNvSpPr>
            <a:spLocks noGrp="1"/>
          </p:cNvSpPr>
          <p:nvPr>
            <p:ph idx="1"/>
          </p:nvPr>
        </p:nvSpPr>
        <p:spPr/>
        <p:txBody>
          <a:bodyPr/>
          <a:lstStyle/>
          <a:p>
            <a:pPr marL="457200" indent="-457200">
              <a:buFont typeface="+mj-lt"/>
              <a:buAutoNum type="arabicPeriod"/>
            </a:pPr>
            <a:r>
              <a:rPr lang="en-US" dirty="0"/>
              <a:t>Place a dot on your first choice.</a:t>
            </a:r>
          </a:p>
          <a:p>
            <a:pPr marL="457200" indent="-457200">
              <a:buFont typeface="+mj-lt"/>
              <a:buAutoNum type="arabicPeriod"/>
            </a:pPr>
            <a:r>
              <a:rPr lang="en-US" dirty="0"/>
              <a:t>Determine whether you can live with the top choice.</a:t>
            </a:r>
          </a:p>
          <a:p>
            <a:pPr marL="457200" indent="-457200">
              <a:buFont typeface="+mj-lt"/>
              <a:buAutoNum type="arabicPeriod"/>
            </a:pPr>
            <a:r>
              <a:rPr lang="en-US" dirty="0"/>
              <a:t>If not, provide a rationale.</a:t>
            </a:r>
          </a:p>
          <a:p>
            <a:pPr marL="457200" indent="-457200">
              <a:buFont typeface="+mj-lt"/>
              <a:buAutoNum type="arabicPeriod"/>
            </a:pPr>
            <a:r>
              <a:rPr lang="en-US" dirty="0"/>
              <a:t>Recommend revisions.</a:t>
            </a:r>
          </a:p>
          <a:p>
            <a:pPr marL="0" indent="0">
              <a:buNone/>
            </a:pPr>
            <a:endParaRPr lang="en-US" dirty="0"/>
          </a:p>
          <a:p>
            <a:pPr marL="0" indent="0" algn="ctr">
              <a:buNone/>
            </a:pPr>
            <a:endParaRPr lang="en-US" dirty="0"/>
          </a:p>
          <a:p>
            <a:endParaRPr lang="en-US" dirty="0"/>
          </a:p>
        </p:txBody>
      </p:sp>
      <p:sp>
        <p:nvSpPr>
          <p:cNvPr id="3" name="Title 2">
            <a:extLst>
              <a:ext uri="{FF2B5EF4-FFF2-40B4-BE49-F238E27FC236}">
                <a16:creationId xmlns:a16="http://schemas.microsoft.com/office/drawing/2014/main" id="{DC1C22C2-9D77-4761-8164-74BF05F1035C}"/>
              </a:ext>
            </a:extLst>
          </p:cNvPr>
          <p:cNvSpPr>
            <a:spLocks noGrp="1"/>
          </p:cNvSpPr>
          <p:nvPr>
            <p:ph type="title"/>
          </p:nvPr>
        </p:nvSpPr>
        <p:spPr/>
        <p:txBody>
          <a:bodyPr/>
          <a:lstStyle/>
          <a:p>
            <a:r>
              <a:rPr lang="en-US" dirty="0"/>
              <a:t>Consensus Building</a:t>
            </a:r>
          </a:p>
        </p:txBody>
      </p:sp>
      <p:sp>
        <p:nvSpPr>
          <p:cNvPr id="4" name="Slide Number Placeholder 3">
            <a:extLst>
              <a:ext uri="{FF2B5EF4-FFF2-40B4-BE49-F238E27FC236}">
                <a16:creationId xmlns:a16="http://schemas.microsoft.com/office/drawing/2014/main" id="{7CC8CE1A-7B7B-4560-A0D0-C22362C5B131}"/>
              </a:ext>
            </a:extLst>
          </p:cNvPr>
          <p:cNvSpPr>
            <a:spLocks noGrp="1"/>
          </p:cNvSpPr>
          <p:nvPr>
            <p:ph type="sldNum" sz="quarter" idx="10"/>
          </p:nvPr>
        </p:nvSpPr>
        <p:spPr/>
        <p:txBody>
          <a:bodyPr/>
          <a:lstStyle/>
          <a:p>
            <a:pPr algn="r"/>
            <a:fld id="{F3477EC8-074D-41C4-94AE-E9EA7CEEA348}" type="slidenum">
              <a:rPr lang="en-US" smtClean="0"/>
              <a:pPr algn="r"/>
              <a:t>30</a:t>
            </a:fld>
            <a:endParaRPr lang="en-US" dirty="0"/>
          </a:p>
        </p:txBody>
      </p:sp>
    </p:spTree>
    <p:extLst>
      <p:ext uri="{BB962C8B-B14F-4D97-AF65-F5344CB8AC3E}">
        <p14:creationId xmlns:p14="http://schemas.microsoft.com/office/powerpoint/2010/main" val="3528107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FEB30-7516-4DBB-A648-9733BD50BF5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6545BDA-3122-467C-82F6-D3D67A6D6CD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80C1097-8040-4214-9FDB-BDE71C6BD6ED}"/>
              </a:ext>
            </a:extLst>
          </p:cNvPr>
          <p:cNvSpPr>
            <a:spLocks noGrp="1"/>
          </p:cNvSpPr>
          <p:nvPr>
            <p:ph type="sldNum" sz="quarter" idx="12"/>
          </p:nvPr>
        </p:nvSpPr>
        <p:spPr/>
        <p:txBody>
          <a:bodyPr/>
          <a:lstStyle/>
          <a:p>
            <a:fld id="{A1A8B8B9-B651-4439-A868-E8F04EF81465}" type="slidenum">
              <a:rPr lang="en-US" smtClean="0"/>
              <a:pPr/>
              <a:t>31</a:t>
            </a:fld>
            <a:endParaRPr lang="en-US" dirty="0"/>
          </a:p>
        </p:txBody>
      </p:sp>
    </p:spTree>
    <p:extLst>
      <p:ext uri="{BB962C8B-B14F-4D97-AF65-F5344CB8AC3E}">
        <p14:creationId xmlns:p14="http://schemas.microsoft.com/office/powerpoint/2010/main" val="3806008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5E7E9A6-6B0E-4FC9-BC63-C96F442E6085}"/>
              </a:ext>
            </a:extLst>
          </p:cNvPr>
          <p:cNvSpPr>
            <a:spLocks noGrp="1"/>
          </p:cNvSpPr>
          <p:nvPr>
            <p:ph type="body" sz="quarter" idx="10"/>
          </p:nvPr>
        </p:nvSpPr>
        <p:spPr/>
        <p:txBody>
          <a:bodyPr/>
          <a:lstStyle/>
          <a:p>
            <a:r>
              <a:rPr lang="en-US" dirty="0"/>
              <a:t>Great Lakes Comprehensive Center</a:t>
            </a:r>
          </a:p>
          <a:p>
            <a:pPr lvl="0"/>
            <a:r>
              <a:rPr lang="en-US" dirty="0"/>
              <a:t>1120 East Diehl Road, Suite 200 </a:t>
            </a:r>
          </a:p>
          <a:p>
            <a:pPr lvl="0"/>
            <a:r>
              <a:rPr lang="en-US" dirty="0"/>
              <a:t>Naperville, IL 60563-1486</a:t>
            </a:r>
          </a:p>
          <a:p>
            <a:pPr lvl="0"/>
            <a:r>
              <a:rPr lang="en-US" dirty="0"/>
              <a:t>800-356-2735 or 630-649-6500</a:t>
            </a:r>
          </a:p>
          <a:p>
            <a:pPr lvl="0"/>
            <a:r>
              <a:rPr lang="en-US" dirty="0"/>
              <a:t>www.greatlakes-cc.org</a:t>
            </a:r>
          </a:p>
          <a:p>
            <a:pPr lvl="0"/>
            <a:endParaRPr lang="en-US" dirty="0"/>
          </a:p>
          <a:p>
            <a:pPr lvl="0"/>
            <a:r>
              <a:rPr lang="en-US" dirty="0"/>
              <a:t>1000 Thomas Jefferson Street NW</a:t>
            </a:r>
          </a:p>
          <a:p>
            <a:pPr lvl="0"/>
            <a:r>
              <a:rPr lang="en-US" dirty="0"/>
              <a:t>Washington, DC 20007-3835</a:t>
            </a:r>
          </a:p>
          <a:p>
            <a:pPr lvl="0"/>
            <a:r>
              <a:rPr lang="en-US" dirty="0"/>
              <a:t>202-403-5000 (general information) </a:t>
            </a:r>
          </a:p>
          <a:p>
            <a:pPr lvl="0"/>
            <a:r>
              <a:rPr lang="en-US" dirty="0"/>
              <a:t>www.air.org</a:t>
            </a:r>
          </a:p>
          <a:p>
            <a:endParaRPr lang="en-US" dirty="0"/>
          </a:p>
        </p:txBody>
      </p:sp>
      <p:sp>
        <p:nvSpPr>
          <p:cNvPr id="4" name="Slide Number Placeholder 3">
            <a:extLst>
              <a:ext uri="{FF2B5EF4-FFF2-40B4-BE49-F238E27FC236}">
                <a16:creationId xmlns:a16="http://schemas.microsoft.com/office/drawing/2014/main" id="{1DC4463A-62CD-48D2-BA3B-8B2356E8FE7A}"/>
              </a:ext>
            </a:extLst>
          </p:cNvPr>
          <p:cNvSpPr>
            <a:spLocks noGrp="1"/>
          </p:cNvSpPr>
          <p:nvPr>
            <p:ph type="sldNum" sz="quarter" idx="11"/>
          </p:nvPr>
        </p:nvSpPr>
        <p:spPr/>
        <p:txBody>
          <a:bodyPr/>
          <a:lstStyle/>
          <a:p>
            <a:pPr algn="r"/>
            <a:fld id="{F3477EC8-074D-41C4-94AE-E9EA7CEEA348}" type="slidenum">
              <a:rPr lang="en-US" smtClean="0"/>
              <a:pPr algn="r"/>
              <a:t>32</a:t>
            </a:fld>
            <a:endParaRPr lang="en-US" dirty="0"/>
          </a:p>
        </p:txBody>
      </p:sp>
    </p:spTree>
    <p:extLst>
      <p:ext uri="{BB962C8B-B14F-4D97-AF65-F5344CB8AC3E}">
        <p14:creationId xmlns:p14="http://schemas.microsoft.com/office/powerpoint/2010/main" val="322828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27345E-FB95-45B1-B336-106198DC9227}"/>
              </a:ext>
            </a:extLst>
          </p:cNvPr>
          <p:cNvSpPr>
            <a:spLocks noGrp="1"/>
          </p:cNvSpPr>
          <p:nvPr>
            <p:ph idx="1"/>
          </p:nvPr>
        </p:nvSpPr>
        <p:spPr/>
        <p:txBody>
          <a:bodyPr/>
          <a:lstStyle/>
          <a:p>
            <a:r>
              <a:rPr lang="en-US" dirty="0"/>
              <a:t>Meeting Goals</a:t>
            </a:r>
          </a:p>
          <a:p>
            <a:r>
              <a:rPr lang="en-US" dirty="0"/>
              <a:t>Project Goals</a:t>
            </a:r>
          </a:p>
          <a:p>
            <a:r>
              <a:rPr lang="en-US" dirty="0"/>
              <a:t>Technical Assistance Decision Making</a:t>
            </a:r>
          </a:p>
          <a:p>
            <a:r>
              <a:rPr lang="en-US" dirty="0"/>
              <a:t>Next Steps, Questions, and Adjournment </a:t>
            </a:r>
          </a:p>
          <a:p>
            <a:pPr marL="0" indent="0">
              <a:buNone/>
            </a:pPr>
            <a:endParaRPr lang="en-US" dirty="0"/>
          </a:p>
          <a:p>
            <a:endParaRPr lang="en-US" dirty="0"/>
          </a:p>
        </p:txBody>
      </p:sp>
      <p:sp>
        <p:nvSpPr>
          <p:cNvPr id="3" name="Title 2">
            <a:extLst>
              <a:ext uri="{FF2B5EF4-FFF2-40B4-BE49-F238E27FC236}">
                <a16:creationId xmlns:a16="http://schemas.microsoft.com/office/drawing/2014/main" id="{0B270194-C371-4652-BB9F-7C4C60F72BF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82E7E52-F494-40EE-BB23-BB241FB35A48}"/>
              </a:ext>
            </a:extLst>
          </p:cNvPr>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324956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A237D8D-976D-4EE6-BC27-58F381420866}"/>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3BAEDDDC-4AC0-437A-BC0A-7C328186C2C7}"/>
              </a:ext>
            </a:extLst>
          </p:cNvPr>
          <p:cNvSpPr>
            <a:spLocks noGrp="1"/>
          </p:cNvSpPr>
          <p:nvPr>
            <p:ph type="title"/>
          </p:nvPr>
        </p:nvSpPr>
        <p:spPr/>
        <p:txBody>
          <a:bodyPr/>
          <a:lstStyle/>
          <a:p>
            <a:r>
              <a:rPr lang="en-US" dirty="0"/>
              <a:t>Project Goals</a:t>
            </a:r>
          </a:p>
        </p:txBody>
      </p:sp>
      <p:sp>
        <p:nvSpPr>
          <p:cNvPr id="4" name="Slide Number Placeholder 3">
            <a:extLst>
              <a:ext uri="{FF2B5EF4-FFF2-40B4-BE49-F238E27FC236}">
                <a16:creationId xmlns:a16="http://schemas.microsoft.com/office/drawing/2014/main" id="{ED07C648-B3FA-43F3-BEFE-253F3563E0E8}"/>
              </a:ext>
            </a:extLst>
          </p:cNvPr>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120551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282746-1090-4EB6-9727-F0D30812FAC4}"/>
              </a:ext>
            </a:extLst>
          </p:cNvPr>
          <p:cNvSpPr>
            <a:spLocks noGrp="1"/>
          </p:cNvSpPr>
          <p:nvPr>
            <p:ph type="title"/>
          </p:nvPr>
        </p:nvSpPr>
        <p:spPr>
          <a:xfrm>
            <a:off x="687388" y="2355771"/>
            <a:ext cx="8229600" cy="2123658"/>
          </a:xfrm>
        </p:spPr>
        <p:txBody>
          <a:bodyPr/>
          <a:lstStyle/>
          <a:p>
            <a:r>
              <a:rPr lang="en-US" dirty="0"/>
              <a:t>Technical Assistance Challenges and Possible Solutions</a:t>
            </a:r>
          </a:p>
        </p:txBody>
      </p:sp>
      <p:sp>
        <p:nvSpPr>
          <p:cNvPr id="2" name="Content Placeholder 1">
            <a:extLst>
              <a:ext uri="{FF2B5EF4-FFF2-40B4-BE49-F238E27FC236}">
                <a16:creationId xmlns:a16="http://schemas.microsoft.com/office/drawing/2014/main" id="{6B77CCB7-F794-4BE0-87A7-6B177115400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855F933-8029-4B28-8D9F-51B1486271DE}"/>
              </a:ext>
            </a:extLst>
          </p:cNvPr>
          <p:cNvSpPr>
            <a:spLocks noGrp="1"/>
          </p:cNvSpPr>
          <p:nvPr>
            <p:ph type="sldNum" sz="quarter" idx="12"/>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2368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422034-311B-4A38-A5EC-BF817D54B074}"/>
              </a:ext>
            </a:extLst>
          </p:cNvPr>
          <p:cNvSpPr>
            <a:spLocks noGrp="1"/>
          </p:cNvSpPr>
          <p:nvPr>
            <p:ph idx="1"/>
          </p:nvPr>
        </p:nvSpPr>
        <p:spPr/>
        <p:txBody>
          <a:bodyPr/>
          <a:lstStyle/>
          <a:p>
            <a:r>
              <a:rPr lang="en-US" dirty="0"/>
              <a:t>Leadership</a:t>
            </a:r>
          </a:p>
          <a:p>
            <a:r>
              <a:rPr lang="en-US" dirty="0"/>
              <a:t>Request and approval of technical assistance services</a:t>
            </a:r>
          </a:p>
          <a:p>
            <a:r>
              <a:rPr lang="en-US" dirty="0"/>
              <a:t>Oversight of technical assistance services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7642E8FD-BFEC-4222-8FF1-72E201767F5A}"/>
              </a:ext>
            </a:extLst>
          </p:cNvPr>
          <p:cNvSpPr>
            <a:spLocks noGrp="1"/>
          </p:cNvSpPr>
          <p:nvPr>
            <p:ph type="title"/>
          </p:nvPr>
        </p:nvSpPr>
        <p:spPr/>
        <p:txBody>
          <a:bodyPr/>
          <a:lstStyle/>
          <a:p>
            <a:r>
              <a:rPr lang="en-US" dirty="0"/>
              <a:t>Areas to Address</a:t>
            </a:r>
          </a:p>
        </p:txBody>
      </p:sp>
      <p:sp>
        <p:nvSpPr>
          <p:cNvPr id="4" name="Slide Number Placeholder 3">
            <a:extLst>
              <a:ext uri="{FF2B5EF4-FFF2-40B4-BE49-F238E27FC236}">
                <a16:creationId xmlns:a16="http://schemas.microsoft.com/office/drawing/2014/main" id="{FA066451-321C-4420-93CB-286BB00A1EB2}"/>
              </a:ext>
            </a:extLst>
          </p:cNvPr>
          <p:cNvSpPr>
            <a:spLocks noGrp="1"/>
          </p:cNvSpPr>
          <p:nvPr>
            <p:ph type="sldNum" sz="quarter" idx="10"/>
          </p:nvPr>
        </p:nvSpPr>
        <p:spPr/>
        <p:txBody>
          <a:bodyPr/>
          <a:lstStyle/>
          <a:p>
            <a:pPr algn="r"/>
            <a:fld id="{F3477EC8-074D-41C4-94AE-E9EA7CEEA348}" type="slidenum">
              <a:rPr lang="en-US" smtClean="0"/>
              <a:pPr algn="r"/>
              <a:t>7</a:t>
            </a:fld>
            <a:endParaRPr lang="en-US" dirty="0"/>
          </a:p>
        </p:txBody>
      </p:sp>
    </p:spTree>
    <p:extLst>
      <p:ext uri="{BB962C8B-B14F-4D97-AF65-F5344CB8AC3E}">
        <p14:creationId xmlns:p14="http://schemas.microsoft.com/office/powerpoint/2010/main" val="231117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C3FF9-A726-4AF8-907B-16FADB32C57D}"/>
              </a:ext>
            </a:extLst>
          </p:cNvPr>
          <p:cNvSpPr>
            <a:spLocks noGrp="1"/>
          </p:cNvSpPr>
          <p:nvPr>
            <p:ph type="title"/>
          </p:nvPr>
        </p:nvSpPr>
        <p:spPr>
          <a:xfrm>
            <a:off x="687388" y="3032879"/>
            <a:ext cx="8229600" cy="1446550"/>
          </a:xfrm>
        </p:spPr>
        <p:txBody>
          <a:bodyPr/>
          <a:lstStyle/>
          <a:p>
            <a:r>
              <a:rPr lang="en-US" dirty="0"/>
              <a:t>Technical Assistance Decision Making</a:t>
            </a:r>
          </a:p>
        </p:txBody>
      </p:sp>
      <p:sp>
        <p:nvSpPr>
          <p:cNvPr id="6" name="Content Placeholder 5">
            <a:extLst>
              <a:ext uri="{FF2B5EF4-FFF2-40B4-BE49-F238E27FC236}">
                <a16:creationId xmlns:a16="http://schemas.microsoft.com/office/drawing/2014/main" id="{01D996E1-3551-4A9D-987E-81B013CDEE84}"/>
              </a:ext>
            </a:extLst>
          </p:cNvPr>
          <p:cNvSpPr>
            <a:spLocks noGrp="1"/>
          </p:cNvSpPr>
          <p:nvPr>
            <p:ph idx="1"/>
          </p:nvPr>
        </p:nvSpPr>
        <p:spPr/>
        <p:txBody>
          <a:bodyPr/>
          <a:lstStyle/>
          <a:p>
            <a:r>
              <a:rPr lang="en-US" sz="2400" dirty="0"/>
              <a:t>[</a:t>
            </a:r>
            <a:r>
              <a:rPr lang="en-US" sz="2400" dirty="0">
                <a:solidFill>
                  <a:schemeClr val="bg1"/>
                </a:solidFill>
              </a:rPr>
              <a:t>NAME OF CATEGORY]</a:t>
            </a:r>
            <a:endParaRPr lang="en-US" dirty="0">
              <a:solidFill>
                <a:schemeClr val="bg1"/>
              </a:solidFill>
            </a:endParaRPr>
          </a:p>
        </p:txBody>
      </p:sp>
      <p:sp>
        <p:nvSpPr>
          <p:cNvPr id="4" name="Slide Number Placeholder 3">
            <a:extLst>
              <a:ext uri="{FF2B5EF4-FFF2-40B4-BE49-F238E27FC236}">
                <a16:creationId xmlns:a16="http://schemas.microsoft.com/office/drawing/2014/main" id="{658D332C-F9B0-45EB-AD43-842A292DB2DD}"/>
              </a:ext>
            </a:extLst>
          </p:cNvPr>
          <p:cNvSpPr>
            <a:spLocks noGrp="1"/>
          </p:cNvSpPr>
          <p:nvPr>
            <p:ph type="sldNum" sz="quarter" idx="12"/>
          </p:nvPr>
        </p:nvSpPr>
        <p:spPr/>
        <p:txBody>
          <a:bodyPr/>
          <a:lstStyle/>
          <a:p>
            <a:fld id="{F3477EC8-074D-41C4-94AE-E9EA7CEEA348}" type="slidenum">
              <a:rPr lang="en-US" smtClean="0"/>
              <a:pPr/>
              <a:t>8</a:t>
            </a:fld>
            <a:endParaRPr lang="en-US" dirty="0"/>
          </a:p>
        </p:txBody>
      </p:sp>
    </p:spTree>
    <p:extLst>
      <p:ext uri="{BB962C8B-B14F-4D97-AF65-F5344CB8AC3E}">
        <p14:creationId xmlns:p14="http://schemas.microsoft.com/office/powerpoint/2010/main" val="270228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4AA3C-CD26-44F2-ABB4-E8C0D9F2742D}"/>
              </a:ext>
            </a:extLst>
          </p:cNvPr>
          <p:cNvSpPr>
            <a:spLocks noGrp="1"/>
          </p:cNvSpPr>
          <p:nvPr>
            <p:ph idx="1"/>
          </p:nvPr>
        </p:nvSpPr>
        <p:spPr>
          <a:xfrm>
            <a:off x="687388" y="2055813"/>
            <a:ext cx="8224837" cy="3732737"/>
          </a:xfrm>
        </p:spPr>
        <p:txBody>
          <a:bodyPr/>
          <a:lstStyle/>
          <a:p>
            <a:r>
              <a:rPr lang="en-US" sz="2000" i="1" dirty="0"/>
              <a:t>Jane Doe’s director, Ms. Adams, asks Jane to work with a cross-office workgroup to create a plan for diversifying the educator workforce. Research indicates that a diverse workforce will improve education outcomes for all students, especially students of color. </a:t>
            </a:r>
            <a:endParaRPr lang="en-US" sz="2000" dirty="0"/>
          </a:p>
          <a:p>
            <a:pPr>
              <a:spcBef>
                <a:spcPts val="1200"/>
              </a:spcBef>
            </a:pPr>
            <a:r>
              <a:rPr lang="en-US" sz="2000" i="1" dirty="0"/>
              <a:t>At the first meeting, the group consensus is that they might benefit from expert technical assistance to support their work. </a:t>
            </a:r>
          </a:p>
          <a:p>
            <a:endParaRPr lang="en-US" sz="2000" dirty="0"/>
          </a:p>
          <a:p>
            <a:pPr lvl="0" algn="ctr"/>
            <a:r>
              <a:rPr lang="en-US" b="1" dirty="0"/>
              <a:t>What is the first thing that Jane </a:t>
            </a:r>
            <a:br>
              <a:rPr lang="en-US" b="1" dirty="0"/>
            </a:br>
            <a:r>
              <a:rPr lang="en-US" b="1" dirty="0"/>
              <a:t>and the group should do? </a:t>
            </a:r>
          </a:p>
          <a:p>
            <a:endParaRPr lang="en-US" dirty="0"/>
          </a:p>
        </p:txBody>
      </p:sp>
      <p:sp>
        <p:nvSpPr>
          <p:cNvPr id="5" name="Title 4">
            <a:extLst>
              <a:ext uri="{FF2B5EF4-FFF2-40B4-BE49-F238E27FC236}">
                <a16:creationId xmlns:a16="http://schemas.microsoft.com/office/drawing/2014/main" id="{11FF5729-D0AD-4019-9467-1073590EC4CB}"/>
              </a:ext>
            </a:extLst>
          </p:cNvPr>
          <p:cNvSpPr>
            <a:spLocks noGrp="1"/>
          </p:cNvSpPr>
          <p:nvPr>
            <p:ph type="title"/>
          </p:nvPr>
        </p:nvSpPr>
        <p:spPr/>
        <p:txBody>
          <a:bodyPr/>
          <a:lstStyle/>
          <a:p>
            <a:r>
              <a:rPr lang="en-US" dirty="0"/>
              <a:t>Scenario A</a:t>
            </a:r>
          </a:p>
        </p:txBody>
      </p:sp>
      <p:sp>
        <p:nvSpPr>
          <p:cNvPr id="4" name="Slide Number Placeholder 3">
            <a:extLst>
              <a:ext uri="{FF2B5EF4-FFF2-40B4-BE49-F238E27FC236}">
                <a16:creationId xmlns:a16="http://schemas.microsoft.com/office/drawing/2014/main" id="{521187EE-D9F4-40D6-8C8C-21E69B153F8E}"/>
              </a:ext>
            </a:extLst>
          </p:cNvPr>
          <p:cNvSpPr>
            <a:spLocks noGrp="1"/>
          </p:cNvSpPr>
          <p:nvPr>
            <p:ph type="sldNum" sz="quarter" idx="10"/>
          </p:nvPr>
        </p:nvSpPr>
        <p:spPr>
          <a:xfrm>
            <a:off x="8841693" y="6507316"/>
            <a:ext cx="70532" cy="153888"/>
          </a:xfrm>
        </p:spPr>
        <p:txBody>
          <a:bodyPr/>
          <a:lstStyle/>
          <a:p>
            <a:pPr algn="r"/>
            <a:fld id="{A1A8B8B9-B651-4439-A868-E8F04EF81465}" type="slidenum">
              <a:rPr lang="en-US" smtClean="0"/>
              <a:pPr algn="r"/>
              <a:t>9</a:t>
            </a:fld>
            <a:endParaRPr lang="en-US" dirty="0"/>
          </a:p>
        </p:txBody>
      </p:sp>
    </p:spTree>
    <p:extLst>
      <p:ext uri="{BB962C8B-B14F-4D97-AF65-F5344CB8AC3E}">
        <p14:creationId xmlns:p14="http://schemas.microsoft.com/office/powerpoint/2010/main" val="2167249321"/>
      </p:ext>
    </p:extLst>
  </p:cSld>
  <p:clrMapOvr>
    <a:masterClrMapping/>
  </p:clrMapOvr>
</p:sld>
</file>

<file path=ppt/theme/theme1.xml><?xml version="1.0" encoding="utf-8"?>
<a:theme xmlns:a="http://schemas.openxmlformats.org/drawingml/2006/main" name="GTL_PowerPoint_Template_02-04-13">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Master">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rg Char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0C33AA411B5D47BCD0B41055E1E427" ma:contentTypeVersion="5" ma:contentTypeDescription="Create a new document." ma:contentTypeScope="" ma:versionID="70e280df67bb0c4864fd888e6a42f20e">
  <xsd:schema xmlns:xsd="http://www.w3.org/2001/XMLSchema" xmlns:xs="http://www.w3.org/2001/XMLSchema" xmlns:p="http://schemas.microsoft.com/office/2006/metadata/properties" xmlns:ns2="6a44d00f-12d8-4625-9d23-7790e8b8f83b" xmlns:ns3="1709d302-aa1c-49f7-a43d-f13e34b813dc" xmlns:ns4="9714abc1-815c-4960-b75e-546bf8732ca3" targetNamespace="http://schemas.microsoft.com/office/2006/metadata/properties" ma:root="true" ma:fieldsID="4f6155c84a8648e8d9677a7fe59a12c4" ns2:_="" ns3:_="" ns4:_="">
    <xsd:import namespace="6a44d00f-12d8-4625-9d23-7790e8b8f83b"/>
    <xsd:import namespace="1709d302-aa1c-49f7-a43d-f13e34b813dc"/>
    <xsd:import namespace="9714abc1-815c-4960-b75e-546bf8732ca3"/>
    <xsd:element name="properties">
      <xsd:complexType>
        <xsd:sequence>
          <xsd:element name="documentManagement">
            <xsd:complexType>
              <xsd:all>
                <xsd:element ref="ns2:Description0" minOccurs="0"/>
                <xsd:element ref="ns2:Category" minOccurs="0"/>
                <xsd:element ref="ns4: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4d00f-12d8-4625-9d23-7790e8b8f83b"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Category" ma:index="9" nillable="true" ma:displayName="Category" ma:format="Dropdown" ma:internalName="Category">
      <xsd:simpleType>
        <xsd:restriction base="dms:Choice">
          <xsd:enumeration value="AIR"/>
          <xsd:enumeration value="EDu"/>
          <xsd:enumeration value="H&amp;SD"/>
          <xsd:enumeration value="WLL"/>
        </xsd:restriction>
      </xsd:simpleType>
    </xsd:element>
  </xsd:schema>
  <xsd:schema xmlns:xsd="http://www.w3.org/2001/XMLSchema" xmlns:xs="http://www.w3.org/2001/XMLSchema" xmlns:dms="http://schemas.microsoft.com/office/2006/documentManagement/types" xmlns:pc="http://schemas.microsoft.com/office/infopath/2007/PartnerControls" targetNamespace="1709d302-aa1c-49f7-a43d-f13e34b813d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65e32c8-669a-45b7-9f48-60375b6168ec}" ma:internalName="TaxCatchAll" ma:showField="CatchAllData" ma:web="1709d302-aa1c-49f7-a43d-f13e34b813d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714abc1-815c-4960-b75e-546bf8732ca3"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1f7af2e3-73dc-4628-8ae5-348b9e7d8048"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Description0 xmlns="6a44d00f-12d8-4625-9d23-7790e8b8f83b">Great Lakes Comprehensive Center</Description0>
    <Category xmlns="6a44d00f-12d8-4625-9d23-7790e8b8f83b">EDu</Category>
    <TaxKeywordTaxHTField xmlns="9714abc1-815c-4960-b75e-546bf8732ca3">
      <Terms xmlns="http://schemas.microsoft.com/office/infopath/2007/PartnerControls"/>
    </TaxKeywordTaxHTField>
    <TaxCatchAll xmlns="1709d302-aa1c-49f7-a43d-f13e34b813dc"/>
  </documentManagement>
</p:properties>
</file>

<file path=customXml/itemProps1.xml><?xml version="1.0" encoding="utf-8"?>
<ds:datastoreItem xmlns:ds="http://schemas.openxmlformats.org/officeDocument/2006/customXml" ds:itemID="{F09652C8-D67B-4FF3-B7BB-E3551F138D5B}">
  <ds:schemaRefs>
    <ds:schemaRef ds:uri="http://schemas.microsoft.com/sharepoint/v3/contenttype/forms"/>
  </ds:schemaRefs>
</ds:datastoreItem>
</file>

<file path=customXml/itemProps2.xml><?xml version="1.0" encoding="utf-8"?>
<ds:datastoreItem xmlns:ds="http://schemas.openxmlformats.org/officeDocument/2006/customXml" ds:itemID="{36275848-9081-48EE-A2B3-560EFA53DD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4d00f-12d8-4625-9d23-7790e8b8f83b"/>
    <ds:schemaRef ds:uri="1709d302-aa1c-49f7-a43d-f13e34b813dc"/>
    <ds:schemaRef ds:uri="9714abc1-815c-4960-b75e-546bf8732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78DE03-1B1E-4BB3-BFB8-1FE8E8D90566}">
  <ds:schemaRefs>
    <ds:schemaRef ds:uri="http://schemas.microsoft.com/office/2006/documentManagement/types"/>
    <ds:schemaRef ds:uri="http://schemas.microsoft.com/office/2006/metadata/properties"/>
    <ds:schemaRef ds:uri="http://purl.org/dc/elements/1.1/"/>
    <ds:schemaRef ds:uri="9714abc1-815c-4960-b75e-546bf8732ca3"/>
    <ds:schemaRef ds:uri="6a44d00f-12d8-4625-9d23-7790e8b8f83b"/>
    <ds:schemaRef ds:uri="http://schemas.openxmlformats.org/package/2006/metadata/core-properties"/>
    <ds:schemaRef ds:uri="http://purl.org/dc/terms/"/>
    <ds:schemaRef ds:uri="http://purl.org/dc/dcmitype/"/>
    <ds:schemaRef ds:uri="http://schemas.microsoft.com/office/infopath/2007/PartnerControls"/>
    <ds:schemaRef ds:uri="1709d302-aa1c-49f7-a43d-f13e34b813d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31771</TotalTime>
  <Words>1626</Words>
  <Application>Microsoft Office PowerPoint</Application>
  <PresentationFormat>On-screen Show (4:3)</PresentationFormat>
  <Paragraphs>209</Paragraphs>
  <Slides>32</Slides>
  <Notes>20</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32</vt:i4>
      </vt:variant>
    </vt:vector>
  </HeadingPairs>
  <TitlesOfParts>
    <vt:vector size="45" baseType="lpstr">
      <vt:lpstr>Arial</vt:lpstr>
      <vt:lpstr>Arial Narrow</vt:lpstr>
      <vt:lpstr>Courier New</vt:lpstr>
      <vt:lpstr>Franklin Gothic Book</vt:lpstr>
      <vt:lpstr>Franklin Gothic Demi</vt:lpstr>
      <vt:lpstr>FranklinGothic</vt:lpstr>
      <vt:lpstr>ITC Franklin Gothic Std Bk Cd</vt:lpstr>
      <vt:lpstr>Wingdings</vt:lpstr>
      <vt:lpstr>GTL_PowerPoint_Template_02-04-13</vt:lpstr>
      <vt:lpstr>Divider Master</vt:lpstr>
      <vt:lpstr>Basic</vt:lpstr>
      <vt:lpstr>Contact</vt:lpstr>
      <vt:lpstr>Org Chart</vt:lpstr>
      <vt:lpstr>Strategic Technical Assistance Partnerships </vt:lpstr>
      <vt:lpstr>Welcome and Introductions</vt:lpstr>
      <vt:lpstr>Meeting Goals</vt:lpstr>
      <vt:lpstr>Agenda</vt:lpstr>
      <vt:lpstr>Project Goals</vt:lpstr>
      <vt:lpstr>Technical Assistance Challenges and Possible Solutions</vt:lpstr>
      <vt:lpstr>Areas to Address</vt:lpstr>
      <vt:lpstr>Technical Assistance Decision Making</vt:lpstr>
      <vt:lpstr>Scenario A</vt:lpstr>
      <vt:lpstr>   QUESTION 1: What steps might be taken to request external technical assistance?</vt:lpstr>
      <vt:lpstr>Share Out</vt:lpstr>
      <vt:lpstr>Consensus Building</vt:lpstr>
      <vt:lpstr>QUESTION 2: What steps should be taken to approve external technical assistance?</vt:lpstr>
      <vt:lpstr>Share Out</vt:lpstr>
      <vt:lpstr>Consensus Building</vt:lpstr>
      <vt:lpstr>Scenario A</vt:lpstr>
      <vt:lpstr>Technical Assistance Decision Making</vt:lpstr>
      <vt:lpstr>  QUESTION 3: Should the [SEA] have a technical assistance point person?</vt:lpstr>
      <vt:lpstr>Share Out</vt:lpstr>
      <vt:lpstr>Technical Assistance Decision Making</vt:lpstr>
      <vt:lpstr>Scenario B</vt:lpstr>
      <vt:lpstr>QUESTION 4: What steps should technical assistance providers take to offer services to the [SEA]?</vt:lpstr>
      <vt:lpstr>Share Out</vt:lpstr>
      <vt:lpstr>Consensus Building</vt:lpstr>
      <vt:lpstr>Scenario B</vt:lpstr>
      <vt:lpstr>Final Scenario</vt:lpstr>
      <vt:lpstr>Scenario C</vt:lpstr>
      <vt:lpstr>Question 5: What steps should a provider take when approved to work with the [SEA]?</vt:lpstr>
      <vt:lpstr>Share Out</vt:lpstr>
      <vt:lpstr>Consensus Building</vt:lpstr>
      <vt:lpstr>Thank You</vt:lpstr>
      <vt:lpstr>PowerPoint Presentation</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Using This Template</dc:title>
  <dc:creator>Linda Pady</dc:creator>
  <cp:lastModifiedBy>Bogle, Lara</cp:lastModifiedBy>
  <cp:revision>184</cp:revision>
  <cp:lastPrinted>2013-01-03T18:38:02Z</cp:lastPrinted>
  <dcterms:created xsi:type="dcterms:W3CDTF">2013-01-24T22:26:00Z</dcterms:created>
  <dcterms:modified xsi:type="dcterms:W3CDTF">2019-11-05T14:38:56Z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0x010100EE0C33AA411B5D47BCD0B41055E1E427</vt:lpwstr>
  </property>
  <property fmtid="{D5CDD505-2E9C-101B-9397-08002B2CF9AE}" pid="3" name="_dlc_DocIdItemGuid">
    <vt:lpwstr>88753f54-1d79-4b0d-8e3d-5cbdd0b3c7ee</vt:lpwstr>
  </property>
  <property fmtid="{D5CDD505-2E9C-101B-9397-08002B2CF9AE}" pid="4" name="Order">
    <vt:r8>14400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ies>
</file>